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14"/>
  </p:notesMasterIdLst>
  <p:sldIdLst>
    <p:sldId id="257" r:id="rId5"/>
    <p:sldId id="259" r:id="rId6"/>
    <p:sldId id="264" r:id="rId7"/>
    <p:sldId id="260" r:id="rId8"/>
    <p:sldId id="261" r:id="rId9"/>
    <p:sldId id="262" r:id="rId10"/>
    <p:sldId id="263"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69BBD-85F7-4510-AE88-A2014172492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GB"/>
        </a:p>
      </dgm:t>
    </dgm:pt>
    <dgm:pt modelId="{BFCCCB09-877D-491A-AF7F-D314AC56FE98}">
      <dgm:prSet custT="1"/>
      <dgm:spPr/>
      <dgm:t>
        <a:bodyPr/>
        <a:lstStyle/>
        <a:p>
          <a:pPr>
            <a:lnSpc>
              <a:spcPct val="100000"/>
            </a:lnSpc>
          </a:pPr>
          <a:r>
            <a:rPr lang="en-GB" sz="1600" b="1" dirty="0"/>
            <a:t>enables people with cancer to prepare for treatment through promoting healthy behaviours and through individualised needs-based prescribing of exercise, nutrition and psychological interventions. </a:t>
          </a:r>
        </a:p>
      </dgm:t>
    </dgm:pt>
    <dgm:pt modelId="{BF49C7FC-A921-4E85-815C-ABE1A4C34AD3}" type="parTrans" cxnId="{F792DC1A-89EA-4159-B486-4B256EF449A4}">
      <dgm:prSet/>
      <dgm:spPr/>
      <dgm:t>
        <a:bodyPr/>
        <a:lstStyle/>
        <a:p>
          <a:endParaRPr lang="en-GB"/>
        </a:p>
      </dgm:t>
    </dgm:pt>
    <dgm:pt modelId="{3F22C66D-5184-4484-9F97-231D42686E6C}" type="sibTrans" cxnId="{F792DC1A-89EA-4159-B486-4B256EF449A4}">
      <dgm:prSet/>
      <dgm:spPr/>
      <dgm:t>
        <a:bodyPr/>
        <a:lstStyle/>
        <a:p>
          <a:endParaRPr lang="en-GB"/>
        </a:p>
      </dgm:t>
    </dgm:pt>
    <dgm:pt modelId="{8276E5C3-C1FC-4823-8C7C-404B317E6518}">
      <dgm:prSet custT="1"/>
      <dgm:spPr/>
      <dgm:t>
        <a:bodyPr/>
        <a:lstStyle/>
        <a:p>
          <a:pPr>
            <a:lnSpc>
              <a:spcPct val="100000"/>
            </a:lnSpc>
          </a:pPr>
          <a:r>
            <a:rPr lang="en-GB" sz="1600" b="1" dirty="0"/>
            <a:t>is part of a continuum to rehabilitation</a:t>
          </a:r>
          <a:r>
            <a:rPr lang="en-GB" sz="1600" dirty="0"/>
            <a:t>. </a:t>
          </a:r>
        </a:p>
      </dgm:t>
    </dgm:pt>
    <dgm:pt modelId="{6FF03FE6-37CF-4EB8-B756-1B7CA01F767B}" type="parTrans" cxnId="{244D599B-41F6-43DF-8A9D-0D9D331CB861}">
      <dgm:prSet/>
      <dgm:spPr/>
      <dgm:t>
        <a:bodyPr/>
        <a:lstStyle/>
        <a:p>
          <a:endParaRPr lang="en-GB"/>
        </a:p>
      </dgm:t>
    </dgm:pt>
    <dgm:pt modelId="{21770C15-38B9-4B04-9D44-130A3BAAFB0D}" type="sibTrans" cxnId="{244D599B-41F6-43DF-8A9D-0D9D331CB861}">
      <dgm:prSet/>
      <dgm:spPr/>
      <dgm:t>
        <a:bodyPr/>
        <a:lstStyle/>
        <a:p>
          <a:endParaRPr lang="en-GB"/>
        </a:p>
      </dgm:t>
    </dgm:pt>
    <dgm:pt modelId="{1C56E23C-3828-444E-9967-D945B4029DB2}">
      <dgm:prSet custT="1"/>
      <dgm:spPr/>
      <dgm:t>
        <a:bodyPr/>
        <a:lstStyle/>
        <a:p>
          <a:pPr>
            <a:lnSpc>
              <a:spcPct val="100000"/>
            </a:lnSpc>
          </a:pPr>
          <a:r>
            <a:rPr lang="en-GB" sz="1600" b="1" dirty="0"/>
            <a:t>benefits can be seen in as little as 2 weeks. </a:t>
          </a:r>
          <a:endParaRPr lang="en-GB" sz="1600" dirty="0"/>
        </a:p>
      </dgm:t>
    </dgm:pt>
    <dgm:pt modelId="{A9D07B90-D4FF-44A2-9495-66B256A8F815}" type="parTrans" cxnId="{38F2BD6B-0BE4-4844-A68D-6D1DEF389AF9}">
      <dgm:prSet/>
      <dgm:spPr/>
      <dgm:t>
        <a:bodyPr/>
        <a:lstStyle/>
        <a:p>
          <a:endParaRPr lang="en-GB"/>
        </a:p>
      </dgm:t>
    </dgm:pt>
    <dgm:pt modelId="{705E6CB3-2477-4CBF-81AE-9938500B1005}" type="sibTrans" cxnId="{38F2BD6B-0BE4-4844-A68D-6D1DEF389AF9}">
      <dgm:prSet/>
      <dgm:spPr/>
      <dgm:t>
        <a:bodyPr/>
        <a:lstStyle/>
        <a:p>
          <a:endParaRPr lang="en-GB"/>
        </a:p>
      </dgm:t>
    </dgm:pt>
    <dgm:pt modelId="{92A840ED-E997-4495-85FD-B2E5DB84E982}">
      <dgm:prSet custT="1"/>
      <dgm:spPr/>
      <dgm:t>
        <a:bodyPr/>
        <a:lstStyle/>
        <a:p>
          <a:pPr>
            <a:lnSpc>
              <a:spcPct val="100000"/>
            </a:lnSpc>
          </a:pPr>
          <a:r>
            <a:rPr lang="en-GB" sz="1600" b="1" dirty="0"/>
            <a:t>empowers people with cancer to enhance their own physical and mental health and well-being and thereby supports them to live life as fully as they can. </a:t>
          </a:r>
        </a:p>
      </dgm:t>
    </dgm:pt>
    <dgm:pt modelId="{CFB8C666-E6A0-48FB-BA72-7FA25E02FD00}" type="parTrans" cxnId="{A82BB8CD-08F7-41F7-AF98-F406C9BC39C8}">
      <dgm:prSet/>
      <dgm:spPr/>
      <dgm:t>
        <a:bodyPr/>
        <a:lstStyle/>
        <a:p>
          <a:endParaRPr lang="en-GB"/>
        </a:p>
      </dgm:t>
    </dgm:pt>
    <dgm:pt modelId="{B6E12386-68E7-4BBB-806C-AE659C34C54A}" type="sibTrans" cxnId="{A82BB8CD-08F7-41F7-AF98-F406C9BC39C8}">
      <dgm:prSet/>
      <dgm:spPr/>
      <dgm:t>
        <a:bodyPr/>
        <a:lstStyle/>
        <a:p>
          <a:endParaRPr lang="en-GB"/>
        </a:p>
      </dgm:t>
    </dgm:pt>
    <dgm:pt modelId="{C71F75B0-3CDF-4A0B-8349-1465A0FE38BC}" type="pres">
      <dgm:prSet presAssocID="{36969BBD-85F7-4510-AE88-A20141724921}" presName="root" presStyleCnt="0">
        <dgm:presLayoutVars>
          <dgm:dir/>
          <dgm:resizeHandles val="exact"/>
        </dgm:presLayoutVars>
      </dgm:prSet>
      <dgm:spPr/>
      <dgm:t>
        <a:bodyPr/>
        <a:lstStyle/>
        <a:p>
          <a:endParaRPr lang="en-US"/>
        </a:p>
      </dgm:t>
    </dgm:pt>
    <dgm:pt modelId="{D731C3B7-5103-4168-9606-5599DA9AF4EA}" type="pres">
      <dgm:prSet presAssocID="{92A840ED-E997-4495-85FD-B2E5DB84E982}" presName="compNode" presStyleCnt="0"/>
      <dgm:spPr/>
    </dgm:pt>
    <dgm:pt modelId="{4E262E92-DDC0-40CB-9711-27C707E50671}" type="pres">
      <dgm:prSet presAssocID="{92A840ED-E997-4495-85FD-B2E5DB84E982}" presName="bgRect" presStyleLbl="bgShp" presStyleIdx="0" presStyleCnt="4"/>
      <dgm:spPr/>
    </dgm:pt>
    <dgm:pt modelId="{095337EF-1DC4-484A-9B0F-CDEB82EA92CB}" type="pres">
      <dgm:prSet presAssocID="{92A840ED-E997-4495-85FD-B2E5DB84E98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Avocado"/>
        </a:ext>
      </dgm:extLst>
    </dgm:pt>
    <dgm:pt modelId="{C3355231-6A4F-45DC-91AC-6B13658BD648}" type="pres">
      <dgm:prSet presAssocID="{92A840ED-E997-4495-85FD-B2E5DB84E982}" presName="spaceRect" presStyleCnt="0"/>
      <dgm:spPr/>
    </dgm:pt>
    <dgm:pt modelId="{CE8D2670-4028-445A-B71F-2289FD756877}" type="pres">
      <dgm:prSet presAssocID="{92A840ED-E997-4495-85FD-B2E5DB84E982}" presName="parTx" presStyleLbl="revTx" presStyleIdx="0" presStyleCnt="4">
        <dgm:presLayoutVars>
          <dgm:chMax val="0"/>
          <dgm:chPref val="0"/>
        </dgm:presLayoutVars>
      </dgm:prSet>
      <dgm:spPr/>
      <dgm:t>
        <a:bodyPr/>
        <a:lstStyle/>
        <a:p>
          <a:endParaRPr lang="en-US"/>
        </a:p>
      </dgm:t>
    </dgm:pt>
    <dgm:pt modelId="{CE6E7A6E-3904-4728-8386-2F2FEB054CE9}" type="pres">
      <dgm:prSet presAssocID="{B6E12386-68E7-4BBB-806C-AE659C34C54A}" presName="sibTrans" presStyleCnt="0"/>
      <dgm:spPr/>
    </dgm:pt>
    <dgm:pt modelId="{8E6BC342-E49B-4ACB-B787-05F65E755220}" type="pres">
      <dgm:prSet presAssocID="{1C56E23C-3828-444E-9967-D945B4029DB2}" presName="compNode" presStyleCnt="0"/>
      <dgm:spPr/>
    </dgm:pt>
    <dgm:pt modelId="{B2C51E9F-F587-432F-AB1D-7736A872D86A}" type="pres">
      <dgm:prSet presAssocID="{1C56E23C-3828-444E-9967-D945B4029DB2}" presName="bgRect" presStyleLbl="bgShp" presStyleIdx="1" presStyleCnt="4" custLinFactNeighborX="439" custLinFactNeighborY="-680"/>
      <dgm:spPr/>
    </dgm:pt>
    <dgm:pt modelId="{C4151318-C043-4AF9-AB7D-C03D36CB42FA}" type="pres">
      <dgm:prSet presAssocID="{1C56E23C-3828-444E-9967-D945B4029DB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raille"/>
        </a:ext>
      </dgm:extLst>
    </dgm:pt>
    <dgm:pt modelId="{23CC7ECA-B29C-4223-B6A4-44963CEE1FBD}" type="pres">
      <dgm:prSet presAssocID="{1C56E23C-3828-444E-9967-D945B4029DB2}" presName="spaceRect" presStyleCnt="0"/>
      <dgm:spPr/>
    </dgm:pt>
    <dgm:pt modelId="{0CDABF7E-6A74-4799-80CC-0846A84CCBCB}" type="pres">
      <dgm:prSet presAssocID="{1C56E23C-3828-444E-9967-D945B4029DB2}" presName="parTx" presStyleLbl="revTx" presStyleIdx="1" presStyleCnt="4">
        <dgm:presLayoutVars>
          <dgm:chMax val="0"/>
          <dgm:chPref val="0"/>
        </dgm:presLayoutVars>
      </dgm:prSet>
      <dgm:spPr/>
      <dgm:t>
        <a:bodyPr/>
        <a:lstStyle/>
        <a:p>
          <a:endParaRPr lang="en-US"/>
        </a:p>
      </dgm:t>
    </dgm:pt>
    <dgm:pt modelId="{DB3655EB-CF43-4FDE-B2D0-1B33073A5E25}" type="pres">
      <dgm:prSet presAssocID="{705E6CB3-2477-4CBF-81AE-9938500B1005}" presName="sibTrans" presStyleCnt="0"/>
      <dgm:spPr/>
    </dgm:pt>
    <dgm:pt modelId="{83446CF0-263B-4AF2-B9EB-1D1BF08FFB8E}" type="pres">
      <dgm:prSet presAssocID="{8276E5C3-C1FC-4823-8C7C-404B317E6518}" presName="compNode" presStyleCnt="0"/>
      <dgm:spPr/>
    </dgm:pt>
    <dgm:pt modelId="{E85F3209-A54B-4269-8FB3-E7DE4C6A0B27}" type="pres">
      <dgm:prSet presAssocID="{8276E5C3-C1FC-4823-8C7C-404B317E6518}" presName="bgRect" presStyleLbl="bgShp" presStyleIdx="2" presStyleCnt="4"/>
      <dgm:spPr/>
    </dgm:pt>
    <dgm:pt modelId="{B80AB964-2755-437C-9F2E-B2932B603214}" type="pres">
      <dgm:prSet presAssocID="{8276E5C3-C1FC-4823-8C7C-404B317E6518}"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87C0F692-A00F-4D4C-9860-33B7FE920901}" type="pres">
      <dgm:prSet presAssocID="{8276E5C3-C1FC-4823-8C7C-404B317E6518}" presName="spaceRect" presStyleCnt="0"/>
      <dgm:spPr/>
    </dgm:pt>
    <dgm:pt modelId="{A0693DA9-C108-436C-BE99-9988C6A9B011}" type="pres">
      <dgm:prSet presAssocID="{8276E5C3-C1FC-4823-8C7C-404B317E6518}" presName="parTx" presStyleLbl="revTx" presStyleIdx="2" presStyleCnt="4">
        <dgm:presLayoutVars>
          <dgm:chMax val="0"/>
          <dgm:chPref val="0"/>
        </dgm:presLayoutVars>
      </dgm:prSet>
      <dgm:spPr/>
      <dgm:t>
        <a:bodyPr/>
        <a:lstStyle/>
        <a:p>
          <a:endParaRPr lang="en-US"/>
        </a:p>
      </dgm:t>
    </dgm:pt>
    <dgm:pt modelId="{2AB9C5B4-73D6-44CA-BED3-B5C7B9D156C4}" type="pres">
      <dgm:prSet presAssocID="{21770C15-38B9-4B04-9D44-130A3BAAFB0D}" presName="sibTrans" presStyleCnt="0"/>
      <dgm:spPr/>
    </dgm:pt>
    <dgm:pt modelId="{89EA07B0-6CDB-4BAD-BA12-5E14E3F36FDC}" type="pres">
      <dgm:prSet presAssocID="{BFCCCB09-877D-491A-AF7F-D314AC56FE98}" presName="compNode" presStyleCnt="0"/>
      <dgm:spPr/>
    </dgm:pt>
    <dgm:pt modelId="{19880618-0428-4F2F-AE24-CD7784CB82DD}" type="pres">
      <dgm:prSet presAssocID="{BFCCCB09-877D-491A-AF7F-D314AC56FE98}" presName="bgRect" presStyleLbl="bgShp" presStyleIdx="3" presStyleCnt="4"/>
      <dgm:spPr/>
    </dgm:pt>
    <dgm:pt modelId="{DB1499A6-0EAE-4177-8CD9-31E1FD6B4FC3}" type="pres">
      <dgm:prSet presAssocID="{BFCCCB09-877D-491A-AF7F-D314AC56FE98}"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212AD221-423D-4290-B2DE-A26E72387D92}" type="pres">
      <dgm:prSet presAssocID="{BFCCCB09-877D-491A-AF7F-D314AC56FE98}" presName="spaceRect" presStyleCnt="0"/>
      <dgm:spPr/>
    </dgm:pt>
    <dgm:pt modelId="{3D137FF3-A5E3-4171-B783-D2D2AED88B85}" type="pres">
      <dgm:prSet presAssocID="{BFCCCB09-877D-491A-AF7F-D314AC56FE98}" presName="parTx" presStyleLbl="revTx" presStyleIdx="3" presStyleCnt="4" custScaleX="102359">
        <dgm:presLayoutVars>
          <dgm:chMax val="0"/>
          <dgm:chPref val="0"/>
        </dgm:presLayoutVars>
      </dgm:prSet>
      <dgm:spPr/>
      <dgm:t>
        <a:bodyPr/>
        <a:lstStyle/>
        <a:p>
          <a:endParaRPr lang="en-US"/>
        </a:p>
      </dgm:t>
    </dgm:pt>
  </dgm:ptLst>
  <dgm:cxnLst>
    <dgm:cxn modelId="{A8CB5B70-C596-49C6-8E97-C0037466DAE4}" type="presOf" srcId="{8276E5C3-C1FC-4823-8C7C-404B317E6518}" destId="{A0693DA9-C108-436C-BE99-9988C6A9B011}" srcOrd="0" destOrd="0" presId="urn:microsoft.com/office/officeart/2018/2/layout/IconVerticalSolidList"/>
    <dgm:cxn modelId="{F792DC1A-89EA-4159-B486-4B256EF449A4}" srcId="{36969BBD-85F7-4510-AE88-A20141724921}" destId="{BFCCCB09-877D-491A-AF7F-D314AC56FE98}" srcOrd="3" destOrd="0" parTransId="{BF49C7FC-A921-4E85-815C-ABE1A4C34AD3}" sibTransId="{3F22C66D-5184-4484-9F97-231D42686E6C}"/>
    <dgm:cxn modelId="{1A6CDD37-2D24-46FA-9F7D-680E053BC019}" type="presOf" srcId="{92A840ED-E997-4495-85FD-B2E5DB84E982}" destId="{CE8D2670-4028-445A-B71F-2289FD756877}" srcOrd="0" destOrd="0" presId="urn:microsoft.com/office/officeart/2018/2/layout/IconVerticalSolidList"/>
    <dgm:cxn modelId="{4AEED57E-6737-458E-AC7C-DBE8D74F2051}" type="presOf" srcId="{36969BBD-85F7-4510-AE88-A20141724921}" destId="{C71F75B0-3CDF-4A0B-8349-1465A0FE38BC}" srcOrd="0" destOrd="0" presId="urn:microsoft.com/office/officeart/2018/2/layout/IconVerticalSolidList"/>
    <dgm:cxn modelId="{609FA53E-F767-4C02-9F42-9CA960FDF0CB}" type="presOf" srcId="{1C56E23C-3828-444E-9967-D945B4029DB2}" destId="{0CDABF7E-6A74-4799-80CC-0846A84CCBCB}" srcOrd="0" destOrd="0" presId="urn:microsoft.com/office/officeart/2018/2/layout/IconVerticalSolidList"/>
    <dgm:cxn modelId="{38F2BD6B-0BE4-4844-A68D-6D1DEF389AF9}" srcId="{36969BBD-85F7-4510-AE88-A20141724921}" destId="{1C56E23C-3828-444E-9967-D945B4029DB2}" srcOrd="1" destOrd="0" parTransId="{A9D07B90-D4FF-44A2-9495-66B256A8F815}" sibTransId="{705E6CB3-2477-4CBF-81AE-9938500B1005}"/>
    <dgm:cxn modelId="{00809A2F-EB96-48DB-AA0A-A1A9FCF09FD6}" type="presOf" srcId="{BFCCCB09-877D-491A-AF7F-D314AC56FE98}" destId="{3D137FF3-A5E3-4171-B783-D2D2AED88B85}" srcOrd="0" destOrd="0" presId="urn:microsoft.com/office/officeart/2018/2/layout/IconVerticalSolidList"/>
    <dgm:cxn modelId="{244D599B-41F6-43DF-8A9D-0D9D331CB861}" srcId="{36969BBD-85F7-4510-AE88-A20141724921}" destId="{8276E5C3-C1FC-4823-8C7C-404B317E6518}" srcOrd="2" destOrd="0" parTransId="{6FF03FE6-37CF-4EB8-B756-1B7CA01F767B}" sibTransId="{21770C15-38B9-4B04-9D44-130A3BAAFB0D}"/>
    <dgm:cxn modelId="{A82BB8CD-08F7-41F7-AF98-F406C9BC39C8}" srcId="{36969BBD-85F7-4510-AE88-A20141724921}" destId="{92A840ED-E997-4495-85FD-B2E5DB84E982}" srcOrd="0" destOrd="0" parTransId="{CFB8C666-E6A0-48FB-BA72-7FA25E02FD00}" sibTransId="{B6E12386-68E7-4BBB-806C-AE659C34C54A}"/>
    <dgm:cxn modelId="{20F916E1-35EB-41D1-9DA5-EB4BF31BDA4C}" type="presParOf" srcId="{C71F75B0-3CDF-4A0B-8349-1465A0FE38BC}" destId="{D731C3B7-5103-4168-9606-5599DA9AF4EA}" srcOrd="0" destOrd="0" presId="urn:microsoft.com/office/officeart/2018/2/layout/IconVerticalSolidList"/>
    <dgm:cxn modelId="{DB064EC1-950A-4D29-924A-7FC813946D61}" type="presParOf" srcId="{D731C3B7-5103-4168-9606-5599DA9AF4EA}" destId="{4E262E92-DDC0-40CB-9711-27C707E50671}" srcOrd="0" destOrd="0" presId="urn:microsoft.com/office/officeart/2018/2/layout/IconVerticalSolidList"/>
    <dgm:cxn modelId="{FAFF2A9B-6C06-4F32-94E5-8A57653E1CDC}" type="presParOf" srcId="{D731C3B7-5103-4168-9606-5599DA9AF4EA}" destId="{095337EF-1DC4-484A-9B0F-CDEB82EA92CB}" srcOrd="1" destOrd="0" presId="urn:microsoft.com/office/officeart/2018/2/layout/IconVerticalSolidList"/>
    <dgm:cxn modelId="{D495302C-3C38-4614-AD83-4E875CDDB7F4}" type="presParOf" srcId="{D731C3B7-5103-4168-9606-5599DA9AF4EA}" destId="{C3355231-6A4F-45DC-91AC-6B13658BD648}" srcOrd="2" destOrd="0" presId="urn:microsoft.com/office/officeart/2018/2/layout/IconVerticalSolidList"/>
    <dgm:cxn modelId="{72EC25F8-A7B1-4931-BE05-A4D336A063D3}" type="presParOf" srcId="{D731C3B7-5103-4168-9606-5599DA9AF4EA}" destId="{CE8D2670-4028-445A-B71F-2289FD756877}" srcOrd="3" destOrd="0" presId="urn:microsoft.com/office/officeart/2018/2/layout/IconVerticalSolidList"/>
    <dgm:cxn modelId="{7E4C6EF1-8A5F-44A2-99C7-5E39E4B167CB}" type="presParOf" srcId="{C71F75B0-3CDF-4A0B-8349-1465A0FE38BC}" destId="{CE6E7A6E-3904-4728-8386-2F2FEB054CE9}" srcOrd="1" destOrd="0" presId="urn:microsoft.com/office/officeart/2018/2/layout/IconVerticalSolidList"/>
    <dgm:cxn modelId="{15321897-116B-4068-AD54-251A6E657CFE}" type="presParOf" srcId="{C71F75B0-3CDF-4A0B-8349-1465A0FE38BC}" destId="{8E6BC342-E49B-4ACB-B787-05F65E755220}" srcOrd="2" destOrd="0" presId="urn:microsoft.com/office/officeart/2018/2/layout/IconVerticalSolidList"/>
    <dgm:cxn modelId="{238B419C-B74A-4CAA-A082-51DABCD39642}" type="presParOf" srcId="{8E6BC342-E49B-4ACB-B787-05F65E755220}" destId="{B2C51E9F-F587-432F-AB1D-7736A872D86A}" srcOrd="0" destOrd="0" presId="urn:microsoft.com/office/officeart/2018/2/layout/IconVerticalSolidList"/>
    <dgm:cxn modelId="{31A179F6-5F5C-4614-9BB9-6D43E2669D76}" type="presParOf" srcId="{8E6BC342-E49B-4ACB-B787-05F65E755220}" destId="{C4151318-C043-4AF9-AB7D-C03D36CB42FA}" srcOrd="1" destOrd="0" presId="urn:microsoft.com/office/officeart/2018/2/layout/IconVerticalSolidList"/>
    <dgm:cxn modelId="{38F431F3-AD4D-4EAB-8BB3-6E9C4EB8F498}" type="presParOf" srcId="{8E6BC342-E49B-4ACB-B787-05F65E755220}" destId="{23CC7ECA-B29C-4223-B6A4-44963CEE1FBD}" srcOrd="2" destOrd="0" presId="urn:microsoft.com/office/officeart/2018/2/layout/IconVerticalSolidList"/>
    <dgm:cxn modelId="{3FF1285F-D842-4845-BB26-02A868B033F9}" type="presParOf" srcId="{8E6BC342-E49B-4ACB-B787-05F65E755220}" destId="{0CDABF7E-6A74-4799-80CC-0846A84CCBCB}" srcOrd="3" destOrd="0" presId="urn:microsoft.com/office/officeart/2018/2/layout/IconVerticalSolidList"/>
    <dgm:cxn modelId="{9B099C82-81A7-4CF1-B08E-BE965A1BD6AF}" type="presParOf" srcId="{C71F75B0-3CDF-4A0B-8349-1465A0FE38BC}" destId="{DB3655EB-CF43-4FDE-B2D0-1B33073A5E25}" srcOrd="3" destOrd="0" presId="urn:microsoft.com/office/officeart/2018/2/layout/IconVerticalSolidList"/>
    <dgm:cxn modelId="{4D768B1F-0CFF-4026-8985-30B603BBACE6}" type="presParOf" srcId="{C71F75B0-3CDF-4A0B-8349-1465A0FE38BC}" destId="{83446CF0-263B-4AF2-B9EB-1D1BF08FFB8E}" srcOrd="4" destOrd="0" presId="urn:microsoft.com/office/officeart/2018/2/layout/IconVerticalSolidList"/>
    <dgm:cxn modelId="{2E34C441-F4C1-4A9C-A3A9-EA0DCF6D370C}" type="presParOf" srcId="{83446CF0-263B-4AF2-B9EB-1D1BF08FFB8E}" destId="{E85F3209-A54B-4269-8FB3-E7DE4C6A0B27}" srcOrd="0" destOrd="0" presId="urn:microsoft.com/office/officeart/2018/2/layout/IconVerticalSolidList"/>
    <dgm:cxn modelId="{5DE2CB1B-B7E4-45C0-A860-0389E0F36D34}" type="presParOf" srcId="{83446CF0-263B-4AF2-B9EB-1D1BF08FFB8E}" destId="{B80AB964-2755-437C-9F2E-B2932B603214}" srcOrd="1" destOrd="0" presId="urn:microsoft.com/office/officeart/2018/2/layout/IconVerticalSolidList"/>
    <dgm:cxn modelId="{01379685-2B50-47C1-B4F8-6A8795073F77}" type="presParOf" srcId="{83446CF0-263B-4AF2-B9EB-1D1BF08FFB8E}" destId="{87C0F692-A00F-4D4C-9860-33B7FE920901}" srcOrd="2" destOrd="0" presId="urn:microsoft.com/office/officeart/2018/2/layout/IconVerticalSolidList"/>
    <dgm:cxn modelId="{50F075D4-B6D0-4A6A-9F93-8A9ADED100AB}" type="presParOf" srcId="{83446CF0-263B-4AF2-B9EB-1D1BF08FFB8E}" destId="{A0693DA9-C108-436C-BE99-9988C6A9B011}" srcOrd="3" destOrd="0" presId="urn:microsoft.com/office/officeart/2018/2/layout/IconVerticalSolidList"/>
    <dgm:cxn modelId="{802300CE-334C-44C6-A5E7-CD92A68AA194}" type="presParOf" srcId="{C71F75B0-3CDF-4A0B-8349-1465A0FE38BC}" destId="{2AB9C5B4-73D6-44CA-BED3-B5C7B9D156C4}" srcOrd="5" destOrd="0" presId="urn:microsoft.com/office/officeart/2018/2/layout/IconVerticalSolidList"/>
    <dgm:cxn modelId="{DCDEF050-D873-426F-A0DF-C1252B61CD93}" type="presParOf" srcId="{C71F75B0-3CDF-4A0B-8349-1465A0FE38BC}" destId="{89EA07B0-6CDB-4BAD-BA12-5E14E3F36FDC}" srcOrd="6" destOrd="0" presId="urn:microsoft.com/office/officeart/2018/2/layout/IconVerticalSolidList"/>
    <dgm:cxn modelId="{19E73188-4035-4436-82E0-1C4E01A762D9}" type="presParOf" srcId="{89EA07B0-6CDB-4BAD-BA12-5E14E3F36FDC}" destId="{19880618-0428-4F2F-AE24-CD7784CB82DD}" srcOrd="0" destOrd="0" presId="urn:microsoft.com/office/officeart/2018/2/layout/IconVerticalSolidList"/>
    <dgm:cxn modelId="{B1B2B7BC-581A-45B1-A563-D04A35E85249}" type="presParOf" srcId="{89EA07B0-6CDB-4BAD-BA12-5E14E3F36FDC}" destId="{DB1499A6-0EAE-4177-8CD9-31E1FD6B4FC3}" srcOrd="1" destOrd="0" presId="urn:microsoft.com/office/officeart/2018/2/layout/IconVerticalSolidList"/>
    <dgm:cxn modelId="{6AB978EC-6E6C-4F25-8BA2-653A2A67FC3F}" type="presParOf" srcId="{89EA07B0-6CDB-4BAD-BA12-5E14E3F36FDC}" destId="{212AD221-423D-4290-B2DE-A26E72387D92}" srcOrd="2" destOrd="0" presId="urn:microsoft.com/office/officeart/2018/2/layout/IconVerticalSolidList"/>
    <dgm:cxn modelId="{2130D992-6482-4BA6-8C45-3EE33A1C1FB2}" type="presParOf" srcId="{89EA07B0-6CDB-4BAD-BA12-5E14E3F36FDC}" destId="{3D137FF3-A5E3-4171-B783-D2D2AED88B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62E92-DDC0-40CB-9711-27C707E50671}">
      <dsp:nvSpPr>
        <dsp:cNvPr id="0" name=""/>
        <dsp:cNvSpPr/>
      </dsp:nvSpPr>
      <dsp:spPr>
        <a:xfrm>
          <a:off x="-18771" y="11048"/>
          <a:ext cx="6513603" cy="1196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337EF-1DC4-484A-9B0F-CDEB82EA92CB}">
      <dsp:nvSpPr>
        <dsp:cNvPr id="0" name=""/>
        <dsp:cNvSpPr/>
      </dsp:nvSpPr>
      <dsp:spPr>
        <a:xfrm>
          <a:off x="343314" y="280368"/>
          <a:ext cx="659626" cy="65833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8D2670-4028-445A-B71F-2289FD756877}">
      <dsp:nvSpPr>
        <dsp:cNvPr id="0" name=""/>
        <dsp:cNvSpPr/>
      </dsp:nvSpPr>
      <dsp:spPr>
        <a:xfrm>
          <a:off x="1365027" y="11048"/>
          <a:ext cx="5107110" cy="12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39" tIns="130639" rIns="130639" bIns="130639" numCol="1" spcCol="1270" anchor="ctr" anchorCtr="0">
          <a:noAutofit/>
        </a:bodyPr>
        <a:lstStyle/>
        <a:p>
          <a:pPr lvl="0" algn="l" defTabSz="711200">
            <a:lnSpc>
              <a:spcPct val="100000"/>
            </a:lnSpc>
            <a:spcBef>
              <a:spcPct val="0"/>
            </a:spcBef>
            <a:spcAft>
              <a:spcPct val="35000"/>
            </a:spcAft>
          </a:pPr>
          <a:r>
            <a:rPr lang="en-GB" sz="1600" b="1" kern="1200" dirty="0"/>
            <a:t>empowers people with cancer to enhance their own physical and mental health and well-being and thereby supports them to live life as fully as they can. </a:t>
          </a:r>
        </a:p>
      </dsp:txBody>
      <dsp:txXfrm>
        <a:off x="1365027" y="11048"/>
        <a:ext cx="5107110" cy="1234385"/>
      </dsp:txXfrm>
    </dsp:sp>
    <dsp:sp modelId="{B2C51E9F-F587-432F-AB1D-7736A872D86A}">
      <dsp:nvSpPr>
        <dsp:cNvPr id="0" name=""/>
        <dsp:cNvSpPr/>
      </dsp:nvSpPr>
      <dsp:spPr>
        <a:xfrm>
          <a:off x="0" y="1545890"/>
          <a:ext cx="6513603" cy="1196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51318-C043-4AF9-AB7D-C03D36CB42FA}">
      <dsp:nvSpPr>
        <dsp:cNvPr id="0" name=""/>
        <dsp:cNvSpPr/>
      </dsp:nvSpPr>
      <dsp:spPr>
        <a:xfrm>
          <a:off x="343314" y="1823350"/>
          <a:ext cx="659626" cy="65833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DABF7E-6A74-4799-80CC-0846A84CCBCB}">
      <dsp:nvSpPr>
        <dsp:cNvPr id="0" name=""/>
        <dsp:cNvSpPr/>
      </dsp:nvSpPr>
      <dsp:spPr>
        <a:xfrm>
          <a:off x="1365027" y="1554029"/>
          <a:ext cx="5107110" cy="12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39" tIns="130639" rIns="130639" bIns="130639" numCol="1" spcCol="1270" anchor="ctr" anchorCtr="0">
          <a:noAutofit/>
        </a:bodyPr>
        <a:lstStyle/>
        <a:p>
          <a:pPr lvl="0" algn="l" defTabSz="711200">
            <a:lnSpc>
              <a:spcPct val="100000"/>
            </a:lnSpc>
            <a:spcBef>
              <a:spcPct val="0"/>
            </a:spcBef>
            <a:spcAft>
              <a:spcPct val="35000"/>
            </a:spcAft>
          </a:pPr>
          <a:r>
            <a:rPr lang="en-GB" sz="1600" b="1" kern="1200" dirty="0"/>
            <a:t>benefits can be seen in as little as 2 weeks. </a:t>
          </a:r>
          <a:endParaRPr lang="en-GB" sz="1600" kern="1200" dirty="0"/>
        </a:p>
      </dsp:txBody>
      <dsp:txXfrm>
        <a:off x="1365027" y="1554029"/>
        <a:ext cx="5107110" cy="1234385"/>
      </dsp:txXfrm>
    </dsp:sp>
    <dsp:sp modelId="{E85F3209-A54B-4269-8FB3-E7DE4C6A0B27}">
      <dsp:nvSpPr>
        <dsp:cNvPr id="0" name=""/>
        <dsp:cNvSpPr/>
      </dsp:nvSpPr>
      <dsp:spPr>
        <a:xfrm>
          <a:off x="-18771" y="3097011"/>
          <a:ext cx="6513603" cy="1196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AB964-2755-437C-9F2E-B2932B603214}">
      <dsp:nvSpPr>
        <dsp:cNvPr id="0" name=""/>
        <dsp:cNvSpPr/>
      </dsp:nvSpPr>
      <dsp:spPr>
        <a:xfrm>
          <a:off x="343314" y="3366331"/>
          <a:ext cx="659626" cy="65833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93DA9-C108-436C-BE99-9988C6A9B011}">
      <dsp:nvSpPr>
        <dsp:cNvPr id="0" name=""/>
        <dsp:cNvSpPr/>
      </dsp:nvSpPr>
      <dsp:spPr>
        <a:xfrm>
          <a:off x="1365027" y="3097011"/>
          <a:ext cx="5107110" cy="12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39" tIns="130639" rIns="130639" bIns="130639" numCol="1" spcCol="1270" anchor="ctr" anchorCtr="0">
          <a:noAutofit/>
        </a:bodyPr>
        <a:lstStyle/>
        <a:p>
          <a:pPr lvl="0" algn="l" defTabSz="711200">
            <a:lnSpc>
              <a:spcPct val="100000"/>
            </a:lnSpc>
            <a:spcBef>
              <a:spcPct val="0"/>
            </a:spcBef>
            <a:spcAft>
              <a:spcPct val="35000"/>
            </a:spcAft>
          </a:pPr>
          <a:r>
            <a:rPr lang="en-GB" sz="1600" b="1" kern="1200" dirty="0"/>
            <a:t>is part of a continuum to rehabilitation</a:t>
          </a:r>
          <a:r>
            <a:rPr lang="en-GB" sz="1600" kern="1200" dirty="0"/>
            <a:t>. </a:t>
          </a:r>
        </a:p>
      </dsp:txBody>
      <dsp:txXfrm>
        <a:off x="1365027" y="3097011"/>
        <a:ext cx="5107110" cy="1234385"/>
      </dsp:txXfrm>
    </dsp:sp>
    <dsp:sp modelId="{19880618-0428-4F2F-AE24-CD7784CB82DD}">
      <dsp:nvSpPr>
        <dsp:cNvPr id="0" name=""/>
        <dsp:cNvSpPr/>
      </dsp:nvSpPr>
      <dsp:spPr>
        <a:xfrm>
          <a:off x="-18771" y="4639992"/>
          <a:ext cx="6513603" cy="11969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1499A6-0EAE-4177-8CD9-31E1FD6B4FC3}">
      <dsp:nvSpPr>
        <dsp:cNvPr id="0" name=""/>
        <dsp:cNvSpPr/>
      </dsp:nvSpPr>
      <dsp:spPr>
        <a:xfrm>
          <a:off x="343314" y="4909312"/>
          <a:ext cx="659626" cy="65833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137FF3-A5E3-4171-B783-D2D2AED88B85}">
      <dsp:nvSpPr>
        <dsp:cNvPr id="0" name=""/>
        <dsp:cNvSpPr/>
      </dsp:nvSpPr>
      <dsp:spPr>
        <a:xfrm>
          <a:off x="1304788" y="4639992"/>
          <a:ext cx="5227586" cy="12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39" tIns="130639" rIns="130639" bIns="130639" numCol="1" spcCol="1270" anchor="ctr" anchorCtr="0">
          <a:noAutofit/>
        </a:bodyPr>
        <a:lstStyle/>
        <a:p>
          <a:pPr lvl="0" algn="l" defTabSz="711200">
            <a:lnSpc>
              <a:spcPct val="100000"/>
            </a:lnSpc>
            <a:spcBef>
              <a:spcPct val="0"/>
            </a:spcBef>
            <a:spcAft>
              <a:spcPct val="35000"/>
            </a:spcAft>
          </a:pPr>
          <a:r>
            <a:rPr lang="en-GB" sz="1600" b="1" kern="1200" dirty="0"/>
            <a:t>enables people with cancer to prepare for treatment through promoting healthy behaviours and through individualised needs-based prescribing of exercise, nutrition and psychological interventions. </a:t>
          </a:r>
        </a:p>
      </dsp:txBody>
      <dsp:txXfrm>
        <a:off x="1304788" y="4639992"/>
        <a:ext cx="5227586" cy="12343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58363-6705-4783-9467-061D1379D4DF}" type="datetimeFigureOut">
              <a:rPr lang="en-GB" smtClean="0"/>
              <a:t>02/03/2020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64C6A-4075-4219-B8FC-570557DF4204}" type="slidenum">
              <a:rPr lang="en-GB" smtClean="0"/>
              <a:t>‹#›</a:t>
            </a:fld>
            <a:endParaRPr lang="en-GB"/>
          </a:p>
        </p:txBody>
      </p:sp>
    </p:spTree>
    <p:extLst>
      <p:ext uri="{BB962C8B-B14F-4D97-AF65-F5344CB8AC3E}">
        <p14:creationId xmlns:p14="http://schemas.microsoft.com/office/powerpoint/2010/main" val="426723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9E44E7-F8C2-4141-8F90-CA2E5EC1B617}" type="slidenum">
              <a:rPr lang="en-GB" smtClean="0"/>
              <a:t>1</a:t>
            </a:fld>
            <a:endParaRPr lang="en-GB"/>
          </a:p>
        </p:txBody>
      </p:sp>
    </p:spTree>
    <p:extLst>
      <p:ext uri="{BB962C8B-B14F-4D97-AF65-F5344CB8AC3E}">
        <p14:creationId xmlns:p14="http://schemas.microsoft.com/office/powerpoint/2010/main" val="627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E44E7-F8C2-4141-8F90-CA2E5EC1B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06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Prehabilitation, as a component of rehabilitation, should underpin the whole cancer pathway and is an approach we seek for all people with cancer through co-developing a personalised prehabilitation care plan (PPCP) as part of their overall care plan. Prehabilitation can optimise cancer treatment by promoting health and well-being as part of a continuum of preventative, restorative, supportive and palliative rehabilitation interventions.  Prehabilitation, specifically including exercise, </a:t>
            </a:r>
            <a:r>
              <a:rPr lang="en-US" dirty="0"/>
              <a:t>nutrition and psychological support,</a:t>
            </a:r>
            <a:r>
              <a:rPr lang="en-GB" dirty="0"/>
              <a:t> should be integral to the care of all people with a cancer diagnosis. </a:t>
            </a:r>
          </a:p>
          <a:p>
            <a:endParaRPr lang="en-US" dirty="0"/>
          </a:p>
          <a:p>
            <a:r>
              <a:rPr lang="en-US" dirty="0"/>
              <a:t>6. All cancer treatments are led through cancer multidisciplinary teams (MDT). The cancer MDT should have representation from those delivering </a:t>
            </a:r>
            <a:r>
              <a:rPr lang="en-US" dirty="0" err="1"/>
              <a:t>prehabilitation</a:t>
            </a:r>
            <a:r>
              <a:rPr lang="en-US" dirty="0"/>
              <a:t> therefore providing oversight of the </a:t>
            </a:r>
            <a:r>
              <a:rPr lang="en-US" dirty="0" err="1"/>
              <a:t>prehabilitation</a:t>
            </a:r>
            <a:r>
              <a:rPr lang="en-US" dirty="0"/>
              <a:t> needs of the person to ensure </a:t>
            </a:r>
            <a:r>
              <a:rPr lang="en-US" dirty="0" err="1"/>
              <a:t>prehabilitation</a:t>
            </a:r>
            <a:r>
              <a:rPr lang="en-US" dirty="0"/>
              <a:t> is taking place.  </a:t>
            </a:r>
            <a:r>
              <a:rPr lang="en-GB" dirty="0"/>
              <a:t>Community hub MDTs also have an important role to play in supporting people with cancer with physical activity and exercise, nutrition and psychological support. This will be in collaboration with specialist, hospital based oncology teams.</a:t>
            </a:r>
          </a:p>
          <a:p>
            <a:endParaRPr lang="en-GB" dirty="0"/>
          </a:p>
          <a:p>
            <a:r>
              <a:rPr lang="en-GB" dirty="0"/>
              <a:t>7. Personalised prehabilitation care plans (PPCP), as part of a person’s care plan, should be a document that encompasses </a:t>
            </a:r>
            <a:r>
              <a:rPr lang="en-GB" b="1" dirty="0"/>
              <a:t>nutrition,</a:t>
            </a:r>
            <a:r>
              <a:rPr lang="en-GB" dirty="0"/>
              <a:t> </a:t>
            </a:r>
            <a:r>
              <a:rPr lang="en-GB" b="1" dirty="0"/>
              <a:t>physical and psychological screening for all</a:t>
            </a:r>
            <a:r>
              <a:rPr lang="en-GB" dirty="0"/>
              <a:t> people with cancer to identify need for more detailed assessment, </a:t>
            </a:r>
            <a:r>
              <a:rPr lang="en-GB" b="1" dirty="0"/>
              <a:t>individualised assessment according to need</a:t>
            </a:r>
            <a:r>
              <a:rPr lang="en-GB" dirty="0"/>
              <a:t>, and an </a:t>
            </a:r>
            <a:r>
              <a:rPr lang="en-GB" b="1" dirty="0"/>
              <a:t>individualised intervention prescription based on the screening and assessment</a:t>
            </a:r>
            <a:r>
              <a:rPr lang="en-GB" dirty="0"/>
              <a:t> </a:t>
            </a:r>
            <a:r>
              <a:rPr lang="en-GB" b="1" dirty="0"/>
              <a:t>process</a:t>
            </a:r>
            <a:r>
              <a:rPr lang="en-GB" dirty="0"/>
              <a:t> along with on-going support and evaluation to aid uptake and adherence. </a:t>
            </a:r>
          </a:p>
          <a:p>
            <a:endParaRPr lang="en-GB" dirty="0"/>
          </a:p>
          <a:p>
            <a:r>
              <a:rPr lang="en-GB" dirty="0"/>
              <a:t>8. Interventions targeted at improving physical and/or mental health </a:t>
            </a:r>
            <a:r>
              <a:rPr lang="en-GB" b="1" dirty="0"/>
              <a:t>should start as early as possible</a:t>
            </a:r>
            <a:r>
              <a:rPr lang="en-GB" dirty="0"/>
              <a:t> and in advance of any cancer treatment (not just the first cancer treatment).</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E44E7-F8C2-4141-8F90-CA2E5EC1B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98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 Identification of people with cancer requiring prehabilitation (i.e. screening) should </a:t>
            </a:r>
            <a:r>
              <a:rPr lang="en-US" dirty="0"/>
              <a:t>occur </a:t>
            </a:r>
            <a:r>
              <a:rPr lang="en-GB" b="1" dirty="0"/>
              <a:t>as</a:t>
            </a:r>
            <a:r>
              <a:rPr lang="en-GB" dirty="0"/>
              <a:t> </a:t>
            </a:r>
            <a:r>
              <a:rPr lang="en-GB" b="1" dirty="0"/>
              <a:t>early as possible from diagnosis </a:t>
            </a:r>
            <a:r>
              <a:rPr lang="en-GB" dirty="0"/>
              <a:t>(and in some cases before a confirmed diagnosis), and in advance of each treatment. Screening should use validated tools to identify the need for more detailed assessment in order to inform the prescription of targeted or specialist interventions. </a:t>
            </a:r>
            <a:r>
              <a:rPr lang="en-US" dirty="0"/>
              <a:t>Screening should be aligned to the Holistic Needs Assessment (HNA) and should include psychological risk factors, physical fitness and nutrition including evaluation of weight loss, poor intake, body mass index and nutrition impact symptoms.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E44E7-F8C2-4141-8F90-CA2E5EC1B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45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E44E7-F8C2-4141-8F90-CA2E5EC1B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49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 Prehabilitation is a means of transforming patient care to achieve sustainable high-quality services within the current mandated performance framework .  </a:t>
            </a:r>
            <a:r>
              <a:rPr lang="en-GB" b="1" dirty="0"/>
              <a:t>The principal focus should be on optimising the efficiency and timeliness of current pathways from the moment of consideration of treatment onwards, without unnecessarily delaying scheduled treatment (patients best interests should be considered on a case by case basis and this may, in some circumstance, result in delaying treatment).</a:t>
            </a:r>
          </a:p>
          <a:p>
            <a:endParaRPr lang="en-GB" dirty="0"/>
          </a:p>
          <a:p>
            <a:r>
              <a:rPr lang="en-GB" dirty="0"/>
              <a:t>14. People with cancer as well as carers, relatives and a person’s wider network should be supported to engage with and adhere to available prehabilitation services defined by a jointly agreed PPCP.</a:t>
            </a:r>
          </a:p>
          <a:p>
            <a:endParaRPr lang="en-GB" dirty="0"/>
          </a:p>
          <a:p>
            <a:r>
              <a:rPr lang="en-GB" dirty="0"/>
              <a:t>15. Services delivering prehabilitation should be co-designed and produced with patients and carers.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E44E7-F8C2-4141-8F90-CA2E5EC1B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79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Tumour Staging and PATIENT STAGING</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7C322DB-5AEE-F249-96B1-B79106A43405}"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4417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37C76A-53F0-4D3E-B38F-2AC61C85F73B}"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356289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37C76A-53F0-4D3E-B38F-2AC61C85F73B}"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305096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37C76A-53F0-4D3E-B38F-2AC61C85F73B}"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394686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A70F9-343F-4532-896A-C16CDE4207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599AAECF-56C8-4680-9F91-FBC53ACB5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6E1480F-33FC-4FBA-8273-518A3D136F1E}"/>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7439959E-E1BE-4ED0-BA9B-6818C444AC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63C2481-03A2-41DF-BD76-940757533197}"/>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284838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1F0FD-7323-481E-81F9-97A82D8A8F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84BA1A2-FC10-424A-A2F5-DA17898F53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7BDE07C-CA55-48B6-9A37-A3EE6386F5ED}"/>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82117A7F-38ED-46B9-B09E-E914E117BE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C876873C-9F06-4E6B-967E-4FAD1603E148}"/>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183655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C131FD-8145-4D01-8C1B-E252106D5F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32C58FF-685E-4110-BB69-050E75B0A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A267C3C-872A-46D8-A7CF-DC805C9FBD5D}"/>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2B290C59-77D7-42A3-BDBD-EF92241D3B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C78F8253-7ADE-46E0-A972-66D630B428A2}"/>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2143043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7442D-6D12-4055-9CB7-B4D505C5A0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8501A84-CB57-46C4-8ECD-720DCF77D7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3FCA293-430E-4EF5-B721-9EEF5EC4D2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7E31936-B161-4232-A8C2-FFA82C4194ED}"/>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6" name="Footer Placeholder 5">
            <a:extLst>
              <a:ext uri="{FF2B5EF4-FFF2-40B4-BE49-F238E27FC236}">
                <a16:creationId xmlns:a16="http://schemas.microsoft.com/office/drawing/2014/main" xmlns="" id="{412BAC4C-3ECD-4352-8820-7133415D5BF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5B41B81D-E485-4E58-95EC-FDE857875CF0}"/>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3993067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62E38-57A5-4687-B110-B29274F807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7DE7A19-55EE-4FE2-91FA-2C7F891DE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17A1694-0A95-4B58-A950-D46E03F82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46E805C-153A-436A-A94E-89994B5634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0FDF1C9-9B4B-4069-AD4F-52F43C17EE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4314BB8A-0C5F-4D5E-AEE0-A25539E4C13F}"/>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8" name="Footer Placeholder 7">
            <a:extLst>
              <a:ext uri="{FF2B5EF4-FFF2-40B4-BE49-F238E27FC236}">
                <a16:creationId xmlns:a16="http://schemas.microsoft.com/office/drawing/2014/main" xmlns="" id="{60356F82-0E36-4518-89D3-F6D5B47EDE1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F1E1164A-7D09-42A5-853F-BC2943F9BCE9}"/>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2281657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89E35-E993-41C2-8F8B-3FB6730BC5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76AE03E5-EC2B-4176-8319-0EDFEC75E2C8}"/>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4" name="Footer Placeholder 3">
            <a:extLst>
              <a:ext uri="{FF2B5EF4-FFF2-40B4-BE49-F238E27FC236}">
                <a16:creationId xmlns:a16="http://schemas.microsoft.com/office/drawing/2014/main" xmlns="" id="{0EE34B9D-5482-4273-812B-5BF29A528F4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B7DE7D37-036A-41EC-B50B-16734A27EFE4}"/>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707287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9FB4EC-0F64-4291-A5F0-9EB19D9F6FB4}"/>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3" name="Footer Placeholder 2">
            <a:extLst>
              <a:ext uri="{FF2B5EF4-FFF2-40B4-BE49-F238E27FC236}">
                <a16:creationId xmlns:a16="http://schemas.microsoft.com/office/drawing/2014/main" xmlns="" id="{1B9DC8AD-B05A-4D7C-B6C6-47AEB3B43E8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27AA8970-C9FF-484F-A652-EE715A9678B7}"/>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211587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2C5EB-5F11-4EE0-A5CB-9518E62F3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39117E4-0E4B-4D8A-A148-CC2C164572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C943350-4956-4031-94F9-7364F7173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19C6A08-0790-4149-8DE5-BDA190ECE39B}"/>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6" name="Footer Placeholder 5">
            <a:extLst>
              <a:ext uri="{FF2B5EF4-FFF2-40B4-BE49-F238E27FC236}">
                <a16:creationId xmlns:a16="http://schemas.microsoft.com/office/drawing/2014/main" xmlns="" id="{19CB8468-FB1C-4F1E-B042-9F915318418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94F84311-E5C4-4A08-9591-8D4139AB808B}"/>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288003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37C76A-53F0-4D3E-B38F-2AC61C85F73B}"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1139567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59658-7DAD-4366-8114-A6CB62891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A7FE9AE2-6E06-4B19-859F-1AFB31F7B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3DC3C9B9-2965-4AD4-BA43-553E24D19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482E1FF-82CD-4BD0-B4AA-9C1DF277F2A0}"/>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6" name="Footer Placeholder 5">
            <a:extLst>
              <a:ext uri="{FF2B5EF4-FFF2-40B4-BE49-F238E27FC236}">
                <a16:creationId xmlns:a16="http://schemas.microsoft.com/office/drawing/2014/main" xmlns="" id="{4CC75B59-7BB8-4B1E-B825-C046E5BEBA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7E9D228A-FCF9-4DA1-82D1-167FC954FF57}"/>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4171031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FCF95-E7D0-463D-982E-A1560E1508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10F3A26-363A-4EAA-8F5A-FE0121A5F3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756AC53-CA48-44CD-900E-8B0CD9C74C08}"/>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03C1DE41-80DD-4026-957C-63DCDA1D35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6BDC25AC-7742-4FAF-8FF6-540D6A37070B}"/>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1822966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6E4ACF6-3201-49FE-BBBD-11E9E871C8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5753A2A-6C0E-4948-A75E-7C0D827A83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A742942-604E-4F7C-A64B-99C95F819404}"/>
              </a:ext>
            </a:extLst>
          </p:cNvPr>
          <p:cNvSpPr>
            <a:spLocks noGrp="1"/>
          </p:cNvSpPr>
          <p:nvPr>
            <p:ph type="dt" sz="half" idx="10"/>
          </p:nvPr>
        </p:nvSpPr>
        <p:spPr/>
        <p:txBody>
          <a:bodyPr/>
          <a:lstStyle/>
          <a:p>
            <a:fld id="{C67422A4-4CFA-4072-B9FE-E14F533A64EC}"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E62C4DDD-87B3-46B3-8030-819D8A6FC22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4075B8E5-D707-43DE-8DE7-611BFD7CDB7C}"/>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2666284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521166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05C79-B5AF-4CC1-9B5D-C6283278E4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E14AFB8-1C7A-4F19-85B6-2AECD0AE3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ED9F2AB-D84B-400F-AD4E-96FE6AA83FF6}"/>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D2AF5BAF-C0F8-4470-A7E8-73BD84D1679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B46AE2DA-0013-4796-82BD-0F0383A879A6}"/>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1143360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6386B-185B-4806-B880-0D0A8A49E6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21184A7-5A54-4B1A-90F5-7BF9FACFA3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D91A3A4-EA74-42D7-8D63-2B38D8ABDF00}"/>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2E652F47-B36F-4196-A00B-715E2CA2043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B805138-1C29-4153-A4E1-A15CDE931285}"/>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1268565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EB0F0-BE23-48CB-8F16-99A0469CA7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82346D9-3E91-49E6-95C6-B12A73A70F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09A3AFC-74AF-496A-AD04-E0AD5574BD7E}"/>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726CA680-0787-4134-93E8-26EB8409E3A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2C28B19B-A8C7-40EB-BD40-D3122100BA8B}"/>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4287027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55464-B97F-4E31-81AE-8DA8C9FA4F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928C637-0C0F-4FC0-BB75-997C6DD33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FDF22C7-8C70-43E1-9084-33C147A3BC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C67F608-302F-4019-BC91-C1E8C6309201}"/>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6" name="Footer Placeholder 5">
            <a:extLst>
              <a:ext uri="{FF2B5EF4-FFF2-40B4-BE49-F238E27FC236}">
                <a16:creationId xmlns:a16="http://schemas.microsoft.com/office/drawing/2014/main" xmlns="" id="{D5F18FC1-2951-405C-8046-6B3ABF69C6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5F0F93F4-A52C-4668-B002-DDBEE3205E81}"/>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747814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1C51-367D-4DCE-B1B8-4EA9B50926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667A70A-7634-4D5F-8DE9-5E1DB64BB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3B88533-A36D-4AB4-AAC3-39EE1CC9F9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0D2C4E6-B192-45D9-B146-419A6112AD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74703CF-DEEA-4C31-9247-1A529DA2B3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1B9695E-17AB-4EB2-9756-7E92ED5D3A14}"/>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8" name="Footer Placeholder 7">
            <a:extLst>
              <a:ext uri="{FF2B5EF4-FFF2-40B4-BE49-F238E27FC236}">
                <a16:creationId xmlns:a16="http://schemas.microsoft.com/office/drawing/2014/main" xmlns="" id="{F29ABD92-3DC6-40CB-8AA7-43DAB26D1BA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92594D11-6A7D-4FC6-A58C-7195AB108E23}"/>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3565516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051BB-2937-4550-91E8-BC551B7F18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18A2F09-20B8-4623-A5AC-AF5718EE4AC0}"/>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4" name="Footer Placeholder 3">
            <a:extLst>
              <a:ext uri="{FF2B5EF4-FFF2-40B4-BE49-F238E27FC236}">
                <a16:creationId xmlns:a16="http://schemas.microsoft.com/office/drawing/2014/main" xmlns="" id="{5BFFCDA7-AAEC-4D4D-9D7E-BFF09F37AE5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6B3B344-6CF4-4ECF-B0DC-C152957F2C43}"/>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329504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C76A-53F0-4D3E-B38F-2AC61C85F73B}"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3594532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495A04-C535-4DE8-8F49-FE1FADFE8545}"/>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3" name="Footer Placeholder 2">
            <a:extLst>
              <a:ext uri="{FF2B5EF4-FFF2-40B4-BE49-F238E27FC236}">
                <a16:creationId xmlns:a16="http://schemas.microsoft.com/office/drawing/2014/main" xmlns="" id="{A11D73A3-8116-429B-B291-CB2EAC75502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7E32C15B-2886-44F1-A15A-82BCB5FD0145}"/>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1582516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56A0-928A-4BEB-9EAE-0EE11B715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C33713B-A1A2-456F-A1D2-453DEB383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BC24082-66A9-4754-924E-6779279CF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7710856-B366-4E9C-A783-11E17AC8A17A}"/>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6" name="Footer Placeholder 5">
            <a:extLst>
              <a:ext uri="{FF2B5EF4-FFF2-40B4-BE49-F238E27FC236}">
                <a16:creationId xmlns:a16="http://schemas.microsoft.com/office/drawing/2014/main" xmlns="" id="{0C66236B-78E4-4A4D-9E23-10949D1707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2B7207AE-C7AF-4FE6-AB31-FE2DE885DEBD}"/>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3256025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E8B29-971B-4946-91D1-3721BCABB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4DD6DA8-532B-4ADD-B36D-73438F8DC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39BE2CB2-BD0F-4A5E-A095-DF26BFD5D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9F73345-68FA-4C5D-A7B6-A564D463CA91}"/>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6" name="Footer Placeholder 5">
            <a:extLst>
              <a:ext uri="{FF2B5EF4-FFF2-40B4-BE49-F238E27FC236}">
                <a16:creationId xmlns:a16="http://schemas.microsoft.com/office/drawing/2014/main" xmlns="" id="{D87ABCF8-0E78-4758-9EB0-D911DCE975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8648544B-DC81-43C3-B0BD-192518A92F53}"/>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2022464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BB210-9946-47C2-AF48-8DC0C3AC34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F49D00F-71A9-4732-910E-46F64D512C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924DD0-9E77-43E6-BE2B-D41EE8C29541}"/>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A704FB3B-3025-4652-AC73-AF0171E6A2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0076B698-07D6-4969-9723-C58C53DAA05E}"/>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1886034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FF926A4-0B56-4A36-850D-8347D7051A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74A0836-489A-4A0A-A8BC-789C061517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11119B6-B3A6-4191-8E5B-65FF1A21656B}"/>
              </a:ext>
            </a:extLst>
          </p:cNvPr>
          <p:cNvSpPr>
            <a:spLocks noGrp="1"/>
          </p:cNvSpPr>
          <p:nvPr>
            <p:ph type="dt" sz="half" idx="10"/>
          </p:nvPr>
        </p:nvSpPr>
        <p:spPr/>
        <p:txBody>
          <a:bodyPr/>
          <a:lstStyle/>
          <a:p>
            <a:fld id="{E52C3090-7969-4705-AA00-E471896EE161}"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5CF74E37-E244-4626-973A-2465309641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1508F6B4-DC41-4000-A632-D08C3AFFD69B}"/>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1907077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AA39490-864B-774B-B2D5-0252E721C10B}"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1558873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AA39490-864B-774B-B2D5-0252E721C10B}"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3542356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AA39490-864B-774B-B2D5-0252E721C10B}"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2952405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AA39490-864B-774B-B2D5-0252E721C10B}"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3983952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AA39490-864B-774B-B2D5-0252E721C10B}"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199419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37C76A-53F0-4D3E-B38F-2AC61C85F73B}"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2294440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AA39490-864B-774B-B2D5-0252E721C10B}"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3229687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39490-864B-774B-B2D5-0252E721C10B}"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3947546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GB"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AA39490-864B-774B-B2D5-0252E721C10B}"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1953435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AA39490-864B-774B-B2D5-0252E721C10B}"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3735828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AA39490-864B-774B-B2D5-0252E721C10B}"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2514998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AA39490-864B-774B-B2D5-0252E721C10B}"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82262-2F42-ED47-BE8C-1662C24480D7}" type="slidenum">
              <a:rPr lang="en-US" smtClean="0"/>
              <a:t>‹#›</a:t>
            </a:fld>
            <a:endParaRPr lang="en-US"/>
          </a:p>
        </p:txBody>
      </p:sp>
    </p:spTree>
    <p:extLst>
      <p:ext uri="{BB962C8B-B14F-4D97-AF65-F5344CB8AC3E}">
        <p14:creationId xmlns:p14="http://schemas.microsoft.com/office/powerpoint/2010/main" val="417175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37C76A-53F0-4D3E-B38F-2AC61C85F73B}" type="datetimeFigureOut">
              <a:rPr lang="en-GB" smtClean="0"/>
              <a:t>02/03/2020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211671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37C76A-53F0-4D3E-B38F-2AC61C85F73B}" type="datetimeFigureOut">
              <a:rPr lang="en-GB" smtClean="0"/>
              <a:t>02/03/2020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249155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7C76A-53F0-4D3E-B38F-2AC61C85F73B}" type="datetimeFigureOut">
              <a:rPr lang="en-GB" smtClean="0"/>
              <a:t>02/03/2020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246654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37C76A-53F0-4D3E-B38F-2AC61C85F73B}"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202170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37C76A-53F0-4D3E-B38F-2AC61C85F73B}"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0D51B-C0AD-42F3-8F73-B0E43E04D3B8}" type="slidenum">
              <a:rPr lang="en-GB" smtClean="0"/>
              <a:t>‹#›</a:t>
            </a:fld>
            <a:endParaRPr lang="en-GB"/>
          </a:p>
        </p:txBody>
      </p:sp>
    </p:spTree>
    <p:extLst>
      <p:ext uri="{BB962C8B-B14F-4D97-AF65-F5344CB8AC3E}">
        <p14:creationId xmlns:p14="http://schemas.microsoft.com/office/powerpoint/2010/main" val="335034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7C76A-53F0-4D3E-B38F-2AC61C85F73B}" type="datetimeFigureOut">
              <a:rPr lang="en-GB" smtClean="0"/>
              <a:t>02/03/2020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0D51B-C0AD-42F3-8F73-B0E43E04D3B8}" type="slidenum">
              <a:rPr lang="en-GB" smtClean="0"/>
              <a:t>‹#›</a:t>
            </a:fld>
            <a:endParaRPr lang="en-GB"/>
          </a:p>
        </p:txBody>
      </p:sp>
    </p:spTree>
    <p:extLst>
      <p:ext uri="{BB962C8B-B14F-4D97-AF65-F5344CB8AC3E}">
        <p14:creationId xmlns:p14="http://schemas.microsoft.com/office/powerpoint/2010/main" val="3662137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C910670-115E-4EAE-AA36-02DC2E86D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2D54929-9FBB-4A90-8F30-F5E5839D0A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5F64C5F-F03D-46F6-9273-25BA16CEB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422A4-4CFA-4072-B9FE-E14F533A64EC}"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6B2AA3C2-2D4A-4502-8268-44613762D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B9874328-B136-490A-AE64-633BF9B47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DB09C-A46F-4EA0-B350-F4E35FD61BF5}" type="slidenum">
              <a:rPr lang="en-GB" smtClean="0"/>
              <a:t>‹#›</a:t>
            </a:fld>
            <a:endParaRPr lang="en-GB" dirty="0"/>
          </a:p>
        </p:txBody>
      </p:sp>
    </p:spTree>
    <p:extLst>
      <p:ext uri="{BB962C8B-B14F-4D97-AF65-F5344CB8AC3E}">
        <p14:creationId xmlns:p14="http://schemas.microsoft.com/office/powerpoint/2010/main" val="326702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6F75FE-AC9C-44B1-B952-01701FFD9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D3389AF-FCAF-4476-BF01-B8DD06876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3B98058-CB33-4E77-9C0A-E9E5D44E32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C3090-7969-4705-AA00-E471896EE161}" type="datetimeFigureOut">
              <a:rPr lang="en-GB" smtClean="0"/>
              <a:t>02/03/2020</a:t>
            </a:fld>
            <a:endParaRPr lang="en-GB" dirty="0"/>
          </a:p>
        </p:txBody>
      </p:sp>
      <p:sp>
        <p:nvSpPr>
          <p:cNvPr id="5" name="Footer Placeholder 4">
            <a:extLst>
              <a:ext uri="{FF2B5EF4-FFF2-40B4-BE49-F238E27FC236}">
                <a16:creationId xmlns:a16="http://schemas.microsoft.com/office/drawing/2014/main" xmlns="" id="{AEAC80FC-AB0E-4D5E-A62B-AEB29F7DE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9EAAC05E-EB32-4939-A8E8-C31A5784B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1745E-1646-4663-96DB-92ED966BDC63}" type="slidenum">
              <a:rPr lang="en-GB" smtClean="0"/>
              <a:t>‹#›</a:t>
            </a:fld>
            <a:endParaRPr lang="en-GB" dirty="0"/>
          </a:p>
        </p:txBody>
      </p:sp>
    </p:spTree>
    <p:extLst>
      <p:ext uri="{BB962C8B-B14F-4D97-AF65-F5344CB8AC3E}">
        <p14:creationId xmlns:p14="http://schemas.microsoft.com/office/powerpoint/2010/main" val="40227086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AA39490-864B-774B-B2D5-0252E721C10B}" type="datetimeFigureOut">
              <a:rPr lang="en-US" smtClean="0"/>
              <a:t>3/2/2020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9C82262-2F42-ED47-BE8C-1662C24480D7}" type="slidenum">
              <a:rPr lang="en-US" smtClean="0"/>
              <a:t>‹#›</a:t>
            </a:fld>
            <a:endParaRPr lang="en-US"/>
          </a:p>
        </p:txBody>
      </p:sp>
    </p:spTree>
    <p:extLst>
      <p:ext uri="{BB962C8B-B14F-4D97-AF65-F5344CB8AC3E}">
        <p14:creationId xmlns:p14="http://schemas.microsoft.com/office/powerpoint/2010/main" val="16465173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q15ndw9vgAhWj3eAKHS0gBPMQjRx6BAgBEAU&amp;url=https://nfpsynergy.net/our-clients/macmillan-cancer-support&amp;psig=AOvVaw0TIgUa5WKvf3GEPMzuZjhl&amp;ust=155134366977090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iuw7WOh5TjAhUC2uAKHbstCFQQjRx6BAgBEAU&amp;url=https://www.macmillan.org.uk/about-us/health-professionals/programmes-and-services/recovery-package&amp;psig=AOvVaw0A3VRoOmu7Yfbco5OBxV1s&amp;ust=1562082000611798"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9F9B9-4167-4373-9D85-AEACFBC7A532}"/>
              </a:ext>
            </a:extLst>
          </p:cNvPr>
          <p:cNvSpPr>
            <a:spLocks noGrp="1"/>
          </p:cNvSpPr>
          <p:nvPr>
            <p:ph type="ctrTitle"/>
          </p:nvPr>
        </p:nvSpPr>
        <p:spPr>
          <a:xfrm>
            <a:off x="792971" y="2773341"/>
            <a:ext cx="10906008" cy="1115415"/>
          </a:xfrm>
        </p:spPr>
        <p:txBody>
          <a:bodyPr>
            <a:noAutofit/>
          </a:bodyPr>
          <a:lstStyle/>
          <a:p>
            <a:r>
              <a:rPr lang="en-GB" sz="2800" b="1" dirty="0">
                <a:latin typeface="Arial Black" panose="020B0A04020102020204" pitchFamily="34" charset="0"/>
              </a:rPr>
              <a:t>Principles and guidance for prehabilitation within the support and management of people with cancer</a:t>
            </a:r>
          </a:p>
        </p:txBody>
      </p:sp>
      <p:sp>
        <p:nvSpPr>
          <p:cNvPr id="3" name="Subtitle 2">
            <a:extLst>
              <a:ext uri="{FF2B5EF4-FFF2-40B4-BE49-F238E27FC236}">
                <a16:creationId xmlns:a16="http://schemas.microsoft.com/office/drawing/2014/main" xmlns="" id="{1FF73551-D5A5-412F-BD1D-597324ADC862}"/>
              </a:ext>
            </a:extLst>
          </p:cNvPr>
          <p:cNvSpPr>
            <a:spLocks noGrp="1"/>
          </p:cNvSpPr>
          <p:nvPr>
            <p:ph type="subTitle" idx="1"/>
          </p:nvPr>
        </p:nvSpPr>
        <p:spPr>
          <a:xfrm>
            <a:off x="726886" y="4260292"/>
            <a:ext cx="10906008" cy="1300630"/>
          </a:xfrm>
        </p:spPr>
        <p:txBody>
          <a:bodyPr>
            <a:normAutofit/>
          </a:bodyPr>
          <a:lstStyle/>
          <a:p>
            <a:r>
              <a:rPr lang="en-GB" sz="1400" b="1" dirty="0" smtClean="0"/>
              <a:t>Catherine Neck</a:t>
            </a:r>
          </a:p>
          <a:p>
            <a:r>
              <a:rPr lang="en-GB" sz="1400" b="1" dirty="0" smtClean="0"/>
              <a:t>Clinical Project Manager, South, Central and West Commissioning Support Unit</a:t>
            </a:r>
          </a:p>
          <a:p>
            <a:r>
              <a:rPr lang="en-GB" sz="1400" b="1" dirty="0" smtClean="0"/>
              <a:t>4</a:t>
            </a:r>
            <a:r>
              <a:rPr lang="en-GB" sz="1400" b="1" baseline="30000" dirty="0" smtClean="0"/>
              <a:t>th</a:t>
            </a:r>
            <a:r>
              <a:rPr lang="en-GB" sz="1400" b="1" dirty="0" smtClean="0"/>
              <a:t> March 2020</a:t>
            </a:r>
            <a:endParaRPr lang="en-GB" sz="1400" b="1" dirty="0"/>
          </a:p>
        </p:txBody>
      </p:sp>
      <p:pic>
        <p:nvPicPr>
          <p:cNvPr id="5" name="Picture 2" descr="Image result for macmillan logo">
            <a:hlinkClick r:id="rId3"/>
            <a:extLst>
              <a:ext uri="{FF2B5EF4-FFF2-40B4-BE49-F238E27FC236}">
                <a16:creationId xmlns:a16="http://schemas.microsoft.com/office/drawing/2014/main" xmlns="" id="{158D2126-2C94-4D21-BBB0-0BD3455017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04091" y="782663"/>
            <a:ext cx="3529109" cy="14645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sign&#10;&#10;Description automatically generated">
            <a:extLst>
              <a:ext uri="{FF2B5EF4-FFF2-40B4-BE49-F238E27FC236}">
                <a16:creationId xmlns:a16="http://schemas.microsoft.com/office/drawing/2014/main" xmlns="" id="{9313ECBD-30FF-4C07-85E1-B519B5533E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996" y="739371"/>
            <a:ext cx="3526424" cy="1630971"/>
          </a:xfrm>
          <a:prstGeom prst="rect">
            <a:avLst/>
          </a:prstGeom>
        </p:spPr>
      </p:pic>
      <p:pic>
        <p:nvPicPr>
          <p:cNvPr id="6" name="Picture 5" descr="A close up of a sign&#10;&#10;Description automatically generated">
            <a:extLst>
              <a:ext uri="{FF2B5EF4-FFF2-40B4-BE49-F238E27FC236}">
                <a16:creationId xmlns:a16="http://schemas.microsoft.com/office/drawing/2014/main" xmlns="" id="{A977B403-FCC9-4C3D-85B6-A8FF23CCDC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2791" y="739371"/>
            <a:ext cx="3553968" cy="737450"/>
          </a:xfrm>
          <a:prstGeom prst="rect">
            <a:avLst/>
          </a:prstGeom>
        </p:spPr>
      </p:pic>
    </p:spTree>
    <p:extLst>
      <p:ext uri="{BB962C8B-B14F-4D97-AF65-F5344CB8AC3E}">
        <p14:creationId xmlns:p14="http://schemas.microsoft.com/office/powerpoint/2010/main" val="155625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03436EC0-D3A3-4603-B4E8-C076D0ED215E}"/>
              </a:ext>
            </a:extLst>
          </p:cNvPr>
          <p:cNvSpPr>
            <a:spLocks noGrp="1"/>
          </p:cNvSpPr>
          <p:nvPr>
            <p:ph type="title"/>
          </p:nvPr>
        </p:nvSpPr>
        <p:spPr>
          <a:xfrm>
            <a:off x="863029" y="1012004"/>
            <a:ext cx="3416158" cy="4795408"/>
          </a:xfrm>
        </p:spPr>
        <p:txBody>
          <a:bodyPr>
            <a:normAutofit/>
          </a:bodyPr>
          <a:lstStyle/>
          <a:p>
            <a:r>
              <a:rPr lang="en-GB" b="1" dirty="0">
                <a:solidFill>
                  <a:srgbClr val="00B050"/>
                </a:solidFill>
              </a:rPr>
              <a:t>The purpose of prehabilitation in cancer</a:t>
            </a:r>
            <a:endParaRPr lang="en-GB" dirty="0">
              <a:solidFill>
                <a:srgbClr val="FFFFFF"/>
              </a:solidFill>
            </a:endParaRPr>
          </a:p>
        </p:txBody>
      </p:sp>
      <p:graphicFrame>
        <p:nvGraphicFramePr>
          <p:cNvPr id="7" name="Content Placeholder 6">
            <a:extLst>
              <a:ext uri="{FF2B5EF4-FFF2-40B4-BE49-F238E27FC236}">
                <a16:creationId xmlns:a16="http://schemas.microsoft.com/office/drawing/2014/main" xmlns="" id="{47F9D581-99C9-419C-AE66-5F2D04459AC3}"/>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026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9799"/>
            <a:ext cx="12192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5614564" y="6457949"/>
            <a:ext cx="657744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609585" eaLnBrk="1" hangingPunct="1"/>
            <a:r>
              <a:rPr lang="en-US" sz="2667" dirty="0" err="1">
                <a:solidFill>
                  <a:prstClr val="black"/>
                </a:solidFill>
                <a:latin typeface="Arial" charset="0"/>
                <a:cs typeface="Arial" charset="0"/>
              </a:rPr>
              <a:t>Barberan</a:t>
            </a:r>
            <a:r>
              <a:rPr lang="en-US" sz="2667" dirty="0">
                <a:solidFill>
                  <a:prstClr val="black"/>
                </a:solidFill>
                <a:latin typeface="Arial" charset="0"/>
                <a:cs typeface="Arial" charset="0"/>
              </a:rPr>
              <a:t>-Garcia  </a:t>
            </a:r>
            <a:r>
              <a:rPr lang="en-US" sz="2667" i="1" dirty="0">
                <a:solidFill>
                  <a:prstClr val="black"/>
                </a:solidFill>
                <a:latin typeface="Arial" charset="0"/>
                <a:cs typeface="Arial" charset="0"/>
              </a:rPr>
              <a:t>Annals of Surgery  </a:t>
            </a:r>
            <a:r>
              <a:rPr lang="en-US" sz="2667" dirty="0">
                <a:solidFill>
                  <a:prstClr val="black"/>
                </a:solidFill>
                <a:latin typeface="Arial" charset="0"/>
                <a:cs typeface="Arial" charset="0"/>
              </a:rPr>
              <a:t>2017</a:t>
            </a:r>
          </a:p>
        </p:txBody>
      </p:sp>
      <p:pic>
        <p:nvPicPr>
          <p:cNvPr id="9" name="Picture 8"/>
          <p:cNvPicPr>
            <a:picLocks noChangeAspect="1"/>
          </p:cNvPicPr>
          <p:nvPr/>
        </p:nvPicPr>
        <p:blipFill>
          <a:blip r:embed="rId3">
            <a:duotone>
              <a:prstClr val="black"/>
              <a:schemeClr val="accent1">
                <a:tint val="45000"/>
                <a:satMod val="400000"/>
              </a:schemeClr>
            </a:duotone>
            <a:extLst/>
          </a:blip>
          <a:srcRect/>
          <a:stretch>
            <a:fillRect/>
          </a:stretch>
        </p:blipFill>
        <p:spPr bwMode="auto">
          <a:xfrm>
            <a:off x="252887" y="193446"/>
            <a:ext cx="850900" cy="576263"/>
          </a:xfrm>
          <a:prstGeom prst="rect">
            <a:avLst/>
          </a:prstGeom>
          <a:noFill/>
          <a:ln>
            <a:noFill/>
          </a:ln>
          <a:extLst/>
        </p:spPr>
      </p:pic>
      <p:graphicFrame>
        <p:nvGraphicFramePr>
          <p:cNvPr id="10" name="Table 9"/>
          <p:cNvGraphicFramePr>
            <a:graphicFrameLocks noGrp="1"/>
          </p:cNvGraphicFramePr>
          <p:nvPr>
            <p:extLst/>
          </p:nvPr>
        </p:nvGraphicFramePr>
        <p:xfrm>
          <a:off x="335367" y="2800611"/>
          <a:ext cx="11329260" cy="3169920"/>
        </p:xfrm>
        <a:graphic>
          <a:graphicData uri="http://schemas.openxmlformats.org/drawingml/2006/table">
            <a:tbl>
              <a:tblPr firstRow="1" bandRow="1">
                <a:effectLst>
                  <a:outerShdw blurRad="63500" dist="127000" dir="2700000" algn="tl" rotWithShape="0">
                    <a:srgbClr val="000000">
                      <a:alpha val="43000"/>
                    </a:srgbClr>
                  </a:outerShdw>
                </a:effectLst>
                <a:tableStyleId>{5C22544A-7EE6-4342-B048-85BDC9FD1C3A}</a:tableStyleId>
              </a:tblPr>
              <a:tblGrid>
                <a:gridCol w="4896544">
                  <a:extLst>
                    <a:ext uri="{9D8B030D-6E8A-4147-A177-3AD203B41FA5}">
                      <a16:colId xmlns:a16="http://schemas.microsoft.com/office/drawing/2014/main" xmlns="" val="20000"/>
                    </a:ext>
                  </a:extLst>
                </a:gridCol>
                <a:gridCol w="2400267">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20002"/>
                    </a:ext>
                  </a:extLst>
                </a:gridCol>
                <a:gridCol w="1440161">
                  <a:extLst>
                    <a:ext uri="{9D8B030D-6E8A-4147-A177-3AD203B41FA5}">
                      <a16:colId xmlns:a16="http://schemas.microsoft.com/office/drawing/2014/main" xmlns="" val="20003"/>
                    </a:ext>
                  </a:extLst>
                </a:gridCol>
              </a:tblGrid>
              <a:tr h="396240">
                <a:tc>
                  <a:txBody>
                    <a:bodyPr/>
                    <a:lstStyle/>
                    <a:p>
                      <a:r>
                        <a:rPr lang="en-US" sz="2000" dirty="0" smtClean="0"/>
                        <a:t>Variable</a:t>
                      </a:r>
                      <a:endParaRPr lang="en-US" sz="2000" dirty="0"/>
                    </a:p>
                  </a:txBody>
                  <a:tcPr marL="121920" marR="121920"/>
                </a:tc>
                <a:tc>
                  <a:txBody>
                    <a:bodyPr/>
                    <a:lstStyle/>
                    <a:p>
                      <a:pPr algn="ctr"/>
                      <a:r>
                        <a:rPr lang="en-US" sz="2000" dirty="0" smtClean="0"/>
                        <a:t>Control</a:t>
                      </a:r>
                      <a:endParaRPr lang="en-US" sz="2000" dirty="0"/>
                    </a:p>
                  </a:txBody>
                  <a:tcPr marL="121920" marR="121920"/>
                </a:tc>
                <a:tc>
                  <a:txBody>
                    <a:bodyPr/>
                    <a:lstStyle/>
                    <a:p>
                      <a:pPr algn="ctr"/>
                      <a:r>
                        <a:rPr lang="en-US" sz="2000" dirty="0" smtClean="0"/>
                        <a:t>Intervention</a:t>
                      </a:r>
                      <a:endParaRPr lang="en-US" sz="2000" dirty="0"/>
                    </a:p>
                  </a:txBody>
                  <a:tcPr marL="121920" marR="121920"/>
                </a:tc>
                <a:tc>
                  <a:txBody>
                    <a:bodyPr/>
                    <a:lstStyle/>
                    <a:p>
                      <a:pPr algn="ctr"/>
                      <a:r>
                        <a:rPr lang="en-US" sz="2000" dirty="0" smtClean="0"/>
                        <a:t>p</a:t>
                      </a:r>
                      <a:endParaRPr lang="en-US" sz="2000" dirty="0"/>
                    </a:p>
                  </a:txBody>
                  <a:tcPr marL="121920" marR="121920"/>
                </a:tc>
                <a:extLst>
                  <a:ext uri="{0D108BD9-81ED-4DB2-BD59-A6C34878D82A}">
                    <a16:rowId xmlns:a16="http://schemas.microsoft.com/office/drawing/2014/main" xmlns="" val="10000"/>
                  </a:ext>
                </a:extLst>
              </a:tr>
              <a:tr h="396240">
                <a:tc>
                  <a:txBody>
                    <a:bodyPr/>
                    <a:lstStyle/>
                    <a:p>
                      <a:endParaRPr lang="en-US" sz="2000" dirty="0"/>
                    </a:p>
                  </a:txBody>
                  <a:tcPr marL="121920" marR="121920"/>
                </a:tc>
                <a:tc>
                  <a:txBody>
                    <a:bodyPr/>
                    <a:lstStyle/>
                    <a:p>
                      <a:pPr algn="ctr"/>
                      <a:r>
                        <a:rPr lang="en-US" sz="2000" dirty="0" smtClean="0"/>
                        <a:t>n=63</a:t>
                      </a:r>
                      <a:endParaRPr lang="en-US" sz="2000" dirty="0"/>
                    </a:p>
                  </a:txBody>
                  <a:tcPr marL="121920" marR="121920"/>
                </a:tc>
                <a:tc>
                  <a:txBody>
                    <a:bodyPr/>
                    <a:lstStyle/>
                    <a:p>
                      <a:pPr algn="ctr"/>
                      <a:r>
                        <a:rPr lang="en-US" sz="2000" dirty="0" smtClean="0"/>
                        <a:t>n=62</a:t>
                      </a:r>
                      <a:endParaRPr lang="en-US" sz="2000" dirty="0"/>
                    </a:p>
                  </a:txBody>
                  <a:tcPr marL="121920" marR="121920"/>
                </a:tc>
                <a:tc>
                  <a:txBody>
                    <a:bodyPr/>
                    <a:lstStyle/>
                    <a:p>
                      <a:pPr algn="ctr"/>
                      <a:endParaRPr lang="en-US" sz="2000" dirty="0"/>
                    </a:p>
                  </a:txBody>
                  <a:tcPr marL="121920" marR="121920"/>
                </a:tc>
                <a:extLst>
                  <a:ext uri="{0D108BD9-81ED-4DB2-BD59-A6C34878D82A}">
                    <a16:rowId xmlns:a16="http://schemas.microsoft.com/office/drawing/2014/main" xmlns="" val="10001"/>
                  </a:ext>
                </a:extLst>
              </a:tr>
              <a:tr h="396240">
                <a:tc>
                  <a:txBody>
                    <a:bodyPr/>
                    <a:lstStyle/>
                    <a:p>
                      <a:r>
                        <a:rPr lang="en-US" sz="2000" dirty="0" smtClean="0"/>
                        <a:t>Hospital LOS</a:t>
                      </a:r>
                      <a:endParaRPr lang="en-US" sz="2000" baseline="0" dirty="0" smtClean="0"/>
                    </a:p>
                  </a:txBody>
                  <a:tcPr marL="121920" marR="121920"/>
                </a:tc>
                <a:tc>
                  <a:txBody>
                    <a:bodyPr/>
                    <a:lstStyle/>
                    <a:p>
                      <a:pPr algn="ctr"/>
                      <a:r>
                        <a:rPr lang="en-US" sz="2000" dirty="0" smtClean="0"/>
                        <a:t>13 (20)</a:t>
                      </a:r>
                      <a:endParaRPr lang="en-US" sz="2000" dirty="0"/>
                    </a:p>
                  </a:txBody>
                  <a:tcPr marL="121920" marR="121920"/>
                </a:tc>
                <a:tc>
                  <a:txBody>
                    <a:bodyPr/>
                    <a:lstStyle/>
                    <a:p>
                      <a:pPr algn="ctr"/>
                      <a:r>
                        <a:rPr lang="en-US" sz="2000" dirty="0" smtClean="0"/>
                        <a:t>8 (8)</a:t>
                      </a:r>
                      <a:endParaRPr lang="en-US" sz="2000" dirty="0"/>
                    </a:p>
                  </a:txBody>
                  <a:tcPr marL="121920" marR="121920"/>
                </a:tc>
                <a:tc>
                  <a:txBody>
                    <a:bodyPr/>
                    <a:lstStyle/>
                    <a:p>
                      <a:pPr algn="ctr"/>
                      <a:r>
                        <a:rPr lang="en-US" sz="2000" dirty="0" smtClean="0"/>
                        <a:t>0.078</a:t>
                      </a:r>
                      <a:endParaRPr lang="en-US" sz="2000" dirty="0"/>
                    </a:p>
                  </a:txBody>
                  <a:tcPr marL="121920" marR="121920"/>
                </a:tc>
                <a:extLst>
                  <a:ext uri="{0D108BD9-81ED-4DB2-BD59-A6C34878D82A}">
                    <a16:rowId xmlns:a16="http://schemas.microsoft.com/office/drawing/2014/main" xmlns="" val="10002"/>
                  </a:ext>
                </a:extLst>
              </a:tr>
              <a:tr h="396240">
                <a:tc>
                  <a:txBody>
                    <a:bodyPr/>
                    <a:lstStyle/>
                    <a:p>
                      <a:r>
                        <a:rPr lang="en-US" sz="2000" dirty="0" smtClean="0"/>
                        <a:t>ICU LOS</a:t>
                      </a:r>
                      <a:endParaRPr lang="en-US" sz="2000" dirty="0"/>
                    </a:p>
                  </a:txBody>
                  <a:tcPr marL="121920" marR="121920"/>
                </a:tc>
                <a:tc>
                  <a:txBody>
                    <a:bodyPr/>
                    <a:lstStyle/>
                    <a:p>
                      <a:pPr algn="ctr"/>
                      <a:r>
                        <a:rPr lang="en-US" sz="2000" dirty="0" smtClean="0"/>
                        <a:t>4 (13)</a:t>
                      </a:r>
                      <a:endParaRPr lang="en-US" sz="2000" dirty="0"/>
                    </a:p>
                  </a:txBody>
                  <a:tcPr marL="121920" marR="121920"/>
                </a:tc>
                <a:tc>
                  <a:txBody>
                    <a:bodyPr/>
                    <a:lstStyle/>
                    <a:p>
                      <a:pPr algn="ctr"/>
                      <a:r>
                        <a:rPr lang="en-US" sz="2000" dirty="0" smtClean="0"/>
                        <a:t>1 (2)</a:t>
                      </a:r>
                      <a:endParaRPr lang="en-US" sz="2000" dirty="0"/>
                    </a:p>
                  </a:txBody>
                  <a:tcPr marL="121920" marR="121920"/>
                </a:tc>
                <a:tc>
                  <a:txBody>
                    <a:bodyPr/>
                    <a:lstStyle/>
                    <a:p>
                      <a:pPr algn="ctr"/>
                      <a:r>
                        <a:rPr lang="en-US" sz="2000" dirty="0" smtClean="0"/>
                        <a:t>0.078</a:t>
                      </a:r>
                      <a:endParaRPr lang="en-US" sz="2000" dirty="0"/>
                    </a:p>
                  </a:txBody>
                  <a:tcPr marL="121920" marR="121920"/>
                </a:tc>
                <a:extLst>
                  <a:ext uri="{0D108BD9-81ED-4DB2-BD59-A6C34878D82A}">
                    <a16:rowId xmlns:a16="http://schemas.microsoft.com/office/drawing/2014/main" xmlns="" val="10003"/>
                  </a:ext>
                </a:extLst>
              </a:tr>
              <a:tr h="396240">
                <a:tc>
                  <a:txBody>
                    <a:bodyPr/>
                    <a:lstStyle/>
                    <a:p>
                      <a:r>
                        <a:rPr lang="en-US" sz="2000" dirty="0" smtClean="0"/>
                        <a:t>Surgical re-intervention</a:t>
                      </a:r>
                      <a:endParaRPr lang="en-US" sz="2000" dirty="0"/>
                    </a:p>
                  </a:txBody>
                  <a:tcPr marL="121920" marR="121920"/>
                </a:tc>
                <a:tc>
                  <a:txBody>
                    <a:bodyPr/>
                    <a:lstStyle/>
                    <a:p>
                      <a:pPr algn="ctr"/>
                      <a:r>
                        <a:rPr lang="en-US" sz="2000" dirty="0" smtClean="0"/>
                        <a:t>6 (10%)</a:t>
                      </a:r>
                      <a:endParaRPr lang="en-US" sz="2000" dirty="0"/>
                    </a:p>
                  </a:txBody>
                  <a:tcPr marL="121920" marR="121920"/>
                </a:tc>
                <a:tc>
                  <a:txBody>
                    <a:bodyPr/>
                    <a:lstStyle/>
                    <a:p>
                      <a:pPr algn="ctr"/>
                      <a:r>
                        <a:rPr lang="en-US" sz="2000" dirty="0" smtClean="0"/>
                        <a:t>2 (3%)</a:t>
                      </a:r>
                      <a:endParaRPr lang="en-US" sz="2000" dirty="0"/>
                    </a:p>
                  </a:txBody>
                  <a:tcPr marL="121920" marR="121920"/>
                </a:tc>
                <a:tc>
                  <a:txBody>
                    <a:bodyPr/>
                    <a:lstStyle/>
                    <a:p>
                      <a:pPr algn="ctr"/>
                      <a:r>
                        <a:rPr lang="en-US" sz="2000" dirty="0" smtClean="0"/>
                        <a:t>0.273</a:t>
                      </a:r>
                      <a:endParaRPr lang="en-US" sz="2000" dirty="0"/>
                    </a:p>
                  </a:txBody>
                  <a:tcPr marL="121920" marR="121920"/>
                </a:tc>
                <a:extLst>
                  <a:ext uri="{0D108BD9-81ED-4DB2-BD59-A6C34878D82A}">
                    <a16:rowId xmlns:a16="http://schemas.microsoft.com/office/drawing/2014/main" xmlns="" val="10004"/>
                  </a:ext>
                </a:extLst>
              </a:tr>
              <a:tr h="396240">
                <a:tc>
                  <a:txBody>
                    <a:bodyPr/>
                    <a:lstStyle/>
                    <a:p>
                      <a:r>
                        <a:rPr lang="en-US" sz="2000" dirty="0" smtClean="0"/>
                        <a:t>Patients</a:t>
                      </a:r>
                      <a:r>
                        <a:rPr lang="en-US" sz="2000" baseline="0" dirty="0" smtClean="0"/>
                        <a:t> with c</a:t>
                      </a:r>
                      <a:r>
                        <a:rPr lang="en-US" sz="2000" dirty="0" smtClean="0"/>
                        <a:t>omplications</a:t>
                      </a:r>
                      <a:endParaRPr lang="en-US" sz="2000" dirty="0"/>
                    </a:p>
                  </a:txBody>
                  <a:tcPr marL="121920" marR="121920"/>
                </a:tc>
                <a:tc>
                  <a:txBody>
                    <a:bodyPr/>
                    <a:lstStyle/>
                    <a:p>
                      <a:pPr algn="ctr"/>
                      <a:r>
                        <a:rPr lang="en-US" sz="2000" dirty="0" smtClean="0"/>
                        <a:t>39 (62%)</a:t>
                      </a:r>
                      <a:endParaRPr lang="en-US" sz="2000" dirty="0"/>
                    </a:p>
                  </a:txBody>
                  <a:tcPr marL="121920" marR="121920"/>
                </a:tc>
                <a:tc>
                  <a:txBody>
                    <a:bodyPr/>
                    <a:lstStyle/>
                    <a:p>
                      <a:pPr algn="ctr"/>
                      <a:r>
                        <a:rPr lang="en-US" sz="2000" dirty="0" smtClean="0"/>
                        <a:t>19 (31%)</a:t>
                      </a:r>
                      <a:endParaRPr lang="en-US" sz="2000" dirty="0"/>
                    </a:p>
                  </a:txBody>
                  <a:tcPr marL="121920" marR="121920"/>
                </a:tc>
                <a:tc>
                  <a:txBody>
                    <a:bodyPr/>
                    <a:lstStyle/>
                    <a:p>
                      <a:pPr algn="ctr"/>
                      <a:r>
                        <a:rPr lang="en-US" sz="2000" b="1" dirty="0" smtClean="0"/>
                        <a:t>0.001</a:t>
                      </a:r>
                      <a:endParaRPr lang="en-US" sz="2000" b="1" dirty="0"/>
                    </a:p>
                  </a:txBody>
                  <a:tcPr marL="121920" marR="121920"/>
                </a:tc>
                <a:extLst>
                  <a:ext uri="{0D108BD9-81ED-4DB2-BD59-A6C34878D82A}">
                    <a16:rowId xmlns:a16="http://schemas.microsoft.com/office/drawing/2014/main" xmlns="" val="10005"/>
                  </a:ext>
                </a:extLst>
              </a:tr>
              <a:tr h="396240">
                <a:tc>
                  <a:txBody>
                    <a:bodyPr/>
                    <a:lstStyle/>
                    <a:p>
                      <a:r>
                        <a:rPr lang="en-US" sz="2000" dirty="0" smtClean="0"/>
                        <a:t>Complications per patient</a:t>
                      </a:r>
                      <a:endParaRPr lang="en-US" sz="2000" dirty="0"/>
                    </a:p>
                  </a:txBody>
                  <a:tcPr marL="121920" marR="121920"/>
                </a:tc>
                <a:tc>
                  <a:txBody>
                    <a:bodyPr/>
                    <a:lstStyle/>
                    <a:p>
                      <a:pPr algn="ctr"/>
                      <a:r>
                        <a:rPr lang="en-US" sz="2000" dirty="0" smtClean="0"/>
                        <a:t>1.4 (1.6)</a:t>
                      </a:r>
                      <a:endParaRPr lang="en-US" sz="2000" dirty="0"/>
                    </a:p>
                  </a:txBody>
                  <a:tcPr marL="121920" marR="121920"/>
                </a:tc>
                <a:tc>
                  <a:txBody>
                    <a:bodyPr/>
                    <a:lstStyle/>
                    <a:p>
                      <a:pPr algn="ctr"/>
                      <a:r>
                        <a:rPr lang="en-US" sz="2000" dirty="0" smtClean="0"/>
                        <a:t>0.5 (1.0)</a:t>
                      </a:r>
                      <a:endParaRPr lang="en-US" sz="2000" dirty="0"/>
                    </a:p>
                  </a:txBody>
                  <a:tcPr marL="121920" marR="121920"/>
                </a:tc>
                <a:tc>
                  <a:txBody>
                    <a:bodyPr/>
                    <a:lstStyle/>
                    <a:p>
                      <a:pPr algn="ctr"/>
                      <a:r>
                        <a:rPr lang="en-US" sz="2000" b="1" dirty="0" smtClean="0"/>
                        <a:t>0.001</a:t>
                      </a:r>
                      <a:endParaRPr lang="en-US" sz="2000" b="1" dirty="0"/>
                    </a:p>
                  </a:txBody>
                  <a:tcPr marL="121920" marR="121920"/>
                </a:tc>
                <a:extLst>
                  <a:ext uri="{0D108BD9-81ED-4DB2-BD59-A6C34878D82A}">
                    <a16:rowId xmlns:a16="http://schemas.microsoft.com/office/drawing/2014/main" xmlns="" val="10006"/>
                  </a:ext>
                </a:extLst>
              </a:tr>
              <a:tr h="396240">
                <a:tc>
                  <a:txBody>
                    <a:bodyPr/>
                    <a:lstStyle/>
                    <a:p>
                      <a:r>
                        <a:rPr lang="en-US" sz="2000" dirty="0" smtClean="0"/>
                        <a:t>Mortality</a:t>
                      </a:r>
                      <a:endParaRPr lang="en-US" sz="2000" dirty="0"/>
                    </a:p>
                  </a:txBody>
                  <a:tcPr marL="121920" marR="121920"/>
                </a:tc>
                <a:tc>
                  <a:txBody>
                    <a:bodyPr/>
                    <a:lstStyle/>
                    <a:p>
                      <a:pPr algn="ctr"/>
                      <a:r>
                        <a:rPr lang="en-US" sz="2000" dirty="0" smtClean="0"/>
                        <a:t>1 (2%)</a:t>
                      </a:r>
                      <a:endParaRPr lang="en-US" sz="2000" dirty="0"/>
                    </a:p>
                  </a:txBody>
                  <a:tcPr marL="121920" marR="121920"/>
                </a:tc>
                <a:tc>
                  <a:txBody>
                    <a:bodyPr/>
                    <a:lstStyle/>
                    <a:p>
                      <a:pPr algn="ctr"/>
                      <a:r>
                        <a:rPr lang="en-US" sz="2000" dirty="0" smtClean="0"/>
                        <a:t>1 (2%)</a:t>
                      </a:r>
                      <a:endParaRPr lang="en-US" sz="2000" dirty="0"/>
                    </a:p>
                  </a:txBody>
                  <a:tcPr marL="121920" marR="121920"/>
                </a:tc>
                <a:tc>
                  <a:txBody>
                    <a:bodyPr/>
                    <a:lstStyle/>
                    <a:p>
                      <a:pPr algn="ctr"/>
                      <a:r>
                        <a:rPr lang="en-US" sz="2000" dirty="0" smtClean="0"/>
                        <a:t>1.000</a:t>
                      </a:r>
                      <a:endParaRPr lang="en-US" sz="2000" dirty="0"/>
                    </a:p>
                  </a:txBody>
                  <a:tcPr marL="121920" marR="121920"/>
                </a:tc>
                <a:extLst>
                  <a:ext uri="{0D108BD9-81ED-4DB2-BD59-A6C34878D82A}">
                    <a16:rowId xmlns:a16="http://schemas.microsoft.com/office/drawing/2014/main" xmlns="" val="10007"/>
                  </a:ext>
                </a:extLst>
              </a:tr>
            </a:tbl>
          </a:graphicData>
        </a:graphic>
      </p:graphicFrame>
      <p:sp>
        <p:nvSpPr>
          <p:cNvPr id="11" name="Rounded Rectangle 10"/>
          <p:cNvSpPr/>
          <p:nvPr/>
        </p:nvSpPr>
        <p:spPr>
          <a:xfrm>
            <a:off x="334441" y="5090459"/>
            <a:ext cx="11233151" cy="935039"/>
          </a:xfrm>
          <a:prstGeom prst="roundRect">
            <a:avLst/>
          </a:prstGeom>
          <a:noFill/>
          <a:ln w="38100">
            <a:solidFill>
              <a:srgbClr val="FF0000"/>
            </a:solidFill>
          </a:ln>
          <a:effectLst>
            <a:outerShdw blurRad="63500" dist="127000" dir="27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endParaRPr lang="en-US" sz="2400">
              <a:solidFill>
                <a:prstClr val="white"/>
              </a:solidFill>
              <a:latin typeface="Calibri"/>
            </a:endParaRPr>
          </a:p>
        </p:txBody>
      </p:sp>
    </p:spTree>
    <p:extLst>
      <p:ext uri="{BB962C8B-B14F-4D97-AF65-F5344CB8AC3E}">
        <p14:creationId xmlns:p14="http://schemas.microsoft.com/office/powerpoint/2010/main" val="9380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B1A89A-9C3E-43C5-833C-43D6436A4B71}"/>
              </a:ext>
            </a:extLst>
          </p:cNvPr>
          <p:cNvSpPr>
            <a:spLocks noGrp="1"/>
          </p:cNvSpPr>
          <p:nvPr>
            <p:ph type="title"/>
          </p:nvPr>
        </p:nvSpPr>
        <p:spPr/>
        <p:txBody>
          <a:bodyPr/>
          <a:lstStyle/>
          <a:p>
            <a:r>
              <a:rPr lang="en-GB" dirty="0">
                <a:solidFill>
                  <a:srgbClr val="00B050"/>
                </a:solidFill>
                <a:latin typeface="Arial Black" panose="020B0A04020102020204" pitchFamily="34" charset="0"/>
              </a:rPr>
              <a:t>Prehabilitation in the cancer care pathway</a:t>
            </a:r>
          </a:p>
        </p:txBody>
      </p:sp>
      <p:sp>
        <p:nvSpPr>
          <p:cNvPr id="3" name="Content Placeholder 2">
            <a:extLst>
              <a:ext uri="{FF2B5EF4-FFF2-40B4-BE49-F238E27FC236}">
                <a16:creationId xmlns:a16="http://schemas.microsoft.com/office/drawing/2014/main" xmlns="" id="{815D8A32-EDC3-46CC-ADBF-474CD025E29B}"/>
              </a:ext>
            </a:extLst>
          </p:cNvPr>
          <p:cNvSpPr>
            <a:spLocks noGrp="1"/>
          </p:cNvSpPr>
          <p:nvPr>
            <p:ph sz="half" idx="1"/>
          </p:nvPr>
        </p:nvSpPr>
        <p:spPr/>
        <p:txBody>
          <a:bodyPr>
            <a:normAutofit/>
          </a:bodyPr>
          <a:lstStyle/>
          <a:p>
            <a:r>
              <a:rPr lang="en-GB" dirty="0"/>
              <a:t>Personalised prehabilitation care plan</a:t>
            </a:r>
          </a:p>
          <a:p>
            <a:pPr marL="0" indent="0">
              <a:buNone/>
            </a:pPr>
            <a:endParaRPr lang="en-GB" dirty="0"/>
          </a:p>
          <a:p>
            <a:r>
              <a:rPr lang="en-GB" dirty="0"/>
              <a:t>Overseen by cancer MDTs</a:t>
            </a:r>
          </a:p>
          <a:p>
            <a:pPr marL="0" indent="0">
              <a:buNone/>
            </a:pPr>
            <a:endParaRPr lang="en-GB" dirty="0"/>
          </a:p>
          <a:p>
            <a:r>
              <a:rPr lang="en-GB" dirty="0"/>
              <a:t>Interventions should start as early as possible</a:t>
            </a:r>
          </a:p>
        </p:txBody>
      </p:sp>
      <p:pic>
        <p:nvPicPr>
          <p:cNvPr id="9" name="Content Placeholder 8">
            <a:extLst>
              <a:ext uri="{FF2B5EF4-FFF2-40B4-BE49-F238E27FC236}">
                <a16:creationId xmlns:a16="http://schemas.microsoft.com/office/drawing/2014/main" xmlns="" id="{9AE784C1-FDD8-4EE4-9A36-9D277D358E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299062"/>
            <a:ext cx="6019800" cy="2898078"/>
          </a:xfrm>
        </p:spPr>
      </p:pic>
    </p:spTree>
    <p:extLst>
      <p:ext uri="{BB962C8B-B14F-4D97-AF65-F5344CB8AC3E}">
        <p14:creationId xmlns:p14="http://schemas.microsoft.com/office/powerpoint/2010/main" val="367023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C93D98-244A-4D81-BF9F-6FB6EECF083F}"/>
              </a:ext>
            </a:extLst>
          </p:cNvPr>
          <p:cNvSpPr>
            <a:spLocks noGrp="1"/>
          </p:cNvSpPr>
          <p:nvPr>
            <p:ph type="title"/>
          </p:nvPr>
        </p:nvSpPr>
        <p:spPr/>
        <p:txBody>
          <a:bodyPr/>
          <a:lstStyle/>
          <a:p>
            <a:r>
              <a:rPr lang="en-GB" dirty="0">
                <a:solidFill>
                  <a:srgbClr val="00B050"/>
                </a:solidFill>
                <a:latin typeface="Arial Black" panose="020B0A04020102020204" pitchFamily="34" charset="0"/>
              </a:rPr>
              <a:t>Screening for prehabilitation</a:t>
            </a:r>
          </a:p>
        </p:txBody>
      </p:sp>
      <p:sp>
        <p:nvSpPr>
          <p:cNvPr id="3" name="Content Placeholder 2">
            <a:extLst>
              <a:ext uri="{FF2B5EF4-FFF2-40B4-BE49-F238E27FC236}">
                <a16:creationId xmlns:a16="http://schemas.microsoft.com/office/drawing/2014/main" xmlns="" id="{BD2687D7-E38B-4383-92F1-8F00EEA55EFA}"/>
              </a:ext>
            </a:extLst>
          </p:cNvPr>
          <p:cNvSpPr>
            <a:spLocks noGrp="1"/>
          </p:cNvSpPr>
          <p:nvPr>
            <p:ph idx="1"/>
          </p:nvPr>
        </p:nvSpPr>
        <p:spPr/>
        <p:txBody>
          <a:bodyPr/>
          <a:lstStyle/>
          <a:p>
            <a:pPr marL="0" indent="0">
              <a:buNone/>
            </a:pPr>
            <a:r>
              <a:rPr lang="en-US" dirty="0"/>
              <a:t> </a:t>
            </a:r>
            <a:endParaRPr lang="en-GB" dirty="0"/>
          </a:p>
          <a:p>
            <a:endParaRPr lang="en-GB" dirty="0"/>
          </a:p>
        </p:txBody>
      </p:sp>
      <p:pic>
        <p:nvPicPr>
          <p:cNvPr id="1028" name="Picture 4" descr="Image result for clinical assessment of holistic needs">
            <a:hlinkClick r:id="rId3"/>
            <a:extLst>
              <a:ext uri="{FF2B5EF4-FFF2-40B4-BE49-F238E27FC236}">
                <a16:creationId xmlns:a16="http://schemas.microsoft.com/office/drawing/2014/main" xmlns="" id="{5D696DF0-0656-433F-A78F-C49FF6BF0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834" y="1943894"/>
            <a:ext cx="731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9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xmlns="" id="{5668EE79-4D0D-4059-948B-2C272C6B4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919357"/>
            <a:ext cx="8289890" cy="5782893"/>
          </a:xfrm>
          <a:prstGeom prst="rect">
            <a:avLst/>
          </a:prstGeom>
        </p:spPr>
      </p:pic>
      <p:sp>
        <p:nvSpPr>
          <p:cNvPr id="6" name="Title 5">
            <a:extLst>
              <a:ext uri="{FF2B5EF4-FFF2-40B4-BE49-F238E27FC236}">
                <a16:creationId xmlns:a16="http://schemas.microsoft.com/office/drawing/2014/main" xmlns="" id="{A21237E1-1D31-4FB4-A41B-164BD62057B3}"/>
              </a:ext>
            </a:extLst>
          </p:cNvPr>
          <p:cNvSpPr>
            <a:spLocks noGrp="1"/>
          </p:cNvSpPr>
          <p:nvPr>
            <p:ph type="title"/>
          </p:nvPr>
        </p:nvSpPr>
        <p:spPr/>
        <p:txBody>
          <a:bodyPr/>
          <a:lstStyle/>
          <a:p>
            <a:r>
              <a:rPr lang="en-GB" b="1" dirty="0">
                <a:solidFill>
                  <a:srgbClr val="00B050"/>
                </a:solidFill>
              </a:rPr>
              <a:t>Prehabilitation interventions</a:t>
            </a:r>
          </a:p>
        </p:txBody>
      </p:sp>
      <p:sp>
        <p:nvSpPr>
          <p:cNvPr id="4" name="Rectangle 3">
            <a:extLst>
              <a:ext uri="{FF2B5EF4-FFF2-40B4-BE49-F238E27FC236}">
                <a16:creationId xmlns:a16="http://schemas.microsoft.com/office/drawing/2014/main" xmlns="" id="{03ABA4E6-D5C6-4ED5-87C7-F975444C10E8}"/>
              </a:ext>
            </a:extLst>
          </p:cNvPr>
          <p:cNvSpPr/>
          <p:nvPr/>
        </p:nvSpPr>
        <p:spPr>
          <a:xfrm>
            <a:off x="422246" y="1560228"/>
            <a:ext cx="3629637" cy="420256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Monitoring of interventions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should be proportionate to need.  Universal interventions should be self-monitored and recorded via the HNA or equivalent process.  Targeted and specialist interventions should be monitored for adherence and effectiveness using</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appropriate validated measures.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74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04FE2-68C1-4AB9-946A-840BC95620D7}"/>
              </a:ext>
            </a:extLst>
          </p:cNvPr>
          <p:cNvSpPr>
            <a:spLocks noGrp="1"/>
          </p:cNvSpPr>
          <p:nvPr>
            <p:ph type="title"/>
          </p:nvPr>
        </p:nvSpPr>
        <p:spPr/>
        <p:txBody>
          <a:bodyPr/>
          <a:lstStyle/>
          <a:p>
            <a:r>
              <a:rPr lang="en-GB" dirty="0">
                <a:solidFill>
                  <a:srgbClr val="00B050"/>
                </a:solidFill>
                <a:latin typeface="Arial Black" panose="020B0A04020102020204" pitchFamily="34" charset="0"/>
              </a:rPr>
              <a:t>Service development</a:t>
            </a:r>
          </a:p>
        </p:txBody>
      </p:sp>
      <p:sp>
        <p:nvSpPr>
          <p:cNvPr id="3" name="Content Placeholder 2">
            <a:extLst>
              <a:ext uri="{FF2B5EF4-FFF2-40B4-BE49-F238E27FC236}">
                <a16:creationId xmlns:a16="http://schemas.microsoft.com/office/drawing/2014/main" xmlns="" id="{08256089-70C9-439D-AF39-C65B210AAA47}"/>
              </a:ext>
            </a:extLst>
          </p:cNvPr>
          <p:cNvSpPr>
            <a:spLocks noGrp="1"/>
          </p:cNvSpPr>
          <p:nvPr>
            <p:ph sz="half" idx="1"/>
          </p:nvPr>
        </p:nvSpPr>
        <p:spPr/>
        <p:txBody>
          <a:bodyPr>
            <a:normAutofit/>
          </a:bodyPr>
          <a:lstStyle/>
          <a:p>
            <a:r>
              <a:rPr lang="en-GB" dirty="0"/>
              <a:t>The principal focus should be on optimising the efficiency and timeliness of current pathways from the moment of consideration of treatment onwards, without unnecessarily delaying scheduled treatment.</a:t>
            </a:r>
          </a:p>
        </p:txBody>
      </p:sp>
      <p:pic>
        <p:nvPicPr>
          <p:cNvPr id="6" name="Content Placeholder 5" descr="A close up of text on a whiteboard&#10;&#10;Description automatically generated">
            <a:extLst>
              <a:ext uri="{FF2B5EF4-FFF2-40B4-BE49-F238E27FC236}">
                <a16:creationId xmlns:a16="http://schemas.microsoft.com/office/drawing/2014/main" xmlns="" id="{94849C4B-C276-4D0F-BBCF-28340F2306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80470"/>
            <a:ext cx="5181600" cy="4041648"/>
          </a:xfrm>
        </p:spPr>
      </p:pic>
    </p:spTree>
    <p:extLst>
      <p:ext uri="{BB962C8B-B14F-4D97-AF65-F5344CB8AC3E}">
        <p14:creationId xmlns:p14="http://schemas.microsoft.com/office/powerpoint/2010/main" val="324399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4006856" y="3811590"/>
            <a:ext cx="1528233" cy="584775"/>
          </a:xfrm>
          <a:prstGeom prst="rect">
            <a:avLst/>
          </a:prstGeom>
          <a:solidFill>
            <a:schemeClr val="tx1">
              <a:lumMod val="95000"/>
              <a:lumOff val="5000"/>
            </a:schemeClr>
          </a:solidFill>
        </p:spPr>
        <p:txBody>
          <a:bodyPr>
            <a:spAutoFit/>
          </a:bodyPr>
          <a:lstStyle/>
          <a:p>
            <a:pPr algn="ctr" defTabSz="609585">
              <a:defRPr/>
            </a:pPr>
            <a:r>
              <a:rPr lang="en-GB" sz="1600" b="1" dirty="0">
                <a:solidFill>
                  <a:prstClr val="white"/>
                </a:solidFill>
                <a:latin typeface="Calibri"/>
              </a:rPr>
              <a:t>Contemplation of surgery</a:t>
            </a:r>
          </a:p>
        </p:txBody>
      </p:sp>
      <p:sp>
        <p:nvSpPr>
          <p:cNvPr id="80" name="TextBox 79"/>
          <p:cNvSpPr txBox="1"/>
          <p:nvPr/>
        </p:nvSpPr>
        <p:spPr>
          <a:xfrm>
            <a:off x="703857" y="1495427"/>
            <a:ext cx="1528111" cy="830997"/>
          </a:xfrm>
          <a:prstGeom prst="rect">
            <a:avLst/>
          </a:prstGeom>
          <a:solidFill>
            <a:schemeClr val="accent1">
              <a:lumMod val="20000"/>
              <a:lumOff val="80000"/>
            </a:schemeClr>
          </a:solidFill>
        </p:spPr>
        <p:txBody>
          <a:bodyPr wrap="none">
            <a:spAutoFit/>
          </a:bodyPr>
          <a:lstStyle/>
          <a:p>
            <a:pPr algn="ctr" defTabSz="609585">
              <a:defRPr/>
            </a:pPr>
            <a:r>
              <a:rPr lang="en-GB" sz="2400" dirty="0">
                <a:solidFill>
                  <a:prstClr val="black"/>
                </a:solidFill>
                <a:latin typeface="Calibri"/>
              </a:rPr>
              <a:t>Symptom</a:t>
            </a:r>
          </a:p>
          <a:p>
            <a:pPr algn="ctr" defTabSz="609585">
              <a:defRPr/>
            </a:pPr>
            <a:r>
              <a:rPr lang="en-GB" sz="2400" dirty="0">
                <a:solidFill>
                  <a:prstClr val="black"/>
                </a:solidFill>
                <a:latin typeface="Calibri"/>
              </a:rPr>
              <a:t>GP referral</a:t>
            </a:r>
          </a:p>
        </p:txBody>
      </p:sp>
      <p:sp>
        <p:nvSpPr>
          <p:cNvPr id="81" name="TextBox 80"/>
          <p:cNvSpPr txBox="1"/>
          <p:nvPr/>
        </p:nvSpPr>
        <p:spPr>
          <a:xfrm>
            <a:off x="838200" y="2452690"/>
            <a:ext cx="1255184" cy="830997"/>
          </a:xfrm>
          <a:prstGeom prst="rect">
            <a:avLst/>
          </a:prstGeom>
          <a:solidFill>
            <a:schemeClr val="accent1">
              <a:lumMod val="40000"/>
              <a:lumOff val="60000"/>
            </a:schemeClr>
          </a:solidFill>
        </p:spPr>
        <p:txBody>
          <a:bodyPr>
            <a:spAutoFit/>
          </a:bodyPr>
          <a:lstStyle/>
          <a:p>
            <a:pPr algn="ctr" defTabSz="609585">
              <a:defRPr/>
            </a:pPr>
            <a:r>
              <a:rPr lang="en-GB" sz="2400" dirty="0">
                <a:solidFill>
                  <a:prstClr val="black"/>
                </a:solidFill>
                <a:latin typeface="Calibri"/>
              </a:rPr>
              <a:t>UHS clinic</a:t>
            </a:r>
          </a:p>
        </p:txBody>
      </p:sp>
      <p:sp>
        <p:nvSpPr>
          <p:cNvPr id="82" name="TextBox 81"/>
          <p:cNvSpPr txBox="1"/>
          <p:nvPr/>
        </p:nvSpPr>
        <p:spPr>
          <a:xfrm>
            <a:off x="2446871" y="2184401"/>
            <a:ext cx="1547284" cy="1569660"/>
          </a:xfrm>
          <a:prstGeom prst="rect">
            <a:avLst/>
          </a:prstGeom>
          <a:solidFill>
            <a:schemeClr val="accent1">
              <a:lumMod val="40000"/>
              <a:lumOff val="60000"/>
            </a:schemeClr>
          </a:solidFill>
        </p:spPr>
        <p:txBody>
          <a:bodyPr>
            <a:spAutoFit/>
          </a:bodyPr>
          <a:lstStyle/>
          <a:p>
            <a:pPr algn="ctr" defTabSz="609585">
              <a:defRPr/>
            </a:pPr>
            <a:r>
              <a:rPr lang="en-GB" sz="2400" dirty="0">
                <a:solidFill>
                  <a:prstClr val="black"/>
                </a:solidFill>
                <a:latin typeface="Calibri"/>
              </a:rPr>
              <a:t>Diagnostic tests / tumour staging</a:t>
            </a:r>
          </a:p>
        </p:txBody>
      </p:sp>
      <p:cxnSp>
        <p:nvCxnSpPr>
          <p:cNvPr id="83" name="Straight Arrow Connector 82"/>
          <p:cNvCxnSpPr>
            <a:stCxn id="80" idx="2"/>
            <a:endCxn id="81" idx="0"/>
          </p:cNvCxnSpPr>
          <p:nvPr/>
        </p:nvCxnSpPr>
        <p:spPr>
          <a:xfrm flipH="1">
            <a:off x="1465792" y="2357201"/>
            <a:ext cx="2120" cy="95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81" idx="3"/>
            <a:endCxn id="82" idx="1"/>
          </p:cNvCxnSpPr>
          <p:nvPr/>
        </p:nvCxnSpPr>
        <p:spPr>
          <a:xfrm>
            <a:off x="2093385" y="2883578"/>
            <a:ext cx="353487" cy="101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2" idx="3"/>
            <a:endCxn id="87" idx="1"/>
          </p:cNvCxnSpPr>
          <p:nvPr/>
        </p:nvCxnSpPr>
        <p:spPr>
          <a:xfrm flipV="1">
            <a:off x="3994155" y="2846547"/>
            <a:ext cx="332312" cy="138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2" idx="2"/>
            <a:endCxn id="79" idx="1"/>
          </p:cNvCxnSpPr>
          <p:nvPr/>
        </p:nvCxnSpPr>
        <p:spPr>
          <a:xfrm>
            <a:off x="3220514" y="3784841"/>
            <a:ext cx="786341" cy="334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326467" y="2600326"/>
            <a:ext cx="783933" cy="461665"/>
          </a:xfrm>
          <a:prstGeom prst="rect">
            <a:avLst/>
          </a:prstGeom>
          <a:solidFill>
            <a:schemeClr val="accent1">
              <a:lumMod val="40000"/>
              <a:lumOff val="60000"/>
            </a:schemeClr>
          </a:solidFill>
        </p:spPr>
        <p:txBody>
          <a:bodyPr wrap="none">
            <a:spAutoFit/>
          </a:bodyPr>
          <a:lstStyle/>
          <a:p>
            <a:pPr defTabSz="609585">
              <a:defRPr/>
            </a:pPr>
            <a:r>
              <a:rPr lang="en-GB" sz="2400" dirty="0">
                <a:solidFill>
                  <a:prstClr val="black"/>
                </a:solidFill>
                <a:latin typeface="Calibri"/>
              </a:rPr>
              <a:t>MDT</a:t>
            </a:r>
          </a:p>
        </p:txBody>
      </p:sp>
      <p:cxnSp>
        <p:nvCxnSpPr>
          <p:cNvPr id="88" name="Straight Arrow Connector 87"/>
          <p:cNvCxnSpPr>
            <a:endCxn id="79" idx="0"/>
          </p:cNvCxnSpPr>
          <p:nvPr/>
        </p:nvCxnSpPr>
        <p:spPr>
          <a:xfrm>
            <a:off x="4741337" y="2965450"/>
            <a:ext cx="29636" cy="846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448300" y="2476502"/>
            <a:ext cx="1255184" cy="830997"/>
          </a:xfrm>
          <a:prstGeom prst="rect">
            <a:avLst/>
          </a:prstGeom>
          <a:solidFill>
            <a:schemeClr val="accent1">
              <a:lumMod val="40000"/>
              <a:lumOff val="60000"/>
            </a:schemeClr>
          </a:solidFill>
        </p:spPr>
        <p:txBody>
          <a:bodyPr>
            <a:spAutoFit/>
          </a:bodyPr>
          <a:lstStyle/>
          <a:p>
            <a:pPr algn="ctr" defTabSz="609585">
              <a:defRPr/>
            </a:pPr>
            <a:r>
              <a:rPr lang="en-GB" sz="2400" dirty="0">
                <a:solidFill>
                  <a:prstClr val="black"/>
                </a:solidFill>
                <a:latin typeface="Calibri"/>
              </a:rPr>
              <a:t>Surgical clinic</a:t>
            </a:r>
          </a:p>
        </p:txBody>
      </p:sp>
      <p:cxnSp>
        <p:nvCxnSpPr>
          <p:cNvPr id="90" name="Straight Arrow Connector 89"/>
          <p:cNvCxnSpPr/>
          <p:nvPr/>
        </p:nvCxnSpPr>
        <p:spPr>
          <a:xfrm flipH="1">
            <a:off x="5363634" y="3098802"/>
            <a:ext cx="651933" cy="712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7" idx="3"/>
            <a:endCxn id="89" idx="1"/>
          </p:cNvCxnSpPr>
          <p:nvPr/>
        </p:nvCxnSpPr>
        <p:spPr>
          <a:xfrm>
            <a:off x="5171998" y="2846547"/>
            <a:ext cx="276303" cy="60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207732" y="2600328"/>
            <a:ext cx="1920974" cy="748795"/>
          </a:xfrm>
          <a:prstGeom prst="rect">
            <a:avLst/>
          </a:prstGeom>
          <a:solidFill>
            <a:schemeClr val="accent1">
              <a:lumMod val="75000"/>
            </a:schemeClr>
          </a:solidFill>
        </p:spPr>
        <p:txBody>
          <a:bodyPr wrap="none">
            <a:spAutoFit/>
          </a:bodyPr>
          <a:lstStyle/>
          <a:p>
            <a:pPr algn="ctr" defTabSz="609585">
              <a:defRPr/>
            </a:pPr>
            <a:r>
              <a:rPr lang="en-GB" sz="2133" dirty="0">
                <a:solidFill>
                  <a:prstClr val="white"/>
                </a:solidFill>
                <a:latin typeface="Calibri"/>
              </a:rPr>
              <a:t>Pre-assessment</a:t>
            </a:r>
          </a:p>
          <a:p>
            <a:pPr algn="ctr" defTabSz="609585">
              <a:defRPr/>
            </a:pPr>
            <a:r>
              <a:rPr lang="en-GB" sz="2133" dirty="0">
                <a:solidFill>
                  <a:prstClr val="white"/>
                </a:solidFill>
                <a:latin typeface="Calibri"/>
              </a:rPr>
              <a:t>clinic</a:t>
            </a:r>
          </a:p>
        </p:txBody>
      </p:sp>
      <p:cxnSp>
        <p:nvCxnSpPr>
          <p:cNvPr id="94" name="Straight Arrow Connector 93"/>
          <p:cNvCxnSpPr/>
          <p:nvPr/>
        </p:nvCxnSpPr>
        <p:spPr>
          <a:xfrm>
            <a:off x="2093384" y="1057275"/>
            <a:ext cx="5695949" cy="0"/>
          </a:xfrm>
          <a:prstGeom prst="straightConnector1">
            <a:avLst/>
          </a:prstGeom>
          <a:ln w="34925">
            <a:solidFill>
              <a:schemeClr val="tx1">
                <a:lumMod val="95000"/>
                <a:lumOff val="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76816" name="TextBox 94"/>
          <p:cNvSpPr txBox="1">
            <a:spLocks noChangeArrowheads="1"/>
          </p:cNvSpPr>
          <p:nvPr/>
        </p:nvSpPr>
        <p:spPr bwMode="auto">
          <a:xfrm>
            <a:off x="3803654" y="620714"/>
            <a:ext cx="20373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a:solidFill>
                  <a:prstClr val="black"/>
                </a:solidFill>
              </a:rPr>
              <a:t>Up to ~50 days</a:t>
            </a:r>
          </a:p>
        </p:txBody>
      </p:sp>
      <p:sp>
        <p:nvSpPr>
          <p:cNvPr id="96" name="TextBox 95"/>
          <p:cNvSpPr txBox="1"/>
          <p:nvPr/>
        </p:nvSpPr>
        <p:spPr>
          <a:xfrm>
            <a:off x="10045703" y="2722564"/>
            <a:ext cx="1026435" cy="420564"/>
          </a:xfrm>
          <a:prstGeom prst="rect">
            <a:avLst/>
          </a:prstGeom>
          <a:solidFill>
            <a:schemeClr val="accent1">
              <a:lumMod val="50000"/>
            </a:schemeClr>
          </a:solidFill>
        </p:spPr>
        <p:txBody>
          <a:bodyPr wrap="none">
            <a:spAutoFit/>
          </a:bodyPr>
          <a:lstStyle/>
          <a:p>
            <a:pPr defTabSz="609585">
              <a:defRPr/>
            </a:pPr>
            <a:r>
              <a:rPr lang="en-GB" sz="2133" dirty="0">
                <a:solidFill>
                  <a:prstClr val="white"/>
                </a:solidFill>
                <a:latin typeface="Calibri"/>
              </a:rPr>
              <a:t>Surgery</a:t>
            </a:r>
          </a:p>
        </p:txBody>
      </p:sp>
      <p:cxnSp>
        <p:nvCxnSpPr>
          <p:cNvPr id="97" name="Straight Arrow Connector 96"/>
          <p:cNvCxnSpPr/>
          <p:nvPr/>
        </p:nvCxnSpPr>
        <p:spPr>
          <a:xfrm>
            <a:off x="8072971" y="1044576"/>
            <a:ext cx="2171700" cy="23813"/>
          </a:xfrm>
          <a:prstGeom prst="straightConnector1">
            <a:avLst/>
          </a:prstGeom>
          <a:ln w="34925">
            <a:solidFill>
              <a:schemeClr val="tx1">
                <a:lumMod val="95000"/>
                <a:lumOff val="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76819" name="TextBox 97"/>
          <p:cNvSpPr txBox="1">
            <a:spLocks noChangeArrowheads="1"/>
          </p:cNvSpPr>
          <p:nvPr/>
        </p:nvSpPr>
        <p:spPr bwMode="auto">
          <a:xfrm>
            <a:off x="8606367" y="657226"/>
            <a:ext cx="1375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dirty="0">
                <a:solidFill>
                  <a:prstClr val="black"/>
                </a:solidFill>
              </a:rPr>
              <a:t>2-14 days</a:t>
            </a:r>
          </a:p>
        </p:txBody>
      </p:sp>
      <p:cxnSp>
        <p:nvCxnSpPr>
          <p:cNvPr id="99" name="Straight Arrow Connector 98"/>
          <p:cNvCxnSpPr>
            <a:stCxn id="92" idx="3"/>
            <a:endCxn id="96" idx="1"/>
          </p:cNvCxnSpPr>
          <p:nvPr/>
        </p:nvCxnSpPr>
        <p:spPr>
          <a:xfrm flipV="1">
            <a:off x="9159215" y="2948267"/>
            <a:ext cx="886488" cy="41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821" name="TextBox 99"/>
          <p:cNvSpPr txBox="1">
            <a:spLocks noChangeArrowheads="1"/>
          </p:cNvSpPr>
          <p:nvPr/>
        </p:nvSpPr>
        <p:spPr bwMode="auto">
          <a:xfrm>
            <a:off x="7262289" y="1349376"/>
            <a:ext cx="1926167"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609585" eaLnBrk="1" hangingPunct="1"/>
            <a:r>
              <a:rPr lang="en-GB">
                <a:solidFill>
                  <a:prstClr val="black"/>
                </a:solidFill>
              </a:rPr>
              <a:t>First formal physiological assessment</a:t>
            </a:r>
          </a:p>
        </p:txBody>
      </p:sp>
      <p:cxnSp>
        <p:nvCxnSpPr>
          <p:cNvPr id="101" name="Straight Arrow Connector 100"/>
          <p:cNvCxnSpPr>
            <a:stCxn id="76821" idx="2"/>
          </p:cNvCxnSpPr>
          <p:nvPr/>
        </p:nvCxnSpPr>
        <p:spPr>
          <a:xfrm flipH="1">
            <a:off x="8225369" y="2580483"/>
            <a:ext cx="3" cy="1984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61338" y="5408236"/>
            <a:ext cx="10829108" cy="914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smtClean="0">
                <a:solidFill>
                  <a:schemeClr val="tx1"/>
                </a:solidFill>
              </a:rPr>
              <a:t>Previous Cancer Pre-Op Pathway at University Hospital Southampton</a:t>
            </a:r>
            <a:endParaRPr lang="en-GB" sz="2800" b="1" dirty="0">
              <a:solidFill>
                <a:schemeClr val="tx1"/>
              </a:solidFill>
            </a:endParaRPr>
          </a:p>
        </p:txBody>
      </p:sp>
    </p:spTree>
    <p:extLst>
      <p:ext uri="{BB962C8B-B14F-4D97-AF65-F5344CB8AC3E}">
        <p14:creationId xmlns:p14="http://schemas.microsoft.com/office/powerpoint/2010/main" val="2828819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a:stCxn id="77857" idx="0"/>
            <a:endCxn id="50" idx="2"/>
          </p:cNvCxnSpPr>
          <p:nvPr/>
        </p:nvCxnSpPr>
        <p:spPr>
          <a:xfrm flipV="1">
            <a:off x="7470629" y="3110614"/>
            <a:ext cx="1028849" cy="1240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409020" y="2987677"/>
            <a:ext cx="1528233" cy="584775"/>
          </a:xfrm>
          <a:prstGeom prst="rect">
            <a:avLst/>
          </a:prstGeom>
          <a:solidFill>
            <a:schemeClr val="tx1">
              <a:lumMod val="95000"/>
              <a:lumOff val="5000"/>
            </a:schemeClr>
          </a:solidFill>
        </p:spPr>
        <p:txBody>
          <a:bodyPr>
            <a:spAutoFit/>
          </a:bodyPr>
          <a:lstStyle/>
          <a:p>
            <a:pPr algn="ctr" defTabSz="609585">
              <a:defRPr/>
            </a:pPr>
            <a:r>
              <a:rPr lang="en-GB" sz="1600" b="1" dirty="0">
                <a:solidFill>
                  <a:prstClr val="white"/>
                </a:solidFill>
                <a:latin typeface="Calibri"/>
              </a:rPr>
              <a:t>Contemplation of surgery</a:t>
            </a:r>
          </a:p>
        </p:txBody>
      </p:sp>
      <p:sp>
        <p:nvSpPr>
          <p:cNvPr id="38" name="TextBox 37"/>
          <p:cNvSpPr txBox="1"/>
          <p:nvPr/>
        </p:nvSpPr>
        <p:spPr>
          <a:xfrm>
            <a:off x="703855" y="1055689"/>
            <a:ext cx="1528111" cy="830997"/>
          </a:xfrm>
          <a:prstGeom prst="rect">
            <a:avLst/>
          </a:prstGeom>
          <a:solidFill>
            <a:schemeClr val="accent1">
              <a:lumMod val="20000"/>
              <a:lumOff val="80000"/>
            </a:schemeClr>
          </a:solidFill>
        </p:spPr>
        <p:txBody>
          <a:bodyPr wrap="none">
            <a:spAutoFit/>
          </a:bodyPr>
          <a:lstStyle/>
          <a:p>
            <a:pPr algn="ctr" defTabSz="609585">
              <a:defRPr/>
            </a:pPr>
            <a:r>
              <a:rPr lang="en-GB" sz="2400" dirty="0">
                <a:solidFill>
                  <a:prstClr val="black"/>
                </a:solidFill>
                <a:latin typeface="Calibri"/>
              </a:rPr>
              <a:t>Symptom</a:t>
            </a:r>
          </a:p>
          <a:p>
            <a:pPr algn="ctr" defTabSz="609585">
              <a:defRPr/>
            </a:pPr>
            <a:r>
              <a:rPr lang="en-GB" sz="2400" dirty="0">
                <a:solidFill>
                  <a:prstClr val="black"/>
                </a:solidFill>
                <a:latin typeface="Calibri"/>
              </a:rPr>
              <a:t>GP referral</a:t>
            </a:r>
          </a:p>
        </p:txBody>
      </p:sp>
      <p:sp>
        <p:nvSpPr>
          <p:cNvPr id="39" name="TextBox 38"/>
          <p:cNvSpPr txBox="1"/>
          <p:nvPr/>
        </p:nvSpPr>
        <p:spPr>
          <a:xfrm>
            <a:off x="838200" y="2012951"/>
            <a:ext cx="1255184" cy="830997"/>
          </a:xfrm>
          <a:prstGeom prst="rect">
            <a:avLst/>
          </a:prstGeom>
          <a:solidFill>
            <a:schemeClr val="accent1">
              <a:lumMod val="40000"/>
              <a:lumOff val="60000"/>
            </a:schemeClr>
          </a:solidFill>
        </p:spPr>
        <p:txBody>
          <a:bodyPr>
            <a:spAutoFit/>
          </a:bodyPr>
          <a:lstStyle/>
          <a:p>
            <a:pPr algn="ctr" defTabSz="609585">
              <a:defRPr/>
            </a:pPr>
            <a:r>
              <a:rPr lang="en-GB" sz="2400" dirty="0">
                <a:solidFill>
                  <a:prstClr val="black"/>
                </a:solidFill>
                <a:latin typeface="Calibri"/>
              </a:rPr>
              <a:t>UHS clinic</a:t>
            </a:r>
          </a:p>
        </p:txBody>
      </p:sp>
      <p:sp>
        <p:nvSpPr>
          <p:cNvPr id="40" name="TextBox 39"/>
          <p:cNvSpPr txBox="1"/>
          <p:nvPr/>
        </p:nvSpPr>
        <p:spPr>
          <a:xfrm>
            <a:off x="2446869" y="1744663"/>
            <a:ext cx="1547284" cy="1569660"/>
          </a:xfrm>
          <a:prstGeom prst="rect">
            <a:avLst/>
          </a:prstGeom>
          <a:solidFill>
            <a:schemeClr val="accent1">
              <a:lumMod val="40000"/>
              <a:lumOff val="60000"/>
            </a:schemeClr>
          </a:solidFill>
        </p:spPr>
        <p:txBody>
          <a:bodyPr>
            <a:spAutoFit/>
          </a:bodyPr>
          <a:lstStyle/>
          <a:p>
            <a:pPr algn="ctr" defTabSz="609585">
              <a:defRPr/>
            </a:pPr>
            <a:r>
              <a:rPr lang="en-GB" sz="2400" dirty="0">
                <a:solidFill>
                  <a:prstClr val="black"/>
                </a:solidFill>
                <a:latin typeface="Calibri"/>
              </a:rPr>
              <a:t>Diagnostic tests / tumour staging</a:t>
            </a:r>
          </a:p>
        </p:txBody>
      </p:sp>
      <p:cxnSp>
        <p:nvCxnSpPr>
          <p:cNvPr id="41" name="Straight Arrow Connector 40"/>
          <p:cNvCxnSpPr>
            <a:stCxn id="38" idx="2"/>
            <a:endCxn id="39" idx="0"/>
          </p:cNvCxnSpPr>
          <p:nvPr/>
        </p:nvCxnSpPr>
        <p:spPr>
          <a:xfrm flipH="1">
            <a:off x="1465792" y="1917463"/>
            <a:ext cx="2117" cy="95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9" idx="3"/>
            <a:endCxn id="40" idx="1"/>
          </p:cNvCxnSpPr>
          <p:nvPr/>
        </p:nvCxnSpPr>
        <p:spPr>
          <a:xfrm>
            <a:off x="2093385" y="2443839"/>
            <a:ext cx="353484" cy="101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0" idx="3"/>
            <a:endCxn id="45" idx="1"/>
          </p:cNvCxnSpPr>
          <p:nvPr/>
        </p:nvCxnSpPr>
        <p:spPr>
          <a:xfrm flipV="1">
            <a:off x="3994152" y="2406811"/>
            <a:ext cx="332315" cy="13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3"/>
            <a:endCxn id="37" idx="1"/>
          </p:cNvCxnSpPr>
          <p:nvPr/>
        </p:nvCxnSpPr>
        <p:spPr>
          <a:xfrm>
            <a:off x="3994152" y="2544883"/>
            <a:ext cx="414867" cy="750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26467" y="2160590"/>
            <a:ext cx="783933" cy="461665"/>
          </a:xfrm>
          <a:prstGeom prst="rect">
            <a:avLst/>
          </a:prstGeom>
          <a:solidFill>
            <a:schemeClr val="accent1">
              <a:lumMod val="40000"/>
              <a:lumOff val="60000"/>
            </a:schemeClr>
          </a:solidFill>
        </p:spPr>
        <p:txBody>
          <a:bodyPr wrap="none">
            <a:spAutoFit/>
          </a:bodyPr>
          <a:lstStyle/>
          <a:p>
            <a:pPr defTabSz="609585">
              <a:defRPr/>
            </a:pPr>
            <a:r>
              <a:rPr lang="en-GB" sz="2400" dirty="0">
                <a:solidFill>
                  <a:prstClr val="black"/>
                </a:solidFill>
                <a:latin typeface="Calibri"/>
              </a:rPr>
              <a:t>MDT</a:t>
            </a:r>
          </a:p>
        </p:txBody>
      </p:sp>
      <p:cxnSp>
        <p:nvCxnSpPr>
          <p:cNvPr id="46" name="Straight Arrow Connector 45"/>
          <p:cNvCxnSpPr>
            <a:stCxn id="45" idx="2"/>
            <a:endCxn id="37" idx="0"/>
          </p:cNvCxnSpPr>
          <p:nvPr/>
        </p:nvCxnSpPr>
        <p:spPr>
          <a:xfrm>
            <a:off x="4749232" y="2653033"/>
            <a:ext cx="423904" cy="334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48300" y="2036763"/>
            <a:ext cx="1255184" cy="830997"/>
          </a:xfrm>
          <a:prstGeom prst="rect">
            <a:avLst/>
          </a:prstGeom>
          <a:solidFill>
            <a:schemeClr val="accent1">
              <a:lumMod val="40000"/>
              <a:lumOff val="60000"/>
            </a:schemeClr>
          </a:solidFill>
        </p:spPr>
        <p:txBody>
          <a:bodyPr>
            <a:spAutoFit/>
          </a:bodyPr>
          <a:lstStyle/>
          <a:p>
            <a:pPr algn="ctr" defTabSz="609585">
              <a:defRPr/>
            </a:pPr>
            <a:r>
              <a:rPr lang="en-GB" sz="2400" dirty="0">
                <a:solidFill>
                  <a:prstClr val="black"/>
                </a:solidFill>
                <a:latin typeface="Calibri"/>
              </a:rPr>
              <a:t>Surgical clinic</a:t>
            </a:r>
          </a:p>
        </p:txBody>
      </p:sp>
      <p:cxnSp>
        <p:nvCxnSpPr>
          <p:cNvPr id="48" name="Straight Arrow Connector 47"/>
          <p:cNvCxnSpPr>
            <a:stCxn id="47" idx="2"/>
            <a:endCxn id="37" idx="0"/>
          </p:cNvCxnSpPr>
          <p:nvPr/>
        </p:nvCxnSpPr>
        <p:spPr>
          <a:xfrm flipH="1">
            <a:off x="5173137" y="2898537"/>
            <a:ext cx="902756" cy="89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5" idx="3"/>
            <a:endCxn id="47" idx="1"/>
          </p:cNvCxnSpPr>
          <p:nvPr/>
        </p:nvCxnSpPr>
        <p:spPr>
          <a:xfrm>
            <a:off x="5171998" y="2406811"/>
            <a:ext cx="276303" cy="60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36369" y="2033588"/>
            <a:ext cx="2326217" cy="1077026"/>
          </a:xfrm>
          <a:prstGeom prst="rect">
            <a:avLst/>
          </a:prstGeom>
          <a:solidFill>
            <a:schemeClr val="accent1">
              <a:lumMod val="75000"/>
            </a:schemeClr>
          </a:solidFill>
        </p:spPr>
        <p:txBody>
          <a:bodyPr>
            <a:spAutoFit/>
          </a:bodyPr>
          <a:lstStyle/>
          <a:p>
            <a:pPr algn="ctr" defTabSz="609585">
              <a:defRPr/>
            </a:pPr>
            <a:r>
              <a:rPr lang="en-GB" sz="2133" dirty="0">
                <a:solidFill>
                  <a:prstClr val="white"/>
                </a:solidFill>
                <a:latin typeface="Calibri"/>
              </a:rPr>
              <a:t>Pre-assessment</a:t>
            </a:r>
          </a:p>
          <a:p>
            <a:pPr algn="ctr" defTabSz="609585">
              <a:defRPr/>
            </a:pPr>
            <a:r>
              <a:rPr lang="en-GB" sz="2133" dirty="0">
                <a:solidFill>
                  <a:prstClr val="white"/>
                </a:solidFill>
                <a:latin typeface="Calibri"/>
              </a:rPr>
              <a:t>Clinic –final preparations</a:t>
            </a:r>
          </a:p>
        </p:txBody>
      </p:sp>
      <p:cxnSp>
        <p:nvCxnSpPr>
          <p:cNvPr id="51" name="Straight Arrow Connector 50"/>
          <p:cNvCxnSpPr/>
          <p:nvPr/>
        </p:nvCxnSpPr>
        <p:spPr>
          <a:xfrm flipV="1">
            <a:off x="2093384" y="584200"/>
            <a:ext cx="8786283" cy="19051"/>
          </a:xfrm>
          <a:prstGeom prst="straightConnector1">
            <a:avLst/>
          </a:prstGeom>
          <a:ln w="34925">
            <a:solidFill>
              <a:schemeClr val="tx1">
                <a:lumMod val="95000"/>
                <a:lumOff val="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77841" name="TextBox 51"/>
          <p:cNvSpPr txBox="1">
            <a:spLocks noChangeArrowheads="1"/>
          </p:cNvSpPr>
          <p:nvPr/>
        </p:nvSpPr>
        <p:spPr bwMode="auto">
          <a:xfrm>
            <a:off x="3803652" y="644526"/>
            <a:ext cx="1883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a:solidFill>
                  <a:prstClr val="black"/>
                </a:solidFill>
              </a:rPr>
              <a:t>Up to 62 days</a:t>
            </a:r>
          </a:p>
        </p:txBody>
      </p:sp>
      <p:sp>
        <p:nvSpPr>
          <p:cNvPr id="53" name="TextBox 52"/>
          <p:cNvSpPr txBox="1"/>
          <p:nvPr/>
        </p:nvSpPr>
        <p:spPr>
          <a:xfrm>
            <a:off x="10045702" y="2044701"/>
            <a:ext cx="1841500" cy="1077026"/>
          </a:xfrm>
          <a:prstGeom prst="rect">
            <a:avLst/>
          </a:prstGeom>
          <a:solidFill>
            <a:schemeClr val="accent1">
              <a:lumMod val="50000"/>
            </a:schemeClr>
          </a:solidFill>
        </p:spPr>
        <p:txBody>
          <a:bodyPr>
            <a:spAutoFit/>
          </a:bodyPr>
          <a:lstStyle/>
          <a:p>
            <a:pPr defTabSz="609585">
              <a:defRPr/>
            </a:pPr>
            <a:r>
              <a:rPr lang="en-GB" sz="2133" dirty="0">
                <a:solidFill>
                  <a:prstClr val="white"/>
                </a:solidFill>
                <a:latin typeface="Calibri"/>
              </a:rPr>
              <a:t>Stratified perioperative package</a:t>
            </a:r>
          </a:p>
        </p:txBody>
      </p:sp>
      <p:cxnSp>
        <p:nvCxnSpPr>
          <p:cNvPr id="54" name="Straight Arrow Connector 53"/>
          <p:cNvCxnSpPr>
            <a:stCxn id="77853" idx="0"/>
            <a:endCxn id="53" idx="2"/>
          </p:cNvCxnSpPr>
          <p:nvPr/>
        </p:nvCxnSpPr>
        <p:spPr>
          <a:xfrm flipV="1">
            <a:off x="6244295" y="3152698"/>
            <a:ext cx="4722157" cy="2721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844" name="TextBox 54"/>
          <p:cNvSpPr txBox="1">
            <a:spLocks noChangeArrowheads="1"/>
          </p:cNvSpPr>
          <p:nvPr/>
        </p:nvSpPr>
        <p:spPr bwMode="auto">
          <a:xfrm>
            <a:off x="4074640" y="6441343"/>
            <a:ext cx="330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sz="2800" b="1" dirty="0">
                <a:solidFill>
                  <a:prstClr val="black"/>
                </a:solidFill>
              </a:rPr>
              <a:t>New </a:t>
            </a:r>
            <a:r>
              <a:rPr lang="en-GB" sz="2800" b="1" dirty="0" smtClean="0">
                <a:solidFill>
                  <a:prstClr val="black"/>
                </a:solidFill>
              </a:rPr>
              <a:t>Pre-op Pathway</a:t>
            </a:r>
            <a:endParaRPr lang="en-GB" sz="2800" b="1" dirty="0">
              <a:solidFill>
                <a:srgbClr val="FF0000"/>
              </a:solidFill>
            </a:endParaRPr>
          </a:p>
        </p:txBody>
      </p:sp>
      <p:sp>
        <p:nvSpPr>
          <p:cNvPr id="77845" name="TextBox 55"/>
          <p:cNvSpPr txBox="1">
            <a:spLocks noChangeArrowheads="1"/>
          </p:cNvSpPr>
          <p:nvPr/>
        </p:nvSpPr>
        <p:spPr bwMode="auto">
          <a:xfrm>
            <a:off x="378884" y="3182939"/>
            <a:ext cx="1705916" cy="66697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sz="1867">
                <a:solidFill>
                  <a:prstClr val="black"/>
                </a:solidFill>
              </a:rPr>
              <a:t>Cheap &amp; simple</a:t>
            </a:r>
          </a:p>
          <a:p>
            <a:pPr defTabSz="609585" eaLnBrk="1" hangingPunct="1"/>
            <a:r>
              <a:rPr lang="en-GB" sz="1867">
                <a:solidFill>
                  <a:prstClr val="black"/>
                </a:solidFill>
              </a:rPr>
              <a:t>risk screening</a:t>
            </a:r>
          </a:p>
        </p:txBody>
      </p:sp>
      <p:sp>
        <p:nvSpPr>
          <p:cNvPr id="77846" name="TextBox 56"/>
          <p:cNvSpPr txBox="1">
            <a:spLocks noChangeArrowheads="1"/>
          </p:cNvSpPr>
          <p:nvPr/>
        </p:nvSpPr>
        <p:spPr bwMode="auto">
          <a:xfrm>
            <a:off x="2434167" y="2947988"/>
            <a:ext cx="1559984" cy="1200329"/>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a:solidFill>
                  <a:prstClr val="black"/>
                </a:solidFill>
              </a:rPr>
              <a:t>“Patient staging” with CPET</a:t>
            </a:r>
          </a:p>
        </p:txBody>
      </p:sp>
      <p:cxnSp>
        <p:nvCxnSpPr>
          <p:cNvPr id="58" name="Straight Arrow Connector 57"/>
          <p:cNvCxnSpPr>
            <a:stCxn id="39" idx="2"/>
          </p:cNvCxnSpPr>
          <p:nvPr/>
        </p:nvCxnSpPr>
        <p:spPr>
          <a:xfrm flipH="1">
            <a:off x="1265770" y="2874725"/>
            <a:ext cx="200023" cy="251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77846" idx="1"/>
          </p:cNvCxnSpPr>
          <p:nvPr/>
        </p:nvCxnSpPr>
        <p:spPr>
          <a:xfrm>
            <a:off x="2152652" y="3387725"/>
            <a:ext cx="281515" cy="175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7" idx="1"/>
            <a:endCxn id="77846" idx="3"/>
          </p:cNvCxnSpPr>
          <p:nvPr/>
        </p:nvCxnSpPr>
        <p:spPr>
          <a:xfrm flipH="1">
            <a:off x="3994151" y="3295453"/>
            <a:ext cx="414868" cy="268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75786" y="4370390"/>
            <a:ext cx="1201355" cy="461665"/>
          </a:xfrm>
          <a:prstGeom prst="rect">
            <a:avLst/>
          </a:prstGeom>
          <a:solidFill>
            <a:srgbClr val="008000"/>
          </a:solidFill>
        </p:spPr>
        <p:txBody>
          <a:bodyPr wrap="none">
            <a:spAutoFit/>
          </a:bodyPr>
          <a:lstStyle/>
          <a:p>
            <a:pPr defTabSz="609585">
              <a:defRPr/>
            </a:pPr>
            <a:r>
              <a:rPr lang="en-GB" sz="2400" dirty="0">
                <a:solidFill>
                  <a:prstClr val="black"/>
                </a:solidFill>
                <a:latin typeface="Calibri"/>
              </a:rPr>
              <a:t>Low risk</a:t>
            </a:r>
          </a:p>
        </p:txBody>
      </p:sp>
      <p:sp>
        <p:nvSpPr>
          <p:cNvPr id="77851" name="TextBox 61"/>
          <p:cNvSpPr txBox="1">
            <a:spLocks noChangeArrowheads="1"/>
          </p:cNvSpPr>
          <p:nvPr/>
        </p:nvSpPr>
        <p:spPr bwMode="auto">
          <a:xfrm>
            <a:off x="702735" y="4725990"/>
            <a:ext cx="1747594"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dirty="0">
                <a:solidFill>
                  <a:prstClr val="black"/>
                </a:solidFill>
              </a:rPr>
              <a:t>Medium risk</a:t>
            </a:r>
          </a:p>
        </p:txBody>
      </p:sp>
      <p:sp>
        <p:nvSpPr>
          <p:cNvPr id="77852" name="TextBox 62"/>
          <p:cNvSpPr txBox="1">
            <a:spLocks noChangeArrowheads="1"/>
          </p:cNvSpPr>
          <p:nvPr/>
        </p:nvSpPr>
        <p:spPr bwMode="auto">
          <a:xfrm>
            <a:off x="946153" y="5095876"/>
            <a:ext cx="1260281"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a:solidFill>
                  <a:prstClr val="black"/>
                </a:solidFill>
              </a:rPr>
              <a:t>High risk</a:t>
            </a:r>
          </a:p>
        </p:txBody>
      </p:sp>
      <p:sp>
        <p:nvSpPr>
          <p:cNvPr id="77853" name="TextBox 63"/>
          <p:cNvSpPr txBox="1">
            <a:spLocks noChangeArrowheads="1"/>
          </p:cNvSpPr>
          <p:nvPr/>
        </p:nvSpPr>
        <p:spPr bwMode="auto">
          <a:xfrm>
            <a:off x="383118" y="5873751"/>
            <a:ext cx="11631197" cy="584775"/>
          </a:xfrm>
          <a:prstGeom prst="rect">
            <a:avLst/>
          </a:prstGeom>
          <a:solidFill>
            <a:srgbClr val="99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sz="3200" b="1" dirty="0">
                <a:solidFill>
                  <a:prstClr val="white"/>
                </a:solidFill>
              </a:rPr>
              <a:t>High Risk Clinic </a:t>
            </a:r>
            <a:r>
              <a:rPr lang="en-GB" dirty="0">
                <a:solidFill>
                  <a:prstClr val="white"/>
                </a:solidFill>
              </a:rPr>
              <a:t>– </a:t>
            </a:r>
            <a:r>
              <a:rPr lang="en-GB" sz="1867" dirty="0">
                <a:solidFill>
                  <a:prstClr val="white"/>
                </a:solidFill>
              </a:rPr>
              <a:t>risk discussion / collaborative decision making with MDT / tailored medical interventions</a:t>
            </a:r>
            <a:endParaRPr lang="en-GB" dirty="0">
              <a:solidFill>
                <a:prstClr val="white"/>
              </a:solidFill>
            </a:endParaRPr>
          </a:p>
        </p:txBody>
      </p:sp>
      <p:cxnSp>
        <p:nvCxnSpPr>
          <p:cNvPr id="65" name="Straight Arrow Connector 64"/>
          <p:cNvCxnSpPr>
            <a:stCxn id="77846" idx="2"/>
            <a:endCxn id="61" idx="0"/>
          </p:cNvCxnSpPr>
          <p:nvPr/>
        </p:nvCxnSpPr>
        <p:spPr>
          <a:xfrm flipH="1">
            <a:off x="1608054" y="4179095"/>
            <a:ext cx="1606105" cy="191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77852" idx="2"/>
          </p:cNvCxnSpPr>
          <p:nvPr/>
        </p:nvCxnSpPr>
        <p:spPr>
          <a:xfrm flipH="1">
            <a:off x="1593851" y="5588318"/>
            <a:ext cx="14021" cy="2600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Right Brace 66"/>
          <p:cNvSpPr/>
          <p:nvPr/>
        </p:nvSpPr>
        <p:spPr>
          <a:xfrm>
            <a:off x="2484969" y="4370389"/>
            <a:ext cx="478367" cy="10937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609585">
              <a:defRPr/>
            </a:pPr>
            <a:endParaRPr lang="en-GB" sz="2400">
              <a:solidFill>
                <a:prstClr val="black"/>
              </a:solidFill>
              <a:latin typeface="Calibri"/>
            </a:endParaRPr>
          </a:p>
        </p:txBody>
      </p:sp>
      <p:sp>
        <p:nvSpPr>
          <p:cNvPr id="77857" name="TextBox 67"/>
          <p:cNvSpPr txBox="1">
            <a:spLocks noChangeArrowheads="1"/>
          </p:cNvSpPr>
          <p:nvPr/>
        </p:nvSpPr>
        <p:spPr bwMode="auto">
          <a:xfrm>
            <a:off x="3054056" y="4351338"/>
            <a:ext cx="8833145" cy="790088"/>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sz="2667" b="1" dirty="0">
                <a:solidFill>
                  <a:prstClr val="white"/>
                </a:solidFill>
              </a:rPr>
              <a:t>Surgery School </a:t>
            </a:r>
            <a:r>
              <a:rPr lang="en-GB" dirty="0">
                <a:solidFill>
                  <a:prstClr val="white"/>
                </a:solidFill>
              </a:rPr>
              <a:t>– </a:t>
            </a:r>
            <a:r>
              <a:rPr lang="en-GB" sz="1867" dirty="0">
                <a:solidFill>
                  <a:prstClr val="white"/>
                </a:solidFill>
              </a:rPr>
              <a:t>patient education </a:t>
            </a:r>
            <a:r>
              <a:rPr lang="en-GB" sz="1867" dirty="0" smtClean="0">
                <a:solidFill>
                  <a:prstClr val="white"/>
                </a:solidFill>
              </a:rPr>
              <a:t>/exercise </a:t>
            </a:r>
            <a:r>
              <a:rPr lang="en-GB" sz="1867" dirty="0">
                <a:solidFill>
                  <a:prstClr val="white"/>
                </a:solidFill>
              </a:rPr>
              <a:t>intervention </a:t>
            </a:r>
            <a:r>
              <a:rPr lang="en-GB" sz="1867" dirty="0" smtClean="0">
                <a:solidFill>
                  <a:prstClr val="white"/>
                </a:solidFill>
              </a:rPr>
              <a:t>/smoking </a:t>
            </a:r>
            <a:r>
              <a:rPr lang="en-GB" sz="1867" dirty="0">
                <a:solidFill>
                  <a:prstClr val="white"/>
                </a:solidFill>
              </a:rPr>
              <a:t>cessation / group support</a:t>
            </a:r>
            <a:endParaRPr lang="en-GB" dirty="0">
              <a:solidFill>
                <a:prstClr val="white"/>
              </a:solidFill>
            </a:endParaRPr>
          </a:p>
        </p:txBody>
      </p:sp>
      <p:sp>
        <p:nvSpPr>
          <p:cNvPr id="77858" name="TextBox 68"/>
          <p:cNvSpPr txBox="1">
            <a:spLocks noChangeArrowheads="1"/>
          </p:cNvSpPr>
          <p:nvPr/>
        </p:nvSpPr>
        <p:spPr bwMode="auto">
          <a:xfrm>
            <a:off x="3053875" y="5130965"/>
            <a:ext cx="8833326" cy="748988"/>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609585" eaLnBrk="1" hangingPunct="1"/>
            <a:r>
              <a:rPr lang="en-GB" dirty="0">
                <a:solidFill>
                  <a:prstClr val="white"/>
                </a:solidFill>
              </a:rPr>
              <a:t>Bolt-</a:t>
            </a:r>
            <a:r>
              <a:rPr lang="en-GB" dirty="0" err="1">
                <a:solidFill>
                  <a:prstClr val="white"/>
                </a:solidFill>
              </a:rPr>
              <a:t>on’s</a:t>
            </a:r>
            <a:r>
              <a:rPr lang="en-GB" dirty="0">
                <a:solidFill>
                  <a:prstClr val="white"/>
                </a:solidFill>
              </a:rPr>
              <a:t> as needed – </a:t>
            </a:r>
            <a:r>
              <a:rPr lang="en-GB" sz="1867" dirty="0">
                <a:solidFill>
                  <a:prstClr val="white"/>
                </a:solidFill>
              </a:rPr>
              <a:t>anaemia management / comprehensive geriatric assessment / renal, cardiac, respiratory optimisation</a:t>
            </a:r>
            <a:endParaRPr lang="en-GB" dirty="0">
              <a:solidFill>
                <a:prstClr val="white"/>
              </a:solidFill>
            </a:endParaRPr>
          </a:p>
        </p:txBody>
      </p:sp>
      <p:cxnSp>
        <p:nvCxnSpPr>
          <p:cNvPr id="70" name="Straight Arrow Connector 69"/>
          <p:cNvCxnSpPr>
            <a:stCxn id="77853" idx="0"/>
          </p:cNvCxnSpPr>
          <p:nvPr/>
        </p:nvCxnSpPr>
        <p:spPr>
          <a:xfrm flipH="1" flipV="1">
            <a:off x="5890687" y="5613402"/>
            <a:ext cx="353608" cy="260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7" idx="2"/>
          </p:cNvCxnSpPr>
          <p:nvPr/>
        </p:nvCxnSpPr>
        <p:spPr>
          <a:xfrm flipH="1">
            <a:off x="5173133" y="3603230"/>
            <a:ext cx="3" cy="748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0" idx="3"/>
            <a:endCxn id="53" idx="1"/>
          </p:cNvCxnSpPr>
          <p:nvPr/>
        </p:nvCxnSpPr>
        <p:spPr>
          <a:xfrm>
            <a:off x="9662586" y="2587588"/>
            <a:ext cx="383116" cy="1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746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937</Words>
  <Application>Microsoft Office PowerPoint</Application>
  <PresentationFormat>Custom</PresentationFormat>
  <Paragraphs>108</Paragraphs>
  <Slides>9</Slides>
  <Notes>7</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Office Theme</vt:lpstr>
      <vt:lpstr>1_Office Theme</vt:lpstr>
      <vt:lpstr>2_Office Theme</vt:lpstr>
      <vt:lpstr>3_Office Theme</vt:lpstr>
      <vt:lpstr>Principles and guidance for prehabilitation within the support and management of people with cancer</vt:lpstr>
      <vt:lpstr>The purpose of prehabilitation in cancer</vt:lpstr>
      <vt:lpstr>PowerPoint Presentation</vt:lpstr>
      <vt:lpstr>Prehabilitation in the cancer care pathway</vt:lpstr>
      <vt:lpstr>Screening for prehabilitation</vt:lpstr>
      <vt:lpstr>Prehabilitation interventions</vt:lpstr>
      <vt:lpstr>Service development</vt:lpstr>
      <vt:lpstr>PowerPoint Presentation</vt:lpstr>
      <vt:lpstr>PowerPoint Presentation</vt:lpstr>
    </vt:vector>
  </TitlesOfParts>
  <Company>SCW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and guidance for prehabilitation within the support and management of people with cancer</dc:title>
  <dc:creator>Neck Catherine (NHS SCWCSU)</dc:creator>
  <cp:lastModifiedBy>Dunderdale, Helen</cp:lastModifiedBy>
  <cp:revision>2</cp:revision>
  <dcterms:created xsi:type="dcterms:W3CDTF">2020-02-18T13:47:26Z</dcterms:created>
  <dcterms:modified xsi:type="dcterms:W3CDTF">2020-03-02T10:35:19Z</dcterms:modified>
</cp:coreProperties>
</file>