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21"/>
  </p:notesMasterIdLst>
  <p:sldIdLst>
    <p:sldId id="256" r:id="rId2"/>
    <p:sldId id="276" r:id="rId3"/>
    <p:sldId id="278" r:id="rId4"/>
    <p:sldId id="262" r:id="rId5"/>
    <p:sldId id="260" r:id="rId6"/>
    <p:sldId id="265" r:id="rId7"/>
    <p:sldId id="263" r:id="rId8"/>
    <p:sldId id="264" r:id="rId9"/>
    <p:sldId id="279" r:id="rId10"/>
    <p:sldId id="257" r:id="rId11"/>
    <p:sldId id="258" r:id="rId12"/>
    <p:sldId id="268" r:id="rId13"/>
    <p:sldId id="267" r:id="rId14"/>
    <p:sldId id="270" r:id="rId15"/>
    <p:sldId id="271" r:id="rId16"/>
    <p:sldId id="272" r:id="rId17"/>
    <p:sldId id="273" r:id="rId18"/>
    <p:sldId id="269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2" autoAdjust="0"/>
  </p:normalViewPr>
  <p:slideViewPr>
    <p:cSldViewPr snapToGrid="0" snapToObjects="1">
      <p:cViewPr>
        <p:scale>
          <a:sx n="100" d="100"/>
          <a:sy n="100" d="100"/>
        </p:scale>
        <p:origin x="-193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81A8C-B42B-7843-9AE8-56973BE7872E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52C30-A21A-7C45-81AE-A9C6227C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4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6AC4-2F05-4E93-AC61-E4FB17E8CB3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623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02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0296">
              <a:defRPr/>
            </a:pPr>
            <a:r>
              <a:rPr lang="en-US" dirty="0"/>
              <a:t>Median PFS was not reached for patients in CR and 2.9 months for all patients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7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6AC4-2F05-4E93-AC61-E4FB17E8CB3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64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BFBF-BDCF-3646-8F5C-20154EC5F303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2FCD-C9B7-FA4D-9B78-A0992C17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7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BFBF-BDCF-3646-8F5C-20154EC5F303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2FCD-C9B7-FA4D-9B78-A0992C17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2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BFBF-BDCF-3646-8F5C-20154EC5F303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2FCD-C9B7-FA4D-9B78-A0992C176EF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26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BFBF-BDCF-3646-8F5C-20154EC5F303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2FCD-C9B7-FA4D-9B78-A0992C17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94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BFBF-BDCF-3646-8F5C-20154EC5F303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2FCD-C9B7-FA4D-9B78-A0992C176EF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58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BFBF-BDCF-3646-8F5C-20154EC5F303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2FCD-C9B7-FA4D-9B78-A0992C17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13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BFBF-BDCF-3646-8F5C-20154EC5F303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2FCD-C9B7-FA4D-9B78-A0992C17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10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BFBF-BDCF-3646-8F5C-20154EC5F303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2FCD-C9B7-FA4D-9B78-A0992C17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34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9" y="159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" y="159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4975" y="163513"/>
            <a:ext cx="7726347" cy="831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4990" y="1509714"/>
            <a:ext cx="8274051" cy="46132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434975" y="6293224"/>
            <a:ext cx="8274066" cy="30412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000" b="0"/>
            </a:lvl1pPr>
            <a:lvl2pPr marL="360363" indent="-184150">
              <a:buFont typeface="Arial" panose="020B0604020202020204" pitchFamily="34" charset="0"/>
              <a:buChar char="•"/>
              <a:defRPr sz="1400"/>
            </a:lvl2pPr>
            <a:lvl3pPr marL="720725" indent="-277813">
              <a:buFont typeface="Courier New" panose="02070309020205020404" pitchFamily="49" charset="0"/>
              <a:buChar char="o"/>
              <a:defRPr sz="1400" baseline="0"/>
            </a:lvl3pPr>
          </a:lstStyle>
          <a:p>
            <a:pPr lvl="0"/>
            <a:r>
              <a:rPr lang="en-US" dirty="0"/>
              <a:t>Click to add notes or sources</a:t>
            </a:r>
          </a:p>
        </p:txBody>
      </p:sp>
    </p:spTree>
    <p:extLst>
      <p:ext uri="{BB962C8B-B14F-4D97-AF65-F5344CB8AC3E}">
        <p14:creationId xmlns:p14="http://schemas.microsoft.com/office/powerpoint/2010/main" val="2028902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igh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788F6059-61CD-4A64-814E-BA5C6C8A21AC}" type="slidenum">
              <a:rPr lang="en-US" smtClean="0">
                <a:solidFill>
                  <a:srgbClr val="BCBCB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CBCBC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7670160D-9E27-B34C-99CF-066D616E970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5781" y="6366470"/>
            <a:ext cx="8207999" cy="230308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65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 and references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B03DCC-9509-7B48-9826-01275B15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0087121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800" y="1158240"/>
            <a:ext cx="8788400" cy="5133016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DE8C-9FE3-49E2-8071-014E10E7B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5966D2-5D9C-4987-84FA-27EA797F79F9}"/>
              </a:ext>
            </a:extLst>
          </p:cNvPr>
          <p:cNvSpPr txBox="1"/>
          <p:nvPr userDrawn="1"/>
        </p:nvSpPr>
        <p:spPr>
          <a:xfrm>
            <a:off x="1" y="6602467"/>
            <a:ext cx="9143999" cy="25249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70" b="0" dirty="0">
                <a:solidFill>
                  <a:schemeClr val="bg1"/>
                </a:solidFill>
              </a:rPr>
              <a:t>Neelapu et al     ASH 2018     2967</a:t>
            </a:r>
          </a:p>
        </p:txBody>
      </p:sp>
    </p:spTree>
    <p:extLst>
      <p:ext uri="{BB962C8B-B14F-4D97-AF65-F5344CB8AC3E}">
        <p14:creationId xmlns:p14="http://schemas.microsoft.com/office/powerpoint/2010/main" val="38133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BFBF-BDCF-3646-8F5C-20154EC5F303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2FCD-C9B7-FA4D-9B78-A0992C17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6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BFBF-BDCF-3646-8F5C-20154EC5F303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2FCD-C9B7-FA4D-9B78-A0992C17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5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BFBF-BDCF-3646-8F5C-20154EC5F303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2FCD-C9B7-FA4D-9B78-A0992C17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6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BFBF-BDCF-3646-8F5C-20154EC5F303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2FCD-C9B7-FA4D-9B78-A0992C17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7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BFBF-BDCF-3646-8F5C-20154EC5F303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2FCD-C9B7-FA4D-9B78-A0992C17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6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BFBF-BDCF-3646-8F5C-20154EC5F303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2FCD-C9B7-FA4D-9B78-A0992C17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5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BFBF-BDCF-3646-8F5C-20154EC5F303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2FCD-C9B7-FA4D-9B78-A0992C17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1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BFBF-BDCF-3646-8F5C-20154EC5F303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2FCD-C9B7-FA4D-9B78-A0992C17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1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1BFBF-BDCF-3646-8F5C-20154EC5F303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D02FCD-C9B7-FA4D-9B78-A0992C17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3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010834"/>
            <a:ext cx="5825202" cy="164630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How To Get Lymphoma Patients To CAR-T Therapy In The UK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53318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Sanne Lugthart</a:t>
            </a:r>
          </a:p>
          <a:p>
            <a:r>
              <a:rPr lang="en-US" dirty="0"/>
              <a:t>(</a:t>
            </a:r>
            <a:r>
              <a:rPr lang="en-US" dirty="0" err="1" smtClean="0"/>
              <a:t>Dr</a:t>
            </a:r>
            <a:r>
              <a:rPr lang="en-US" dirty="0" smtClean="0"/>
              <a:t> Stephen Robinson)</a:t>
            </a:r>
          </a:p>
          <a:p>
            <a:endParaRPr lang="en-US" dirty="0"/>
          </a:p>
          <a:p>
            <a:r>
              <a:rPr lang="en-US" dirty="0" smtClean="0"/>
              <a:t>University Hospital Bristol</a:t>
            </a:r>
          </a:p>
          <a:p>
            <a:r>
              <a:rPr lang="en-US" dirty="0" smtClean="0"/>
              <a:t>20 June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06400"/>
            <a:ext cx="7150099" cy="132080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>
                <a:solidFill>
                  <a:srgbClr val="000000"/>
                </a:solidFill>
              </a:rPr>
              <a:t>The National Clinical CAR T Panel </a:t>
            </a:r>
            <a:br>
              <a:rPr lang="en-US" sz="2700" dirty="0" smtClean="0">
                <a:solidFill>
                  <a:srgbClr val="000000"/>
                </a:solidFill>
              </a:rPr>
            </a:br>
            <a:r>
              <a:rPr lang="en-US" sz="2700" dirty="0" smtClean="0">
                <a:solidFill>
                  <a:srgbClr val="000000"/>
                </a:solidFill>
              </a:rPr>
              <a:t>(NCCP lymphoma)</a:t>
            </a:r>
            <a:endParaRPr lang="en-US" sz="27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613" y="1680122"/>
            <a:ext cx="3893027" cy="51078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944856" y="4197350"/>
            <a:ext cx="97044" cy="865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29094" y="6083486"/>
            <a:ext cx="97044" cy="865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80572" y="5996949"/>
            <a:ext cx="97044" cy="865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52713" y="5572090"/>
            <a:ext cx="97044" cy="865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80245" y="5025758"/>
            <a:ext cx="97044" cy="865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04191" y="4982911"/>
            <a:ext cx="97044" cy="865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60094" y="5985168"/>
            <a:ext cx="97044" cy="865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41900" y="4074239"/>
            <a:ext cx="7249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Newcastle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3110" y="4816334"/>
            <a:ext cx="3962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MRI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1420" y="5027463"/>
            <a:ext cx="579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Christie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2260" y="5859345"/>
            <a:ext cx="469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UCLH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7616" y="6051815"/>
            <a:ext cx="45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Kings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5616" y="5613124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Birmingham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02526" y="6014396"/>
            <a:ext cx="5187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Bristol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flipV="1">
            <a:off x="6247727" y="2909295"/>
            <a:ext cx="138135" cy="15364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28987" y="2788628"/>
            <a:ext cx="251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wave CAR T </a:t>
            </a:r>
            <a:r>
              <a:rPr lang="en-US" dirty="0" err="1" smtClean="0"/>
              <a:t>Centres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990854" y="4828090"/>
            <a:ext cx="97044" cy="86537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99066" y="6085896"/>
            <a:ext cx="97044" cy="86537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V="1">
            <a:off x="6232207" y="3240127"/>
            <a:ext cx="138135" cy="15364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92477" y="311946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2nd wave CAR T </a:t>
            </a:r>
            <a:r>
              <a:rPr lang="en-US" dirty="0" err="1" smtClean="0"/>
              <a:t>Centres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88648" y="4693223"/>
            <a:ext cx="483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Leeds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58336" y="6099255"/>
            <a:ext cx="649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Marsden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0572" y="5535516"/>
            <a:ext cx="749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Cambridge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447609" y="5631242"/>
            <a:ext cx="97044" cy="86537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169" y="14942"/>
            <a:ext cx="8229600" cy="87659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The NCCP Lymphoma Pathway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11300" y="833774"/>
            <a:ext cx="3242236" cy="7499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Patient considered potentially eligible?</a:t>
            </a:r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5850041" y="1471184"/>
            <a:ext cx="2784728" cy="7849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Assessment At Regional </a:t>
            </a:r>
            <a:r>
              <a:rPr lang="en-US" sz="1400" dirty="0" err="1" smtClean="0"/>
              <a:t>AlloSCT</a:t>
            </a:r>
            <a:r>
              <a:rPr lang="en-US" sz="1400" dirty="0" smtClean="0"/>
              <a:t> Centre (Trial? CART? </a:t>
            </a:r>
            <a:r>
              <a:rPr lang="en-US" sz="1400" dirty="0"/>
              <a:t>O</a:t>
            </a:r>
            <a:r>
              <a:rPr lang="en-US" sz="1400" dirty="0" smtClean="0"/>
              <a:t>ther?)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2211300" y="2256118"/>
            <a:ext cx="3242236" cy="7603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Assessment At CAR T Centre</a:t>
            </a:r>
          </a:p>
          <a:p>
            <a:pPr algn="ctr"/>
            <a:r>
              <a:rPr lang="en-US" dirty="0" smtClean="0"/>
              <a:t>(Regional </a:t>
            </a:r>
            <a:r>
              <a:rPr lang="en-US" dirty="0" err="1" smtClean="0"/>
              <a:t>AlloSCT</a:t>
            </a:r>
            <a:r>
              <a:rPr lang="en-US" dirty="0" smtClean="0"/>
              <a:t> Centre)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04398" y="3432823"/>
            <a:ext cx="3242236" cy="962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Presented At Weekly NCCP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11300" y="4830390"/>
            <a:ext cx="3242236" cy="10509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Patient Considered Eligible And assigned CAR T Centre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6109359" y="3435943"/>
            <a:ext cx="1926643" cy="959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Patient Considered Ineligible</a:t>
            </a:r>
          </a:p>
          <a:p>
            <a:pPr algn="ctr"/>
            <a:r>
              <a:rPr lang="en-US" sz="1400" dirty="0" smtClean="0"/>
              <a:t>(may be reconsidered)</a:t>
            </a:r>
            <a:endParaRPr lang="en-US" sz="1400" dirty="0"/>
          </a:p>
        </p:txBody>
      </p:sp>
      <p:sp>
        <p:nvSpPr>
          <p:cNvPr id="10" name="Down Arrow 9"/>
          <p:cNvSpPr/>
          <p:nvPr/>
        </p:nvSpPr>
        <p:spPr>
          <a:xfrm>
            <a:off x="3635080" y="1675045"/>
            <a:ext cx="466541" cy="551191"/>
          </a:xfrm>
          <a:prstGeom prst="downArrow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635080" y="4491181"/>
            <a:ext cx="466541" cy="2820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 Arrow 11"/>
          <p:cNvSpPr/>
          <p:nvPr/>
        </p:nvSpPr>
        <p:spPr>
          <a:xfrm rot="5400000">
            <a:off x="6326772" y="335366"/>
            <a:ext cx="405045" cy="173317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10800000">
            <a:off x="5588003" y="2360708"/>
            <a:ext cx="1748111" cy="39933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635080" y="3105958"/>
            <a:ext cx="466541" cy="2820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672701" y="5918217"/>
            <a:ext cx="466541" cy="2820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18202" y="6200259"/>
            <a:ext cx="3235334" cy="5232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Leucopheresis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5596045" y="3795059"/>
            <a:ext cx="461590" cy="2838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urved Connector 19"/>
          <p:cNvCxnSpPr>
            <a:stCxn id="9" idx="0"/>
            <a:endCxn id="6" idx="3"/>
          </p:cNvCxnSpPr>
          <p:nvPr/>
        </p:nvCxnSpPr>
        <p:spPr>
          <a:xfrm rot="16200000" flipV="1">
            <a:off x="5863277" y="2226538"/>
            <a:ext cx="799665" cy="1619145"/>
          </a:xfrm>
          <a:prstGeom prst="curvedConnector2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9" idx="0"/>
            <a:endCxn id="5" idx="2"/>
          </p:cNvCxnSpPr>
          <p:nvPr/>
        </p:nvCxnSpPr>
        <p:spPr>
          <a:xfrm rot="5400000" flipH="1" flipV="1">
            <a:off x="6567631" y="2761169"/>
            <a:ext cx="1179825" cy="169724"/>
          </a:xfrm>
          <a:prstGeom prst="curvedConnector3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Down Arrow 32"/>
          <p:cNvSpPr/>
          <p:nvPr/>
        </p:nvSpPr>
        <p:spPr>
          <a:xfrm>
            <a:off x="881529" y="999429"/>
            <a:ext cx="597647" cy="307951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884518" y="4093888"/>
            <a:ext cx="597647" cy="252832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612588" y="235447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3-6 weeks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600263" y="512986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1-3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7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3" grpId="0" animBg="1"/>
      <p:bldP spid="18" grpId="0" animBg="1"/>
      <p:bldP spid="33" grpId="0" animBg="1"/>
      <p:bldP spid="34" grpId="0" animBg="1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2DE435-A9AD-B044-925D-0204A877E5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5781" y="5650919"/>
            <a:ext cx="8207999" cy="1161759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GB" sz="1000" dirty="0"/>
              <a:t>*If </a:t>
            </a:r>
            <a:r>
              <a:rPr lang="en-GB" sz="1000" dirty="0" smtClean="0"/>
              <a:t>re-biopsy </a:t>
            </a:r>
            <a:r>
              <a:rPr lang="en-GB" sz="1000" dirty="0"/>
              <a:t>is unsafe, there must be progressive disease at previously documented sites of active disease and previous histology of DLBCL or PMBCL.</a:t>
            </a:r>
          </a:p>
          <a:p>
            <a:r>
              <a:rPr lang="en-GB" sz="1000" dirty="0" err="1"/>
              <a:t>Allo</a:t>
            </a:r>
            <a:r>
              <a:rPr lang="en-GB" sz="1000" dirty="0"/>
              <a:t>-SCT, allogeneic stem cell transplant; auto-SCT, autologous stem cell transplant; CNS, central nervous system; DLBCL, diffuse large B-cell lymphoma; ECOG, Eastern Cooperative Oncology Group, PMBCL, primary mediastinal large B-cell lymphoma, PS, performance score; R/R, </a:t>
            </a:r>
            <a:r>
              <a:rPr lang="en-GB" sz="1000" dirty="0" smtClean="0"/>
              <a:t>relapsed/refractory; </a:t>
            </a:r>
            <a:r>
              <a:rPr lang="en-GB" sz="1000" dirty="0"/>
              <a:t>TFL, transformed follicular lymphoma.</a:t>
            </a:r>
          </a:p>
          <a:p>
            <a:r>
              <a:rPr lang="en-GB" sz="1000" dirty="0"/>
              <a:t>1. National Institute for Health and Care Excellence. Technology appraisal guidance 559. January 2019. 2. NHS England. Cancer Drugs Fund List. March </a:t>
            </a:r>
            <a:r>
              <a:rPr lang="en-GB" sz="1000" dirty="0" smtClean="0"/>
              <a:t>2019; 3. National </a:t>
            </a:r>
            <a:r>
              <a:rPr lang="en-GB" sz="1000" dirty="0"/>
              <a:t>Institute for Health and Care Excellence. Technology appraisal guidance 567. March 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83118-C758-6E4E-87AB-36C60C1B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>
                <a:solidFill>
                  <a:srgbClr val="000000"/>
                </a:solidFill>
              </a:rPr>
              <a:t>NHS England </a:t>
            </a:r>
            <a:r>
              <a:rPr lang="en-GB" sz="2700" dirty="0" smtClean="0">
                <a:solidFill>
                  <a:srgbClr val="000000"/>
                </a:solidFill>
              </a:rPr>
              <a:t>Patient Selection For CAR T </a:t>
            </a: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08B687-3DC9-FB48-9AD8-2B9E869E58F5}"/>
              </a:ext>
            </a:extLst>
          </p:cNvPr>
          <p:cNvSpPr/>
          <p:nvPr/>
        </p:nvSpPr>
        <p:spPr>
          <a:xfrm>
            <a:off x="564643" y="2734056"/>
            <a:ext cx="2628202" cy="514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50" b="1" dirty="0">
                <a:solidFill>
                  <a:prstClr val="white"/>
                </a:solidFill>
                <a:latin typeface="Gotham Book"/>
              </a:rPr>
              <a:t>PATIENT CHARACTERISTICS: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C955F1D-B503-D646-AE91-46F3E944C223}"/>
              </a:ext>
            </a:extLst>
          </p:cNvPr>
          <p:cNvSpPr/>
          <p:nvPr/>
        </p:nvSpPr>
        <p:spPr>
          <a:xfrm>
            <a:off x="3304269" y="2734056"/>
            <a:ext cx="2628000" cy="51406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50" b="1" dirty="0">
                <a:solidFill>
                  <a:prstClr val="white"/>
                </a:solidFill>
                <a:latin typeface="Gotham Book"/>
              </a:rPr>
              <a:t>DISEASE STATUS: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85D97A5-0C67-B74D-8C39-8E9A746D3D84}"/>
              </a:ext>
            </a:extLst>
          </p:cNvPr>
          <p:cNvSpPr/>
          <p:nvPr/>
        </p:nvSpPr>
        <p:spPr>
          <a:xfrm>
            <a:off x="6047688" y="2734056"/>
            <a:ext cx="2628000" cy="51406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50" b="1" dirty="0">
                <a:solidFill>
                  <a:prstClr val="white"/>
                </a:solidFill>
                <a:latin typeface="Gotham Book"/>
              </a:rPr>
              <a:t>PREVIOUS TREATMENTS: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000B30-6940-3A45-ADF8-05F9F2FE452C}"/>
              </a:ext>
            </a:extLst>
          </p:cNvPr>
          <p:cNvSpPr/>
          <p:nvPr/>
        </p:nvSpPr>
        <p:spPr>
          <a:xfrm>
            <a:off x="572198" y="3335933"/>
            <a:ext cx="2628202" cy="5140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50" b="1" dirty="0">
                <a:solidFill>
                  <a:srgbClr val="424242"/>
                </a:solidFill>
              </a:rPr>
              <a:t>≥18 YEARS </a:t>
            </a:r>
            <a:r>
              <a:rPr lang="en-GB" sz="1050" dirty="0">
                <a:solidFill>
                  <a:srgbClr val="424242"/>
                </a:solidFill>
              </a:rPr>
              <a:t>of 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E057D97-7E36-794D-BAE9-7AFE8330675E}"/>
              </a:ext>
            </a:extLst>
          </p:cNvPr>
          <p:cNvSpPr/>
          <p:nvPr/>
        </p:nvSpPr>
        <p:spPr>
          <a:xfrm>
            <a:off x="3315602" y="3335933"/>
            <a:ext cx="2628000" cy="5140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50" b="1" dirty="0">
                <a:solidFill>
                  <a:srgbClr val="424242"/>
                </a:solidFill>
              </a:rPr>
              <a:t>CONFIRMED HISTOLOGICAL DIAGNOSIS </a:t>
            </a:r>
            <a:r>
              <a:rPr lang="en-GB" sz="1050" dirty="0">
                <a:solidFill>
                  <a:srgbClr val="424242"/>
                </a:solidFill>
              </a:rPr>
              <a:t/>
            </a:r>
            <a:br>
              <a:rPr lang="en-GB" sz="1050" dirty="0">
                <a:solidFill>
                  <a:srgbClr val="424242"/>
                </a:solidFill>
              </a:rPr>
            </a:br>
            <a:r>
              <a:rPr lang="en-GB" sz="1050" dirty="0">
                <a:solidFill>
                  <a:srgbClr val="424242"/>
                </a:solidFill>
              </a:rPr>
              <a:t>DLBCL/PMBCL/TFL to DLBCL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2D4A13-C537-2E4F-BA69-1643C88E8E72}"/>
              </a:ext>
            </a:extLst>
          </p:cNvPr>
          <p:cNvSpPr/>
          <p:nvPr/>
        </p:nvSpPr>
        <p:spPr>
          <a:xfrm>
            <a:off x="6055243" y="3335933"/>
            <a:ext cx="2628000" cy="5140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50" dirty="0">
                <a:solidFill>
                  <a:srgbClr val="FF0000"/>
                </a:solidFill>
              </a:rPr>
              <a:t>A full-dose </a:t>
            </a:r>
            <a:r>
              <a:rPr lang="en-GB" sz="1050" b="1" dirty="0">
                <a:solidFill>
                  <a:srgbClr val="FF0000"/>
                </a:solidFill>
              </a:rPr>
              <a:t>ANTHRACYCLINE-CONTAINING REGIMEN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CCFB82E-4C30-5048-8365-8277FC598A3F}"/>
              </a:ext>
            </a:extLst>
          </p:cNvPr>
          <p:cNvSpPr/>
          <p:nvPr/>
        </p:nvSpPr>
        <p:spPr>
          <a:xfrm>
            <a:off x="564643" y="3935457"/>
            <a:ext cx="2628202" cy="5140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50" b="1" dirty="0">
                <a:solidFill>
                  <a:srgbClr val="424242"/>
                </a:solidFill>
              </a:rPr>
              <a:t>ECOG PS 0/1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6C5A8D1-C025-4041-A615-3DADBE1583EF}"/>
              </a:ext>
            </a:extLst>
          </p:cNvPr>
          <p:cNvSpPr/>
          <p:nvPr/>
        </p:nvSpPr>
        <p:spPr>
          <a:xfrm>
            <a:off x="3308047" y="3935457"/>
            <a:ext cx="2628000" cy="5140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50" b="1" dirty="0" smtClean="0">
                <a:solidFill>
                  <a:srgbClr val="FF0000"/>
                </a:solidFill>
              </a:rPr>
              <a:t>Re-BIOPSY </a:t>
            </a:r>
            <a:r>
              <a:rPr lang="en-GB" sz="1050" b="1" dirty="0">
                <a:solidFill>
                  <a:srgbClr val="FF0000"/>
                </a:solidFill>
              </a:rPr>
              <a:t>PERFORMED </a:t>
            </a:r>
            <a:r>
              <a:rPr lang="en-GB" sz="1050" dirty="0">
                <a:solidFill>
                  <a:srgbClr val="424242"/>
                </a:solidFill>
              </a:rPr>
              <a:t/>
            </a:r>
            <a:br>
              <a:rPr lang="en-GB" sz="1050" dirty="0">
                <a:solidFill>
                  <a:srgbClr val="424242"/>
                </a:solidFill>
              </a:rPr>
            </a:br>
            <a:r>
              <a:rPr lang="en-GB" sz="1050" dirty="0">
                <a:solidFill>
                  <a:srgbClr val="424242"/>
                </a:solidFill>
              </a:rPr>
              <a:t>(unless </a:t>
            </a:r>
            <a:r>
              <a:rPr lang="en-GB" sz="1050" dirty="0" smtClean="0">
                <a:solidFill>
                  <a:srgbClr val="424242"/>
                </a:solidFill>
              </a:rPr>
              <a:t>unsafe or progressive disease at site of previous disease)</a:t>
            </a:r>
            <a:r>
              <a:rPr lang="en-GB" sz="1050" baseline="30000" dirty="0">
                <a:solidFill>
                  <a:srgbClr val="424242"/>
                </a:solidFill>
              </a:rPr>
              <a:t>*</a:t>
            </a:r>
            <a:endParaRPr lang="en-GB" sz="1050" dirty="0">
              <a:solidFill>
                <a:srgbClr val="42424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8EDDE8A-F1D8-D743-B9DD-05EE7589F201}"/>
              </a:ext>
            </a:extLst>
          </p:cNvPr>
          <p:cNvSpPr/>
          <p:nvPr/>
        </p:nvSpPr>
        <p:spPr>
          <a:xfrm>
            <a:off x="6047688" y="3935457"/>
            <a:ext cx="2628000" cy="5140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50" b="1" dirty="0">
                <a:solidFill>
                  <a:srgbClr val="FF0000"/>
                </a:solidFill>
              </a:rPr>
              <a:t>≥1 PRIOR ANTI-CD20</a:t>
            </a:r>
          </a:p>
          <a:p>
            <a:pPr algn="ctr"/>
            <a:r>
              <a:rPr lang="en-GB" sz="1050" dirty="0">
                <a:solidFill>
                  <a:srgbClr val="424242"/>
                </a:solidFill>
              </a:rPr>
              <a:t>monoclonal antibody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CE011DB-7919-C14F-9544-E1FAA33E676C}"/>
              </a:ext>
            </a:extLst>
          </p:cNvPr>
          <p:cNvSpPr/>
          <p:nvPr/>
        </p:nvSpPr>
        <p:spPr>
          <a:xfrm>
            <a:off x="572198" y="4537334"/>
            <a:ext cx="2628202" cy="5140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50" b="1" dirty="0">
                <a:solidFill>
                  <a:srgbClr val="424242"/>
                </a:solidFill>
              </a:rPr>
              <a:t>SUFFICIENT END ORGAN FUNCTION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F9025B0-5281-CD4F-B4BE-E151FEF192B4}"/>
              </a:ext>
            </a:extLst>
          </p:cNvPr>
          <p:cNvSpPr/>
          <p:nvPr/>
        </p:nvSpPr>
        <p:spPr>
          <a:xfrm>
            <a:off x="3315602" y="4537334"/>
            <a:ext cx="2628000" cy="5140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50" b="1" dirty="0">
                <a:solidFill>
                  <a:srgbClr val="424242"/>
                </a:solidFill>
              </a:rPr>
              <a:t>NO KNOWN CNS INVOLVEMENT</a:t>
            </a:r>
          </a:p>
          <a:p>
            <a:pPr algn="ctr"/>
            <a:r>
              <a:rPr lang="en-GB" sz="1050" dirty="0">
                <a:solidFill>
                  <a:srgbClr val="424242"/>
                </a:solidFill>
              </a:rPr>
              <a:t>(no primary CNS lymphoma)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84A0875-5D89-E44E-B5D4-5C206C40434D}"/>
              </a:ext>
            </a:extLst>
          </p:cNvPr>
          <p:cNvSpPr/>
          <p:nvPr/>
        </p:nvSpPr>
        <p:spPr>
          <a:xfrm>
            <a:off x="6055243" y="4537334"/>
            <a:ext cx="2628000" cy="5140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50" b="1" dirty="0">
                <a:solidFill>
                  <a:srgbClr val="424242"/>
                </a:solidFill>
              </a:rPr>
              <a:t>NO PREVIOUS GENETICALLY</a:t>
            </a:r>
          </a:p>
          <a:p>
            <a:pPr algn="ctr"/>
            <a:r>
              <a:rPr lang="en-GB" sz="1050" b="1" dirty="0">
                <a:solidFill>
                  <a:srgbClr val="424242"/>
                </a:solidFill>
              </a:rPr>
              <a:t>MODIFIED IMMUNOTHERAPY</a:t>
            </a:r>
          </a:p>
          <a:p>
            <a:pPr algn="ctr"/>
            <a:r>
              <a:rPr lang="en-GB" sz="1050" dirty="0">
                <a:solidFill>
                  <a:srgbClr val="424242"/>
                </a:solidFill>
              </a:rPr>
              <a:t>Autologous or allogeneic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C4B372A-DBBE-A544-B9EC-CE589FA47D5E}"/>
              </a:ext>
            </a:extLst>
          </p:cNvPr>
          <p:cNvSpPr/>
          <p:nvPr/>
        </p:nvSpPr>
        <p:spPr>
          <a:xfrm>
            <a:off x="6055243" y="5136858"/>
            <a:ext cx="2628000" cy="5140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50" dirty="0">
                <a:solidFill>
                  <a:srgbClr val="FF0000"/>
                </a:solidFill>
              </a:rPr>
              <a:t>With or without prior</a:t>
            </a:r>
          </a:p>
          <a:p>
            <a:pPr algn="ctr"/>
            <a:r>
              <a:rPr lang="en-GB" sz="1050" b="1" dirty="0">
                <a:solidFill>
                  <a:srgbClr val="FF0000"/>
                </a:solidFill>
              </a:rPr>
              <a:t>AUTO- OR ALLO-SCT</a:t>
            </a:r>
          </a:p>
        </p:txBody>
      </p:sp>
      <p:pic>
        <p:nvPicPr>
          <p:cNvPr id="18" name="Picture 2" descr="Image result for georges cross flag round">
            <a:extLst>
              <a:ext uri="{FF2B5EF4-FFF2-40B4-BE49-F238E27FC236}">
                <a16:creationId xmlns:a16="http://schemas.microsoft.com/office/drawing/2014/main" xmlns="" id="{527A2507-62EB-CB46-93EB-CBA67C1F4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220" y="119616"/>
            <a:ext cx="386489" cy="517043"/>
          </a:xfrm>
          <a:prstGeom prst="ellipse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B3ED34-6C09-3C4B-B8DD-E5BC4AACA310}"/>
              </a:ext>
            </a:extLst>
          </p:cNvPr>
          <p:cNvSpPr/>
          <p:nvPr/>
        </p:nvSpPr>
        <p:spPr>
          <a:xfrm>
            <a:off x="475780" y="1511181"/>
            <a:ext cx="810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3257A5"/>
                </a:solidFill>
              </a:rPr>
              <a:t>NICE recommends YESCARTA</a:t>
            </a:r>
            <a:r>
              <a:rPr lang="en-GB" sz="1400" baseline="30000" dirty="0">
                <a:solidFill>
                  <a:srgbClr val="3257A5"/>
                </a:solidFill>
              </a:rPr>
              <a:t>®</a:t>
            </a:r>
            <a:r>
              <a:rPr lang="en-GB" sz="1400" dirty="0">
                <a:solidFill>
                  <a:srgbClr val="3257A5"/>
                </a:solidFill>
              </a:rPr>
              <a:t> for use within the Cancer Drugs Fund as an option for R/R DLBCL/PMBCL in adults after ≥2 systemic therapies, if the </a:t>
            </a:r>
            <a:r>
              <a:rPr lang="en-GB" sz="1400" dirty="0" smtClean="0">
                <a:solidFill>
                  <a:srgbClr val="3257A5"/>
                </a:solidFill>
              </a:rPr>
              <a:t>following criteria </a:t>
            </a:r>
            <a:r>
              <a:rPr lang="en-GB" sz="1400" dirty="0">
                <a:solidFill>
                  <a:srgbClr val="3257A5"/>
                </a:solidFill>
              </a:rPr>
              <a:t>are met:</a:t>
            </a:r>
            <a:r>
              <a:rPr lang="en-GB" sz="1400" baseline="30000" dirty="0">
                <a:solidFill>
                  <a:srgbClr val="3257A5"/>
                </a:solidFill>
              </a:rPr>
              <a:t>1,2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8821" y="2046435"/>
            <a:ext cx="8097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3257A5"/>
                </a:solidFill>
              </a:rPr>
              <a:t>NICE </a:t>
            </a:r>
            <a:r>
              <a:rPr lang="en-GB" sz="1400" dirty="0" smtClean="0">
                <a:solidFill>
                  <a:srgbClr val="3257A5"/>
                </a:solidFill>
              </a:rPr>
              <a:t>also recommends </a:t>
            </a:r>
            <a:r>
              <a:rPr lang="en-GB" sz="1400" dirty="0">
                <a:solidFill>
                  <a:srgbClr val="3257A5"/>
                </a:solidFill>
              </a:rPr>
              <a:t>KYMRIAH</a:t>
            </a:r>
            <a:r>
              <a:rPr lang="en-GB" sz="1400" baseline="30000" dirty="0">
                <a:solidFill>
                  <a:srgbClr val="3257A5"/>
                </a:solidFill>
              </a:rPr>
              <a:t>®</a:t>
            </a:r>
            <a:r>
              <a:rPr lang="en-GB" sz="1400" dirty="0">
                <a:solidFill>
                  <a:srgbClr val="3257A5"/>
                </a:solidFill>
              </a:rPr>
              <a:t> for use within the Cancer Drugs Fund as an option </a:t>
            </a:r>
            <a:r>
              <a:rPr lang="en-GB" sz="1400" dirty="0" smtClean="0">
                <a:solidFill>
                  <a:srgbClr val="3257A5"/>
                </a:solidFill>
              </a:rPr>
              <a:t>for R/R DLBCL in adults </a:t>
            </a:r>
            <a:r>
              <a:rPr lang="en-GB" sz="1400" dirty="0">
                <a:solidFill>
                  <a:srgbClr val="3257A5"/>
                </a:solidFill>
              </a:rPr>
              <a:t>after ≥2 systemic </a:t>
            </a:r>
            <a:r>
              <a:rPr lang="en-GB" sz="1400" dirty="0" smtClean="0">
                <a:solidFill>
                  <a:srgbClr val="3257A5"/>
                </a:solidFill>
              </a:rPr>
              <a:t>therapies.</a:t>
            </a:r>
            <a:r>
              <a:rPr lang="en-GB" sz="1400" baseline="30000" dirty="0" smtClean="0">
                <a:solidFill>
                  <a:srgbClr val="3257A5"/>
                </a:solidFill>
              </a:rPr>
              <a:t>3</a:t>
            </a:r>
            <a:endParaRPr lang="en-GB" sz="1400" baseline="30000" dirty="0">
              <a:solidFill>
                <a:srgbClr val="3257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886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229600" cy="888720"/>
          </a:xfrm>
        </p:spPr>
        <p:txBody>
          <a:bodyPr/>
          <a:lstStyle/>
          <a:p>
            <a:pPr algn="ctr"/>
            <a:r>
              <a:rPr lang="en-GB" baseline="30000" dirty="0" smtClean="0">
                <a:solidFill>
                  <a:srgbClr val="000000"/>
                </a:solidFill>
              </a:rPr>
              <a:t>The CAR T Pathway</a:t>
            </a:r>
            <a:endParaRPr lang="en-GB" baseline="30000" dirty="0">
              <a:solidFill>
                <a:srgbClr val="000000"/>
              </a:solidFill>
            </a:endParaRPr>
          </a:p>
        </p:txBody>
      </p:sp>
      <p:sp>
        <p:nvSpPr>
          <p:cNvPr id="8" name="AutoShape 2" descr="Afbeeldingsresultaat voor prednisone"/>
          <p:cNvSpPr>
            <a:spLocks noChangeAspect="1" noChangeArrowheads="1"/>
          </p:cNvSpPr>
          <p:nvPr/>
        </p:nvSpPr>
        <p:spPr bwMode="auto">
          <a:xfrm>
            <a:off x="0" y="-136525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>
              <a:solidFill>
                <a:prstClr val="black"/>
              </a:solidFill>
            </a:endParaRPr>
          </a:p>
        </p:txBody>
      </p:sp>
      <p:sp>
        <p:nvSpPr>
          <p:cNvPr id="9" name="AutoShape 4" descr="Afbeeldingsresultaat voor prednisone"/>
          <p:cNvSpPr>
            <a:spLocks noChangeAspect="1" noChangeArrowheads="1"/>
          </p:cNvSpPr>
          <p:nvPr/>
        </p:nvSpPr>
        <p:spPr bwMode="auto">
          <a:xfrm>
            <a:off x="114300" y="15875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>
              <a:solidFill>
                <a:prstClr val="black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676308A-992B-4E01-964C-C543CCE7763E}"/>
              </a:ext>
            </a:extLst>
          </p:cNvPr>
          <p:cNvCxnSpPr>
            <a:cxnSpLocks/>
          </p:cNvCxnSpPr>
          <p:nvPr/>
        </p:nvCxnSpPr>
        <p:spPr>
          <a:xfrm flipH="1">
            <a:off x="4845855" y="2755379"/>
            <a:ext cx="348" cy="469757"/>
          </a:xfrm>
          <a:prstGeom prst="line">
            <a:avLst/>
          </a:prstGeom>
          <a:ln w="28575" cap="sq">
            <a:solidFill>
              <a:schemeClr val="accent1">
                <a:lumMod val="60000"/>
                <a:lumOff val="40000"/>
              </a:schemeClr>
            </a:solidFill>
            <a:bevel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60B992F-49F8-4316-AEB9-5C098B86A631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302212" y="3315241"/>
            <a:ext cx="7497148" cy="1"/>
          </a:xfrm>
          <a:prstGeom prst="line">
            <a:avLst/>
          </a:prstGeom>
          <a:ln w="508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36B02B4-04AD-4F87-8232-18F0122C9327}"/>
              </a:ext>
            </a:extLst>
          </p:cNvPr>
          <p:cNvCxnSpPr>
            <a:cxnSpLocks/>
          </p:cNvCxnSpPr>
          <p:nvPr/>
        </p:nvCxnSpPr>
        <p:spPr>
          <a:xfrm>
            <a:off x="1419175" y="2596485"/>
            <a:ext cx="0" cy="706439"/>
          </a:xfrm>
          <a:prstGeom prst="line">
            <a:avLst/>
          </a:prstGeom>
          <a:ln w="28575" cap="rnd">
            <a:solidFill>
              <a:schemeClr val="tx2"/>
            </a:solidFill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22F8520-4B3D-4725-A27F-3B02DA629F55}"/>
              </a:ext>
            </a:extLst>
          </p:cNvPr>
          <p:cNvCxnSpPr>
            <a:cxnSpLocks/>
          </p:cNvCxnSpPr>
          <p:nvPr/>
        </p:nvCxnSpPr>
        <p:spPr>
          <a:xfrm flipH="1">
            <a:off x="3588805" y="2726661"/>
            <a:ext cx="1190" cy="606425"/>
          </a:xfrm>
          <a:prstGeom prst="line">
            <a:avLst/>
          </a:prstGeom>
          <a:ln w="28575" cap="rnd">
            <a:solidFill>
              <a:schemeClr val="tx2"/>
            </a:solidFill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80E508A-2FC0-4E3D-A2CA-1775961585B7}"/>
              </a:ext>
            </a:extLst>
          </p:cNvPr>
          <p:cNvSpPr/>
          <p:nvPr/>
        </p:nvSpPr>
        <p:spPr>
          <a:xfrm>
            <a:off x="843484" y="1995513"/>
            <a:ext cx="1175816" cy="739775"/>
          </a:xfrm>
          <a:prstGeom prst="rect">
            <a:avLst/>
          </a:prstGeom>
          <a:solidFill>
            <a:schemeClr val="tx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 defTabSz="457034"/>
            <a:r>
              <a:rPr lang="en-GB" sz="1050" b="1" dirty="0">
                <a:solidFill>
                  <a:prstClr val="white"/>
                </a:solidFill>
              </a:rPr>
              <a:t>Enrolment/</a:t>
            </a:r>
            <a:br>
              <a:rPr lang="en-GB" sz="1050" b="1" dirty="0">
                <a:solidFill>
                  <a:prstClr val="white"/>
                </a:solidFill>
              </a:rPr>
            </a:br>
            <a:r>
              <a:rPr lang="en-GB" sz="1050" b="1" dirty="0" err="1">
                <a:solidFill>
                  <a:prstClr val="white"/>
                </a:solidFill>
              </a:rPr>
              <a:t>leukapheresis</a:t>
            </a:r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E273FFDD-1988-4BA1-B553-CF3A4DFEF632}"/>
              </a:ext>
            </a:extLst>
          </p:cNvPr>
          <p:cNvSpPr txBox="1">
            <a:spLocks/>
          </p:cNvSpPr>
          <p:nvPr/>
        </p:nvSpPr>
        <p:spPr bwMode="auto">
          <a:xfrm>
            <a:off x="3319082" y="3493423"/>
            <a:ext cx="554831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66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rgbClr val="404043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593725" indent="-136525" eaLnBrk="0" hangingPunct="0">
              <a:spcBef>
                <a:spcPts val="663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500">
                <a:solidFill>
                  <a:srgbClr val="404043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 indent="-136525" eaLnBrk="0" hangingPunct="0">
              <a:spcBef>
                <a:spcPts val="66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rgbClr val="404043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 marL="1141413" indent="-136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 marL="1598613" indent="-136525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marL="20558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6pPr>
            <a:lvl7pPr marL="25130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7pPr>
            <a:lvl8pPr marL="29702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8pPr>
            <a:lvl9pPr marL="34274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497"/>
              </a:spcAft>
              <a:buClr>
                <a:srgbClr val="FF8674"/>
              </a:buClr>
              <a:buFont typeface="Arial" panose="020B0604020202020204" pitchFamily="34" charset="0"/>
              <a:buNone/>
              <a:defRPr/>
            </a:pPr>
            <a:r>
              <a:rPr lang="en-GB" altLang="en-US" sz="900" dirty="0">
                <a:solidFill>
                  <a:srgbClr val="55565A"/>
                </a:solidFill>
                <a:latin typeface="Gotham Light"/>
              </a:rPr>
              <a:t>Day –4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5B47942E-29DA-432E-8F69-9C9E50188DD3}"/>
              </a:ext>
            </a:extLst>
          </p:cNvPr>
          <p:cNvSpPr/>
          <p:nvPr/>
        </p:nvSpPr>
        <p:spPr>
          <a:xfrm>
            <a:off x="3515536" y="3231486"/>
            <a:ext cx="161925" cy="215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 defTabSz="457034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C174BB53-7C50-4DAD-A0C2-7947A0B87CF4}"/>
              </a:ext>
            </a:extLst>
          </p:cNvPr>
          <p:cNvSpPr txBox="1">
            <a:spLocks/>
          </p:cNvSpPr>
          <p:nvPr/>
        </p:nvSpPr>
        <p:spPr bwMode="auto">
          <a:xfrm>
            <a:off x="3824738" y="3493423"/>
            <a:ext cx="401241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66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rgbClr val="404043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593725" indent="-136525" eaLnBrk="0" hangingPunct="0">
              <a:spcBef>
                <a:spcPts val="663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500">
                <a:solidFill>
                  <a:srgbClr val="404043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 indent="-136525" eaLnBrk="0" hangingPunct="0">
              <a:spcBef>
                <a:spcPts val="66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rgbClr val="404043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 marL="1141413" indent="-136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 marL="1598613" indent="-136525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marL="20558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6pPr>
            <a:lvl7pPr marL="25130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7pPr>
            <a:lvl8pPr marL="29702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8pPr>
            <a:lvl9pPr marL="34274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497"/>
              </a:spcAft>
              <a:buClr>
                <a:srgbClr val="FF8674"/>
              </a:buClr>
              <a:buFont typeface="Arial" panose="020B0604020202020204" pitchFamily="34" charset="0"/>
              <a:buNone/>
              <a:defRPr/>
            </a:pPr>
            <a:r>
              <a:rPr lang="en-GB" altLang="en-US" sz="900" dirty="0">
                <a:solidFill>
                  <a:srgbClr val="55565A"/>
                </a:solidFill>
                <a:latin typeface="Gotham Light"/>
              </a:rPr>
              <a:t>Day –3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4E09D3B-3AA0-4181-B908-6DE78B47EC9B}"/>
              </a:ext>
            </a:extLst>
          </p:cNvPr>
          <p:cNvCxnSpPr>
            <a:cxnSpLocks/>
          </p:cNvCxnSpPr>
          <p:nvPr/>
        </p:nvCxnSpPr>
        <p:spPr>
          <a:xfrm flipH="1">
            <a:off x="3153922" y="3002881"/>
            <a:ext cx="861676" cy="3"/>
          </a:xfrm>
          <a:prstGeom prst="line">
            <a:avLst/>
          </a:prstGeom>
          <a:ln w="28575" cap="sq">
            <a:solidFill>
              <a:schemeClr val="tx2"/>
            </a:solidFill>
            <a:bevel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0295A8C-C389-4C3B-98FE-C91046939503}"/>
              </a:ext>
            </a:extLst>
          </p:cNvPr>
          <p:cNvCxnSpPr>
            <a:cxnSpLocks/>
          </p:cNvCxnSpPr>
          <p:nvPr/>
        </p:nvCxnSpPr>
        <p:spPr>
          <a:xfrm>
            <a:off x="4015598" y="3002885"/>
            <a:ext cx="0" cy="249239"/>
          </a:xfrm>
          <a:prstGeom prst="line">
            <a:avLst/>
          </a:prstGeom>
          <a:ln w="28575" cap="sq">
            <a:solidFill>
              <a:schemeClr val="tx2"/>
            </a:solidFill>
            <a:bevel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C1430FFF-6285-447C-829B-119E60EB04FA}"/>
              </a:ext>
            </a:extLst>
          </p:cNvPr>
          <p:cNvCxnSpPr>
            <a:cxnSpLocks/>
          </p:cNvCxnSpPr>
          <p:nvPr/>
        </p:nvCxnSpPr>
        <p:spPr>
          <a:xfrm>
            <a:off x="3135726" y="3002883"/>
            <a:ext cx="0" cy="228600"/>
          </a:xfrm>
          <a:prstGeom prst="line">
            <a:avLst/>
          </a:prstGeom>
          <a:ln w="28575" cap="sq">
            <a:solidFill>
              <a:schemeClr val="tx2"/>
            </a:solidFill>
            <a:bevel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C6A36986-91B6-4A7E-B841-629C4096E675}"/>
              </a:ext>
            </a:extLst>
          </p:cNvPr>
          <p:cNvSpPr txBox="1">
            <a:spLocks/>
          </p:cNvSpPr>
          <p:nvPr/>
        </p:nvSpPr>
        <p:spPr bwMode="auto">
          <a:xfrm>
            <a:off x="2905827" y="3493424"/>
            <a:ext cx="4667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66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rgbClr val="404043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593725" indent="-136525" eaLnBrk="0" hangingPunct="0">
              <a:spcBef>
                <a:spcPts val="663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500">
                <a:solidFill>
                  <a:srgbClr val="404043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 indent="-136525" eaLnBrk="0" hangingPunct="0">
              <a:spcBef>
                <a:spcPts val="66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rgbClr val="404043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 marL="1141413" indent="-136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 marL="1598613" indent="-136525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marL="20558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6pPr>
            <a:lvl7pPr marL="25130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7pPr>
            <a:lvl8pPr marL="29702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8pPr>
            <a:lvl9pPr marL="34274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497"/>
              </a:spcAft>
              <a:buClr>
                <a:srgbClr val="FF8674"/>
              </a:buClr>
              <a:buFont typeface="Arial" panose="020B0604020202020204" pitchFamily="34" charset="0"/>
              <a:buNone/>
              <a:defRPr/>
            </a:pPr>
            <a:r>
              <a:rPr lang="en-GB" altLang="en-US" sz="900" dirty="0">
                <a:solidFill>
                  <a:srgbClr val="55565A"/>
                </a:solidFill>
                <a:latin typeface="Gotham Light"/>
              </a:rPr>
              <a:t>Day –5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9348FF7-E7F8-4D32-BA0D-FD90C1396CF0}"/>
              </a:ext>
            </a:extLst>
          </p:cNvPr>
          <p:cNvSpPr/>
          <p:nvPr/>
        </p:nvSpPr>
        <p:spPr>
          <a:xfrm>
            <a:off x="3058608" y="3231486"/>
            <a:ext cx="161925" cy="215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 defTabSz="457034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DF6FB00C-6821-44CF-AC77-33B43DFAF886}"/>
              </a:ext>
            </a:extLst>
          </p:cNvPr>
          <p:cNvSpPr txBox="1">
            <a:spLocks/>
          </p:cNvSpPr>
          <p:nvPr/>
        </p:nvSpPr>
        <p:spPr bwMode="auto">
          <a:xfrm>
            <a:off x="4649967" y="3493423"/>
            <a:ext cx="402431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66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rgbClr val="404043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593725" indent="-136525" eaLnBrk="0" hangingPunct="0">
              <a:spcBef>
                <a:spcPts val="663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500">
                <a:solidFill>
                  <a:srgbClr val="404043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 indent="-136525" eaLnBrk="0" hangingPunct="0">
              <a:spcBef>
                <a:spcPts val="66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rgbClr val="404043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 marL="1141413" indent="-136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 marL="1598613" indent="-136525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marL="20558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6pPr>
            <a:lvl7pPr marL="25130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7pPr>
            <a:lvl8pPr marL="29702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8pPr>
            <a:lvl9pPr marL="34274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497"/>
              </a:spcAft>
              <a:buClr>
                <a:srgbClr val="FF8674"/>
              </a:buClr>
              <a:buFont typeface="Arial" panose="020B0604020202020204" pitchFamily="34" charset="0"/>
              <a:buNone/>
              <a:defRPr/>
            </a:pPr>
            <a:r>
              <a:rPr lang="en-GB" altLang="en-US" sz="900" dirty="0">
                <a:solidFill>
                  <a:srgbClr val="55565A"/>
                </a:solidFill>
                <a:latin typeface="Gotham Light"/>
              </a:rPr>
              <a:t>Day 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51CDC963-831A-4883-9484-724E21D852D6}"/>
              </a:ext>
            </a:extLst>
          </p:cNvPr>
          <p:cNvSpPr/>
          <p:nvPr/>
        </p:nvSpPr>
        <p:spPr>
          <a:xfrm>
            <a:off x="4772600" y="3225135"/>
            <a:ext cx="161925" cy="215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 defTabSz="457034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F48B8858-287D-4C88-9CEF-9063AAD93D64}"/>
              </a:ext>
            </a:extLst>
          </p:cNvPr>
          <p:cNvSpPr txBox="1">
            <a:spLocks/>
          </p:cNvSpPr>
          <p:nvPr/>
        </p:nvSpPr>
        <p:spPr bwMode="auto">
          <a:xfrm>
            <a:off x="7654944" y="3475578"/>
            <a:ext cx="435346" cy="19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66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rgbClr val="404043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593725" indent="-136525" eaLnBrk="0" hangingPunct="0">
              <a:spcBef>
                <a:spcPts val="663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500">
                <a:solidFill>
                  <a:srgbClr val="404043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 indent="-136525" eaLnBrk="0" hangingPunct="0">
              <a:spcBef>
                <a:spcPts val="66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rgbClr val="404043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 marL="1141413" indent="-136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 marL="1598613" indent="-136525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marL="20558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6pPr>
            <a:lvl7pPr marL="25130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7pPr>
            <a:lvl8pPr marL="29702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8pPr>
            <a:lvl9pPr marL="34274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497"/>
              </a:spcAft>
              <a:buClr>
                <a:srgbClr val="FF8674"/>
              </a:buClr>
              <a:buFont typeface="Arial" panose="020B0604020202020204" pitchFamily="34" charset="0"/>
              <a:buNone/>
              <a:defRPr/>
            </a:pPr>
            <a:r>
              <a:rPr lang="en-GB" altLang="en-US" sz="900" dirty="0">
                <a:solidFill>
                  <a:srgbClr val="55565A"/>
                </a:solidFill>
                <a:latin typeface="Gotham Light"/>
              </a:rPr>
              <a:t>Day 30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91DD8417-6CA1-4F91-8A21-F4A7EE198D38}"/>
              </a:ext>
            </a:extLst>
          </p:cNvPr>
          <p:cNvCxnSpPr>
            <a:cxnSpLocks/>
          </p:cNvCxnSpPr>
          <p:nvPr/>
        </p:nvCxnSpPr>
        <p:spPr>
          <a:xfrm>
            <a:off x="7872617" y="2708817"/>
            <a:ext cx="0" cy="525463"/>
          </a:xfrm>
          <a:prstGeom prst="line">
            <a:avLst/>
          </a:prstGeom>
          <a:ln w="28575" cap="rnd">
            <a:solidFill>
              <a:srgbClr val="A054A1"/>
            </a:solidFill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F11114F-6322-41A4-98E6-E02F7CF0BB4A}"/>
              </a:ext>
            </a:extLst>
          </p:cNvPr>
          <p:cNvSpPr/>
          <p:nvPr/>
        </p:nvSpPr>
        <p:spPr>
          <a:xfrm>
            <a:off x="7341598" y="1969043"/>
            <a:ext cx="1062038" cy="739773"/>
          </a:xfrm>
          <a:prstGeom prst="rect">
            <a:avLst/>
          </a:prstGeom>
          <a:solidFill>
            <a:srgbClr val="A34FA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 defTabSz="457034">
              <a:defRPr/>
            </a:pPr>
            <a:r>
              <a:rPr lang="en-GB" sz="900" b="1" dirty="0">
                <a:solidFill>
                  <a:prstClr val="white"/>
                </a:solidFill>
              </a:rPr>
              <a:t>First tumour assessment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657AFA9-E6B6-42B1-A355-2918A2505F65}"/>
              </a:ext>
            </a:extLst>
          </p:cNvPr>
          <p:cNvSpPr/>
          <p:nvPr/>
        </p:nvSpPr>
        <p:spPr>
          <a:xfrm>
            <a:off x="2935150" y="1995513"/>
            <a:ext cx="1309688" cy="739775"/>
          </a:xfrm>
          <a:prstGeom prst="rect">
            <a:avLst/>
          </a:prstGeom>
          <a:solidFill>
            <a:schemeClr val="tx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 defTabSz="457034"/>
            <a:r>
              <a:rPr lang="en-GB" sz="1000" b="1" dirty="0" err="1">
                <a:solidFill>
                  <a:prstClr val="white"/>
                </a:solidFill>
              </a:rPr>
              <a:t>Lymphodepleting</a:t>
            </a:r>
            <a:r>
              <a:rPr lang="en-GB" sz="1000" b="1" dirty="0">
                <a:solidFill>
                  <a:prstClr val="white"/>
                </a:solidFill>
              </a:rPr>
              <a:t> </a:t>
            </a:r>
            <a:r>
              <a:rPr lang="en-GB" sz="1000" b="1" dirty="0" smtClean="0">
                <a:solidFill>
                  <a:prstClr val="white"/>
                </a:solidFill>
              </a:rPr>
              <a:t>chemotherapy </a:t>
            </a:r>
            <a:endParaRPr lang="en-GB" sz="1000" b="1" dirty="0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FC531AD-33DA-41DE-AA48-46D598FFA26C}"/>
              </a:ext>
            </a:extLst>
          </p:cNvPr>
          <p:cNvSpPr/>
          <p:nvPr/>
        </p:nvSpPr>
        <p:spPr>
          <a:xfrm>
            <a:off x="3937399" y="3237491"/>
            <a:ext cx="161925" cy="215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 defTabSz="457034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11106208-01C9-4F5D-A206-9FEB4B0BCC57}"/>
              </a:ext>
            </a:extLst>
          </p:cNvPr>
          <p:cNvSpPr/>
          <p:nvPr/>
        </p:nvSpPr>
        <p:spPr>
          <a:xfrm>
            <a:off x="7799361" y="3207291"/>
            <a:ext cx="161925" cy="215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 defTabSz="457034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ACF9BDCC-412A-4AD8-9241-8CC2822173AE}"/>
              </a:ext>
            </a:extLst>
          </p:cNvPr>
          <p:cNvSpPr/>
          <p:nvPr/>
        </p:nvSpPr>
        <p:spPr>
          <a:xfrm>
            <a:off x="1338214" y="3231486"/>
            <a:ext cx="161925" cy="215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 defTabSz="457034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BA6F98F4-21C9-4BE6-B0E1-BFDBC309DE85}"/>
              </a:ext>
            </a:extLst>
          </p:cNvPr>
          <p:cNvSpPr/>
          <p:nvPr/>
        </p:nvSpPr>
        <p:spPr>
          <a:xfrm>
            <a:off x="555644" y="3219473"/>
            <a:ext cx="161925" cy="215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 defTabSz="457034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7B07A4B-FAE2-40C8-8AFC-EE693AC12DBC}"/>
              </a:ext>
            </a:extLst>
          </p:cNvPr>
          <p:cNvSpPr/>
          <p:nvPr/>
        </p:nvSpPr>
        <p:spPr>
          <a:xfrm>
            <a:off x="4414644" y="2000523"/>
            <a:ext cx="873077" cy="739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" tIns="73133" rIns="3600" bIns="45707" anchor="ctr"/>
          <a:lstStyle/>
          <a:p>
            <a:pPr algn="ctr" defTabSz="457034">
              <a:lnSpc>
                <a:spcPct val="85000"/>
              </a:lnSpc>
              <a:defRPr/>
            </a:pPr>
            <a:r>
              <a:rPr lang="en-GB" sz="1100" b="1" dirty="0" smtClean="0">
                <a:solidFill>
                  <a:srgbClr val="FFFFFF"/>
                </a:solidFill>
              </a:rPr>
              <a:t>Infusion</a:t>
            </a:r>
            <a:endParaRPr lang="en-GB" sz="1100" b="1" baseline="30000" dirty="0">
              <a:solidFill>
                <a:srgbClr val="FFFFFF"/>
              </a:solidFill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114300" y="3015185"/>
            <a:ext cx="969885" cy="616003"/>
          </a:xfrm>
          <a:prstGeom prst="homePlate">
            <a:avLst>
              <a:gd name="adj" fmla="val 29775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 defTabSz="457034"/>
            <a:r>
              <a:rPr lang="en-GB" sz="1000" b="1" dirty="0">
                <a:solidFill>
                  <a:prstClr val="white"/>
                </a:solidFill>
              </a:rPr>
              <a:t>Referral and </a:t>
            </a:r>
            <a:r>
              <a:rPr lang="en-GB" sz="1000" b="1" dirty="0" smtClean="0">
                <a:solidFill>
                  <a:prstClr val="white"/>
                </a:solidFill>
              </a:rPr>
              <a:t>screening</a:t>
            </a:r>
          </a:p>
          <a:p>
            <a:pPr algn="ctr" defTabSz="457034"/>
            <a:r>
              <a:rPr lang="en-GB" sz="1000" b="1" dirty="0" smtClean="0">
                <a:solidFill>
                  <a:prstClr val="white"/>
                </a:solidFill>
              </a:rPr>
              <a:t>NCCP Panel</a:t>
            </a:r>
            <a:endParaRPr lang="en-GB" sz="1000" b="1" dirty="0">
              <a:solidFill>
                <a:prstClr val="white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80E508A-2FC0-4E3D-A2CA-1775961585B7}"/>
              </a:ext>
            </a:extLst>
          </p:cNvPr>
          <p:cNvSpPr/>
          <p:nvPr/>
        </p:nvSpPr>
        <p:spPr>
          <a:xfrm>
            <a:off x="1623463" y="4917307"/>
            <a:ext cx="1581926" cy="909752"/>
          </a:xfrm>
          <a:prstGeom prst="rect">
            <a:avLst/>
          </a:prstGeom>
          <a:solidFill>
            <a:srgbClr val="FF000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 defTabSz="457034"/>
            <a:r>
              <a:rPr lang="en-GB" sz="900" b="1" dirty="0">
                <a:solidFill>
                  <a:prstClr val="white"/>
                </a:solidFill>
              </a:rPr>
              <a:t>Bridging therapy</a:t>
            </a:r>
          </a:p>
        </p:txBody>
      </p:sp>
      <p:sp>
        <p:nvSpPr>
          <p:cNvPr id="36" name="Up Arrow 35"/>
          <p:cNvSpPr/>
          <p:nvPr/>
        </p:nvSpPr>
        <p:spPr>
          <a:xfrm>
            <a:off x="2293954" y="3493423"/>
            <a:ext cx="190454" cy="224031"/>
          </a:xfrm>
          <a:prstGeom prst="upArrow">
            <a:avLst/>
          </a:prstGeom>
          <a:solidFill>
            <a:srgbClr val="0064A8"/>
          </a:solidFill>
          <a:ln>
            <a:solidFill>
              <a:srgbClr val="0064A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E676308A-992B-4E01-964C-C543CCE7763E}"/>
              </a:ext>
            </a:extLst>
          </p:cNvPr>
          <p:cNvCxnSpPr>
            <a:cxnSpLocks/>
          </p:cNvCxnSpPr>
          <p:nvPr/>
        </p:nvCxnSpPr>
        <p:spPr>
          <a:xfrm flipH="1">
            <a:off x="5806578" y="2741740"/>
            <a:ext cx="348" cy="469757"/>
          </a:xfrm>
          <a:prstGeom prst="line">
            <a:avLst/>
          </a:prstGeom>
          <a:ln w="28575" cap="sq">
            <a:solidFill>
              <a:schemeClr val="accent1">
                <a:lumMod val="60000"/>
                <a:lumOff val="40000"/>
              </a:schemeClr>
            </a:solidFill>
            <a:bevel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="" xmlns:a16="http://schemas.microsoft.com/office/drawing/2014/main" id="{DF6FB00C-6821-44CF-AC77-33B43DFAF886}"/>
              </a:ext>
            </a:extLst>
          </p:cNvPr>
          <p:cNvSpPr txBox="1">
            <a:spLocks/>
          </p:cNvSpPr>
          <p:nvPr/>
        </p:nvSpPr>
        <p:spPr bwMode="auto">
          <a:xfrm>
            <a:off x="5481098" y="3479786"/>
            <a:ext cx="650961" cy="12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66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rgbClr val="404043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593725" indent="-136525" eaLnBrk="0" hangingPunct="0">
              <a:spcBef>
                <a:spcPts val="663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500">
                <a:solidFill>
                  <a:srgbClr val="404043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 indent="-136525" eaLnBrk="0" hangingPunct="0">
              <a:spcBef>
                <a:spcPts val="66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rgbClr val="404043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 marL="1141413" indent="-136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 marL="1598613" indent="-136525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marL="20558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6pPr>
            <a:lvl7pPr marL="25130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7pPr>
            <a:lvl8pPr marL="29702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8pPr>
            <a:lvl9pPr marL="3427413" indent="-136525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rgbClr val="55565A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497"/>
              </a:spcAft>
              <a:buClr>
                <a:srgbClr val="FF8674"/>
              </a:buClr>
              <a:buFont typeface="Arial" panose="020B0604020202020204" pitchFamily="34" charset="0"/>
              <a:buNone/>
              <a:defRPr/>
            </a:pPr>
            <a:r>
              <a:rPr lang="en-GB" altLang="en-US" sz="900" dirty="0">
                <a:solidFill>
                  <a:srgbClr val="55565A"/>
                </a:solidFill>
                <a:latin typeface="Gotham Light"/>
              </a:rPr>
              <a:t>Day 0-10</a:t>
            </a: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51CDC963-831A-4883-9484-724E21D852D6}"/>
              </a:ext>
            </a:extLst>
          </p:cNvPr>
          <p:cNvSpPr/>
          <p:nvPr/>
        </p:nvSpPr>
        <p:spPr>
          <a:xfrm>
            <a:off x="5727270" y="3211498"/>
            <a:ext cx="161925" cy="215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 defTabSz="457034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07B07A4B-FAE2-40C8-8AFC-EE693AC12DBC}"/>
              </a:ext>
            </a:extLst>
          </p:cNvPr>
          <p:cNvSpPr/>
          <p:nvPr/>
        </p:nvSpPr>
        <p:spPr>
          <a:xfrm>
            <a:off x="5377359" y="1995514"/>
            <a:ext cx="1309396" cy="7397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" tIns="73133" rIns="3600" bIns="45707" anchor="ctr"/>
          <a:lstStyle/>
          <a:p>
            <a:pPr algn="ctr" defTabSz="457034">
              <a:lnSpc>
                <a:spcPct val="85000"/>
              </a:lnSpc>
              <a:defRPr/>
            </a:pPr>
            <a:r>
              <a:rPr lang="en-GB" sz="975" b="1" dirty="0" smtClean="0">
                <a:solidFill>
                  <a:srgbClr val="FFFFFF"/>
                </a:solidFill>
              </a:rPr>
              <a:t>In-patient daily </a:t>
            </a:r>
            <a:r>
              <a:rPr lang="en-GB" sz="975" b="1" dirty="0">
                <a:solidFill>
                  <a:srgbClr val="FFFFFF"/>
                </a:solidFill>
              </a:rPr>
              <a:t>monitoring</a:t>
            </a:r>
            <a:endParaRPr lang="en-GB" sz="975" b="1" baseline="30000" dirty="0">
              <a:solidFill>
                <a:srgbClr val="FFFFFF"/>
              </a:solidFill>
            </a:endParaRPr>
          </a:p>
          <a:p>
            <a:pPr algn="ctr" defTabSz="457034">
              <a:lnSpc>
                <a:spcPct val="85000"/>
              </a:lnSpc>
              <a:defRPr/>
            </a:pPr>
            <a:r>
              <a:rPr lang="en-GB" sz="975" b="1" dirty="0" smtClean="0">
                <a:solidFill>
                  <a:srgbClr val="FFFFFF"/>
                </a:solidFill>
              </a:rPr>
              <a:t>10-14 </a:t>
            </a:r>
            <a:r>
              <a:rPr lang="en-GB" sz="975" b="1" dirty="0">
                <a:solidFill>
                  <a:srgbClr val="FFFFFF"/>
                </a:solidFill>
              </a:rPr>
              <a:t>days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82664" y="4212749"/>
            <a:ext cx="167234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900" dirty="0">
                <a:solidFill>
                  <a:srgbClr val="424242"/>
                </a:solidFill>
              </a:rPr>
              <a:t>Doctors, nurses, caregivers</a:t>
            </a:r>
          </a:p>
          <a:p>
            <a:r>
              <a:rPr lang="en-GB" sz="900" dirty="0">
                <a:solidFill>
                  <a:srgbClr val="424242"/>
                </a:solidFill>
              </a:rPr>
              <a:t>Any grade CRS/NE: ICU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5806578" y="3666235"/>
            <a:ext cx="0" cy="5479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7B07A4B-FAE2-40C8-8AFC-EE693AC12DBC}"/>
              </a:ext>
            </a:extLst>
          </p:cNvPr>
          <p:cNvSpPr/>
          <p:nvPr/>
        </p:nvSpPr>
        <p:spPr>
          <a:xfrm>
            <a:off x="5798389" y="3858524"/>
            <a:ext cx="1247237" cy="3556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" tIns="73133" rIns="3600" bIns="45707" anchor="ctr"/>
          <a:lstStyle/>
          <a:p>
            <a:pPr algn="ctr" defTabSz="457034">
              <a:lnSpc>
                <a:spcPct val="85000"/>
              </a:lnSpc>
              <a:defRPr/>
            </a:pPr>
            <a:r>
              <a:rPr lang="en-GB" sz="975" b="1" dirty="0">
                <a:solidFill>
                  <a:srgbClr val="FFFFFF"/>
                </a:solidFill>
              </a:rPr>
              <a:t>Daily </a:t>
            </a:r>
            <a:r>
              <a:rPr lang="en-GB" sz="975" b="1" dirty="0" smtClean="0">
                <a:solidFill>
                  <a:srgbClr val="FFFFFF"/>
                </a:solidFill>
              </a:rPr>
              <a:t>toxicity assessments</a:t>
            </a:r>
            <a:endParaRPr lang="en-GB" sz="975" b="1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98387" y="4917307"/>
            <a:ext cx="2074230" cy="407804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</a:rPr>
              <a:t>Patient to stay close to                      treatment centre for 28 days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F80E508A-2FC0-4E3D-A2CA-1775961585B7}"/>
              </a:ext>
            </a:extLst>
          </p:cNvPr>
          <p:cNvSpPr/>
          <p:nvPr/>
        </p:nvSpPr>
        <p:spPr>
          <a:xfrm>
            <a:off x="1623462" y="3778387"/>
            <a:ext cx="1581927" cy="928500"/>
          </a:xfrm>
          <a:prstGeom prst="rect">
            <a:avLst/>
          </a:prstGeom>
          <a:solidFill>
            <a:srgbClr val="FF000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 defTabSz="457034"/>
            <a:r>
              <a:rPr lang="en-GB" sz="900" b="1" dirty="0">
                <a:solidFill>
                  <a:prstClr val="white"/>
                </a:solidFill>
              </a:rPr>
              <a:t>Manufacturing time:</a:t>
            </a:r>
          </a:p>
          <a:p>
            <a:pPr algn="ctr" defTabSz="457034"/>
            <a:r>
              <a:rPr lang="en-GB" sz="900" b="1" dirty="0" smtClean="0">
                <a:solidFill>
                  <a:prstClr val="white"/>
                </a:solidFill>
              </a:rPr>
              <a:t>17 </a:t>
            </a:r>
            <a:r>
              <a:rPr lang="en-GB" sz="900" b="1" dirty="0">
                <a:solidFill>
                  <a:prstClr val="white"/>
                </a:solidFill>
              </a:rPr>
              <a:t>days (ZUMA-1)</a:t>
            </a:r>
          </a:p>
          <a:p>
            <a:pPr algn="ctr" defTabSz="457034"/>
            <a:r>
              <a:rPr lang="en-GB" sz="900" b="1" dirty="0" smtClean="0">
                <a:solidFill>
                  <a:prstClr val="white"/>
                </a:solidFill>
              </a:rPr>
              <a:t>26–29 </a:t>
            </a:r>
            <a:r>
              <a:rPr lang="en-GB" sz="900" b="1" dirty="0">
                <a:solidFill>
                  <a:prstClr val="white"/>
                </a:solidFill>
              </a:rPr>
              <a:t>days (UK </a:t>
            </a:r>
            <a:r>
              <a:rPr lang="en-GB" sz="900" b="1" dirty="0" smtClean="0">
                <a:solidFill>
                  <a:prstClr val="white"/>
                </a:solidFill>
              </a:rPr>
              <a:t>practice)</a:t>
            </a:r>
            <a:endParaRPr lang="en-GB" sz="900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7331" y="881688"/>
            <a:ext cx="1401473" cy="8813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Patient Reassessment</a:t>
            </a:r>
          </a:p>
          <a:p>
            <a:pPr algn="ctr"/>
            <a:r>
              <a:rPr lang="en-US" sz="1100" dirty="0" smtClean="0"/>
              <a:t>PS?</a:t>
            </a:r>
          </a:p>
          <a:p>
            <a:pPr algn="ctr"/>
            <a:r>
              <a:rPr lang="en-US" sz="1100" dirty="0" smtClean="0"/>
              <a:t>Infection?</a:t>
            </a:r>
          </a:p>
          <a:p>
            <a:pPr algn="ctr"/>
            <a:r>
              <a:rPr lang="en-US" sz="1100" dirty="0" smtClean="0"/>
              <a:t>Organ Function?</a:t>
            </a:r>
            <a:endParaRPr lang="en-US" sz="11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836B02B4-04AD-4F87-8232-18F0122C9327}"/>
              </a:ext>
            </a:extLst>
          </p:cNvPr>
          <p:cNvCxnSpPr>
            <a:cxnSpLocks/>
          </p:cNvCxnSpPr>
          <p:nvPr/>
        </p:nvCxnSpPr>
        <p:spPr>
          <a:xfrm>
            <a:off x="2857497" y="1763059"/>
            <a:ext cx="0" cy="1498114"/>
          </a:xfrm>
          <a:prstGeom prst="line">
            <a:avLst/>
          </a:prstGeom>
          <a:ln w="28575" cap="rnd">
            <a:solidFill>
              <a:schemeClr val="tx2"/>
            </a:solidFill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ACF9BDCC-412A-4AD8-9241-8CC2822173AE}"/>
              </a:ext>
            </a:extLst>
          </p:cNvPr>
          <p:cNvSpPr/>
          <p:nvPr/>
        </p:nvSpPr>
        <p:spPr>
          <a:xfrm>
            <a:off x="2776536" y="3219617"/>
            <a:ext cx="161925" cy="215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 defTabSz="457034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5" grpId="0" animBg="1"/>
      <p:bldP spid="2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29"/>
            <a:ext cx="8229600" cy="81606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Case Histories </a:t>
            </a:r>
            <a:r>
              <a:rPr lang="mr-IN" sz="3200" dirty="0" smtClean="0">
                <a:solidFill>
                  <a:srgbClr val="000000"/>
                </a:solidFill>
              </a:rPr>
              <a:t>–</a:t>
            </a:r>
            <a:r>
              <a:rPr lang="en-US" sz="3200" dirty="0" smtClean="0">
                <a:solidFill>
                  <a:srgbClr val="000000"/>
                </a:solidFill>
              </a:rPr>
              <a:t> The Bristol Experience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2353" y="1253287"/>
            <a:ext cx="2599765" cy="53011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68470" y="1283716"/>
            <a:ext cx="2599765" cy="52707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708" y="1273638"/>
            <a:ext cx="166864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52 </a:t>
            </a:r>
            <a:r>
              <a:rPr lang="en-US" sz="1600" dirty="0" err="1" smtClean="0"/>
              <a:t>yo</a:t>
            </a:r>
            <a:r>
              <a:rPr lang="en-US" sz="1600" dirty="0"/>
              <a:t> </a:t>
            </a:r>
            <a:r>
              <a:rPr lang="en-US" sz="1600" dirty="0" smtClean="0"/>
              <a:t>DLBCL 2003 </a:t>
            </a:r>
          </a:p>
          <a:p>
            <a:r>
              <a:rPr lang="en-US" sz="1600" dirty="0" smtClean="0"/>
              <a:t>RCHOP</a:t>
            </a:r>
          </a:p>
          <a:p>
            <a:r>
              <a:rPr lang="en-US" sz="1600" dirty="0" smtClean="0"/>
              <a:t>Relapse 2018</a:t>
            </a:r>
          </a:p>
          <a:p>
            <a:r>
              <a:rPr lang="en-US" sz="1600" dirty="0" smtClean="0"/>
              <a:t>RCNOP +RT-Ref</a:t>
            </a:r>
          </a:p>
          <a:p>
            <a:r>
              <a:rPr lang="en-US" sz="1600" dirty="0" smtClean="0"/>
              <a:t>RESHAP-Ref</a:t>
            </a:r>
          </a:p>
        </p:txBody>
      </p:sp>
      <p:sp>
        <p:nvSpPr>
          <p:cNvPr id="9" name="Right Arrow Callout 8"/>
          <p:cNvSpPr/>
          <p:nvPr/>
        </p:nvSpPr>
        <p:spPr>
          <a:xfrm>
            <a:off x="4691531" y="1253287"/>
            <a:ext cx="747059" cy="5301162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708" y="2689887"/>
            <a:ext cx="166223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62 </a:t>
            </a:r>
            <a:r>
              <a:rPr lang="en-US" sz="1600" dirty="0" err="1" smtClean="0"/>
              <a:t>yo</a:t>
            </a:r>
            <a:r>
              <a:rPr lang="en-US" sz="1600" dirty="0" smtClean="0"/>
              <a:t> </a:t>
            </a:r>
            <a:r>
              <a:rPr lang="en-US" sz="1600" dirty="0" err="1" smtClean="0"/>
              <a:t>TxFL</a:t>
            </a:r>
            <a:r>
              <a:rPr lang="en-US" sz="1600" dirty="0" smtClean="0"/>
              <a:t> 2010</a:t>
            </a:r>
          </a:p>
          <a:p>
            <a:r>
              <a:rPr lang="en-US" sz="1600" dirty="0" smtClean="0"/>
              <a:t>RCHOP</a:t>
            </a:r>
          </a:p>
          <a:p>
            <a:r>
              <a:rPr lang="en-US" sz="1600" dirty="0" smtClean="0"/>
              <a:t>Relapse 2014</a:t>
            </a:r>
          </a:p>
          <a:p>
            <a:r>
              <a:rPr lang="en-US" sz="1600" dirty="0" smtClean="0"/>
              <a:t>RIVE +ASCT</a:t>
            </a:r>
            <a:endParaRPr lang="en-US" sz="1600" dirty="0"/>
          </a:p>
          <a:p>
            <a:r>
              <a:rPr lang="en-US" sz="1600" dirty="0" smtClean="0"/>
              <a:t>Relapse 2019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689" y="4091971"/>
            <a:ext cx="1672253" cy="132343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64 </a:t>
            </a:r>
            <a:r>
              <a:rPr lang="en-US" sz="1600" dirty="0" err="1" smtClean="0"/>
              <a:t>yo</a:t>
            </a:r>
            <a:r>
              <a:rPr lang="en-US" sz="1600" dirty="0" smtClean="0"/>
              <a:t> DLBCL 2017</a:t>
            </a:r>
          </a:p>
          <a:p>
            <a:r>
              <a:rPr lang="en-US" sz="1600" dirty="0" smtClean="0"/>
              <a:t>RCHOP</a:t>
            </a:r>
          </a:p>
          <a:p>
            <a:r>
              <a:rPr lang="en-US" sz="1600" dirty="0" smtClean="0"/>
              <a:t>Relapse 2018</a:t>
            </a:r>
          </a:p>
          <a:p>
            <a:r>
              <a:rPr lang="en-US" sz="1600" dirty="0" smtClean="0"/>
              <a:t>RGDP-Ref</a:t>
            </a:r>
          </a:p>
          <a:p>
            <a:r>
              <a:rPr lang="en-US" sz="1600" dirty="0" err="1" smtClean="0"/>
              <a:t>RminiBEAM</a:t>
            </a:r>
            <a:r>
              <a:rPr lang="en-US" sz="1600" dirty="0" smtClean="0"/>
              <a:t>-Ref </a:t>
            </a:r>
            <a:endParaRPr lang="en-US" sz="1600" dirty="0"/>
          </a:p>
        </p:txBody>
      </p:sp>
      <p:sp>
        <p:nvSpPr>
          <p:cNvPr id="12" name="Right Arrow Callout 11"/>
          <p:cNvSpPr/>
          <p:nvPr/>
        </p:nvSpPr>
        <p:spPr>
          <a:xfrm>
            <a:off x="8205694" y="1253287"/>
            <a:ext cx="747059" cy="5301162"/>
          </a:xfrm>
          <a:prstGeom prst="rightArrowCallout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776269" y="3423480"/>
            <a:ext cx="23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Leucopheresis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6970796" y="3097451"/>
            <a:ext cx="297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Flu/</a:t>
            </a:r>
            <a:r>
              <a:rPr lang="en-US" sz="2400" dirty="0" err="1" smtClean="0">
                <a:solidFill>
                  <a:schemeClr val="bg1"/>
                </a:solidFill>
              </a:rPr>
              <a:t>Cyclo</a:t>
            </a:r>
            <a:r>
              <a:rPr lang="en-US" sz="2400" dirty="0" smtClean="0">
                <a:solidFill>
                  <a:schemeClr val="bg1"/>
                </a:solidFill>
              </a:rPr>
              <a:t> CART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89" y="5477231"/>
            <a:ext cx="1672253" cy="107721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55 </a:t>
            </a:r>
            <a:r>
              <a:rPr lang="en-US" sz="1600" dirty="0" err="1" smtClean="0"/>
              <a:t>yo</a:t>
            </a:r>
            <a:r>
              <a:rPr lang="en-US" sz="1600" dirty="0" smtClean="0"/>
              <a:t> DLBCL 2018</a:t>
            </a:r>
          </a:p>
          <a:p>
            <a:r>
              <a:rPr lang="en-US" sz="1600" dirty="0" smtClean="0"/>
              <a:t>RCHOP-ref</a:t>
            </a:r>
          </a:p>
          <a:p>
            <a:r>
              <a:rPr lang="en-US" sz="1600" dirty="0" err="1" smtClean="0"/>
              <a:t>RBenda</a:t>
            </a:r>
            <a:r>
              <a:rPr lang="en-US" sz="1600" dirty="0" smtClean="0"/>
              <a:t>-Ref</a:t>
            </a:r>
          </a:p>
          <a:p>
            <a:r>
              <a:rPr lang="en-US" sz="1600" dirty="0" smtClean="0"/>
              <a:t>RICE-Ref</a:t>
            </a:r>
            <a:endParaRPr lang="en-US" sz="1600" dirty="0"/>
          </a:p>
        </p:txBody>
      </p:sp>
      <p:sp>
        <p:nvSpPr>
          <p:cNvPr id="16" name="Right Arrow 15"/>
          <p:cNvSpPr/>
          <p:nvPr/>
        </p:nvSpPr>
        <p:spPr>
          <a:xfrm>
            <a:off x="2046942" y="1658473"/>
            <a:ext cx="2465294" cy="53788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R-GDP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5588000" y="1604054"/>
            <a:ext cx="2465294" cy="53788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R-GDP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2046942" y="2916521"/>
            <a:ext cx="2465294" cy="53788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Holding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2046942" y="4275573"/>
            <a:ext cx="2465294" cy="53788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PEP-C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2046942" y="5563503"/>
            <a:ext cx="2465294" cy="53788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RT+Steroids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42354" y="696866"/>
            <a:ext cx="621553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“Holding Therapy”					Bridging Therapy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5602941" y="2916521"/>
            <a:ext cx="2465294" cy="53788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Bridging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5588000" y="4275573"/>
            <a:ext cx="2465294" cy="53788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PEP-C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5602941" y="5563503"/>
            <a:ext cx="2465294" cy="53788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Bridging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2353" y="1417638"/>
            <a:ext cx="2599765" cy="50369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68470" y="1448067"/>
            <a:ext cx="2599765" cy="50369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558" y="1441211"/>
            <a:ext cx="1737149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40 </a:t>
            </a:r>
            <a:r>
              <a:rPr lang="en-US" sz="1600" dirty="0" err="1" smtClean="0"/>
              <a:t>yo</a:t>
            </a:r>
            <a:r>
              <a:rPr lang="en-US" sz="1600" dirty="0" smtClean="0"/>
              <a:t> </a:t>
            </a:r>
            <a:r>
              <a:rPr lang="en-US" sz="1600" dirty="0" err="1" smtClean="0"/>
              <a:t>Tx</a:t>
            </a:r>
            <a:r>
              <a:rPr lang="en-US" sz="1600" dirty="0" smtClean="0"/>
              <a:t> FL 2016</a:t>
            </a:r>
          </a:p>
          <a:p>
            <a:r>
              <a:rPr lang="en-US" sz="1600" dirty="0" err="1" smtClean="0"/>
              <a:t>RBenda</a:t>
            </a:r>
            <a:r>
              <a:rPr lang="en-US" sz="1600" dirty="0" smtClean="0"/>
              <a:t>-PR</a:t>
            </a:r>
          </a:p>
          <a:p>
            <a:r>
              <a:rPr lang="en-US" sz="1600" dirty="0" smtClean="0"/>
              <a:t>2017 HG </a:t>
            </a:r>
            <a:r>
              <a:rPr lang="en-US" sz="1600" dirty="0" err="1" smtClean="0"/>
              <a:t>Tx</a:t>
            </a:r>
            <a:endParaRPr lang="en-US" sz="1600" dirty="0" smtClean="0"/>
          </a:p>
          <a:p>
            <a:r>
              <a:rPr lang="en-US" sz="1600" dirty="0" smtClean="0"/>
              <a:t>RCHOP-CR</a:t>
            </a:r>
          </a:p>
          <a:p>
            <a:r>
              <a:rPr lang="en-US" sz="1600" dirty="0" smtClean="0"/>
              <a:t>2019 </a:t>
            </a:r>
            <a:r>
              <a:rPr lang="en-US" sz="1600" dirty="0" err="1" smtClean="0"/>
              <a:t>Rel</a:t>
            </a:r>
            <a:endParaRPr lang="en-US" sz="1600" dirty="0" smtClean="0"/>
          </a:p>
          <a:p>
            <a:r>
              <a:rPr lang="en-US" sz="1600" dirty="0" smtClean="0"/>
              <a:t>RDHAP-Ref</a:t>
            </a:r>
          </a:p>
          <a:p>
            <a:r>
              <a:rPr lang="en-US" sz="1600" dirty="0" smtClean="0"/>
              <a:t>RIVE-Ref</a:t>
            </a:r>
            <a:endParaRPr lang="en-US" sz="1600" dirty="0"/>
          </a:p>
        </p:txBody>
      </p:sp>
      <p:sp>
        <p:nvSpPr>
          <p:cNvPr id="9" name="Right Arrow Callout 8"/>
          <p:cNvSpPr/>
          <p:nvPr/>
        </p:nvSpPr>
        <p:spPr>
          <a:xfrm>
            <a:off x="4691531" y="1417638"/>
            <a:ext cx="747059" cy="5036949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5558" y="3647092"/>
            <a:ext cx="173714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54yo DLBCL 2018</a:t>
            </a:r>
          </a:p>
          <a:p>
            <a:r>
              <a:rPr lang="en-US" sz="1600" dirty="0" smtClean="0"/>
              <a:t>RCHOP-CR</a:t>
            </a:r>
          </a:p>
          <a:p>
            <a:r>
              <a:rPr lang="en-US" sz="1600" dirty="0" smtClean="0"/>
              <a:t>2019 </a:t>
            </a:r>
            <a:r>
              <a:rPr lang="en-US" sz="1600" dirty="0" err="1" smtClean="0"/>
              <a:t>Rel</a:t>
            </a:r>
            <a:endParaRPr lang="en-US" sz="1600" dirty="0" smtClean="0"/>
          </a:p>
          <a:p>
            <a:r>
              <a:rPr lang="en-US" sz="1600" dirty="0" smtClean="0"/>
              <a:t>RESHAP-Ref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558" y="5207633"/>
            <a:ext cx="1737149" cy="107721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70 </a:t>
            </a:r>
            <a:r>
              <a:rPr lang="en-US" sz="1600" dirty="0" err="1" smtClean="0"/>
              <a:t>yo</a:t>
            </a:r>
            <a:r>
              <a:rPr lang="en-US" sz="1600" dirty="0" smtClean="0"/>
              <a:t> DLBCL 2018</a:t>
            </a:r>
          </a:p>
          <a:p>
            <a:r>
              <a:rPr lang="en-US" sz="1600" dirty="0" smtClean="0"/>
              <a:t>RCHOP-Ref</a:t>
            </a:r>
          </a:p>
          <a:p>
            <a:r>
              <a:rPr lang="en-US" sz="1600" dirty="0" smtClean="0"/>
              <a:t>RGDP+RT-Ref</a:t>
            </a:r>
            <a:endParaRPr lang="en-US" sz="1600" dirty="0"/>
          </a:p>
        </p:txBody>
      </p:sp>
      <p:sp>
        <p:nvSpPr>
          <p:cNvPr id="12" name="Right Arrow Callout 11"/>
          <p:cNvSpPr/>
          <p:nvPr/>
        </p:nvSpPr>
        <p:spPr>
          <a:xfrm>
            <a:off x="8205694" y="1417638"/>
            <a:ext cx="747059" cy="5036949"/>
          </a:xfrm>
          <a:prstGeom prst="rightArrowCallout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776269" y="3587831"/>
            <a:ext cx="23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Leucopheresis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6970796" y="3261802"/>
            <a:ext cx="297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Flu/</a:t>
            </a:r>
            <a:r>
              <a:rPr lang="en-US" sz="2400" dirty="0" err="1" smtClean="0">
                <a:solidFill>
                  <a:schemeClr val="bg1"/>
                </a:solidFill>
              </a:rPr>
              <a:t>Cyclo</a:t>
            </a:r>
            <a:r>
              <a:rPr lang="en-US" sz="2400" dirty="0" smtClean="0">
                <a:solidFill>
                  <a:schemeClr val="bg1"/>
                </a:solidFill>
              </a:rPr>
              <a:t> CART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046942" y="2037346"/>
            <a:ext cx="2465294" cy="53788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R-</a:t>
            </a:r>
            <a:r>
              <a:rPr lang="en-US" dirty="0" err="1" smtClean="0"/>
              <a:t>miniBEAM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5588000" y="2007463"/>
            <a:ext cx="2465294" cy="53788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R-</a:t>
            </a:r>
            <a:r>
              <a:rPr lang="en-US" dirty="0" err="1" smtClean="0"/>
              <a:t>miniBEAM</a:t>
            </a:r>
            <a:r>
              <a:rPr lang="en-US" dirty="0" smtClean="0"/>
              <a:t> +MP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2046942" y="3932519"/>
            <a:ext cx="2465294" cy="53788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R-GDP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2046942" y="5207633"/>
            <a:ext cx="2465294" cy="53788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R-ICE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46942" y="861217"/>
            <a:ext cx="611094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“Holding Therapy”					Bridging Therapy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5588000" y="3932519"/>
            <a:ext cx="2465294" cy="53788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RGDP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5588000" y="5207633"/>
            <a:ext cx="2465294" cy="537882"/>
          </a:xfrm>
          <a:prstGeom prst="rightArrow">
            <a:avLst/>
          </a:prstGeom>
          <a:pattFill prst="pct80">
            <a:fgClr>
              <a:schemeClr val="accent3">
                <a:lumMod val="50000"/>
              </a:schemeClr>
            </a:fgClr>
            <a:bgClr>
              <a:prstClr val="white"/>
            </a:bgClr>
          </a:patt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 R-ICE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36329"/>
            <a:ext cx="8229600" cy="816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smtClean="0">
                <a:solidFill>
                  <a:srgbClr val="000000"/>
                </a:solidFill>
              </a:rPr>
              <a:t>Case Histories </a:t>
            </a:r>
            <a:r>
              <a:rPr lang="mr-IN" sz="3200" smtClean="0">
                <a:solidFill>
                  <a:srgbClr val="000000"/>
                </a:solidFill>
              </a:rPr>
              <a:t>–</a:t>
            </a:r>
            <a:r>
              <a:rPr lang="en-US" sz="3200" smtClean="0">
                <a:solidFill>
                  <a:srgbClr val="000000"/>
                </a:solidFill>
              </a:rPr>
              <a:t> The Bristol Experience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9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“Holding Therapies”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930400"/>
            <a:ext cx="6959599" cy="4673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Prompt referral for consideration of CAR T</a:t>
            </a:r>
          </a:p>
          <a:p>
            <a:r>
              <a:rPr lang="en-US" dirty="0"/>
              <a:t>Holding therapy frequently </a:t>
            </a:r>
            <a:r>
              <a:rPr lang="en-US" dirty="0" smtClean="0"/>
              <a:t>required</a:t>
            </a:r>
          </a:p>
          <a:p>
            <a:endParaRPr lang="en-US" dirty="0"/>
          </a:p>
          <a:p>
            <a:r>
              <a:rPr lang="en-US" dirty="0"/>
              <a:t>Various regimens may be employed</a:t>
            </a:r>
          </a:p>
          <a:p>
            <a:pPr lvl="1"/>
            <a:r>
              <a:rPr lang="en-US" dirty="0"/>
              <a:t>Nothing, palliative regimens, RT, Steroids, R-GDP, R-ICE, R-ESHAP, R-</a:t>
            </a:r>
            <a:r>
              <a:rPr lang="en-US" dirty="0" err="1" smtClean="0"/>
              <a:t>miniBeam</a:t>
            </a:r>
            <a:endParaRPr lang="en-US" dirty="0"/>
          </a:p>
          <a:p>
            <a:pPr lvl="1"/>
            <a:r>
              <a:rPr lang="en-US" dirty="0"/>
              <a:t>Try and avoid nephrotoxicity and prolonged </a:t>
            </a:r>
            <a:r>
              <a:rPr lang="en-US" dirty="0" err="1" smtClean="0"/>
              <a:t>cytopaenias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Wash out period between holding therapy and </a:t>
            </a:r>
            <a:r>
              <a:rPr lang="en-US" dirty="0" err="1"/>
              <a:t>leucopheresis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5 half-lives or 2 weeks (whichever is shorter)</a:t>
            </a:r>
          </a:p>
          <a:p>
            <a:pPr lvl="1"/>
            <a:r>
              <a:rPr lang="en-US" dirty="0"/>
              <a:t>At least 1 week after steroids </a:t>
            </a:r>
          </a:p>
          <a:p>
            <a:pPr lvl="1"/>
            <a:r>
              <a:rPr lang="en-US" dirty="0"/>
              <a:t>At least 3 half-lives after check-point inhibitor (CPI)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Keep CAR-T center informed about holding therapy 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034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Bridging Therapies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Frequently required to control disease/maintain patient PS</a:t>
            </a:r>
          </a:p>
          <a:p>
            <a:r>
              <a:rPr lang="en-US" dirty="0" smtClean="0"/>
              <a:t>CR/PR is not required prior to CAR T reinfusion</a:t>
            </a:r>
          </a:p>
          <a:p>
            <a:r>
              <a:rPr lang="en-US" dirty="0" smtClean="0"/>
              <a:t>PS 0-1, adequate organ function and sepsis free is required</a:t>
            </a:r>
          </a:p>
          <a:p>
            <a:r>
              <a:rPr lang="en-US" dirty="0" smtClean="0"/>
              <a:t>Numerous regimens</a:t>
            </a:r>
          </a:p>
          <a:p>
            <a:pPr lvl="1"/>
            <a:r>
              <a:rPr lang="en-US" dirty="0" smtClean="0"/>
              <a:t>Benda-R, MP+R, </a:t>
            </a:r>
            <a:r>
              <a:rPr lang="en-US" dirty="0" err="1" smtClean="0"/>
              <a:t>Dex</a:t>
            </a:r>
            <a:r>
              <a:rPr lang="en-US" dirty="0" smtClean="0"/>
              <a:t> (KITE recommended)</a:t>
            </a:r>
          </a:p>
          <a:p>
            <a:pPr lvl="1"/>
            <a:r>
              <a:rPr lang="en-US" dirty="0" smtClean="0"/>
              <a:t>RT</a:t>
            </a:r>
          </a:p>
          <a:p>
            <a:pPr lvl="1"/>
            <a:r>
              <a:rPr lang="en-US" dirty="0" smtClean="0"/>
              <a:t>R-ICE, R-GDP,R-</a:t>
            </a:r>
            <a:r>
              <a:rPr lang="en-US" dirty="0" err="1" smtClean="0"/>
              <a:t>miniBEAM</a:t>
            </a:r>
            <a:endParaRPr lang="en-US" dirty="0" smtClean="0"/>
          </a:p>
          <a:p>
            <a:pPr lvl="1"/>
            <a:r>
              <a:rPr lang="en-US" dirty="0" smtClean="0"/>
              <a:t>Try to avoid nephrotoxicity and prolonged </a:t>
            </a:r>
            <a:r>
              <a:rPr lang="en-US" dirty="0" err="1" smtClean="0"/>
              <a:t>cytopaenias</a:t>
            </a:r>
            <a:endParaRPr lang="en-US" dirty="0" smtClean="0"/>
          </a:p>
          <a:p>
            <a:r>
              <a:rPr lang="en-US" dirty="0" smtClean="0"/>
              <a:t>Wash out period between Bridging and CART?</a:t>
            </a:r>
          </a:p>
          <a:p>
            <a:pPr lvl="1"/>
            <a:r>
              <a:rPr lang="en-US" dirty="0" smtClean="0"/>
              <a:t>Steroids may be given within 1 days of </a:t>
            </a:r>
            <a:r>
              <a:rPr lang="en-US" dirty="0" err="1" smtClean="0"/>
              <a:t>lymphodepletion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Take Home Messages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160590"/>
            <a:ext cx="7162799" cy="38807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Prompt referral to regional </a:t>
            </a:r>
            <a:r>
              <a:rPr lang="en-US" dirty="0" err="1" smtClean="0"/>
              <a:t>alloSCT</a:t>
            </a:r>
            <a:r>
              <a:rPr lang="en-US" dirty="0" smtClean="0"/>
              <a:t> </a:t>
            </a:r>
            <a:r>
              <a:rPr lang="en-US" dirty="0" err="1" smtClean="0"/>
              <a:t>centre</a:t>
            </a:r>
            <a:r>
              <a:rPr lang="en-US" dirty="0" smtClean="0"/>
              <a:t>/CAR T </a:t>
            </a:r>
            <a:r>
              <a:rPr lang="en-US" dirty="0" err="1" smtClean="0"/>
              <a:t>centre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Close liaison between primary treatment </a:t>
            </a:r>
            <a:r>
              <a:rPr lang="en-US" dirty="0" err="1" smtClean="0"/>
              <a:t>centre</a:t>
            </a:r>
            <a:r>
              <a:rPr lang="en-US" dirty="0" smtClean="0"/>
              <a:t> and CAR T </a:t>
            </a:r>
            <a:r>
              <a:rPr lang="en-US" dirty="0" err="1" smtClean="0"/>
              <a:t>centre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Choice and timing of holding and bridging therapies challenging (DW CAR T </a:t>
            </a:r>
            <a:r>
              <a:rPr lang="en-US" dirty="0" err="1" smtClean="0"/>
              <a:t>centre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Management of patient expectations</a:t>
            </a:r>
          </a:p>
          <a:p>
            <a:endParaRPr lang="en-US" dirty="0" smtClean="0"/>
          </a:p>
          <a:p>
            <a:r>
              <a:rPr lang="en-US" dirty="0" smtClean="0"/>
              <a:t>Alternative non- CAR T therapy may be required for the 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6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244134"/>
            <a:ext cx="8051800" cy="5461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63600" y="304800"/>
            <a:ext cx="5825202" cy="748836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Thank you for your attention </a:t>
            </a:r>
            <a:r>
              <a:rPr lang="mr-IN" sz="3200" dirty="0" smtClean="0">
                <a:solidFill>
                  <a:srgbClr val="000000"/>
                </a:solidFill>
              </a:rPr>
              <a:t>–</a:t>
            </a:r>
            <a:r>
              <a:rPr lang="en-US" sz="3200" dirty="0" smtClean="0">
                <a:solidFill>
                  <a:srgbClr val="000000"/>
                </a:solidFill>
              </a:rPr>
              <a:t> Any Questions ?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Scope Of Talk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Current CAR T products available for NHS patients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The CAR T pathway (up to re-infusion)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Patients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2523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0000"/>
                </a:solidFill>
              </a:rPr>
              <a:t>Relapsed/Refractory DLBCL</a:t>
            </a:r>
            <a:br>
              <a:rPr lang="en-GB" sz="3200" dirty="0" smtClean="0">
                <a:solidFill>
                  <a:srgbClr val="000000"/>
                </a:solidFill>
              </a:rPr>
            </a:br>
            <a:r>
              <a:rPr lang="en-GB" sz="3200" dirty="0" smtClean="0">
                <a:solidFill>
                  <a:srgbClr val="000000"/>
                </a:solidFill>
              </a:rPr>
              <a:t>The Current Paradigm</a:t>
            </a: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2636912"/>
            <a:ext cx="115212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DLBCL</a:t>
            </a:r>
          </a:p>
          <a:p>
            <a:pPr algn="ctr"/>
            <a:r>
              <a:rPr lang="en-GB" dirty="0" smtClean="0"/>
              <a:t>PMBCL</a:t>
            </a:r>
          </a:p>
          <a:p>
            <a:pPr algn="ctr"/>
            <a:r>
              <a:rPr lang="en-GB" dirty="0" err="1" smtClean="0"/>
              <a:t>TxFL</a:t>
            </a:r>
            <a:endParaRPr lang="en-GB" dirty="0"/>
          </a:p>
        </p:txBody>
      </p:sp>
      <p:sp>
        <p:nvSpPr>
          <p:cNvPr id="6" name="Pentagon 5"/>
          <p:cNvSpPr/>
          <p:nvPr/>
        </p:nvSpPr>
        <p:spPr>
          <a:xfrm>
            <a:off x="1547664" y="2636912"/>
            <a:ext cx="936104" cy="1800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Line</a:t>
            </a:r>
            <a:endParaRPr lang="en-GB" dirty="0"/>
          </a:p>
        </p:txBody>
      </p:sp>
      <p:sp>
        <p:nvSpPr>
          <p:cNvPr id="7" name="Pentagon 6"/>
          <p:cNvSpPr/>
          <p:nvPr/>
        </p:nvSpPr>
        <p:spPr>
          <a:xfrm>
            <a:off x="2555776" y="2636912"/>
            <a:ext cx="936104" cy="1800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Line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563888" y="2636912"/>
            <a:ext cx="72008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PET-CT</a:t>
            </a:r>
            <a:endParaRPr lang="en-GB" dirty="0"/>
          </a:p>
        </p:txBody>
      </p:sp>
      <p:sp>
        <p:nvSpPr>
          <p:cNvPr id="9" name="Pentagon 8"/>
          <p:cNvSpPr/>
          <p:nvPr/>
        </p:nvSpPr>
        <p:spPr>
          <a:xfrm>
            <a:off x="5364088" y="1556792"/>
            <a:ext cx="1224136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AutoSCT</a:t>
            </a:r>
            <a:endParaRPr lang="en-GB" dirty="0"/>
          </a:p>
        </p:txBody>
      </p:sp>
      <p:sp>
        <p:nvSpPr>
          <p:cNvPr id="10" name="Left Brace 9"/>
          <p:cNvSpPr/>
          <p:nvPr/>
        </p:nvSpPr>
        <p:spPr>
          <a:xfrm>
            <a:off x="4355976" y="1916832"/>
            <a:ext cx="432048" cy="31950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788024" y="1628800"/>
            <a:ext cx="63030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CMR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PR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SD/</a:t>
            </a:r>
          </a:p>
          <a:p>
            <a:r>
              <a:rPr lang="en-GB" dirty="0" smtClean="0"/>
              <a:t>PD</a:t>
            </a:r>
            <a:r>
              <a:rPr lang="en-GB" baseline="30000" dirty="0" smtClean="0"/>
              <a:t>*</a:t>
            </a:r>
            <a:endParaRPr lang="en-GB" dirty="0"/>
          </a:p>
        </p:txBody>
      </p:sp>
      <p:sp>
        <p:nvSpPr>
          <p:cNvPr id="12" name="Pentagon 11"/>
          <p:cNvSpPr/>
          <p:nvPr/>
        </p:nvSpPr>
        <p:spPr>
          <a:xfrm>
            <a:off x="5364088" y="2708920"/>
            <a:ext cx="1728192" cy="18216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Line Salvage?</a:t>
            </a:r>
          </a:p>
          <a:p>
            <a:pPr algn="ctr"/>
            <a:r>
              <a:rPr lang="en-GB" dirty="0" smtClean="0"/>
              <a:t>Trial?</a:t>
            </a:r>
          </a:p>
          <a:p>
            <a:pPr algn="ctr"/>
            <a:r>
              <a:rPr lang="en-GB" dirty="0" smtClean="0"/>
              <a:t>Palliate?</a:t>
            </a:r>
          </a:p>
          <a:p>
            <a:pPr algn="ctr"/>
            <a:r>
              <a:rPr lang="en-GB" dirty="0" smtClean="0"/>
              <a:t>(</a:t>
            </a:r>
            <a:r>
              <a:rPr lang="en-GB" dirty="0" err="1"/>
              <a:t>A</a:t>
            </a:r>
            <a:r>
              <a:rPr lang="en-GB" dirty="0" err="1" smtClean="0"/>
              <a:t>lloSCT</a:t>
            </a:r>
            <a:r>
              <a:rPr lang="en-GB" dirty="0" smtClean="0"/>
              <a:t>?)</a:t>
            </a:r>
          </a:p>
          <a:p>
            <a:pPr algn="ctr"/>
            <a:endParaRPr lang="en-GB" dirty="0"/>
          </a:p>
        </p:txBody>
      </p:sp>
      <p:cxnSp>
        <p:nvCxnSpPr>
          <p:cNvPr id="14" name="Curved Connector 13"/>
          <p:cNvCxnSpPr>
            <a:stCxn id="12" idx="3"/>
            <a:endCxn id="9" idx="2"/>
          </p:cNvCxnSpPr>
          <p:nvPr/>
        </p:nvCxnSpPr>
        <p:spPr>
          <a:xfrm flipH="1" flipV="1">
            <a:off x="5850142" y="2060848"/>
            <a:ext cx="1242138" cy="1558917"/>
          </a:xfrm>
          <a:prstGeom prst="curvedConnector4">
            <a:avLst>
              <a:gd name="adj1" fmla="val -18404"/>
              <a:gd name="adj2" fmla="val 74122"/>
            </a:avLst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endCxn id="9" idx="2"/>
          </p:cNvCxnSpPr>
          <p:nvPr/>
        </p:nvCxnSpPr>
        <p:spPr>
          <a:xfrm rot="5400000" flipH="1" flipV="1">
            <a:off x="4779138" y="2195979"/>
            <a:ext cx="1206134" cy="935873"/>
          </a:xfrm>
          <a:prstGeom prst="curvedConnector3">
            <a:avLst>
              <a:gd name="adj1" fmla="val 78881"/>
            </a:avLst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entagon 30"/>
          <p:cNvSpPr/>
          <p:nvPr/>
        </p:nvSpPr>
        <p:spPr>
          <a:xfrm>
            <a:off x="5364088" y="5013176"/>
            <a:ext cx="1224136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CAR T</a:t>
            </a:r>
            <a:endParaRPr lang="en-GB" dirty="0"/>
          </a:p>
        </p:txBody>
      </p:sp>
      <p:cxnSp>
        <p:nvCxnSpPr>
          <p:cNvPr id="35" name="Curved Connector 34"/>
          <p:cNvCxnSpPr>
            <a:stCxn id="12" idx="3"/>
            <a:endCxn id="31" idx="0"/>
          </p:cNvCxnSpPr>
          <p:nvPr/>
        </p:nvCxnSpPr>
        <p:spPr>
          <a:xfrm flipH="1">
            <a:off x="5850142" y="3619765"/>
            <a:ext cx="1242138" cy="1393411"/>
          </a:xfrm>
          <a:prstGeom prst="curvedConnector4">
            <a:avLst>
              <a:gd name="adj1" fmla="val -18404"/>
              <a:gd name="adj2" fmla="val 74709"/>
            </a:avLst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entagon 37"/>
          <p:cNvSpPr/>
          <p:nvPr/>
        </p:nvSpPr>
        <p:spPr>
          <a:xfrm>
            <a:off x="6876256" y="980728"/>
            <a:ext cx="1224136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Cured</a:t>
            </a:r>
            <a:endParaRPr lang="en-GB" dirty="0"/>
          </a:p>
        </p:txBody>
      </p:sp>
      <p:sp>
        <p:nvSpPr>
          <p:cNvPr id="39" name="Left Brace 38"/>
          <p:cNvSpPr/>
          <p:nvPr/>
        </p:nvSpPr>
        <p:spPr>
          <a:xfrm>
            <a:off x="6660232" y="1340768"/>
            <a:ext cx="245364" cy="97210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Pentagon 39"/>
          <p:cNvSpPr/>
          <p:nvPr/>
        </p:nvSpPr>
        <p:spPr>
          <a:xfrm>
            <a:off x="6876256" y="1916832"/>
            <a:ext cx="1224136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</a:t>
            </a:r>
            <a:r>
              <a:rPr lang="en-GB" dirty="0" smtClean="0"/>
              <a:t>elapsed</a:t>
            </a:r>
            <a:endParaRPr lang="en-GB" dirty="0"/>
          </a:p>
        </p:txBody>
      </p:sp>
      <p:cxnSp>
        <p:nvCxnSpPr>
          <p:cNvPr id="42" name="Curved Connector 41"/>
          <p:cNvCxnSpPr/>
          <p:nvPr/>
        </p:nvCxnSpPr>
        <p:spPr>
          <a:xfrm rot="5400000">
            <a:off x="5925482" y="2435558"/>
            <a:ext cx="2736304" cy="2418932"/>
          </a:xfrm>
          <a:prstGeom prst="curvedConnector3">
            <a:avLst>
              <a:gd name="adj1" fmla="val 97573"/>
            </a:avLst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68536" y="5430212"/>
            <a:ext cx="8462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NCCP Lymphoma Definitions:-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Refractory disease:- </a:t>
            </a:r>
            <a:r>
              <a:rPr lang="en-GB" sz="1400" dirty="0"/>
              <a:t>progressive disease as the best response to the last line of systemic </a:t>
            </a:r>
            <a:r>
              <a:rPr lang="en-GB" sz="1400" dirty="0" smtClean="0"/>
              <a:t>therapy OR stable </a:t>
            </a:r>
            <a:r>
              <a:rPr lang="en-GB" sz="1400" dirty="0"/>
              <a:t>disease </a:t>
            </a:r>
            <a:r>
              <a:rPr lang="en-GB" sz="1400" dirty="0" smtClean="0"/>
              <a:t>(&lt;6 months duration) as </a:t>
            </a:r>
            <a:r>
              <a:rPr lang="en-GB" sz="1400" dirty="0"/>
              <a:t>the best response after at least 2 cycles of the last line of </a:t>
            </a:r>
            <a:r>
              <a:rPr lang="en-GB" sz="1400" dirty="0" smtClean="0"/>
              <a:t>therapy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*Progressive </a:t>
            </a:r>
            <a:r>
              <a:rPr lang="en-GB" sz="1400" dirty="0"/>
              <a:t>disease must be defined radiologically as per RECIST version 1.1 and be based on CT or MR scans. Progressive disease cannot be defined on just an increased SUV on a PET </a:t>
            </a:r>
            <a:r>
              <a:rPr lang="en-GB" sz="1400" dirty="0" smtClean="0"/>
              <a:t>scan.</a:t>
            </a:r>
            <a:endParaRPr lang="en-GB" sz="1400" dirty="0"/>
          </a:p>
        </p:txBody>
      </p:sp>
      <p:sp>
        <p:nvSpPr>
          <p:cNvPr id="23" name="Pentagon 22"/>
          <p:cNvSpPr/>
          <p:nvPr/>
        </p:nvSpPr>
        <p:spPr>
          <a:xfrm>
            <a:off x="8150497" y="1772816"/>
            <a:ext cx="971600" cy="86409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Palliate</a:t>
            </a:r>
          </a:p>
          <a:p>
            <a:pPr algn="ctr"/>
            <a:r>
              <a:rPr lang="en-US" sz="1300" dirty="0" smtClean="0"/>
              <a:t>Trial</a:t>
            </a:r>
          </a:p>
          <a:p>
            <a:pPr algn="ctr"/>
            <a:r>
              <a:rPr lang="en-US" sz="1300" dirty="0" err="1" smtClean="0"/>
              <a:t>AlloSCT</a:t>
            </a:r>
            <a:endParaRPr lang="en-US" sz="1300" dirty="0"/>
          </a:p>
        </p:txBody>
      </p:sp>
      <p:sp>
        <p:nvSpPr>
          <p:cNvPr id="34" name="Pentagon 33"/>
          <p:cNvSpPr/>
          <p:nvPr/>
        </p:nvSpPr>
        <p:spPr>
          <a:xfrm>
            <a:off x="7308304" y="3356992"/>
            <a:ext cx="864096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err="1" smtClean="0"/>
              <a:t>AlloSCT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213310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31" grpId="0" animBg="1"/>
      <p:bldP spid="38" grpId="0" animBg="1"/>
      <p:bldP spid="39" grpId="0" animBg="1"/>
      <p:bldP spid="40" grpId="0" animBg="1"/>
      <p:bldP spid="50" grpId="0"/>
      <p:bldP spid="2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E2866D-86C3-4B95-BBB3-8E4717C0F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5" y="163513"/>
            <a:ext cx="8109755" cy="831850"/>
          </a:xfrm>
        </p:spPr>
        <p:txBody>
          <a:bodyPr anchor="t" anchorCtr="0"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NHS patients have access to three indications for CAR T cell therapy - a potentially curative complex and distributive innovation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810843-2AFE-4AB6-8D71-E37E1574FD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990" y="1763714"/>
            <a:ext cx="8274051" cy="4613275"/>
          </a:xfrm>
          <a:solidFill>
            <a:srgbClr val="FFFFFF"/>
          </a:solidFill>
        </p:spPr>
        <p:txBody>
          <a:bodyPr>
            <a:normAutofit fontScale="70000" lnSpcReduction="20000"/>
          </a:bodyPr>
          <a:lstStyle/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200" b="0" dirty="0"/>
              <a:t>For a CAR-T cell therapy to become an approved medicine in the UK it needs to be recommended by NICE. There are lots of different types of CAR-T cell therapies in development; however currently there are three that are recommended by NICE.  The table below provides more detail on the approved indications.</a:t>
            </a: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Note that </a:t>
            </a:r>
            <a:r>
              <a:rPr lang="en-GB" sz="12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kern="1200" dirty="0" err="1"/>
              <a:t>isagenlecleucel</a:t>
            </a:r>
            <a:r>
              <a:rPr lang="en-GB" sz="1200" kern="1200" dirty="0"/>
              <a:t> and </a:t>
            </a:r>
            <a:r>
              <a:rPr lang="en-GB" sz="1200" kern="1200" dirty="0" err="1"/>
              <a:t>axicabtagene</a:t>
            </a:r>
            <a:r>
              <a:rPr lang="en-GB" sz="1200" kern="1200" dirty="0"/>
              <a:t> </a:t>
            </a:r>
            <a:r>
              <a:rPr lang="en-GB" sz="1200" kern="1200" dirty="0" err="1"/>
              <a:t>ciloleucel</a:t>
            </a:r>
            <a:r>
              <a:rPr lang="en-GB" sz="1200" kern="1200" dirty="0"/>
              <a:t> for lymphoma treat the same 200 patients – the two products are in competition</a:t>
            </a:r>
            <a:endParaRPr lang="en-GB" sz="1200" dirty="0"/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/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F1FB67A-EEC5-4024-9AD2-EB63F006C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806592"/>
              </p:ext>
            </p:extLst>
          </p:nvPr>
        </p:nvGraphicFramePr>
        <p:xfrm>
          <a:off x="487257" y="2323105"/>
          <a:ext cx="8057473" cy="35452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872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9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2785">
                  <a:extLst>
                    <a:ext uri="{9D8B030D-6E8A-4147-A177-3AD203B41FA5}">
                      <a16:colId xmlns:a16="http://schemas.microsoft.com/office/drawing/2014/main" xmlns="" val="554498127"/>
                    </a:ext>
                  </a:extLst>
                </a:gridCol>
                <a:gridCol w="26727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0551"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marL="84406" marR="8440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Tisagenlecleucel</a:t>
                      </a:r>
                      <a:endParaRPr lang="en-GB" sz="12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Axicabtagene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ciloleucel</a:t>
                      </a:r>
                      <a:endParaRPr lang="en-GB" sz="12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551">
                <a:tc>
                  <a:txBody>
                    <a:bodyPr/>
                    <a:lstStyle/>
                    <a:p>
                      <a:r>
                        <a:rPr lang="en-GB" sz="1200" b="1" dirty="0"/>
                        <a:t>Product name / Company 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Kymriah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®/ Novartis</a:t>
                      </a:r>
                      <a:endParaRPr lang="en-GB" sz="1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Kymriah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®/ Novartis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Yescarta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®/ Gilead</a:t>
                      </a:r>
                      <a:endParaRPr lang="en-GB" sz="12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551">
                <a:tc>
                  <a:txBody>
                    <a:bodyPr/>
                    <a:lstStyle/>
                    <a:p>
                      <a:r>
                        <a:rPr lang="en-GB" sz="1200" b="1" dirty="0"/>
                        <a:t>Condition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Lymphoblastic leukaemia (ALL) </a:t>
                      </a:r>
                    </a:p>
                    <a:p>
                      <a:endParaRPr lang="en-GB" sz="1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Diffuse large B-cell lymphoma (DLBCL) </a:t>
                      </a:r>
                    </a:p>
                    <a:p>
                      <a:endParaRPr lang="en-GB" sz="1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Diffuse large B-cell lymphoma (DLBCL) and primary mediastinal B-cell lymphoma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551">
                <a:tc>
                  <a:txBody>
                    <a:bodyPr/>
                    <a:lstStyle/>
                    <a:p>
                      <a:r>
                        <a:rPr lang="en-GB" sz="1200" b="1" dirty="0"/>
                        <a:t>Age 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Patients up to the age of 25 years (day before their 26</a:t>
                      </a:r>
                      <a:r>
                        <a:rPr lang="en-GB" sz="1200" baseline="30000" dirty="0"/>
                        <a:t>th</a:t>
                      </a:r>
                      <a:r>
                        <a:rPr lang="en-GB" sz="1200" dirty="0"/>
                        <a:t> birthday) 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Adults (over 18 years)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Adults</a:t>
                      </a:r>
                      <a:r>
                        <a:rPr lang="en-GB" sz="1200" baseline="0" dirty="0"/>
                        <a:t> (over 18 years)</a:t>
                      </a:r>
                      <a:endParaRPr lang="en-GB" sz="12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0551">
                <a:tc>
                  <a:txBody>
                    <a:bodyPr/>
                    <a:lstStyle/>
                    <a:p>
                      <a:r>
                        <a:rPr lang="en-GB" sz="1200" b="1" dirty="0"/>
                        <a:t>Expected number </a:t>
                      </a:r>
                      <a:r>
                        <a:rPr lang="en-GB" sz="1200" b="1" baseline="0" dirty="0"/>
                        <a:t>of patients </a:t>
                      </a:r>
                      <a:endParaRPr lang="en-GB" sz="1200" b="1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c.15</a:t>
                      </a:r>
                      <a:r>
                        <a:rPr lang="en-GB" sz="1200" baseline="0" dirty="0"/>
                        <a:t> – 30 patients per year</a:t>
                      </a:r>
                      <a:endParaRPr lang="en-GB" sz="1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c.200 patients per year </a:t>
                      </a:r>
                    </a:p>
                    <a:p>
                      <a:endParaRPr lang="en-GB" sz="1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c.200 patients per year 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0551">
                <a:tc>
                  <a:txBody>
                    <a:bodyPr/>
                    <a:lstStyle/>
                    <a:p>
                      <a:r>
                        <a:rPr lang="en-GB" sz="1200" b="1" dirty="0"/>
                        <a:t>Number of providers 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 providers with 3 paediatric providers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7 providers 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7 providers 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427789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2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92C882A4-64D0-DA4E-A902-EB0F128CC6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5781" y="5966361"/>
            <a:ext cx="8207999" cy="630417"/>
          </a:xfrm>
        </p:spPr>
        <p:txBody>
          <a:bodyPr/>
          <a:lstStyle/>
          <a:p>
            <a:r>
              <a:rPr lang="nl-NL" dirty="0" smtClean="0"/>
              <a:t>CD, cluster of differentiation; DLBCL</a:t>
            </a:r>
            <a:r>
              <a:rPr lang="nl-NL" dirty="0"/>
              <a:t>, </a:t>
            </a:r>
            <a:r>
              <a:rPr lang="nl-NL" dirty="0" smtClean="0"/>
              <a:t>diffuse </a:t>
            </a:r>
            <a:r>
              <a:rPr lang="nl-NL" dirty="0"/>
              <a:t>large B-cell </a:t>
            </a:r>
            <a:r>
              <a:rPr lang="nl-NL" dirty="0" smtClean="0"/>
              <a:t>lymphoma; </a:t>
            </a:r>
            <a:r>
              <a:rPr lang="nl-NL" dirty="0"/>
              <a:t>NHL</a:t>
            </a:r>
            <a:r>
              <a:rPr lang="nl-NL" dirty="0" smtClean="0"/>
              <a:t>, non Hodgkin lymhpoma; PBMC, </a:t>
            </a:r>
            <a:r>
              <a:rPr lang="en-US" dirty="0"/>
              <a:t>p</a:t>
            </a:r>
            <a:r>
              <a:rPr lang="en-US" dirty="0" smtClean="0"/>
              <a:t>eripheral </a:t>
            </a:r>
            <a:r>
              <a:rPr lang="en-US" dirty="0"/>
              <a:t>blood mononuclear </a:t>
            </a:r>
            <a:r>
              <a:rPr lang="en-US" dirty="0" smtClean="0"/>
              <a:t>cell; </a:t>
            </a:r>
            <a:r>
              <a:rPr lang="nl-NL" dirty="0" smtClean="0"/>
              <a:t>PMBCL, p</a:t>
            </a:r>
            <a:r>
              <a:rPr lang="en-GB" dirty="0" err="1" smtClean="0"/>
              <a:t>rimary</a:t>
            </a:r>
            <a:r>
              <a:rPr lang="en-GB" dirty="0" smtClean="0"/>
              <a:t> mediastinal large B-cell lymphoma; </a:t>
            </a:r>
            <a:r>
              <a:rPr lang="nl-NL" dirty="0" smtClean="0"/>
              <a:t>R/R, relapsed/refractory; VH , variable heavy; VL, variable light.</a:t>
            </a:r>
            <a:br>
              <a:rPr lang="nl-NL" dirty="0" smtClean="0"/>
            </a:br>
            <a:r>
              <a:rPr lang="nl-NL" dirty="0" smtClean="0"/>
              <a:t>1. van der Steegen SJ et al. </a:t>
            </a:r>
            <a:r>
              <a:rPr lang="nl-NL" i="1" dirty="0" smtClean="0"/>
              <a:t>Nat Rev Drug Discov </a:t>
            </a:r>
            <a:r>
              <a:rPr lang="nl-NL" dirty="0" smtClean="0"/>
              <a:t>2015; 14: 449–509; 2. </a:t>
            </a:r>
            <a:r>
              <a:rPr lang="en-GB" dirty="0" smtClean="0"/>
              <a:t>Gilead Sciences Ltd. YESCARTA</a:t>
            </a:r>
            <a:r>
              <a:rPr lang="en-GB" baseline="30000" dirty="0" smtClean="0"/>
              <a:t>®</a:t>
            </a:r>
            <a:r>
              <a:rPr lang="en-GB" dirty="0" smtClean="0"/>
              <a:t> (</a:t>
            </a:r>
            <a:r>
              <a:rPr lang="en-GB" dirty="0" err="1" smtClean="0"/>
              <a:t>axicabtagene</a:t>
            </a:r>
            <a:r>
              <a:rPr lang="en-GB" dirty="0" smtClean="0"/>
              <a:t> </a:t>
            </a:r>
            <a:r>
              <a:rPr lang="en-GB" dirty="0" err="1" smtClean="0"/>
              <a:t>ciloleucel</a:t>
            </a:r>
            <a:r>
              <a:rPr lang="en-GB" dirty="0" smtClean="0"/>
              <a:t>) Summary of Product Characteristics; 3. Novartis. </a:t>
            </a:r>
            <a:r>
              <a:rPr lang="en-GB" dirty="0" err="1" smtClean="0"/>
              <a:t>Kymriah</a:t>
            </a:r>
            <a:r>
              <a:rPr lang="en-GB" dirty="0" smtClean="0"/>
              <a:t> (</a:t>
            </a:r>
            <a:r>
              <a:rPr lang="en-GB" dirty="0" err="1" smtClean="0"/>
              <a:t>tisagenlecleucel</a:t>
            </a:r>
            <a:r>
              <a:rPr lang="en-GB" dirty="0" smtClean="0"/>
              <a:t>) Summary of Product Characteristics.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8DCB7D3B-06C1-8D45-88D8-C25FBE10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81" y="298450"/>
            <a:ext cx="8208000" cy="923330"/>
          </a:xfrm>
        </p:spPr>
        <p:txBody>
          <a:bodyPr>
            <a:spAutoFit/>
          </a:bodyPr>
          <a:lstStyle/>
          <a:p>
            <a:r>
              <a:rPr lang="en-GB" sz="2700" dirty="0">
                <a:solidFill>
                  <a:srgbClr val="000000"/>
                </a:solidFill>
              </a:rPr>
              <a:t>CD19 CAR T-cell products in pivotal trials for NHL treated with at least two lines of systemic </a:t>
            </a:r>
            <a:r>
              <a:rPr lang="en-GB" sz="2700" dirty="0" smtClean="0">
                <a:solidFill>
                  <a:srgbClr val="000000"/>
                </a:solidFill>
              </a:rPr>
              <a:t>therapy </a:t>
            </a:r>
            <a:endParaRPr lang="en-US" sz="2700" dirty="0">
              <a:solidFill>
                <a:srgbClr val="0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E10420C-23E9-EA4E-860C-AE77A8B84C6D}"/>
              </a:ext>
            </a:extLst>
          </p:cNvPr>
          <p:cNvGrpSpPr/>
          <p:nvPr/>
        </p:nvGrpSpPr>
        <p:grpSpPr>
          <a:xfrm>
            <a:off x="2044669" y="2628715"/>
            <a:ext cx="0" cy="2811325"/>
            <a:chOff x="2466650" y="1971536"/>
            <a:chExt cx="0" cy="2108494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BF9297B-91E0-4B40-8D26-C9D67417C1AB}"/>
                </a:ext>
              </a:extLst>
            </p:cNvPr>
            <p:cNvCxnSpPr/>
            <p:nvPr/>
          </p:nvCxnSpPr>
          <p:spPr bwMode="auto">
            <a:xfrm>
              <a:off x="2466650" y="1971536"/>
              <a:ext cx="0" cy="27655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A89E1487-CEC0-BA42-9683-741CFF401F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66650" y="2314096"/>
              <a:ext cx="0" cy="19626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BFBDED32-7E0A-A34D-B0D0-829778D08A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66650" y="2576367"/>
              <a:ext cx="0" cy="19626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7881FC1A-ED9F-5B4B-834C-C4C02EAF12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66650" y="2874321"/>
              <a:ext cx="0" cy="19626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A25B5A8D-D8C6-214E-B998-CB23383CF3C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66650" y="3483613"/>
              <a:ext cx="0" cy="1548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39A49A40-ADB6-F643-9535-6770319395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66650" y="3704423"/>
              <a:ext cx="0" cy="1548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4FE52AF8-4544-C042-A177-B3843DEC62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66650" y="3925230"/>
              <a:ext cx="0" cy="1548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638D9098-EFBD-0A45-AA8E-2311C76DA8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66650" y="3118750"/>
              <a:ext cx="0" cy="31669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1CF7825-B86B-3A4B-BCEE-BC2FBDE4D51B}"/>
              </a:ext>
            </a:extLst>
          </p:cNvPr>
          <p:cNvGrpSpPr/>
          <p:nvPr/>
        </p:nvGrpSpPr>
        <p:grpSpPr>
          <a:xfrm>
            <a:off x="793973" y="2697006"/>
            <a:ext cx="1156291" cy="2740043"/>
            <a:chOff x="1117822" y="2022754"/>
            <a:chExt cx="1156291" cy="2055032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E7F4149-0BB1-7440-B334-784B25B23B2B}"/>
                </a:ext>
              </a:extLst>
            </p:cNvPr>
            <p:cNvSpPr txBox="1"/>
            <p:nvPr/>
          </p:nvSpPr>
          <p:spPr>
            <a:xfrm>
              <a:off x="1494340" y="2022754"/>
              <a:ext cx="779773" cy="169943"/>
            </a:xfrm>
            <a:prstGeom prst="rect">
              <a:avLst/>
            </a:prstGeom>
            <a:noFill/>
          </p:spPr>
          <p:txBody>
            <a:bodyPr wrap="none" lIns="0" tIns="36000" rIns="0" bIns="36000" rtlCol="0" anchor="ctr">
              <a:spAutoFit/>
            </a:bodyPr>
            <a:lstStyle/>
            <a:p>
              <a:pPr algn="r"/>
              <a:r>
                <a:rPr lang="en-US" sz="1000" dirty="0">
                  <a:solidFill>
                    <a:schemeClr val="tx2"/>
                  </a:solidFill>
                </a:rPr>
                <a:t>Anti-CD19 </a:t>
              </a:r>
              <a:r>
                <a:rPr lang="en-US" sz="1000" dirty="0" err="1">
                  <a:solidFill>
                    <a:schemeClr val="tx2"/>
                  </a:solidFill>
                </a:rPr>
                <a:t>scFv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1CD976C8-AB14-094D-B07B-E002A91385AC}"/>
                </a:ext>
              </a:extLst>
            </p:cNvPr>
            <p:cNvSpPr txBox="1"/>
            <p:nvPr/>
          </p:nvSpPr>
          <p:spPr>
            <a:xfrm>
              <a:off x="1414565" y="2583235"/>
              <a:ext cx="859548" cy="169943"/>
            </a:xfrm>
            <a:prstGeom prst="rect">
              <a:avLst/>
            </a:prstGeom>
            <a:noFill/>
          </p:spPr>
          <p:txBody>
            <a:bodyPr wrap="none" lIns="0" tIns="36000" rIns="0" bIns="36000" rtlCol="0" anchor="ctr">
              <a:spAutoFit/>
            </a:bodyPr>
            <a:lstStyle/>
            <a:p>
              <a:pPr algn="r"/>
              <a:r>
                <a:rPr lang="en-US" sz="1000" dirty="0">
                  <a:solidFill>
                    <a:schemeClr val="tx2"/>
                  </a:solidFill>
                </a:rPr>
                <a:t>Transmembrane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DF285E1-B591-6746-8A8A-71215B888E1E}"/>
                </a:ext>
              </a:extLst>
            </p:cNvPr>
            <p:cNvSpPr txBox="1"/>
            <p:nvPr/>
          </p:nvSpPr>
          <p:spPr>
            <a:xfrm>
              <a:off x="1973237" y="2330426"/>
              <a:ext cx="300876" cy="169943"/>
            </a:xfrm>
            <a:prstGeom prst="rect">
              <a:avLst/>
            </a:prstGeom>
            <a:noFill/>
          </p:spPr>
          <p:txBody>
            <a:bodyPr wrap="none" lIns="0" tIns="36000" rIns="0" bIns="36000" rtlCol="0" anchor="ctr">
              <a:spAutoFit/>
            </a:bodyPr>
            <a:lstStyle/>
            <a:p>
              <a:pPr algn="r"/>
              <a:r>
                <a:rPr lang="en-US" sz="1000" dirty="0">
                  <a:solidFill>
                    <a:schemeClr val="tx2"/>
                  </a:solidFill>
                </a:rPr>
                <a:t>Hinge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EA64DF1-87DC-DB46-87F8-F78CBED77198}"/>
                </a:ext>
              </a:extLst>
            </p:cNvPr>
            <p:cNvSpPr txBox="1"/>
            <p:nvPr/>
          </p:nvSpPr>
          <p:spPr>
            <a:xfrm>
              <a:off x="1512812" y="3907843"/>
              <a:ext cx="761301" cy="169943"/>
            </a:xfrm>
            <a:prstGeom prst="rect">
              <a:avLst/>
            </a:prstGeom>
            <a:noFill/>
          </p:spPr>
          <p:txBody>
            <a:bodyPr wrap="none" lIns="0" tIns="36000" rIns="0" bIns="36000" rtlCol="0" anchor="ctr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tx2"/>
                  </a:solidFill>
                </a:rPr>
                <a:t>NHL indication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C071A92-D895-414F-8F2D-72ACA761637C}"/>
                </a:ext>
              </a:extLst>
            </p:cNvPr>
            <p:cNvSpPr txBox="1"/>
            <p:nvPr/>
          </p:nvSpPr>
          <p:spPr>
            <a:xfrm>
              <a:off x="1402079" y="3697744"/>
              <a:ext cx="872034" cy="169943"/>
            </a:xfrm>
            <a:prstGeom prst="rect">
              <a:avLst/>
            </a:prstGeom>
            <a:noFill/>
          </p:spPr>
          <p:txBody>
            <a:bodyPr wrap="none" lIns="0" tIns="36000" rIns="0" bIns="36000" rtlCol="0" anchor="ctr">
              <a:spAutoFit/>
            </a:bodyPr>
            <a:lstStyle/>
            <a:p>
              <a:pPr algn="r"/>
              <a:r>
                <a:rPr lang="en-US" sz="1000" dirty="0">
                  <a:solidFill>
                    <a:schemeClr val="tx2"/>
                  </a:solidFill>
                </a:rPr>
                <a:t>Starting material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1B076851-31DA-2A49-B7A6-4C29C15B7320}"/>
                </a:ext>
              </a:extLst>
            </p:cNvPr>
            <p:cNvSpPr txBox="1"/>
            <p:nvPr/>
          </p:nvSpPr>
          <p:spPr>
            <a:xfrm>
              <a:off x="1543144" y="3478568"/>
              <a:ext cx="730969" cy="169943"/>
            </a:xfrm>
            <a:prstGeom prst="rect">
              <a:avLst/>
            </a:prstGeom>
            <a:noFill/>
          </p:spPr>
          <p:txBody>
            <a:bodyPr wrap="none" lIns="0" tIns="36000" rIns="0" bIns="36000" rtlCol="0" anchor="ctr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tx2"/>
                  </a:solidFill>
                </a:rPr>
                <a:t>Gene transfer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FC4249E-8FFC-B44E-B3CC-1E7A9C3CB011}"/>
                </a:ext>
              </a:extLst>
            </p:cNvPr>
            <p:cNvSpPr txBox="1"/>
            <p:nvPr/>
          </p:nvSpPr>
          <p:spPr>
            <a:xfrm>
              <a:off x="1323770" y="3192125"/>
              <a:ext cx="950343" cy="169943"/>
            </a:xfrm>
            <a:prstGeom prst="rect">
              <a:avLst/>
            </a:prstGeom>
            <a:noFill/>
          </p:spPr>
          <p:txBody>
            <a:bodyPr wrap="none" lIns="0" tIns="36000" rIns="0" bIns="36000" rtlCol="0" anchor="ctr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tx2"/>
                  </a:solidFill>
                </a:rPr>
                <a:t>Activation </a:t>
              </a:r>
              <a:r>
                <a:rPr lang="en-US" sz="1000" dirty="0">
                  <a:solidFill>
                    <a:schemeClr val="tx2"/>
                  </a:solidFill>
                </a:rPr>
                <a:t>domain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6544E03-B3E0-6943-A3F5-44751EAE9005}"/>
                </a:ext>
              </a:extLst>
            </p:cNvPr>
            <p:cNvSpPr txBox="1"/>
            <p:nvPr/>
          </p:nvSpPr>
          <p:spPr>
            <a:xfrm>
              <a:off x="1117822" y="2890907"/>
              <a:ext cx="1156291" cy="169943"/>
            </a:xfrm>
            <a:prstGeom prst="rect">
              <a:avLst/>
            </a:prstGeom>
            <a:noFill/>
          </p:spPr>
          <p:txBody>
            <a:bodyPr wrap="none" lIns="0" tIns="36000" rIns="0" bIns="36000" rtlCol="0" anchor="ctr">
              <a:spAutoFit/>
            </a:bodyPr>
            <a:lstStyle/>
            <a:p>
              <a:pPr algn="r"/>
              <a:r>
                <a:rPr lang="en-US" sz="1000" dirty="0">
                  <a:solidFill>
                    <a:schemeClr val="tx2"/>
                  </a:solidFill>
                </a:rPr>
                <a:t>Costimulatory domain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AF66C2D-C09C-0C43-8736-2DE3830C9354}"/>
              </a:ext>
            </a:extLst>
          </p:cNvPr>
          <p:cNvSpPr txBox="1"/>
          <p:nvPr/>
        </p:nvSpPr>
        <p:spPr>
          <a:xfrm>
            <a:off x="2142128" y="1421848"/>
            <a:ext cx="1871310" cy="879637"/>
          </a:xfrm>
          <a:prstGeom prst="rect">
            <a:avLst/>
          </a:prstGeom>
          <a:solidFill>
            <a:srgbClr val="7A3B7A"/>
          </a:solidFill>
        </p:spPr>
        <p:txBody>
          <a:bodyPr wrap="none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 err="1" smtClean="0">
                <a:solidFill>
                  <a:schemeClr val="bg1"/>
                </a:solidFill>
                <a:latin typeface="+mj-lt"/>
              </a:rPr>
              <a:t>Axicabtagene</a:t>
            </a:r>
            <a:r>
              <a:rPr lang="en-US" sz="1100" b="1" baseline="30000" dirty="0" smtClean="0">
                <a:solidFill>
                  <a:schemeClr val="bg1"/>
                </a:solidFill>
                <a:latin typeface="+mj-lt"/>
              </a:rPr>
              <a:t>®</a:t>
            </a: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 </a:t>
            </a:r>
            <a:br>
              <a:rPr lang="en-US" sz="11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(ZUMA-1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)</a:t>
            </a:r>
          </a:p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Kite, a Gilead Company</a:t>
            </a:r>
            <a:r>
              <a:rPr lang="en-US" sz="1100" b="1" baseline="30000" dirty="0" smtClean="0">
                <a:solidFill>
                  <a:schemeClr val="bg1"/>
                </a:solidFill>
                <a:latin typeface="+mj-lt"/>
              </a:rPr>
              <a:t>1,2</a:t>
            </a:r>
            <a:endParaRPr lang="en-US" sz="11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2DC033B-6EA2-C845-833C-45BB0F2C90A2}"/>
              </a:ext>
            </a:extLst>
          </p:cNvPr>
          <p:cNvSpPr txBox="1"/>
          <p:nvPr/>
        </p:nvSpPr>
        <p:spPr>
          <a:xfrm>
            <a:off x="4071919" y="1421848"/>
            <a:ext cx="1871310" cy="879637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 err="1">
                <a:solidFill>
                  <a:srgbClr val="FFFFFF"/>
                </a:solidFill>
              </a:rPr>
              <a:t>Tisagenlecleucel</a:t>
            </a:r>
            <a:endParaRPr lang="en-US" sz="11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  <a:latin typeface="+mj-lt"/>
              </a:rPr>
              <a:t>(JULIET)</a:t>
            </a:r>
          </a:p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Novartis</a:t>
            </a:r>
            <a:r>
              <a:rPr lang="en-US" sz="1100" b="1" baseline="30000" dirty="0" smtClean="0">
                <a:solidFill>
                  <a:schemeClr val="bg1"/>
                </a:solidFill>
                <a:latin typeface="+mj-lt"/>
              </a:rPr>
              <a:t>1,3</a:t>
            </a:r>
            <a:endParaRPr lang="en-US" sz="11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F8194BF-D416-2647-915F-7B3E630D27E3}"/>
              </a:ext>
            </a:extLst>
          </p:cNvPr>
          <p:cNvSpPr txBox="1"/>
          <p:nvPr/>
        </p:nvSpPr>
        <p:spPr>
          <a:xfrm>
            <a:off x="6001710" y="1421848"/>
            <a:ext cx="1871310" cy="8796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 err="1" smtClean="0">
                <a:solidFill>
                  <a:schemeClr val="bg1"/>
                </a:solidFill>
              </a:rPr>
              <a:t>Lisocabtagene</a:t>
            </a:r>
            <a:r>
              <a:rPr lang="en-US" sz="1100" b="1" dirty="0" smtClean="0">
                <a:solidFill>
                  <a:schemeClr val="bg1"/>
                </a:solidFill>
              </a:rPr>
              <a:t> </a:t>
            </a:r>
            <a:br>
              <a:rPr lang="en-US" sz="1100" b="1" dirty="0" smtClean="0">
                <a:solidFill>
                  <a:schemeClr val="bg1"/>
                </a:solidFill>
              </a:rPr>
            </a:br>
            <a:r>
              <a:rPr lang="en-US" sz="1100" b="1" dirty="0" err="1" smtClean="0">
                <a:solidFill>
                  <a:schemeClr val="bg1"/>
                </a:solidFill>
              </a:rPr>
              <a:t>mara</a:t>
            </a:r>
            <a:r>
              <a:rPr lang="en-US" sz="1100" b="1" dirty="0" err="1" smtClean="0">
                <a:solidFill>
                  <a:srgbClr val="FFFFFF"/>
                </a:solidFill>
              </a:rPr>
              <a:t>leucel</a:t>
            </a:r>
            <a:endParaRPr lang="en-US" sz="1100" b="1" dirty="0" smtClean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(TRANSCEND-NHL-001)</a:t>
            </a:r>
          </a:p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Juno Therapeutics</a:t>
            </a:r>
            <a:r>
              <a:rPr lang="en-US" sz="1100" b="1" baseline="30000" dirty="0" smtClean="0">
                <a:solidFill>
                  <a:schemeClr val="bg1"/>
                </a:solidFill>
                <a:latin typeface="+mj-lt"/>
              </a:rPr>
              <a:t>1</a:t>
            </a:r>
            <a:endParaRPr lang="en-US" sz="11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7AA095A-A9E3-9E46-9082-18652E32DB5E}"/>
              </a:ext>
            </a:extLst>
          </p:cNvPr>
          <p:cNvSpPr txBox="1"/>
          <p:nvPr/>
        </p:nvSpPr>
        <p:spPr>
          <a:xfrm>
            <a:off x="2774534" y="4613793"/>
            <a:ext cx="609893" cy="226591"/>
          </a:xfrm>
          <a:prstGeom prst="rect">
            <a:avLst/>
          </a:prstGeom>
          <a:noFill/>
        </p:spPr>
        <p:txBody>
          <a:bodyPr wrap="none" lIns="0" tIns="36000" rIns="0" bIns="36000" rtlCol="0" anchor="t">
            <a:spAutoFit/>
          </a:bodyPr>
          <a:lstStyle/>
          <a:p>
            <a:pPr algn="ctr"/>
            <a:r>
              <a:rPr lang="el-GR" sz="1000" dirty="0" smtClean="0">
                <a:solidFill>
                  <a:schemeClr val="tx2"/>
                </a:solidFill>
              </a:rPr>
              <a:t>γ</a:t>
            </a:r>
            <a:r>
              <a:rPr lang="en-GB" sz="1000" dirty="0" smtClean="0">
                <a:solidFill>
                  <a:schemeClr val="tx2"/>
                </a:solidFill>
              </a:rPr>
              <a:t>-retrovirus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D15EDEC-F41D-E04D-B910-125448BB14D3}"/>
              </a:ext>
            </a:extLst>
          </p:cNvPr>
          <p:cNvSpPr txBox="1"/>
          <p:nvPr/>
        </p:nvSpPr>
        <p:spPr>
          <a:xfrm>
            <a:off x="2897387" y="4907154"/>
            <a:ext cx="364182" cy="226591"/>
          </a:xfrm>
          <a:prstGeom prst="rect">
            <a:avLst/>
          </a:prstGeom>
          <a:noFill/>
        </p:spPr>
        <p:txBody>
          <a:bodyPr wrap="none" lIns="0" tIns="36000" rIns="0" bIns="36000" rtlCol="0" anchor="t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PBMCs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5D80353-651F-0D44-BFCE-1AC20E4D9DCD}"/>
              </a:ext>
            </a:extLst>
          </p:cNvPr>
          <p:cNvSpPr txBox="1"/>
          <p:nvPr/>
        </p:nvSpPr>
        <p:spPr>
          <a:xfrm>
            <a:off x="2193199" y="5168911"/>
            <a:ext cx="1800000" cy="534368"/>
          </a:xfrm>
          <a:prstGeom prst="rect">
            <a:avLst/>
          </a:prstGeom>
          <a:noFill/>
        </p:spPr>
        <p:txBody>
          <a:bodyPr wrap="square" lIns="0" tIns="36000" rIns="0" bIns="36000" rtlCol="0" anchor="t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Adult patients with R/R DLBCL and PMBCL, after ≥2 lines of systemic </a:t>
            </a:r>
            <a:r>
              <a:rPr lang="en-US" dirty="0" smtClean="0"/>
              <a:t>therapy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449A4140-37DC-7749-AFE9-213184BFF590}"/>
              </a:ext>
            </a:extLst>
          </p:cNvPr>
          <p:cNvGrpSpPr/>
          <p:nvPr/>
        </p:nvGrpSpPr>
        <p:grpSpPr>
          <a:xfrm>
            <a:off x="2336223" y="3490815"/>
            <a:ext cx="1486511" cy="1154003"/>
            <a:chOff x="2660072" y="2616064"/>
            <a:chExt cx="1486511" cy="865502"/>
          </a:xfrm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6BFBB515-1836-234F-879D-D006E7748C66}"/>
                </a:ext>
              </a:extLst>
            </p:cNvPr>
            <p:cNvSpPr/>
            <p:nvPr/>
          </p:nvSpPr>
          <p:spPr bwMode="auto">
            <a:xfrm>
              <a:off x="2660072" y="2738310"/>
              <a:ext cx="1486511" cy="7432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25A4927C-6E34-634D-AEFE-EA22460C00B2}"/>
                </a:ext>
              </a:extLst>
            </p:cNvPr>
            <p:cNvSpPr/>
            <p:nvPr/>
          </p:nvSpPr>
          <p:spPr bwMode="auto">
            <a:xfrm>
              <a:off x="2660072" y="2616064"/>
              <a:ext cx="1486511" cy="122246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FEE4C80-F347-0F47-90A5-5B53C8948017}"/>
              </a:ext>
            </a:extLst>
          </p:cNvPr>
          <p:cNvGrpSpPr/>
          <p:nvPr/>
        </p:nvGrpSpPr>
        <p:grpSpPr>
          <a:xfrm>
            <a:off x="3013464" y="3366080"/>
            <a:ext cx="132026" cy="1213809"/>
            <a:chOff x="3403328" y="2524559"/>
            <a:chExt cx="132026" cy="910357"/>
          </a:xfrm>
        </p:grpSpPr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577D0E25-06EF-944F-A5F0-B8013AAA67C8}"/>
                </a:ext>
              </a:extLst>
            </p:cNvPr>
            <p:cNvSpPr/>
            <p:nvPr/>
          </p:nvSpPr>
          <p:spPr bwMode="auto">
            <a:xfrm>
              <a:off x="3403328" y="2524559"/>
              <a:ext cx="132026" cy="329766"/>
            </a:xfrm>
            <a:prstGeom prst="rect">
              <a:avLst/>
            </a:prstGeom>
            <a:gradFill>
              <a:gsLst>
                <a:gs pos="14000">
                  <a:schemeClr val="accent1"/>
                </a:gs>
                <a:gs pos="52000">
                  <a:schemeClr val="accent1">
                    <a:lumMod val="45000"/>
                    <a:lumOff val="55000"/>
                  </a:schemeClr>
                </a:gs>
                <a:gs pos="82000">
                  <a:schemeClr val="accent1"/>
                </a:gs>
              </a:gsLst>
              <a:lin ang="0" scaled="0"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54708F0E-7FEA-994A-B3AE-6E55CA24B7E8}"/>
                </a:ext>
              </a:extLst>
            </p:cNvPr>
            <p:cNvSpPr/>
            <p:nvPr/>
          </p:nvSpPr>
          <p:spPr bwMode="auto">
            <a:xfrm>
              <a:off x="3403328" y="2854325"/>
              <a:ext cx="132026" cy="250825"/>
            </a:xfrm>
            <a:prstGeom prst="rect">
              <a:avLst/>
            </a:prstGeom>
            <a:gradFill>
              <a:gsLst>
                <a:gs pos="14000">
                  <a:schemeClr val="accent2"/>
                </a:gs>
                <a:gs pos="52000">
                  <a:schemeClr val="accent2">
                    <a:lumMod val="60000"/>
                    <a:lumOff val="40000"/>
                  </a:schemeClr>
                </a:gs>
                <a:gs pos="82000">
                  <a:schemeClr val="accent2"/>
                </a:gs>
              </a:gsLst>
              <a:lin ang="0" scaled="0"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14A867DD-E0C0-CA42-9232-DF3D3E2202F2}"/>
                </a:ext>
              </a:extLst>
            </p:cNvPr>
            <p:cNvSpPr/>
            <p:nvPr/>
          </p:nvSpPr>
          <p:spPr bwMode="auto">
            <a:xfrm>
              <a:off x="3403328" y="3105150"/>
              <a:ext cx="132026" cy="329766"/>
            </a:xfrm>
            <a:prstGeom prst="rect">
              <a:avLst/>
            </a:prstGeom>
            <a:gradFill>
              <a:gsLst>
                <a:gs pos="14000">
                  <a:schemeClr val="accent4"/>
                </a:gs>
                <a:gs pos="52000">
                  <a:schemeClr val="accent4">
                    <a:lumMod val="40000"/>
                    <a:lumOff val="60000"/>
                  </a:schemeClr>
                </a:gs>
                <a:gs pos="82000">
                  <a:schemeClr val="accent4"/>
                </a:gs>
              </a:gsLst>
              <a:lin ang="0" scaled="0"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EF00D93-9F3A-6E4C-B088-E18CB5770B63}"/>
              </a:ext>
            </a:extLst>
          </p:cNvPr>
          <p:cNvSpPr txBox="1"/>
          <p:nvPr/>
        </p:nvSpPr>
        <p:spPr>
          <a:xfrm>
            <a:off x="4754507" y="4613793"/>
            <a:ext cx="506136" cy="226591"/>
          </a:xfrm>
          <a:prstGeom prst="rect">
            <a:avLst/>
          </a:prstGeom>
          <a:noFill/>
        </p:spPr>
        <p:txBody>
          <a:bodyPr wrap="none" lIns="0" tIns="36000" rIns="0" bIns="36000" rtlCol="0" anchor="t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Lentivirus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88AE76DA-BE89-3F4B-BB39-50A35BEFB02A}"/>
              </a:ext>
            </a:extLst>
          </p:cNvPr>
          <p:cNvSpPr txBox="1"/>
          <p:nvPr/>
        </p:nvSpPr>
        <p:spPr>
          <a:xfrm>
            <a:off x="4825483" y="4907154"/>
            <a:ext cx="364182" cy="226591"/>
          </a:xfrm>
          <a:prstGeom prst="rect">
            <a:avLst/>
          </a:prstGeom>
          <a:noFill/>
        </p:spPr>
        <p:txBody>
          <a:bodyPr wrap="none" lIns="0" tIns="36000" rIns="0" bIns="36000" rtlCol="0" anchor="t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/>
                </a:solidFill>
              </a:rPr>
              <a:t>PBMCs</a:t>
            </a:r>
            <a:endParaRPr lang="en-US" sz="1000" dirty="0">
              <a:solidFill>
                <a:schemeClr val="tx2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DBD93B68-D8E6-084E-AA37-24D63C88289B}"/>
              </a:ext>
            </a:extLst>
          </p:cNvPr>
          <p:cNvGrpSpPr/>
          <p:nvPr/>
        </p:nvGrpSpPr>
        <p:grpSpPr>
          <a:xfrm>
            <a:off x="4264320" y="3490815"/>
            <a:ext cx="1486511" cy="1154003"/>
            <a:chOff x="2660072" y="2616064"/>
            <a:chExt cx="1486511" cy="865502"/>
          </a:xfrm>
        </p:grpSpPr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2B76B482-EBCE-634C-B272-A2107E311A2F}"/>
                </a:ext>
              </a:extLst>
            </p:cNvPr>
            <p:cNvSpPr/>
            <p:nvPr/>
          </p:nvSpPr>
          <p:spPr bwMode="auto">
            <a:xfrm>
              <a:off x="2660072" y="2738310"/>
              <a:ext cx="1486511" cy="7432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0C71DFC3-A2E1-FA48-8840-2F936BF287A6}"/>
                </a:ext>
              </a:extLst>
            </p:cNvPr>
            <p:cNvSpPr/>
            <p:nvPr/>
          </p:nvSpPr>
          <p:spPr bwMode="auto">
            <a:xfrm>
              <a:off x="2660072" y="2616064"/>
              <a:ext cx="1486511" cy="122246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9879513-EAF9-B143-98C9-9574DEC6E104}"/>
              </a:ext>
            </a:extLst>
          </p:cNvPr>
          <p:cNvGrpSpPr/>
          <p:nvPr/>
        </p:nvGrpSpPr>
        <p:grpSpPr>
          <a:xfrm>
            <a:off x="4941561" y="3366080"/>
            <a:ext cx="132026" cy="1213809"/>
            <a:chOff x="3403328" y="2524559"/>
            <a:chExt cx="132026" cy="910357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EDA74009-1262-0C43-8018-DE75F82D66FC}"/>
                </a:ext>
              </a:extLst>
            </p:cNvPr>
            <p:cNvSpPr/>
            <p:nvPr/>
          </p:nvSpPr>
          <p:spPr bwMode="auto">
            <a:xfrm>
              <a:off x="3403328" y="2524559"/>
              <a:ext cx="132026" cy="329766"/>
            </a:xfrm>
            <a:prstGeom prst="rect">
              <a:avLst/>
            </a:prstGeom>
            <a:gradFill>
              <a:gsLst>
                <a:gs pos="14000">
                  <a:schemeClr val="accent1"/>
                </a:gs>
                <a:gs pos="52000">
                  <a:schemeClr val="accent1">
                    <a:lumMod val="45000"/>
                    <a:lumOff val="55000"/>
                  </a:schemeClr>
                </a:gs>
                <a:gs pos="82000">
                  <a:schemeClr val="accent1"/>
                </a:gs>
              </a:gsLst>
              <a:lin ang="0" scaled="0"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2D3CF125-AB7A-C846-AA5D-8DC39D611CEB}"/>
                </a:ext>
              </a:extLst>
            </p:cNvPr>
            <p:cNvSpPr/>
            <p:nvPr/>
          </p:nvSpPr>
          <p:spPr bwMode="auto">
            <a:xfrm>
              <a:off x="3403328" y="2854325"/>
              <a:ext cx="132026" cy="250825"/>
            </a:xfrm>
            <a:prstGeom prst="rect">
              <a:avLst/>
            </a:prstGeom>
            <a:gradFill>
              <a:gsLst>
                <a:gs pos="14000">
                  <a:schemeClr val="accent2"/>
                </a:gs>
                <a:gs pos="52000">
                  <a:schemeClr val="accent2">
                    <a:lumMod val="60000"/>
                    <a:lumOff val="40000"/>
                  </a:schemeClr>
                </a:gs>
                <a:gs pos="82000">
                  <a:schemeClr val="accent2"/>
                </a:gs>
              </a:gsLst>
              <a:lin ang="0" scaled="0"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E21AE6C3-309A-B046-B4B3-6ED99C5B7C87}"/>
                </a:ext>
              </a:extLst>
            </p:cNvPr>
            <p:cNvSpPr/>
            <p:nvPr/>
          </p:nvSpPr>
          <p:spPr bwMode="auto">
            <a:xfrm>
              <a:off x="3403328" y="3105150"/>
              <a:ext cx="132026" cy="329766"/>
            </a:xfrm>
            <a:prstGeom prst="rect">
              <a:avLst/>
            </a:prstGeom>
            <a:gradFill>
              <a:gsLst>
                <a:gs pos="14000">
                  <a:schemeClr val="accent4"/>
                </a:gs>
                <a:gs pos="52000">
                  <a:schemeClr val="accent4">
                    <a:lumMod val="40000"/>
                    <a:lumOff val="60000"/>
                  </a:schemeClr>
                </a:gs>
                <a:gs pos="82000">
                  <a:schemeClr val="accent4"/>
                </a:gs>
              </a:gsLst>
              <a:lin ang="0" scaled="0"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F7E6DC2-5547-094D-B2D8-9C4B0EC53CE8}"/>
              </a:ext>
            </a:extLst>
          </p:cNvPr>
          <p:cNvSpPr txBox="1"/>
          <p:nvPr/>
        </p:nvSpPr>
        <p:spPr>
          <a:xfrm>
            <a:off x="6684300" y="4608274"/>
            <a:ext cx="506136" cy="226591"/>
          </a:xfrm>
          <a:prstGeom prst="rect">
            <a:avLst/>
          </a:prstGeom>
          <a:noFill/>
        </p:spPr>
        <p:txBody>
          <a:bodyPr wrap="none" lIns="0" tIns="36000" rIns="0" bIns="36000" rtlCol="0" anchor="t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/>
                </a:solidFill>
              </a:rPr>
              <a:t>Lentivirus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291F348-818D-DC4E-B09E-923969AAAA16}"/>
              </a:ext>
            </a:extLst>
          </p:cNvPr>
          <p:cNvSpPr txBox="1"/>
          <p:nvPr/>
        </p:nvSpPr>
        <p:spPr>
          <a:xfrm>
            <a:off x="6678945" y="4901636"/>
            <a:ext cx="516843" cy="226591"/>
          </a:xfrm>
          <a:prstGeom prst="rect">
            <a:avLst/>
          </a:prstGeom>
          <a:noFill/>
        </p:spPr>
        <p:txBody>
          <a:bodyPr wrap="none" lIns="0" tIns="36000" rIns="0" bIns="36000" rtlCol="0" anchor="t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/>
                </a:solidFill>
              </a:rPr>
              <a:t>CD4 : CD8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578FA22-8246-9D44-AAA3-BE26A19145F8}"/>
              </a:ext>
            </a:extLst>
          </p:cNvPr>
          <p:cNvSpPr txBox="1"/>
          <p:nvPr/>
        </p:nvSpPr>
        <p:spPr>
          <a:xfrm>
            <a:off x="6194110" y="5172691"/>
            <a:ext cx="1486511" cy="534368"/>
          </a:xfrm>
          <a:prstGeom prst="rect">
            <a:avLst/>
          </a:prstGeom>
          <a:noFill/>
        </p:spPr>
        <p:txBody>
          <a:bodyPr wrap="square" lIns="0" tIns="36000" rIns="0" bIns="36000" rtlCol="0" anchor="t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tx2"/>
                </a:solidFill>
              </a:rPr>
              <a:t>Lisocabtagene</a:t>
            </a:r>
            <a:r>
              <a:rPr lang="en-US" sz="1000" dirty="0" smtClean="0">
                <a:solidFill>
                  <a:schemeClr val="tx2"/>
                </a:solidFill>
              </a:rPr>
              <a:t> </a:t>
            </a:r>
            <a:r>
              <a:rPr lang="en-US" sz="1000" dirty="0" err="1" smtClean="0">
                <a:solidFill>
                  <a:schemeClr val="tx2"/>
                </a:solidFill>
              </a:rPr>
              <a:t>maraleucel</a:t>
            </a:r>
            <a:r>
              <a:rPr lang="en-US" sz="1000" dirty="0" smtClean="0">
                <a:solidFill>
                  <a:schemeClr val="tx2"/>
                </a:solidFill>
              </a:rPr>
              <a:t> is not currently licensed in Europe</a:t>
            </a:r>
            <a:endParaRPr lang="en-US" sz="1000" dirty="0">
              <a:solidFill>
                <a:schemeClr val="tx2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6FB0D736-7035-D04C-A5AD-12E897E685F7}"/>
              </a:ext>
            </a:extLst>
          </p:cNvPr>
          <p:cNvGrpSpPr/>
          <p:nvPr/>
        </p:nvGrpSpPr>
        <p:grpSpPr>
          <a:xfrm>
            <a:off x="6194111" y="3485296"/>
            <a:ext cx="1486511" cy="1154003"/>
            <a:chOff x="2660072" y="2616064"/>
            <a:chExt cx="1486511" cy="865502"/>
          </a:xfrm>
        </p:grpSpPr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119280A6-5BFD-BB46-9C2F-A9C37042C49D}"/>
                </a:ext>
              </a:extLst>
            </p:cNvPr>
            <p:cNvSpPr/>
            <p:nvPr/>
          </p:nvSpPr>
          <p:spPr bwMode="auto">
            <a:xfrm>
              <a:off x="2660072" y="2738310"/>
              <a:ext cx="1486511" cy="7432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56C44BD5-9699-4D47-A330-56FFDBC37100}"/>
                </a:ext>
              </a:extLst>
            </p:cNvPr>
            <p:cNvSpPr/>
            <p:nvPr/>
          </p:nvSpPr>
          <p:spPr bwMode="auto">
            <a:xfrm>
              <a:off x="2660072" y="2616064"/>
              <a:ext cx="1486511" cy="122246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29DE86C9-D78C-B34E-BB68-2F4F39A3DF17}"/>
              </a:ext>
            </a:extLst>
          </p:cNvPr>
          <p:cNvGrpSpPr/>
          <p:nvPr/>
        </p:nvGrpSpPr>
        <p:grpSpPr>
          <a:xfrm>
            <a:off x="6871352" y="3360561"/>
            <a:ext cx="132026" cy="1213809"/>
            <a:chOff x="3403328" y="2524559"/>
            <a:chExt cx="132026" cy="910357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D4ADB6B7-1676-0243-AE03-8887DE594190}"/>
                </a:ext>
              </a:extLst>
            </p:cNvPr>
            <p:cNvSpPr/>
            <p:nvPr/>
          </p:nvSpPr>
          <p:spPr bwMode="auto">
            <a:xfrm>
              <a:off x="3403328" y="2524559"/>
              <a:ext cx="132026" cy="329766"/>
            </a:xfrm>
            <a:prstGeom prst="rect">
              <a:avLst/>
            </a:prstGeom>
            <a:gradFill>
              <a:gsLst>
                <a:gs pos="14000">
                  <a:schemeClr val="accent1"/>
                </a:gs>
                <a:gs pos="52000">
                  <a:schemeClr val="accent1">
                    <a:lumMod val="45000"/>
                    <a:lumOff val="55000"/>
                  </a:schemeClr>
                </a:gs>
                <a:gs pos="82000">
                  <a:schemeClr val="accent1"/>
                </a:gs>
              </a:gsLst>
              <a:lin ang="0" scaled="0"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23ACA0F3-7B34-494C-B252-D51F7EA9B98F}"/>
                </a:ext>
              </a:extLst>
            </p:cNvPr>
            <p:cNvSpPr/>
            <p:nvPr/>
          </p:nvSpPr>
          <p:spPr bwMode="auto">
            <a:xfrm>
              <a:off x="3403328" y="2854325"/>
              <a:ext cx="132026" cy="250825"/>
            </a:xfrm>
            <a:prstGeom prst="rect">
              <a:avLst/>
            </a:prstGeom>
            <a:gradFill>
              <a:gsLst>
                <a:gs pos="14000">
                  <a:schemeClr val="accent2"/>
                </a:gs>
                <a:gs pos="52000">
                  <a:schemeClr val="accent2">
                    <a:lumMod val="60000"/>
                    <a:lumOff val="40000"/>
                  </a:schemeClr>
                </a:gs>
                <a:gs pos="82000">
                  <a:schemeClr val="accent2"/>
                </a:gs>
              </a:gsLst>
              <a:lin ang="0" scaled="0"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1096B639-D548-344E-818A-F1A581099DAE}"/>
                </a:ext>
              </a:extLst>
            </p:cNvPr>
            <p:cNvSpPr/>
            <p:nvPr/>
          </p:nvSpPr>
          <p:spPr bwMode="auto">
            <a:xfrm>
              <a:off x="3403328" y="3105150"/>
              <a:ext cx="132026" cy="329766"/>
            </a:xfrm>
            <a:prstGeom prst="rect">
              <a:avLst/>
            </a:prstGeom>
            <a:gradFill>
              <a:gsLst>
                <a:gs pos="14000">
                  <a:schemeClr val="accent4"/>
                </a:gs>
                <a:gs pos="52000">
                  <a:schemeClr val="accent4">
                    <a:lumMod val="40000"/>
                    <a:lumOff val="60000"/>
                  </a:schemeClr>
                </a:gs>
                <a:gs pos="82000">
                  <a:schemeClr val="accent4"/>
                </a:gs>
              </a:gsLst>
              <a:lin ang="0" scaled="0"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E3D0D17F-7A6A-6E4E-A7FE-13C0CDE94AAB}"/>
              </a:ext>
            </a:extLst>
          </p:cNvPr>
          <p:cNvSpPr txBox="1"/>
          <p:nvPr/>
        </p:nvSpPr>
        <p:spPr>
          <a:xfrm>
            <a:off x="2604308" y="3813273"/>
            <a:ext cx="405954" cy="246221"/>
          </a:xfrm>
          <a:prstGeom prst="rect">
            <a:avLst/>
          </a:prstGeom>
          <a:noFill/>
        </p:spPr>
        <p:txBody>
          <a:bodyPr wrap="none" rIns="36000" rtlCol="0">
            <a:spAutoFit/>
          </a:bodyPr>
          <a:lstStyle/>
          <a:p>
            <a:pPr algn="r"/>
            <a:r>
              <a:rPr lang="en-US" sz="1000" dirty="0">
                <a:solidFill>
                  <a:schemeClr val="tx2"/>
                </a:solidFill>
                <a:latin typeface="+mj-lt"/>
              </a:rPr>
              <a:t>CD28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9B8965F-33D7-AC4A-B86A-06A0F3B1D4BC}"/>
              </a:ext>
            </a:extLst>
          </p:cNvPr>
          <p:cNvSpPr txBox="1"/>
          <p:nvPr/>
        </p:nvSpPr>
        <p:spPr>
          <a:xfrm>
            <a:off x="4502013" y="3813273"/>
            <a:ext cx="437450" cy="246221"/>
          </a:xfrm>
          <a:prstGeom prst="rect">
            <a:avLst/>
          </a:prstGeom>
          <a:noFill/>
        </p:spPr>
        <p:txBody>
          <a:bodyPr wrap="none" rIns="36000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tx2"/>
                </a:solidFill>
                <a:latin typeface="+mj-lt"/>
              </a:rPr>
              <a:t>4-1BB</a:t>
            </a:r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D1D2BF07-B783-844C-90EF-C733F3EDA23F}"/>
              </a:ext>
            </a:extLst>
          </p:cNvPr>
          <p:cNvSpPr txBox="1"/>
          <p:nvPr/>
        </p:nvSpPr>
        <p:spPr>
          <a:xfrm>
            <a:off x="6424194" y="3813273"/>
            <a:ext cx="437450" cy="246221"/>
          </a:xfrm>
          <a:prstGeom prst="rect">
            <a:avLst/>
          </a:prstGeom>
          <a:noFill/>
        </p:spPr>
        <p:txBody>
          <a:bodyPr wrap="none" rIns="36000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tx2"/>
                </a:solidFill>
                <a:latin typeface="+mj-lt"/>
              </a:rPr>
              <a:t>4-1BB</a:t>
            </a:r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726FE7C9-8B6B-8749-8E80-B35C07521573}"/>
              </a:ext>
            </a:extLst>
          </p:cNvPr>
          <p:cNvSpPr txBox="1"/>
          <p:nvPr/>
        </p:nvSpPr>
        <p:spPr>
          <a:xfrm>
            <a:off x="2626323" y="4207133"/>
            <a:ext cx="385541" cy="246221"/>
          </a:xfrm>
          <a:prstGeom prst="rect">
            <a:avLst/>
          </a:prstGeom>
          <a:noFill/>
        </p:spPr>
        <p:txBody>
          <a:bodyPr wrap="none" rIns="36000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tx2"/>
                </a:solidFill>
                <a:latin typeface="+mj-lt"/>
              </a:rPr>
              <a:t>CD3</a:t>
            </a:r>
            <a:r>
              <a:rPr lang="el-GR" sz="1000" dirty="0" smtClean="0">
                <a:solidFill>
                  <a:schemeClr val="tx2"/>
                </a:solidFill>
                <a:latin typeface="+mj-lt"/>
              </a:rPr>
              <a:t>ζ</a:t>
            </a:r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BDDBB979-E073-2848-B6B5-D29D0BA34CF6}"/>
              </a:ext>
            </a:extLst>
          </p:cNvPr>
          <p:cNvSpPr txBox="1"/>
          <p:nvPr/>
        </p:nvSpPr>
        <p:spPr>
          <a:xfrm>
            <a:off x="4553921" y="4207133"/>
            <a:ext cx="385541" cy="246221"/>
          </a:xfrm>
          <a:prstGeom prst="rect">
            <a:avLst/>
          </a:prstGeom>
          <a:noFill/>
        </p:spPr>
        <p:txBody>
          <a:bodyPr wrap="none" rIns="36000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tx2"/>
                </a:solidFill>
                <a:latin typeface="+mj-lt"/>
              </a:rPr>
              <a:t>CD3</a:t>
            </a:r>
            <a:r>
              <a:rPr lang="el-GR" sz="1000" dirty="0" smtClean="0">
                <a:solidFill>
                  <a:schemeClr val="tx2"/>
                </a:solidFill>
              </a:rPr>
              <a:t>ζ</a:t>
            </a:r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0817A944-9E85-9D44-9944-6A556C4B0D5B}"/>
              </a:ext>
            </a:extLst>
          </p:cNvPr>
          <p:cNvSpPr txBox="1"/>
          <p:nvPr/>
        </p:nvSpPr>
        <p:spPr>
          <a:xfrm>
            <a:off x="6484117" y="4207133"/>
            <a:ext cx="385541" cy="246221"/>
          </a:xfrm>
          <a:prstGeom prst="rect">
            <a:avLst/>
          </a:prstGeom>
          <a:noFill/>
        </p:spPr>
        <p:txBody>
          <a:bodyPr wrap="none" rIns="36000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tx2"/>
                </a:solidFill>
              </a:rPr>
              <a:t>CD3</a:t>
            </a:r>
            <a:r>
              <a:rPr lang="el-GR" sz="1000" dirty="0" smtClean="0">
                <a:solidFill>
                  <a:schemeClr val="tx2"/>
                </a:solidFill>
              </a:rPr>
              <a:t>ζ</a:t>
            </a:r>
            <a:endParaRPr lang="en-US" sz="1000" dirty="0">
              <a:solidFill>
                <a:schemeClr val="tx2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A4C4D730-84E5-1A4A-BC7F-D76F9AB3E063}"/>
              </a:ext>
            </a:extLst>
          </p:cNvPr>
          <p:cNvGrpSpPr/>
          <p:nvPr/>
        </p:nvGrpSpPr>
        <p:grpSpPr>
          <a:xfrm>
            <a:off x="2584450" y="2435671"/>
            <a:ext cx="1300029" cy="930408"/>
            <a:chOff x="2908300" y="1826753"/>
            <a:chExt cx="1300029" cy="697806"/>
          </a:xfrm>
        </p:grpSpPr>
        <p:cxnSp>
          <p:nvCxnSpPr>
            <p:cNvPr id="81" name="Elbow Connector 80">
              <a:extLst>
                <a:ext uri="{FF2B5EF4-FFF2-40B4-BE49-F238E27FC236}">
                  <a16:creationId xmlns="" xmlns:a16="http://schemas.microsoft.com/office/drawing/2014/main" id="{EEEE5A4F-CE9F-6547-AAE1-C683C200A5C9}"/>
                </a:ext>
              </a:extLst>
            </p:cNvPr>
            <p:cNvCxnSpPr>
              <a:cxnSpLocks/>
              <a:stCxn id="46" idx="0"/>
              <a:endCxn id="78" idx="5"/>
            </p:cNvCxnSpPr>
            <p:nvPr/>
          </p:nvCxnSpPr>
          <p:spPr bwMode="auto">
            <a:xfrm rot="5400000" flipH="1" flipV="1">
              <a:off x="3328686" y="2383904"/>
              <a:ext cx="215297" cy="66014"/>
            </a:xfrm>
            <a:prstGeom prst="bentConnector4">
              <a:avLst>
                <a:gd name="adj1" fmla="val 50000"/>
                <a:gd name="adj2" fmla="val 176953"/>
              </a:avLst>
            </a:prstGeom>
            <a:solidFill>
              <a:schemeClr val="accent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6F7944F5-103C-3E4E-AFF8-878C11ADCF4F}"/>
                </a:ext>
              </a:extLst>
            </p:cNvPr>
            <p:cNvSpPr txBox="1"/>
            <p:nvPr/>
          </p:nvSpPr>
          <p:spPr>
            <a:xfrm>
              <a:off x="2908300" y="1826753"/>
              <a:ext cx="31290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VL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96EC814F-7DEF-3C4A-A578-B0EC7BA450C4}"/>
                </a:ext>
              </a:extLst>
            </p:cNvPr>
            <p:cNvSpPr txBox="1"/>
            <p:nvPr/>
          </p:nvSpPr>
          <p:spPr>
            <a:xfrm>
              <a:off x="3524250" y="2063041"/>
              <a:ext cx="33855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VH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72BB2FBE-443F-D74F-8826-885B08C71C91}"/>
                </a:ext>
              </a:extLst>
            </p:cNvPr>
            <p:cNvSpPr txBox="1"/>
            <p:nvPr/>
          </p:nvSpPr>
          <p:spPr>
            <a:xfrm>
              <a:off x="3651766" y="1853640"/>
              <a:ext cx="55656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FMC63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="" xmlns:a16="http://schemas.microsoft.com/office/drawing/2014/main" id="{72FEBF22-9308-2A4A-91A4-EC7BB96E4D7B}"/>
                </a:ext>
              </a:extLst>
            </p:cNvPr>
            <p:cNvSpPr/>
            <p:nvPr/>
          </p:nvSpPr>
          <p:spPr bwMode="auto">
            <a:xfrm>
              <a:off x="3469341" y="1964211"/>
              <a:ext cx="97248" cy="345051"/>
            </a:xfrm>
            <a:custGeom>
              <a:avLst/>
              <a:gdLst>
                <a:gd name="connsiteX0" fmla="*/ 48624 w 97248"/>
                <a:gd name="connsiteY0" fmla="*/ 0 h 345051"/>
                <a:gd name="connsiteX1" fmla="*/ 97248 w 97248"/>
                <a:gd name="connsiteY1" fmla="*/ 48624 h 345051"/>
                <a:gd name="connsiteX2" fmla="*/ 97248 w 97248"/>
                <a:gd name="connsiteY2" fmla="*/ 78112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0 w 97248"/>
                <a:gd name="connsiteY7" fmla="*/ 78112 h 345051"/>
                <a:gd name="connsiteX8" fmla="*/ 0 w 97248"/>
                <a:gd name="connsiteY8" fmla="*/ 48624 h 345051"/>
                <a:gd name="connsiteX9" fmla="*/ 48624 w 97248"/>
                <a:gd name="connsiteY9" fmla="*/ 0 h 345051"/>
                <a:gd name="connsiteX0" fmla="*/ 48624 w 97248"/>
                <a:gd name="connsiteY0" fmla="*/ 0 h 345051"/>
                <a:gd name="connsiteX1" fmla="*/ 97248 w 97248"/>
                <a:gd name="connsiteY1" fmla="*/ 48624 h 345051"/>
                <a:gd name="connsiteX2" fmla="*/ 97248 w 97248"/>
                <a:gd name="connsiteY2" fmla="*/ 78112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0 w 97248"/>
                <a:gd name="connsiteY7" fmla="*/ 78112 h 345051"/>
                <a:gd name="connsiteX8" fmla="*/ 0 w 97248"/>
                <a:gd name="connsiteY8" fmla="*/ 48624 h 345051"/>
                <a:gd name="connsiteX9" fmla="*/ 48624 w 97248"/>
                <a:gd name="connsiteY9" fmla="*/ 0 h 345051"/>
                <a:gd name="connsiteX0" fmla="*/ 48624 w 100423"/>
                <a:gd name="connsiteY0" fmla="*/ 0 h 345051"/>
                <a:gd name="connsiteX1" fmla="*/ 97248 w 100423"/>
                <a:gd name="connsiteY1" fmla="*/ 48624 h 345051"/>
                <a:gd name="connsiteX2" fmla="*/ 100423 w 100423"/>
                <a:gd name="connsiteY2" fmla="*/ 141612 h 345051"/>
                <a:gd name="connsiteX3" fmla="*/ 97248 w 100423"/>
                <a:gd name="connsiteY3" fmla="*/ 218315 h 345051"/>
                <a:gd name="connsiteX4" fmla="*/ 97248 w 100423"/>
                <a:gd name="connsiteY4" fmla="*/ 345051 h 345051"/>
                <a:gd name="connsiteX5" fmla="*/ 0 w 100423"/>
                <a:gd name="connsiteY5" fmla="*/ 345051 h 345051"/>
                <a:gd name="connsiteX6" fmla="*/ 0 w 100423"/>
                <a:gd name="connsiteY6" fmla="*/ 218315 h 345051"/>
                <a:gd name="connsiteX7" fmla="*/ 0 w 100423"/>
                <a:gd name="connsiteY7" fmla="*/ 78112 h 345051"/>
                <a:gd name="connsiteX8" fmla="*/ 0 w 100423"/>
                <a:gd name="connsiteY8" fmla="*/ 48624 h 345051"/>
                <a:gd name="connsiteX9" fmla="*/ 48624 w 100423"/>
                <a:gd name="connsiteY9" fmla="*/ 0 h 345051"/>
                <a:gd name="connsiteX0" fmla="*/ 54974 w 106773"/>
                <a:gd name="connsiteY0" fmla="*/ 0 h 345051"/>
                <a:gd name="connsiteX1" fmla="*/ 103598 w 106773"/>
                <a:gd name="connsiteY1" fmla="*/ 48624 h 345051"/>
                <a:gd name="connsiteX2" fmla="*/ 106773 w 106773"/>
                <a:gd name="connsiteY2" fmla="*/ 141612 h 345051"/>
                <a:gd name="connsiteX3" fmla="*/ 103598 w 106773"/>
                <a:gd name="connsiteY3" fmla="*/ 218315 h 345051"/>
                <a:gd name="connsiteX4" fmla="*/ 103598 w 106773"/>
                <a:gd name="connsiteY4" fmla="*/ 345051 h 345051"/>
                <a:gd name="connsiteX5" fmla="*/ 6350 w 106773"/>
                <a:gd name="connsiteY5" fmla="*/ 345051 h 345051"/>
                <a:gd name="connsiteX6" fmla="*/ 6350 w 106773"/>
                <a:gd name="connsiteY6" fmla="*/ 218315 h 345051"/>
                <a:gd name="connsiteX7" fmla="*/ 0 w 106773"/>
                <a:gd name="connsiteY7" fmla="*/ 135262 h 345051"/>
                <a:gd name="connsiteX8" fmla="*/ 6350 w 106773"/>
                <a:gd name="connsiteY8" fmla="*/ 48624 h 345051"/>
                <a:gd name="connsiteX9" fmla="*/ 54974 w 106773"/>
                <a:gd name="connsiteY9" fmla="*/ 0 h 345051"/>
                <a:gd name="connsiteX0" fmla="*/ 54974 w 106773"/>
                <a:gd name="connsiteY0" fmla="*/ 784 h 345835"/>
                <a:gd name="connsiteX1" fmla="*/ 103598 w 106773"/>
                <a:gd name="connsiteY1" fmla="*/ 49408 h 345835"/>
                <a:gd name="connsiteX2" fmla="*/ 106773 w 106773"/>
                <a:gd name="connsiteY2" fmla="*/ 142396 h 345835"/>
                <a:gd name="connsiteX3" fmla="*/ 103598 w 106773"/>
                <a:gd name="connsiteY3" fmla="*/ 219099 h 345835"/>
                <a:gd name="connsiteX4" fmla="*/ 103598 w 106773"/>
                <a:gd name="connsiteY4" fmla="*/ 345835 h 345835"/>
                <a:gd name="connsiteX5" fmla="*/ 6350 w 106773"/>
                <a:gd name="connsiteY5" fmla="*/ 345835 h 345835"/>
                <a:gd name="connsiteX6" fmla="*/ 6350 w 106773"/>
                <a:gd name="connsiteY6" fmla="*/ 219099 h 345835"/>
                <a:gd name="connsiteX7" fmla="*/ 0 w 106773"/>
                <a:gd name="connsiteY7" fmla="*/ 136046 h 345835"/>
                <a:gd name="connsiteX8" fmla="*/ 0 w 106773"/>
                <a:gd name="connsiteY8" fmla="*/ 84333 h 345835"/>
                <a:gd name="connsiteX9" fmla="*/ 54974 w 106773"/>
                <a:gd name="connsiteY9" fmla="*/ 784 h 345835"/>
                <a:gd name="connsiteX0" fmla="*/ 54974 w 106773"/>
                <a:gd name="connsiteY0" fmla="*/ 0 h 345051"/>
                <a:gd name="connsiteX1" fmla="*/ 103598 w 106773"/>
                <a:gd name="connsiteY1" fmla="*/ 83549 h 345051"/>
                <a:gd name="connsiteX2" fmla="*/ 106773 w 106773"/>
                <a:gd name="connsiteY2" fmla="*/ 141612 h 345051"/>
                <a:gd name="connsiteX3" fmla="*/ 103598 w 106773"/>
                <a:gd name="connsiteY3" fmla="*/ 218315 h 345051"/>
                <a:gd name="connsiteX4" fmla="*/ 103598 w 106773"/>
                <a:gd name="connsiteY4" fmla="*/ 345051 h 345051"/>
                <a:gd name="connsiteX5" fmla="*/ 6350 w 106773"/>
                <a:gd name="connsiteY5" fmla="*/ 345051 h 345051"/>
                <a:gd name="connsiteX6" fmla="*/ 6350 w 106773"/>
                <a:gd name="connsiteY6" fmla="*/ 218315 h 345051"/>
                <a:gd name="connsiteX7" fmla="*/ 0 w 106773"/>
                <a:gd name="connsiteY7" fmla="*/ 135262 h 345051"/>
                <a:gd name="connsiteX8" fmla="*/ 0 w 106773"/>
                <a:gd name="connsiteY8" fmla="*/ 83549 h 345051"/>
                <a:gd name="connsiteX9" fmla="*/ 54974 w 106773"/>
                <a:gd name="connsiteY9" fmla="*/ 0 h 345051"/>
                <a:gd name="connsiteX0" fmla="*/ 54974 w 106773"/>
                <a:gd name="connsiteY0" fmla="*/ 0 h 345051"/>
                <a:gd name="connsiteX1" fmla="*/ 103598 w 106773"/>
                <a:gd name="connsiteY1" fmla="*/ 83549 h 345051"/>
                <a:gd name="connsiteX2" fmla="*/ 106773 w 106773"/>
                <a:gd name="connsiteY2" fmla="*/ 141612 h 345051"/>
                <a:gd name="connsiteX3" fmla="*/ 103598 w 106773"/>
                <a:gd name="connsiteY3" fmla="*/ 218315 h 345051"/>
                <a:gd name="connsiteX4" fmla="*/ 103598 w 106773"/>
                <a:gd name="connsiteY4" fmla="*/ 345051 h 345051"/>
                <a:gd name="connsiteX5" fmla="*/ 6350 w 106773"/>
                <a:gd name="connsiteY5" fmla="*/ 345051 h 345051"/>
                <a:gd name="connsiteX6" fmla="*/ 6350 w 106773"/>
                <a:gd name="connsiteY6" fmla="*/ 218315 h 345051"/>
                <a:gd name="connsiteX7" fmla="*/ 9525 w 106773"/>
                <a:gd name="connsiteY7" fmla="*/ 138437 h 345051"/>
                <a:gd name="connsiteX8" fmla="*/ 0 w 106773"/>
                <a:gd name="connsiteY8" fmla="*/ 83549 h 345051"/>
                <a:gd name="connsiteX9" fmla="*/ 54974 w 106773"/>
                <a:gd name="connsiteY9" fmla="*/ 0 h 345051"/>
                <a:gd name="connsiteX0" fmla="*/ 48624 w 100423"/>
                <a:gd name="connsiteY0" fmla="*/ 0 h 345051"/>
                <a:gd name="connsiteX1" fmla="*/ 97248 w 100423"/>
                <a:gd name="connsiteY1" fmla="*/ 83549 h 345051"/>
                <a:gd name="connsiteX2" fmla="*/ 100423 w 100423"/>
                <a:gd name="connsiteY2" fmla="*/ 141612 h 345051"/>
                <a:gd name="connsiteX3" fmla="*/ 97248 w 100423"/>
                <a:gd name="connsiteY3" fmla="*/ 218315 h 345051"/>
                <a:gd name="connsiteX4" fmla="*/ 97248 w 100423"/>
                <a:gd name="connsiteY4" fmla="*/ 345051 h 345051"/>
                <a:gd name="connsiteX5" fmla="*/ 0 w 100423"/>
                <a:gd name="connsiteY5" fmla="*/ 345051 h 345051"/>
                <a:gd name="connsiteX6" fmla="*/ 0 w 100423"/>
                <a:gd name="connsiteY6" fmla="*/ 218315 h 345051"/>
                <a:gd name="connsiteX7" fmla="*/ 3175 w 100423"/>
                <a:gd name="connsiteY7" fmla="*/ 138437 h 345051"/>
                <a:gd name="connsiteX8" fmla="*/ 6350 w 100423"/>
                <a:gd name="connsiteY8" fmla="*/ 83549 h 345051"/>
                <a:gd name="connsiteX9" fmla="*/ 48624 w 100423"/>
                <a:gd name="connsiteY9" fmla="*/ 0 h 345051"/>
                <a:gd name="connsiteX0" fmla="*/ 48624 w 97248"/>
                <a:gd name="connsiteY0" fmla="*/ 0 h 345051"/>
                <a:gd name="connsiteX1" fmla="*/ 97248 w 97248"/>
                <a:gd name="connsiteY1" fmla="*/ 83549 h 345051"/>
                <a:gd name="connsiteX2" fmla="*/ 97248 w 97248"/>
                <a:gd name="connsiteY2" fmla="*/ 144787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3175 w 97248"/>
                <a:gd name="connsiteY7" fmla="*/ 138437 h 345051"/>
                <a:gd name="connsiteX8" fmla="*/ 6350 w 97248"/>
                <a:gd name="connsiteY8" fmla="*/ 83549 h 345051"/>
                <a:gd name="connsiteX9" fmla="*/ 48624 w 97248"/>
                <a:gd name="connsiteY9" fmla="*/ 0 h 345051"/>
                <a:gd name="connsiteX0" fmla="*/ 48624 w 97248"/>
                <a:gd name="connsiteY0" fmla="*/ 0 h 345051"/>
                <a:gd name="connsiteX1" fmla="*/ 94073 w 97248"/>
                <a:gd name="connsiteY1" fmla="*/ 83549 h 345051"/>
                <a:gd name="connsiteX2" fmla="*/ 97248 w 97248"/>
                <a:gd name="connsiteY2" fmla="*/ 144787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3175 w 97248"/>
                <a:gd name="connsiteY7" fmla="*/ 138437 h 345051"/>
                <a:gd name="connsiteX8" fmla="*/ 6350 w 97248"/>
                <a:gd name="connsiteY8" fmla="*/ 83549 h 345051"/>
                <a:gd name="connsiteX9" fmla="*/ 48624 w 97248"/>
                <a:gd name="connsiteY9" fmla="*/ 0 h 34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248" h="345051">
                  <a:moveTo>
                    <a:pt x="48624" y="0"/>
                  </a:moveTo>
                  <a:cubicBezTo>
                    <a:pt x="63244" y="0"/>
                    <a:pt x="94073" y="56695"/>
                    <a:pt x="94073" y="83549"/>
                  </a:cubicBezTo>
                  <a:lnTo>
                    <a:pt x="97248" y="144787"/>
                  </a:lnTo>
                  <a:lnTo>
                    <a:pt x="97248" y="218315"/>
                  </a:lnTo>
                  <a:lnTo>
                    <a:pt x="97248" y="345051"/>
                  </a:lnTo>
                  <a:lnTo>
                    <a:pt x="0" y="345051"/>
                  </a:lnTo>
                  <a:lnTo>
                    <a:pt x="0" y="218315"/>
                  </a:lnTo>
                  <a:lnTo>
                    <a:pt x="3175" y="138437"/>
                  </a:lnTo>
                  <a:lnTo>
                    <a:pt x="6350" y="83549"/>
                  </a:lnTo>
                  <a:cubicBezTo>
                    <a:pt x="6350" y="56695"/>
                    <a:pt x="34004" y="0"/>
                    <a:pt x="48624" y="0"/>
                  </a:cubicBezTo>
                  <a:close/>
                </a:path>
              </a:pathLst>
            </a:custGeom>
            <a:gradFill>
              <a:gsLst>
                <a:gs pos="22000">
                  <a:srgbClr val="007C39"/>
                </a:gs>
                <a:gs pos="52000">
                  <a:srgbClr val="00B050"/>
                </a:gs>
                <a:gs pos="79000">
                  <a:srgbClr val="007C39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="" xmlns:a16="http://schemas.microsoft.com/office/drawing/2014/main" id="{2757847F-27A9-C44C-B001-1890E8F5C054}"/>
                </a:ext>
              </a:extLst>
            </p:cNvPr>
            <p:cNvSpPr/>
            <p:nvPr/>
          </p:nvSpPr>
          <p:spPr bwMode="auto">
            <a:xfrm>
              <a:off x="3263262" y="1826753"/>
              <a:ext cx="97248" cy="345051"/>
            </a:xfrm>
            <a:custGeom>
              <a:avLst/>
              <a:gdLst>
                <a:gd name="connsiteX0" fmla="*/ 48624 w 97248"/>
                <a:gd name="connsiteY0" fmla="*/ 0 h 345051"/>
                <a:gd name="connsiteX1" fmla="*/ 97248 w 97248"/>
                <a:gd name="connsiteY1" fmla="*/ 48624 h 345051"/>
                <a:gd name="connsiteX2" fmla="*/ 97248 w 97248"/>
                <a:gd name="connsiteY2" fmla="*/ 78112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0 w 97248"/>
                <a:gd name="connsiteY7" fmla="*/ 78112 h 345051"/>
                <a:gd name="connsiteX8" fmla="*/ 0 w 97248"/>
                <a:gd name="connsiteY8" fmla="*/ 48624 h 345051"/>
                <a:gd name="connsiteX9" fmla="*/ 48624 w 97248"/>
                <a:gd name="connsiteY9" fmla="*/ 0 h 345051"/>
                <a:gd name="connsiteX0" fmla="*/ 48624 w 97248"/>
                <a:gd name="connsiteY0" fmla="*/ 0 h 345051"/>
                <a:gd name="connsiteX1" fmla="*/ 97248 w 97248"/>
                <a:gd name="connsiteY1" fmla="*/ 48624 h 345051"/>
                <a:gd name="connsiteX2" fmla="*/ 97248 w 97248"/>
                <a:gd name="connsiteY2" fmla="*/ 78112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0 w 97248"/>
                <a:gd name="connsiteY7" fmla="*/ 78112 h 345051"/>
                <a:gd name="connsiteX8" fmla="*/ 0 w 97248"/>
                <a:gd name="connsiteY8" fmla="*/ 48624 h 345051"/>
                <a:gd name="connsiteX9" fmla="*/ 48624 w 97248"/>
                <a:gd name="connsiteY9" fmla="*/ 0 h 345051"/>
                <a:gd name="connsiteX0" fmla="*/ 48624 w 100423"/>
                <a:gd name="connsiteY0" fmla="*/ 0 h 345051"/>
                <a:gd name="connsiteX1" fmla="*/ 97248 w 100423"/>
                <a:gd name="connsiteY1" fmla="*/ 48624 h 345051"/>
                <a:gd name="connsiteX2" fmla="*/ 100423 w 100423"/>
                <a:gd name="connsiteY2" fmla="*/ 141612 h 345051"/>
                <a:gd name="connsiteX3" fmla="*/ 97248 w 100423"/>
                <a:gd name="connsiteY3" fmla="*/ 218315 h 345051"/>
                <a:gd name="connsiteX4" fmla="*/ 97248 w 100423"/>
                <a:gd name="connsiteY4" fmla="*/ 345051 h 345051"/>
                <a:gd name="connsiteX5" fmla="*/ 0 w 100423"/>
                <a:gd name="connsiteY5" fmla="*/ 345051 h 345051"/>
                <a:gd name="connsiteX6" fmla="*/ 0 w 100423"/>
                <a:gd name="connsiteY6" fmla="*/ 218315 h 345051"/>
                <a:gd name="connsiteX7" fmla="*/ 0 w 100423"/>
                <a:gd name="connsiteY7" fmla="*/ 78112 h 345051"/>
                <a:gd name="connsiteX8" fmla="*/ 0 w 100423"/>
                <a:gd name="connsiteY8" fmla="*/ 48624 h 345051"/>
                <a:gd name="connsiteX9" fmla="*/ 48624 w 100423"/>
                <a:gd name="connsiteY9" fmla="*/ 0 h 345051"/>
                <a:gd name="connsiteX0" fmla="*/ 54974 w 106773"/>
                <a:gd name="connsiteY0" fmla="*/ 0 h 345051"/>
                <a:gd name="connsiteX1" fmla="*/ 103598 w 106773"/>
                <a:gd name="connsiteY1" fmla="*/ 48624 h 345051"/>
                <a:gd name="connsiteX2" fmla="*/ 106773 w 106773"/>
                <a:gd name="connsiteY2" fmla="*/ 141612 h 345051"/>
                <a:gd name="connsiteX3" fmla="*/ 103598 w 106773"/>
                <a:gd name="connsiteY3" fmla="*/ 218315 h 345051"/>
                <a:gd name="connsiteX4" fmla="*/ 103598 w 106773"/>
                <a:gd name="connsiteY4" fmla="*/ 345051 h 345051"/>
                <a:gd name="connsiteX5" fmla="*/ 6350 w 106773"/>
                <a:gd name="connsiteY5" fmla="*/ 345051 h 345051"/>
                <a:gd name="connsiteX6" fmla="*/ 6350 w 106773"/>
                <a:gd name="connsiteY6" fmla="*/ 218315 h 345051"/>
                <a:gd name="connsiteX7" fmla="*/ 0 w 106773"/>
                <a:gd name="connsiteY7" fmla="*/ 135262 h 345051"/>
                <a:gd name="connsiteX8" fmla="*/ 6350 w 106773"/>
                <a:gd name="connsiteY8" fmla="*/ 48624 h 345051"/>
                <a:gd name="connsiteX9" fmla="*/ 54974 w 106773"/>
                <a:gd name="connsiteY9" fmla="*/ 0 h 345051"/>
                <a:gd name="connsiteX0" fmla="*/ 54974 w 106773"/>
                <a:gd name="connsiteY0" fmla="*/ 784 h 345835"/>
                <a:gd name="connsiteX1" fmla="*/ 103598 w 106773"/>
                <a:gd name="connsiteY1" fmla="*/ 49408 h 345835"/>
                <a:gd name="connsiteX2" fmla="*/ 106773 w 106773"/>
                <a:gd name="connsiteY2" fmla="*/ 142396 h 345835"/>
                <a:gd name="connsiteX3" fmla="*/ 103598 w 106773"/>
                <a:gd name="connsiteY3" fmla="*/ 219099 h 345835"/>
                <a:gd name="connsiteX4" fmla="*/ 103598 w 106773"/>
                <a:gd name="connsiteY4" fmla="*/ 345835 h 345835"/>
                <a:gd name="connsiteX5" fmla="*/ 6350 w 106773"/>
                <a:gd name="connsiteY5" fmla="*/ 345835 h 345835"/>
                <a:gd name="connsiteX6" fmla="*/ 6350 w 106773"/>
                <a:gd name="connsiteY6" fmla="*/ 219099 h 345835"/>
                <a:gd name="connsiteX7" fmla="*/ 0 w 106773"/>
                <a:gd name="connsiteY7" fmla="*/ 136046 h 345835"/>
                <a:gd name="connsiteX8" fmla="*/ 0 w 106773"/>
                <a:gd name="connsiteY8" fmla="*/ 84333 h 345835"/>
                <a:gd name="connsiteX9" fmla="*/ 54974 w 106773"/>
                <a:gd name="connsiteY9" fmla="*/ 784 h 345835"/>
                <a:gd name="connsiteX0" fmla="*/ 54974 w 106773"/>
                <a:gd name="connsiteY0" fmla="*/ 0 h 345051"/>
                <a:gd name="connsiteX1" fmla="*/ 103598 w 106773"/>
                <a:gd name="connsiteY1" fmla="*/ 83549 h 345051"/>
                <a:gd name="connsiteX2" fmla="*/ 106773 w 106773"/>
                <a:gd name="connsiteY2" fmla="*/ 141612 h 345051"/>
                <a:gd name="connsiteX3" fmla="*/ 103598 w 106773"/>
                <a:gd name="connsiteY3" fmla="*/ 218315 h 345051"/>
                <a:gd name="connsiteX4" fmla="*/ 103598 w 106773"/>
                <a:gd name="connsiteY4" fmla="*/ 345051 h 345051"/>
                <a:gd name="connsiteX5" fmla="*/ 6350 w 106773"/>
                <a:gd name="connsiteY5" fmla="*/ 345051 h 345051"/>
                <a:gd name="connsiteX6" fmla="*/ 6350 w 106773"/>
                <a:gd name="connsiteY6" fmla="*/ 218315 h 345051"/>
                <a:gd name="connsiteX7" fmla="*/ 0 w 106773"/>
                <a:gd name="connsiteY7" fmla="*/ 135262 h 345051"/>
                <a:gd name="connsiteX8" fmla="*/ 0 w 106773"/>
                <a:gd name="connsiteY8" fmla="*/ 83549 h 345051"/>
                <a:gd name="connsiteX9" fmla="*/ 54974 w 106773"/>
                <a:gd name="connsiteY9" fmla="*/ 0 h 345051"/>
                <a:gd name="connsiteX0" fmla="*/ 54974 w 106773"/>
                <a:gd name="connsiteY0" fmla="*/ 0 h 345051"/>
                <a:gd name="connsiteX1" fmla="*/ 103598 w 106773"/>
                <a:gd name="connsiteY1" fmla="*/ 83549 h 345051"/>
                <a:gd name="connsiteX2" fmla="*/ 106773 w 106773"/>
                <a:gd name="connsiteY2" fmla="*/ 141612 h 345051"/>
                <a:gd name="connsiteX3" fmla="*/ 103598 w 106773"/>
                <a:gd name="connsiteY3" fmla="*/ 218315 h 345051"/>
                <a:gd name="connsiteX4" fmla="*/ 103598 w 106773"/>
                <a:gd name="connsiteY4" fmla="*/ 345051 h 345051"/>
                <a:gd name="connsiteX5" fmla="*/ 6350 w 106773"/>
                <a:gd name="connsiteY5" fmla="*/ 345051 h 345051"/>
                <a:gd name="connsiteX6" fmla="*/ 6350 w 106773"/>
                <a:gd name="connsiteY6" fmla="*/ 218315 h 345051"/>
                <a:gd name="connsiteX7" fmla="*/ 9525 w 106773"/>
                <a:gd name="connsiteY7" fmla="*/ 138437 h 345051"/>
                <a:gd name="connsiteX8" fmla="*/ 0 w 106773"/>
                <a:gd name="connsiteY8" fmla="*/ 83549 h 345051"/>
                <a:gd name="connsiteX9" fmla="*/ 54974 w 106773"/>
                <a:gd name="connsiteY9" fmla="*/ 0 h 345051"/>
                <a:gd name="connsiteX0" fmla="*/ 48624 w 100423"/>
                <a:gd name="connsiteY0" fmla="*/ 0 h 345051"/>
                <a:gd name="connsiteX1" fmla="*/ 97248 w 100423"/>
                <a:gd name="connsiteY1" fmla="*/ 83549 h 345051"/>
                <a:gd name="connsiteX2" fmla="*/ 100423 w 100423"/>
                <a:gd name="connsiteY2" fmla="*/ 141612 h 345051"/>
                <a:gd name="connsiteX3" fmla="*/ 97248 w 100423"/>
                <a:gd name="connsiteY3" fmla="*/ 218315 h 345051"/>
                <a:gd name="connsiteX4" fmla="*/ 97248 w 100423"/>
                <a:gd name="connsiteY4" fmla="*/ 345051 h 345051"/>
                <a:gd name="connsiteX5" fmla="*/ 0 w 100423"/>
                <a:gd name="connsiteY5" fmla="*/ 345051 h 345051"/>
                <a:gd name="connsiteX6" fmla="*/ 0 w 100423"/>
                <a:gd name="connsiteY6" fmla="*/ 218315 h 345051"/>
                <a:gd name="connsiteX7" fmla="*/ 3175 w 100423"/>
                <a:gd name="connsiteY7" fmla="*/ 138437 h 345051"/>
                <a:gd name="connsiteX8" fmla="*/ 6350 w 100423"/>
                <a:gd name="connsiteY8" fmla="*/ 83549 h 345051"/>
                <a:gd name="connsiteX9" fmla="*/ 48624 w 100423"/>
                <a:gd name="connsiteY9" fmla="*/ 0 h 345051"/>
                <a:gd name="connsiteX0" fmla="*/ 48624 w 97248"/>
                <a:gd name="connsiteY0" fmla="*/ 0 h 345051"/>
                <a:gd name="connsiteX1" fmla="*/ 97248 w 97248"/>
                <a:gd name="connsiteY1" fmla="*/ 83549 h 345051"/>
                <a:gd name="connsiteX2" fmla="*/ 97248 w 97248"/>
                <a:gd name="connsiteY2" fmla="*/ 144787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3175 w 97248"/>
                <a:gd name="connsiteY7" fmla="*/ 138437 h 345051"/>
                <a:gd name="connsiteX8" fmla="*/ 6350 w 97248"/>
                <a:gd name="connsiteY8" fmla="*/ 83549 h 345051"/>
                <a:gd name="connsiteX9" fmla="*/ 48624 w 97248"/>
                <a:gd name="connsiteY9" fmla="*/ 0 h 345051"/>
                <a:gd name="connsiteX0" fmla="*/ 48624 w 97248"/>
                <a:gd name="connsiteY0" fmla="*/ 0 h 345051"/>
                <a:gd name="connsiteX1" fmla="*/ 94073 w 97248"/>
                <a:gd name="connsiteY1" fmla="*/ 83549 h 345051"/>
                <a:gd name="connsiteX2" fmla="*/ 97248 w 97248"/>
                <a:gd name="connsiteY2" fmla="*/ 144787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3175 w 97248"/>
                <a:gd name="connsiteY7" fmla="*/ 138437 h 345051"/>
                <a:gd name="connsiteX8" fmla="*/ 6350 w 97248"/>
                <a:gd name="connsiteY8" fmla="*/ 83549 h 345051"/>
                <a:gd name="connsiteX9" fmla="*/ 48624 w 97248"/>
                <a:gd name="connsiteY9" fmla="*/ 0 h 34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248" h="345051">
                  <a:moveTo>
                    <a:pt x="48624" y="0"/>
                  </a:moveTo>
                  <a:cubicBezTo>
                    <a:pt x="63244" y="0"/>
                    <a:pt x="94073" y="56695"/>
                    <a:pt x="94073" y="83549"/>
                  </a:cubicBezTo>
                  <a:lnTo>
                    <a:pt x="97248" y="144787"/>
                  </a:lnTo>
                  <a:lnTo>
                    <a:pt x="97248" y="218315"/>
                  </a:lnTo>
                  <a:lnTo>
                    <a:pt x="97248" y="345051"/>
                  </a:lnTo>
                  <a:lnTo>
                    <a:pt x="0" y="345051"/>
                  </a:lnTo>
                  <a:lnTo>
                    <a:pt x="0" y="218315"/>
                  </a:lnTo>
                  <a:lnTo>
                    <a:pt x="3175" y="138437"/>
                  </a:lnTo>
                  <a:lnTo>
                    <a:pt x="6350" y="83549"/>
                  </a:lnTo>
                  <a:cubicBezTo>
                    <a:pt x="6350" y="56695"/>
                    <a:pt x="34004" y="0"/>
                    <a:pt x="48624" y="0"/>
                  </a:cubicBezTo>
                  <a:close/>
                </a:path>
              </a:pathLst>
            </a:custGeom>
            <a:gradFill>
              <a:gsLst>
                <a:gs pos="22000">
                  <a:srgbClr val="007C39"/>
                </a:gs>
                <a:gs pos="52000">
                  <a:srgbClr val="00B050"/>
                </a:gs>
                <a:gs pos="79000">
                  <a:srgbClr val="007C39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="" xmlns:a16="http://schemas.microsoft.com/office/drawing/2014/main" id="{43A5974A-9D88-5142-9FE2-EEBFBC8BEFB0}"/>
                </a:ext>
              </a:extLst>
            </p:cNvPr>
            <p:cNvSpPr/>
            <p:nvPr/>
          </p:nvSpPr>
          <p:spPr bwMode="auto">
            <a:xfrm>
              <a:off x="3309849" y="1904962"/>
              <a:ext cx="214401" cy="383527"/>
            </a:xfrm>
            <a:custGeom>
              <a:avLst/>
              <a:gdLst>
                <a:gd name="connsiteX0" fmla="*/ 5193 w 217918"/>
                <a:gd name="connsiteY0" fmla="*/ 263793 h 385089"/>
                <a:gd name="connsiteX1" fmla="*/ 5193 w 217918"/>
                <a:gd name="connsiteY1" fmla="*/ 362218 h 385089"/>
                <a:gd name="connsiteX2" fmla="*/ 59168 w 217918"/>
                <a:gd name="connsiteY2" fmla="*/ 381268 h 385089"/>
                <a:gd name="connsiteX3" fmla="*/ 119493 w 217918"/>
                <a:gd name="connsiteY3" fmla="*/ 305068 h 385089"/>
                <a:gd name="connsiteX4" fmla="*/ 122668 w 217918"/>
                <a:gd name="connsiteY4" fmla="*/ 89168 h 385089"/>
                <a:gd name="connsiteX5" fmla="*/ 189343 w 217918"/>
                <a:gd name="connsiteY5" fmla="*/ 268 h 385089"/>
                <a:gd name="connsiteX6" fmla="*/ 217918 w 217918"/>
                <a:gd name="connsiteY6" fmla="*/ 66943 h 385089"/>
                <a:gd name="connsiteX0" fmla="*/ 5193 w 217918"/>
                <a:gd name="connsiteY0" fmla="*/ 263793 h 385089"/>
                <a:gd name="connsiteX1" fmla="*/ 5193 w 217918"/>
                <a:gd name="connsiteY1" fmla="*/ 362218 h 385089"/>
                <a:gd name="connsiteX2" fmla="*/ 59168 w 217918"/>
                <a:gd name="connsiteY2" fmla="*/ 381268 h 385089"/>
                <a:gd name="connsiteX3" fmla="*/ 100443 w 217918"/>
                <a:gd name="connsiteY3" fmla="*/ 305068 h 385089"/>
                <a:gd name="connsiteX4" fmla="*/ 122668 w 217918"/>
                <a:gd name="connsiteY4" fmla="*/ 89168 h 385089"/>
                <a:gd name="connsiteX5" fmla="*/ 189343 w 217918"/>
                <a:gd name="connsiteY5" fmla="*/ 268 h 385089"/>
                <a:gd name="connsiteX6" fmla="*/ 217918 w 217918"/>
                <a:gd name="connsiteY6" fmla="*/ 66943 h 385089"/>
                <a:gd name="connsiteX0" fmla="*/ 5193 w 217918"/>
                <a:gd name="connsiteY0" fmla="*/ 263867 h 385163"/>
                <a:gd name="connsiteX1" fmla="*/ 5193 w 217918"/>
                <a:gd name="connsiteY1" fmla="*/ 362292 h 385163"/>
                <a:gd name="connsiteX2" fmla="*/ 59168 w 217918"/>
                <a:gd name="connsiteY2" fmla="*/ 381342 h 385163"/>
                <a:gd name="connsiteX3" fmla="*/ 100443 w 217918"/>
                <a:gd name="connsiteY3" fmla="*/ 305142 h 385163"/>
                <a:gd name="connsiteX4" fmla="*/ 103618 w 217918"/>
                <a:gd name="connsiteY4" fmla="*/ 92417 h 385163"/>
                <a:gd name="connsiteX5" fmla="*/ 189343 w 217918"/>
                <a:gd name="connsiteY5" fmla="*/ 342 h 385163"/>
                <a:gd name="connsiteX6" fmla="*/ 217918 w 217918"/>
                <a:gd name="connsiteY6" fmla="*/ 67017 h 385163"/>
                <a:gd name="connsiteX0" fmla="*/ 1676 w 214401"/>
                <a:gd name="connsiteY0" fmla="*/ 263867 h 383831"/>
                <a:gd name="connsiteX1" fmla="*/ 11201 w 214401"/>
                <a:gd name="connsiteY1" fmla="*/ 355942 h 383831"/>
                <a:gd name="connsiteX2" fmla="*/ 55651 w 214401"/>
                <a:gd name="connsiteY2" fmla="*/ 381342 h 383831"/>
                <a:gd name="connsiteX3" fmla="*/ 96926 w 214401"/>
                <a:gd name="connsiteY3" fmla="*/ 305142 h 383831"/>
                <a:gd name="connsiteX4" fmla="*/ 100101 w 214401"/>
                <a:gd name="connsiteY4" fmla="*/ 92417 h 383831"/>
                <a:gd name="connsiteX5" fmla="*/ 185826 w 214401"/>
                <a:gd name="connsiteY5" fmla="*/ 342 h 383831"/>
                <a:gd name="connsiteX6" fmla="*/ 214401 w 214401"/>
                <a:gd name="connsiteY6" fmla="*/ 67017 h 383831"/>
                <a:gd name="connsiteX0" fmla="*/ 1676 w 214401"/>
                <a:gd name="connsiteY0" fmla="*/ 263867 h 383831"/>
                <a:gd name="connsiteX1" fmla="*/ 11201 w 214401"/>
                <a:gd name="connsiteY1" fmla="*/ 355942 h 383831"/>
                <a:gd name="connsiteX2" fmla="*/ 55651 w 214401"/>
                <a:gd name="connsiteY2" fmla="*/ 381342 h 383831"/>
                <a:gd name="connsiteX3" fmla="*/ 96926 w 214401"/>
                <a:gd name="connsiteY3" fmla="*/ 305142 h 383831"/>
                <a:gd name="connsiteX4" fmla="*/ 100101 w 214401"/>
                <a:gd name="connsiteY4" fmla="*/ 92417 h 383831"/>
                <a:gd name="connsiteX5" fmla="*/ 147726 w 214401"/>
                <a:gd name="connsiteY5" fmla="*/ 342 h 383831"/>
                <a:gd name="connsiteX6" fmla="*/ 214401 w 214401"/>
                <a:gd name="connsiteY6" fmla="*/ 67017 h 383831"/>
                <a:gd name="connsiteX0" fmla="*/ 1676 w 214401"/>
                <a:gd name="connsiteY0" fmla="*/ 263551 h 383515"/>
                <a:gd name="connsiteX1" fmla="*/ 11201 w 214401"/>
                <a:gd name="connsiteY1" fmla="*/ 355626 h 383515"/>
                <a:gd name="connsiteX2" fmla="*/ 55651 w 214401"/>
                <a:gd name="connsiteY2" fmla="*/ 381026 h 383515"/>
                <a:gd name="connsiteX3" fmla="*/ 96926 w 214401"/>
                <a:gd name="connsiteY3" fmla="*/ 304826 h 383515"/>
                <a:gd name="connsiteX4" fmla="*/ 100101 w 214401"/>
                <a:gd name="connsiteY4" fmla="*/ 92101 h 383515"/>
                <a:gd name="connsiteX5" fmla="*/ 147726 w 214401"/>
                <a:gd name="connsiteY5" fmla="*/ 26 h 383515"/>
                <a:gd name="connsiteX6" fmla="*/ 214401 w 214401"/>
                <a:gd name="connsiteY6" fmla="*/ 66701 h 383515"/>
                <a:gd name="connsiteX0" fmla="*/ 1676 w 214401"/>
                <a:gd name="connsiteY0" fmla="*/ 263551 h 383515"/>
                <a:gd name="connsiteX1" fmla="*/ 11201 w 214401"/>
                <a:gd name="connsiteY1" fmla="*/ 355626 h 383515"/>
                <a:gd name="connsiteX2" fmla="*/ 55651 w 214401"/>
                <a:gd name="connsiteY2" fmla="*/ 381026 h 383515"/>
                <a:gd name="connsiteX3" fmla="*/ 96926 w 214401"/>
                <a:gd name="connsiteY3" fmla="*/ 304826 h 383515"/>
                <a:gd name="connsiteX4" fmla="*/ 100101 w 214401"/>
                <a:gd name="connsiteY4" fmla="*/ 92101 h 383515"/>
                <a:gd name="connsiteX5" fmla="*/ 163601 w 214401"/>
                <a:gd name="connsiteY5" fmla="*/ 26 h 383515"/>
                <a:gd name="connsiteX6" fmla="*/ 214401 w 214401"/>
                <a:gd name="connsiteY6" fmla="*/ 66701 h 383515"/>
                <a:gd name="connsiteX0" fmla="*/ 1676 w 214401"/>
                <a:gd name="connsiteY0" fmla="*/ 263867 h 383831"/>
                <a:gd name="connsiteX1" fmla="*/ 11201 w 214401"/>
                <a:gd name="connsiteY1" fmla="*/ 355942 h 383831"/>
                <a:gd name="connsiteX2" fmla="*/ 55651 w 214401"/>
                <a:gd name="connsiteY2" fmla="*/ 381342 h 383831"/>
                <a:gd name="connsiteX3" fmla="*/ 96926 w 214401"/>
                <a:gd name="connsiteY3" fmla="*/ 305142 h 383831"/>
                <a:gd name="connsiteX4" fmla="*/ 109626 w 214401"/>
                <a:gd name="connsiteY4" fmla="*/ 92417 h 383831"/>
                <a:gd name="connsiteX5" fmla="*/ 163601 w 214401"/>
                <a:gd name="connsiteY5" fmla="*/ 342 h 383831"/>
                <a:gd name="connsiteX6" fmla="*/ 214401 w 214401"/>
                <a:gd name="connsiteY6" fmla="*/ 67017 h 383831"/>
                <a:gd name="connsiteX0" fmla="*/ 1676 w 214401"/>
                <a:gd name="connsiteY0" fmla="*/ 263867 h 383831"/>
                <a:gd name="connsiteX1" fmla="*/ 11201 w 214401"/>
                <a:gd name="connsiteY1" fmla="*/ 355942 h 383831"/>
                <a:gd name="connsiteX2" fmla="*/ 55651 w 214401"/>
                <a:gd name="connsiteY2" fmla="*/ 381342 h 383831"/>
                <a:gd name="connsiteX3" fmla="*/ 96926 w 214401"/>
                <a:gd name="connsiteY3" fmla="*/ 305142 h 383831"/>
                <a:gd name="connsiteX4" fmla="*/ 109626 w 214401"/>
                <a:gd name="connsiteY4" fmla="*/ 92417 h 383831"/>
                <a:gd name="connsiteX5" fmla="*/ 163601 w 214401"/>
                <a:gd name="connsiteY5" fmla="*/ 342 h 383831"/>
                <a:gd name="connsiteX6" fmla="*/ 214401 w 214401"/>
                <a:gd name="connsiteY6" fmla="*/ 67017 h 383831"/>
                <a:gd name="connsiteX0" fmla="*/ 1676 w 214401"/>
                <a:gd name="connsiteY0" fmla="*/ 263948 h 383912"/>
                <a:gd name="connsiteX1" fmla="*/ 11201 w 214401"/>
                <a:gd name="connsiteY1" fmla="*/ 356023 h 383912"/>
                <a:gd name="connsiteX2" fmla="*/ 55651 w 214401"/>
                <a:gd name="connsiteY2" fmla="*/ 381423 h 383912"/>
                <a:gd name="connsiteX3" fmla="*/ 96926 w 214401"/>
                <a:gd name="connsiteY3" fmla="*/ 305223 h 383912"/>
                <a:gd name="connsiteX4" fmla="*/ 100101 w 214401"/>
                <a:gd name="connsiteY4" fmla="*/ 95673 h 383912"/>
                <a:gd name="connsiteX5" fmla="*/ 163601 w 214401"/>
                <a:gd name="connsiteY5" fmla="*/ 423 h 383912"/>
                <a:gd name="connsiteX6" fmla="*/ 214401 w 214401"/>
                <a:gd name="connsiteY6" fmla="*/ 67098 h 383912"/>
                <a:gd name="connsiteX0" fmla="*/ 1676 w 214401"/>
                <a:gd name="connsiteY0" fmla="*/ 263563 h 383527"/>
                <a:gd name="connsiteX1" fmla="*/ 11201 w 214401"/>
                <a:gd name="connsiteY1" fmla="*/ 355638 h 383527"/>
                <a:gd name="connsiteX2" fmla="*/ 55651 w 214401"/>
                <a:gd name="connsiteY2" fmla="*/ 381038 h 383527"/>
                <a:gd name="connsiteX3" fmla="*/ 96926 w 214401"/>
                <a:gd name="connsiteY3" fmla="*/ 304838 h 383527"/>
                <a:gd name="connsiteX4" fmla="*/ 100101 w 214401"/>
                <a:gd name="connsiteY4" fmla="*/ 95288 h 383527"/>
                <a:gd name="connsiteX5" fmla="*/ 163601 w 214401"/>
                <a:gd name="connsiteY5" fmla="*/ 38 h 383527"/>
                <a:gd name="connsiteX6" fmla="*/ 214401 w 214401"/>
                <a:gd name="connsiteY6" fmla="*/ 66713 h 38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01" h="383527">
                  <a:moveTo>
                    <a:pt x="1676" y="263563"/>
                  </a:moveTo>
                  <a:cubicBezTo>
                    <a:pt x="-2822" y="302986"/>
                    <a:pt x="2205" y="336059"/>
                    <a:pt x="11201" y="355638"/>
                  </a:cubicBezTo>
                  <a:cubicBezTo>
                    <a:pt x="20197" y="375217"/>
                    <a:pt x="41363" y="389505"/>
                    <a:pt x="55651" y="381038"/>
                  </a:cubicBezTo>
                  <a:cubicBezTo>
                    <a:pt x="69939" y="372571"/>
                    <a:pt x="89518" y="352463"/>
                    <a:pt x="96926" y="304838"/>
                  </a:cubicBezTo>
                  <a:cubicBezTo>
                    <a:pt x="104334" y="257213"/>
                    <a:pt x="98513" y="142913"/>
                    <a:pt x="100101" y="95288"/>
                  </a:cubicBezTo>
                  <a:cubicBezTo>
                    <a:pt x="101689" y="47663"/>
                    <a:pt x="125501" y="-1550"/>
                    <a:pt x="163601" y="38"/>
                  </a:cubicBezTo>
                  <a:cubicBezTo>
                    <a:pt x="201701" y="1626"/>
                    <a:pt x="208051" y="31523"/>
                    <a:pt x="214401" y="66713"/>
                  </a:cubicBezTo>
                </a:path>
              </a:pathLst>
            </a:custGeom>
            <a:noFill/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EB4E64A7-D530-EA4A-B04D-CEBC5E9DF5F4}"/>
              </a:ext>
            </a:extLst>
          </p:cNvPr>
          <p:cNvGrpSpPr/>
          <p:nvPr/>
        </p:nvGrpSpPr>
        <p:grpSpPr>
          <a:xfrm>
            <a:off x="4511675" y="2435671"/>
            <a:ext cx="1300029" cy="930408"/>
            <a:chOff x="2908300" y="1826753"/>
            <a:chExt cx="1300029" cy="697806"/>
          </a:xfrm>
        </p:grpSpPr>
        <p:cxnSp>
          <p:nvCxnSpPr>
            <p:cNvPr id="86" name="Elbow Connector 85">
              <a:extLst>
                <a:ext uri="{FF2B5EF4-FFF2-40B4-BE49-F238E27FC236}">
                  <a16:creationId xmlns="" xmlns:a16="http://schemas.microsoft.com/office/drawing/2014/main" id="{7A80FD45-8D89-1442-83AE-F71CCB6861C2}"/>
                </a:ext>
              </a:extLst>
            </p:cNvPr>
            <p:cNvCxnSpPr>
              <a:cxnSpLocks/>
              <a:stCxn id="56" idx="0"/>
              <a:endCxn id="90" idx="5"/>
            </p:cNvCxnSpPr>
            <p:nvPr/>
          </p:nvCxnSpPr>
          <p:spPr bwMode="auto">
            <a:xfrm rot="5400000" flipH="1" flipV="1">
              <a:off x="3329122" y="2384340"/>
              <a:ext cx="215297" cy="65142"/>
            </a:xfrm>
            <a:prstGeom prst="bentConnector4">
              <a:avLst>
                <a:gd name="adj1" fmla="val 50000"/>
                <a:gd name="adj2" fmla="val 177983"/>
              </a:avLst>
            </a:prstGeom>
            <a:solidFill>
              <a:schemeClr val="accent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B47C1D41-D058-154E-9430-4EFD887DC12F}"/>
                </a:ext>
              </a:extLst>
            </p:cNvPr>
            <p:cNvSpPr txBox="1"/>
            <p:nvPr/>
          </p:nvSpPr>
          <p:spPr>
            <a:xfrm>
              <a:off x="2908300" y="1826753"/>
              <a:ext cx="31290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VL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ADE4B81D-0A7E-9749-92B6-E0CCB5A8C441}"/>
                </a:ext>
              </a:extLst>
            </p:cNvPr>
            <p:cNvSpPr txBox="1"/>
            <p:nvPr/>
          </p:nvSpPr>
          <p:spPr>
            <a:xfrm>
              <a:off x="3517721" y="2072974"/>
              <a:ext cx="33855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VH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DBA808A7-23E0-DE43-AB03-71B651BA8569}"/>
                </a:ext>
              </a:extLst>
            </p:cNvPr>
            <p:cNvSpPr txBox="1"/>
            <p:nvPr/>
          </p:nvSpPr>
          <p:spPr>
            <a:xfrm>
              <a:off x="3651766" y="1919676"/>
              <a:ext cx="55656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FMC63</a:t>
              </a:r>
            </a:p>
          </p:txBody>
        </p:sp>
        <p:sp>
          <p:nvSpPr>
            <p:cNvPr id="90" name="Freeform 89">
              <a:extLst>
                <a:ext uri="{FF2B5EF4-FFF2-40B4-BE49-F238E27FC236}">
                  <a16:creationId xmlns="" xmlns:a16="http://schemas.microsoft.com/office/drawing/2014/main" id="{0FB4CF55-D9E4-7544-84D1-14D6D181C1F2}"/>
                </a:ext>
              </a:extLst>
            </p:cNvPr>
            <p:cNvSpPr/>
            <p:nvPr/>
          </p:nvSpPr>
          <p:spPr bwMode="auto">
            <a:xfrm>
              <a:off x="3469341" y="1964211"/>
              <a:ext cx="97248" cy="345051"/>
            </a:xfrm>
            <a:custGeom>
              <a:avLst/>
              <a:gdLst>
                <a:gd name="connsiteX0" fmla="*/ 48624 w 97248"/>
                <a:gd name="connsiteY0" fmla="*/ 0 h 345051"/>
                <a:gd name="connsiteX1" fmla="*/ 97248 w 97248"/>
                <a:gd name="connsiteY1" fmla="*/ 48624 h 345051"/>
                <a:gd name="connsiteX2" fmla="*/ 97248 w 97248"/>
                <a:gd name="connsiteY2" fmla="*/ 78112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0 w 97248"/>
                <a:gd name="connsiteY7" fmla="*/ 78112 h 345051"/>
                <a:gd name="connsiteX8" fmla="*/ 0 w 97248"/>
                <a:gd name="connsiteY8" fmla="*/ 48624 h 345051"/>
                <a:gd name="connsiteX9" fmla="*/ 48624 w 97248"/>
                <a:gd name="connsiteY9" fmla="*/ 0 h 345051"/>
                <a:gd name="connsiteX0" fmla="*/ 48624 w 97248"/>
                <a:gd name="connsiteY0" fmla="*/ 0 h 345051"/>
                <a:gd name="connsiteX1" fmla="*/ 97248 w 97248"/>
                <a:gd name="connsiteY1" fmla="*/ 48624 h 345051"/>
                <a:gd name="connsiteX2" fmla="*/ 97248 w 97248"/>
                <a:gd name="connsiteY2" fmla="*/ 78112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0 w 97248"/>
                <a:gd name="connsiteY7" fmla="*/ 78112 h 345051"/>
                <a:gd name="connsiteX8" fmla="*/ 0 w 97248"/>
                <a:gd name="connsiteY8" fmla="*/ 48624 h 345051"/>
                <a:gd name="connsiteX9" fmla="*/ 48624 w 97248"/>
                <a:gd name="connsiteY9" fmla="*/ 0 h 345051"/>
                <a:gd name="connsiteX0" fmla="*/ 48624 w 100423"/>
                <a:gd name="connsiteY0" fmla="*/ 0 h 345051"/>
                <a:gd name="connsiteX1" fmla="*/ 97248 w 100423"/>
                <a:gd name="connsiteY1" fmla="*/ 48624 h 345051"/>
                <a:gd name="connsiteX2" fmla="*/ 100423 w 100423"/>
                <a:gd name="connsiteY2" fmla="*/ 141612 h 345051"/>
                <a:gd name="connsiteX3" fmla="*/ 97248 w 100423"/>
                <a:gd name="connsiteY3" fmla="*/ 218315 h 345051"/>
                <a:gd name="connsiteX4" fmla="*/ 97248 w 100423"/>
                <a:gd name="connsiteY4" fmla="*/ 345051 h 345051"/>
                <a:gd name="connsiteX5" fmla="*/ 0 w 100423"/>
                <a:gd name="connsiteY5" fmla="*/ 345051 h 345051"/>
                <a:gd name="connsiteX6" fmla="*/ 0 w 100423"/>
                <a:gd name="connsiteY6" fmla="*/ 218315 h 345051"/>
                <a:gd name="connsiteX7" fmla="*/ 0 w 100423"/>
                <a:gd name="connsiteY7" fmla="*/ 78112 h 345051"/>
                <a:gd name="connsiteX8" fmla="*/ 0 w 100423"/>
                <a:gd name="connsiteY8" fmla="*/ 48624 h 345051"/>
                <a:gd name="connsiteX9" fmla="*/ 48624 w 100423"/>
                <a:gd name="connsiteY9" fmla="*/ 0 h 345051"/>
                <a:gd name="connsiteX0" fmla="*/ 54974 w 106773"/>
                <a:gd name="connsiteY0" fmla="*/ 0 h 345051"/>
                <a:gd name="connsiteX1" fmla="*/ 103598 w 106773"/>
                <a:gd name="connsiteY1" fmla="*/ 48624 h 345051"/>
                <a:gd name="connsiteX2" fmla="*/ 106773 w 106773"/>
                <a:gd name="connsiteY2" fmla="*/ 141612 h 345051"/>
                <a:gd name="connsiteX3" fmla="*/ 103598 w 106773"/>
                <a:gd name="connsiteY3" fmla="*/ 218315 h 345051"/>
                <a:gd name="connsiteX4" fmla="*/ 103598 w 106773"/>
                <a:gd name="connsiteY4" fmla="*/ 345051 h 345051"/>
                <a:gd name="connsiteX5" fmla="*/ 6350 w 106773"/>
                <a:gd name="connsiteY5" fmla="*/ 345051 h 345051"/>
                <a:gd name="connsiteX6" fmla="*/ 6350 w 106773"/>
                <a:gd name="connsiteY6" fmla="*/ 218315 h 345051"/>
                <a:gd name="connsiteX7" fmla="*/ 0 w 106773"/>
                <a:gd name="connsiteY7" fmla="*/ 135262 h 345051"/>
                <a:gd name="connsiteX8" fmla="*/ 6350 w 106773"/>
                <a:gd name="connsiteY8" fmla="*/ 48624 h 345051"/>
                <a:gd name="connsiteX9" fmla="*/ 54974 w 106773"/>
                <a:gd name="connsiteY9" fmla="*/ 0 h 345051"/>
                <a:gd name="connsiteX0" fmla="*/ 54974 w 106773"/>
                <a:gd name="connsiteY0" fmla="*/ 784 h 345835"/>
                <a:gd name="connsiteX1" fmla="*/ 103598 w 106773"/>
                <a:gd name="connsiteY1" fmla="*/ 49408 h 345835"/>
                <a:gd name="connsiteX2" fmla="*/ 106773 w 106773"/>
                <a:gd name="connsiteY2" fmla="*/ 142396 h 345835"/>
                <a:gd name="connsiteX3" fmla="*/ 103598 w 106773"/>
                <a:gd name="connsiteY3" fmla="*/ 219099 h 345835"/>
                <a:gd name="connsiteX4" fmla="*/ 103598 w 106773"/>
                <a:gd name="connsiteY4" fmla="*/ 345835 h 345835"/>
                <a:gd name="connsiteX5" fmla="*/ 6350 w 106773"/>
                <a:gd name="connsiteY5" fmla="*/ 345835 h 345835"/>
                <a:gd name="connsiteX6" fmla="*/ 6350 w 106773"/>
                <a:gd name="connsiteY6" fmla="*/ 219099 h 345835"/>
                <a:gd name="connsiteX7" fmla="*/ 0 w 106773"/>
                <a:gd name="connsiteY7" fmla="*/ 136046 h 345835"/>
                <a:gd name="connsiteX8" fmla="*/ 0 w 106773"/>
                <a:gd name="connsiteY8" fmla="*/ 84333 h 345835"/>
                <a:gd name="connsiteX9" fmla="*/ 54974 w 106773"/>
                <a:gd name="connsiteY9" fmla="*/ 784 h 345835"/>
                <a:gd name="connsiteX0" fmla="*/ 54974 w 106773"/>
                <a:gd name="connsiteY0" fmla="*/ 0 h 345051"/>
                <a:gd name="connsiteX1" fmla="*/ 103598 w 106773"/>
                <a:gd name="connsiteY1" fmla="*/ 83549 h 345051"/>
                <a:gd name="connsiteX2" fmla="*/ 106773 w 106773"/>
                <a:gd name="connsiteY2" fmla="*/ 141612 h 345051"/>
                <a:gd name="connsiteX3" fmla="*/ 103598 w 106773"/>
                <a:gd name="connsiteY3" fmla="*/ 218315 h 345051"/>
                <a:gd name="connsiteX4" fmla="*/ 103598 w 106773"/>
                <a:gd name="connsiteY4" fmla="*/ 345051 h 345051"/>
                <a:gd name="connsiteX5" fmla="*/ 6350 w 106773"/>
                <a:gd name="connsiteY5" fmla="*/ 345051 h 345051"/>
                <a:gd name="connsiteX6" fmla="*/ 6350 w 106773"/>
                <a:gd name="connsiteY6" fmla="*/ 218315 h 345051"/>
                <a:gd name="connsiteX7" fmla="*/ 0 w 106773"/>
                <a:gd name="connsiteY7" fmla="*/ 135262 h 345051"/>
                <a:gd name="connsiteX8" fmla="*/ 0 w 106773"/>
                <a:gd name="connsiteY8" fmla="*/ 83549 h 345051"/>
                <a:gd name="connsiteX9" fmla="*/ 54974 w 106773"/>
                <a:gd name="connsiteY9" fmla="*/ 0 h 345051"/>
                <a:gd name="connsiteX0" fmla="*/ 54974 w 106773"/>
                <a:gd name="connsiteY0" fmla="*/ 0 h 345051"/>
                <a:gd name="connsiteX1" fmla="*/ 103598 w 106773"/>
                <a:gd name="connsiteY1" fmla="*/ 83549 h 345051"/>
                <a:gd name="connsiteX2" fmla="*/ 106773 w 106773"/>
                <a:gd name="connsiteY2" fmla="*/ 141612 h 345051"/>
                <a:gd name="connsiteX3" fmla="*/ 103598 w 106773"/>
                <a:gd name="connsiteY3" fmla="*/ 218315 h 345051"/>
                <a:gd name="connsiteX4" fmla="*/ 103598 w 106773"/>
                <a:gd name="connsiteY4" fmla="*/ 345051 h 345051"/>
                <a:gd name="connsiteX5" fmla="*/ 6350 w 106773"/>
                <a:gd name="connsiteY5" fmla="*/ 345051 h 345051"/>
                <a:gd name="connsiteX6" fmla="*/ 6350 w 106773"/>
                <a:gd name="connsiteY6" fmla="*/ 218315 h 345051"/>
                <a:gd name="connsiteX7" fmla="*/ 9525 w 106773"/>
                <a:gd name="connsiteY7" fmla="*/ 138437 h 345051"/>
                <a:gd name="connsiteX8" fmla="*/ 0 w 106773"/>
                <a:gd name="connsiteY8" fmla="*/ 83549 h 345051"/>
                <a:gd name="connsiteX9" fmla="*/ 54974 w 106773"/>
                <a:gd name="connsiteY9" fmla="*/ 0 h 345051"/>
                <a:gd name="connsiteX0" fmla="*/ 48624 w 100423"/>
                <a:gd name="connsiteY0" fmla="*/ 0 h 345051"/>
                <a:gd name="connsiteX1" fmla="*/ 97248 w 100423"/>
                <a:gd name="connsiteY1" fmla="*/ 83549 h 345051"/>
                <a:gd name="connsiteX2" fmla="*/ 100423 w 100423"/>
                <a:gd name="connsiteY2" fmla="*/ 141612 h 345051"/>
                <a:gd name="connsiteX3" fmla="*/ 97248 w 100423"/>
                <a:gd name="connsiteY3" fmla="*/ 218315 h 345051"/>
                <a:gd name="connsiteX4" fmla="*/ 97248 w 100423"/>
                <a:gd name="connsiteY4" fmla="*/ 345051 h 345051"/>
                <a:gd name="connsiteX5" fmla="*/ 0 w 100423"/>
                <a:gd name="connsiteY5" fmla="*/ 345051 h 345051"/>
                <a:gd name="connsiteX6" fmla="*/ 0 w 100423"/>
                <a:gd name="connsiteY6" fmla="*/ 218315 h 345051"/>
                <a:gd name="connsiteX7" fmla="*/ 3175 w 100423"/>
                <a:gd name="connsiteY7" fmla="*/ 138437 h 345051"/>
                <a:gd name="connsiteX8" fmla="*/ 6350 w 100423"/>
                <a:gd name="connsiteY8" fmla="*/ 83549 h 345051"/>
                <a:gd name="connsiteX9" fmla="*/ 48624 w 100423"/>
                <a:gd name="connsiteY9" fmla="*/ 0 h 345051"/>
                <a:gd name="connsiteX0" fmla="*/ 48624 w 97248"/>
                <a:gd name="connsiteY0" fmla="*/ 0 h 345051"/>
                <a:gd name="connsiteX1" fmla="*/ 97248 w 97248"/>
                <a:gd name="connsiteY1" fmla="*/ 83549 h 345051"/>
                <a:gd name="connsiteX2" fmla="*/ 97248 w 97248"/>
                <a:gd name="connsiteY2" fmla="*/ 144787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3175 w 97248"/>
                <a:gd name="connsiteY7" fmla="*/ 138437 h 345051"/>
                <a:gd name="connsiteX8" fmla="*/ 6350 w 97248"/>
                <a:gd name="connsiteY8" fmla="*/ 83549 h 345051"/>
                <a:gd name="connsiteX9" fmla="*/ 48624 w 97248"/>
                <a:gd name="connsiteY9" fmla="*/ 0 h 345051"/>
                <a:gd name="connsiteX0" fmla="*/ 48624 w 97248"/>
                <a:gd name="connsiteY0" fmla="*/ 0 h 345051"/>
                <a:gd name="connsiteX1" fmla="*/ 94073 w 97248"/>
                <a:gd name="connsiteY1" fmla="*/ 83549 h 345051"/>
                <a:gd name="connsiteX2" fmla="*/ 97248 w 97248"/>
                <a:gd name="connsiteY2" fmla="*/ 144787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3175 w 97248"/>
                <a:gd name="connsiteY7" fmla="*/ 138437 h 345051"/>
                <a:gd name="connsiteX8" fmla="*/ 6350 w 97248"/>
                <a:gd name="connsiteY8" fmla="*/ 83549 h 345051"/>
                <a:gd name="connsiteX9" fmla="*/ 48624 w 97248"/>
                <a:gd name="connsiteY9" fmla="*/ 0 h 34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248" h="345051">
                  <a:moveTo>
                    <a:pt x="48624" y="0"/>
                  </a:moveTo>
                  <a:cubicBezTo>
                    <a:pt x="63244" y="0"/>
                    <a:pt x="94073" y="56695"/>
                    <a:pt x="94073" y="83549"/>
                  </a:cubicBezTo>
                  <a:lnTo>
                    <a:pt x="97248" y="144787"/>
                  </a:lnTo>
                  <a:lnTo>
                    <a:pt x="97248" y="218315"/>
                  </a:lnTo>
                  <a:lnTo>
                    <a:pt x="97248" y="345051"/>
                  </a:lnTo>
                  <a:lnTo>
                    <a:pt x="0" y="345051"/>
                  </a:lnTo>
                  <a:lnTo>
                    <a:pt x="0" y="218315"/>
                  </a:lnTo>
                  <a:lnTo>
                    <a:pt x="3175" y="138437"/>
                  </a:lnTo>
                  <a:lnTo>
                    <a:pt x="6350" y="83549"/>
                  </a:lnTo>
                  <a:cubicBezTo>
                    <a:pt x="6350" y="56695"/>
                    <a:pt x="34004" y="0"/>
                    <a:pt x="48624" y="0"/>
                  </a:cubicBezTo>
                  <a:close/>
                </a:path>
              </a:pathLst>
            </a:custGeom>
            <a:gradFill>
              <a:gsLst>
                <a:gs pos="22000">
                  <a:srgbClr val="007C39"/>
                </a:gs>
                <a:gs pos="52000">
                  <a:srgbClr val="00B050"/>
                </a:gs>
                <a:gs pos="79000">
                  <a:srgbClr val="007C39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="" xmlns:a16="http://schemas.microsoft.com/office/drawing/2014/main" id="{201710C3-10BF-6E45-A9CD-CAA4CF8F743A}"/>
                </a:ext>
              </a:extLst>
            </p:cNvPr>
            <p:cNvSpPr/>
            <p:nvPr/>
          </p:nvSpPr>
          <p:spPr bwMode="auto">
            <a:xfrm>
              <a:off x="3263262" y="1826753"/>
              <a:ext cx="97248" cy="345051"/>
            </a:xfrm>
            <a:custGeom>
              <a:avLst/>
              <a:gdLst>
                <a:gd name="connsiteX0" fmla="*/ 48624 w 97248"/>
                <a:gd name="connsiteY0" fmla="*/ 0 h 345051"/>
                <a:gd name="connsiteX1" fmla="*/ 97248 w 97248"/>
                <a:gd name="connsiteY1" fmla="*/ 48624 h 345051"/>
                <a:gd name="connsiteX2" fmla="*/ 97248 w 97248"/>
                <a:gd name="connsiteY2" fmla="*/ 78112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0 w 97248"/>
                <a:gd name="connsiteY7" fmla="*/ 78112 h 345051"/>
                <a:gd name="connsiteX8" fmla="*/ 0 w 97248"/>
                <a:gd name="connsiteY8" fmla="*/ 48624 h 345051"/>
                <a:gd name="connsiteX9" fmla="*/ 48624 w 97248"/>
                <a:gd name="connsiteY9" fmla="*/ 0 h 345051"/>
                <a:gd name="connsiteX0" fmla="*/ 48624 w 97248"/>
                <a:gd name="connsiteY0" fmla="*/ 0 h 345051"/>
                <a:gd name="connsiteX1" fmla="*/ 97248 w 97248"/>
                <a:gd name="connsiteY1" fmla="*/ 48624 h 345051"/>
                <a:gd name="connsiteX2" fmla="*/ 97248 w 97248"/>
                <a:gd name="connsiteY2" fmla="*/ 78112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0 w 97248"/>
                <a:gd name="connsiteY7" fmla="*/ 78112 h 345051"/>
                <a:gd name="connsiteX8" fmla="*/ 0 w 97248"/>
                <a:gd name="connsiteY8" fmla="*/ 48624 h 345051"/>
                <a:gd name="connsiteX9" fmla="*/ 48624 w 97248"/>
                <a:gd name="connsiteY9" fmla="*/ 0 h 345051"/>
                <a:gd name="connsiteX0" fmla="*/ 48624 w 100423"/>
                <a:gd name="connsiteY0" fmla="*/ 0 h 345051"/>
                <a:gd name="connsiteX1" fmla="*/ 97248 w 100423"/>
                <a:gd name="connsiteY1" fmla="*/ 48624 h 345051"/>
                <a:gd name="connsiteX2" fmla="*/ 100423 w 100423"/>
                <a:gd name="connsiteY2" fmla="*/ 141612 h 345051"/>
                <a:gd name="connsiteX3" fmla="*/ 97248 w 100423"/>
                <a:gd name="connsiteY3" fmla="*/ 218315 h 345051"/>
                <a:gd name="connsiteX4" fmla="*/ 97248 w 100423"/>
                <a:gd name="connsiteY4" fmla="*/ 345051 h 345051"/>
                <a:gd name="connsiteX5" fmla="*/ 0 w 100423"/>
                <a:gd name="connsiteY5" fmla="*/ 345051 h 345051"/>
                <a:gd name="connsiteX6" fmla="*/ 0 w 100423"/>
                <a:gd name="connsiteY6" fmla="*/ 218315 h 345051"/>
                <a:gd name="connsiteX7" fmla="*/ 0 w 100423"/>
                <a:gd name="connsiteY7" fmla="*/ 78112 h 345051"/>
                <a:gd name="connsiteX8" fmla="*/ 0 w 100423"/>
                <a:gd name="connsiteY8" fmla="*/ 48624 h 345051"/>
                <a:gd name="connsiteX9" fmla="*/ 48624 w 100423"/>
                <a:gd name="connsiteY9" fmla="*/ 0 h 345051"/>
                <a:gd name="connsiteX0" fmla="*/ 54974 w 106773"/>
                <a:gd name="connsiteY0" fmla="*/ 0 h 345051"/>
                <a:gd name="connsiteX1" fmla="*/ 103598 w 106773"/>
                <a:gd name="connsiteY1" fmla="*/ 48624 h 345051"/>
                <a:gd name="connsiteX2" fmla="*/ 106773 w 106773"/>
                <a:gd name="connsiteY2" fmla="*/ 141612 h 345051"/>
                <a:gd name="connsiteX3" fmla="*/ 103598 w 106773"/>
                <a:gd name="connsiteY3" fmla="*/ 218315 h 345051"/>
                <a:gd name="connsiteX4" fmla="*/ 103598 w 106773"/>
                <a:gd name="connsiteY4" fmla="*/ 345051 h 345051"/>
                <a:gd name="connsiteX5" fmla="*/ 6350 w 106773"/>
                <a:gd name="connsiteY5" fmla="*/ 345051 h 345051"/>
                <a:gd name="connsiteX6" fmla="*/ 6350 w 106773"/>
                <a:gd name="connsiteY6" fmla="*/ 218315 h 345051"/>
                <a:gd name="connsiteX7" fmla="*/ 0 w 106773"/>
                <a:gd name="connsiteY7" fmla="*/ 135262 h 345051"/>
                <a:gd name="connsiteX8" fmla="*/ 6350 w 106773"/>
                <a:gd name="connsiteY8" fmla="*/ 48624 h 345051"/>
                <a:gd name="connsiteX9" fmla="*/ 54974 w 106773"/>
                <a:gd name="connsiteY9" fmla="*/ 0 h 345051"/>
                <a:gd name="connsiteX0" fmla="*/ 54974 w 106773"/>
                <a:gd name="connsiteY0" fmla="*/ 784 h 345835"/>
                <a:gd name="connsiteX1" fmla="*/ 103598 w 106773"/>
                <a:gd name="connsiteY1" fmla="*/ 49408 h 345835"/>
                <a:gd name="connsiteX2" fmla="*/ 106773 w 106773"/>
                <a:gd name="connsiteY2" fmla="*/ 142396 h 345835"/>
                <a:gd name="connsiteX3" fmla="*/ 103598 w 106773"/>
                <a:gd name="connsiteY3" fmla="*/ 219099 h 345835"/>
                <a:gd name="connsiteX4" fmla="*/ 103598 w 106773"/>
                <a:gd name="connsiteY4" fmla="*/ 345835 h 345835"/>
                <a:gd name="connsiteX5" fmla="*/ 6350 w 106773"/>
                <a:gd name="connsiteY5" fmla="*/ 345835 h 345835"/>
                <a:gd name="connsiteX6" fmla="*/ 6350 w 106773"/>
                <a:gd name="connsiteY6" fmla="*/ 219099 h 345835"/>
                <a:gd name="connsiteX7" fmla="*/ 0 w 106773"/>
                <a:gd name="connsiteY7" fmla="*/ 136046 h 345835"/>
                <a:gd name="connsiteX8" fmla="*/ 0 w 106773"/>
                <a:gd name="connsiteY8" fmla="*/ 84333 h 345835"/>
                <a:gd name="connsiteX9" fmla="*/ 54974 w 106773"/>
                <a:gd name="connsiteY9" fmla="*/ 784 h 345835"/>
                <a:gd name="connsiteX0" fmla="*/ 54974 w 106773"/>
                <a:gd name="connsiteY0" fmla="*/ 0 h 345051"/>
                <a:gd name="connsiteX1" fmla="*/ 103598 w 106773"/>
                <a:gd name="connsiteY1" fmla="*/ 83549 h 345051"/>
                <a:gd name="connsiteX2" fmla="*/ 106773 w 106773"/>
                <a:gd name="connsiteY2" fmla="*/ 141612 h 345051"/>
                <a:gd name="connsiteX3" fmla="*/ 103598 w 106773"/>
                <a:gd name="connsiteY3" fmla="*/ 218315 h 345051"/>
                <a:gd name="connsiteX4" fmla="*/ 103598 w 106773"/>
                <a:gd name="connsiteY4" fmla="*/ 345051 h 345051"/>
                <a:gd name="connsiteX5" fmla="*/ 6350 w 106773"/>
                <a:gd name="connsiteY5" fmla="*/ 345051 h 345051"/>
                <a:gd name="connsiteX6" fmla="*/ 6350 w 106773"/>
                <a:gd name="connsiteY6" fmla="*/ 218315 h 345051"/>
                <a:gd name="connsiteX7" fmla="*/ 0 w 106773"/>
                <a:gd name="connsiteY7" fmla="*/ 135262 h 345051"/>
                <a:gd name="connsiteX8" fmla="*/ 0 w 106773"/>
                <a:gd name="connsiteY8" fmla="*/ 83549 h 345051"/>
                <a:gd name="connsiteX9" fmla="*/ 54974 w 106773"/>
                <a:gd name="connsiteY9" fmla="*/ 0 h 345051"/>
                <a:gd name="connsiteX0" fmla="*/ 54974 w 106773"/>
                <a:gd name="connsiteY0" fmla="*/ 0 h 345051"/>
                <a:gd name="connsiteX1" fmla="*/ 103598 w 106773"/>
                <a:gd name="connsiteY1" fmla="*/ 83549 h 345051"/>
                <a:gd name="connsiteX2" fmla="*/ 106773 w 106773"/>
                <a:gd name="connsiteY2" fmla="*/ 141612 h 345051"/>
                <a:gd name="connsiteX3" fmla="*/ 103598 w 106773"/>
                <a:gd name="connsiteY3" fmla="*/ 218315 h 345051"/>
                <a:gd name="connsiteX4" fmla="*/ 103598 w 106773"/>
                <a:gd name="connsiteY4" fmla="*/ 345051 h 345051"/>
                <a:gd name="connsiteX5" fmla="*/ 6350 w 106773"/>
                <a:gd name="connsiteY5" fmla="*/ 345051 h 345051"/>
                <a:gd name="connsiteX6" fmla="*/ 6350 w 106773"/>
                <a:gd name="connsiteY6" fmla="*/ 218315 h 345051"/>
                <a:gd name="connsiteX7" fmla="*/ 9525 w 106773"/>
                <a:gd name="connsiteY7" fmla="*/ 138437 h 345051"/>
                <a:gd name="connsiteX8" fmla="*/ 0 w 106773"/>
                <a:gd name="connsiteY8" fmla="*/ 83549 h 345051"/>
                <a:gd name="connsiteX9" fmla="*/ 54974 w 106773"/>
                <a:gd name="connsiteY9" fmla="*/ 0 h 345051"/>
                <a:gd name="connsiteX0" fmla="*/ 48624 w 100423"/>
                <a:gd name="connsiteY0" fmla="*/ 0 h 345051"/>
                <a:gd name="connsiteX1" fmla="*/ 97248 w 100423"/>
                <a:gd name="connsiteY1" fmla="*/ 83549 h 345051"/>
                <a:gd name="connsiteX2" fmla="*/ 100423 w 100423"/>
                <a:gd name="connsiteY2" fmla="*/ 141612 h 345051"/>
                <a:gd name="connsiteX3" fmla="*/ 97248 w 100423"/>
                <a:gd name="connsiteY3" fmla="*/ 218315 h 345051"/>
                <a:gd name="connsiteX4" fmla="*/ 97248 w 100423"/>
                <a:gd name="connsiteY4" fmla="*/ 345051 h 345051"/>
                <a:gd name="connsiteX5" fmla="*/ 0 w 100423"/>
                <a:gd name="connsiteY5" fmla="*/ 345051 h 345051"/>
                <a:gd name="connsiteX6" fmla="*/ 0 w 100423"/>
                <a:gd name="connsiteY6" fmla="*/ 218315 h 345051"/>
                <a:gd name="connsiteX7" fmla="*/ 3175 w 100423"/>
                <a:gd name="connsiteY7" fmla="*/ 138437 h 345051"/>
                <a:gd name="connsiteX8" fmla="*/ 6350 w 100423"/>
                <a:gd name="connsiteY8" fmla="*/ 83549 h 345051"/>
                <a:gd name="connsiteX9" fmla="*/ 48624 w 100423"/>
                <a:gd name="connsiteY9" fmla="*/ 0 h 345051"/>
                <a:gd name="connsiteX0" fmla="*/ 48624 w 97248"/>
                <a:gd name="connsiteY0" fmla="*/ 0 h 345051"/>
                <a:gd name="connsiteX1" fmla="*/ 97248 w 97248"/>
                <a:gd name="connsiteY1" fmla="*/ 83549 h 345051"/>
                <a:gd name="connsiteX2" fmla="*/ 97248 w 97248"/>
                <a:gd name="connsiteY2" fmla="*/ 144787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3175 w 97248"/>
                <a:gd name="connsiteY7" fmla="*/ 138437 h 345051"/>
                <a:gd name="connsiteX8" fmla="*/ 6350 w 97248"/>
                <a:gd name="connsiteY8" fmla="*/ 83549 h 345051"/>
                <a:gd name="connsiteX9" fmla="*/ 48624 w 97248"/>
                <a:gd name="connsiteY9" fmla="*/ 0 h 345051"/>
                <a:gd name="connsiteX0" fmla="*/ 48624 w 97248"/>
                <a:gd name="connsiteY0" fmla="*/ 0 h 345051"/>
                <a:gd name="connsiteX1" fmla="*/ 94073 w 97248"/>
                <a:gd name="connsiteY1" fmla="*/ 83549 h 345051"/>
                <a:gd name="connsiteX2" fmla="*/ 97248 w 97248"/>
                <a:gd name="connsiteY2" fmla="*/ 144787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3175 w 97248"/>
                <a:gd name="connsiteY7" fmla="*/ 138437 h 345051"/>
                <a:gd name="connsiteX8" fmla="*/ 6350 w 97248"/>
                <a:gd name="connsiteY8" fmla="*/ 83549 h 345051"/>
                <a:gd name="connsiteX9" fmla="*/ 48624 w 97248"/>
                <a:gd name="connsiteY9" fmla="*/ 0 h 34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248" h="345051">
                  <a:moveTo>
                    <a:pt x="48624" y="0"/>
                  </a:moveTo>
                  <a:cubicBezTo>
                    <a:pt x="63244" y="0"/>
                    <a:pt x="94073" y="56695"/>
                    <a:pt x="94073" y="83549"/>
                  </a:cubicBezTo>
                  <a:lnTo>
                    <a:pt x="97248" y="144787"/>
                  </a:lnTo>
                  <a:lnTo>
                    <a:pt x="97248" y="218315"/>
                  </a:lnTo>
                  <a:lnTo>
                    <a:pt x="97248" y="345051"/>
                  </a:lnTo>
                  <a:lnTo>
                    <a:pt x="0" y="345051"/>
                  </a:lnTo>
                  <a:lnTo>
                    <a:pt x="0" y="218315"/>
                  </a:lnTo>
                  <a:lnTo>
                    <a:pt x="3175" y="138437"/>
                  </a:lnTo>
                  <a:lnTo>
                    <a:pt x="6350" y="83549"/>
                  </a:lnTo>
                  <a:cubicBezTo>
                    <a:pt x="6350" y="56695"/>
                    <a:pt x="34004" y="0"/>
                    <a:pt x="48624" y="0"/>
                  </a:cubicBezTo>
                  <a:close/>
                </a:path>
              </a:pathLst>
            </a:custGeom>
            <a:gradFill>
              <a:gsLst>
                <a:gs pos="22000">
                  <a:srgbClr val="007C39"/>
                </a:gs>
                <a:gs pos="52000">
                  <a:srgbClr val="00B050"/>
                </a:gs>
                <a:gs pos="79000">
                  <a:srgbClr val="007C39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="" xmlns:a16="http://schemas.microsoft.com/office/drawing/2014/main" id="{40E68DAE-AFCD-C844-BF2A-74BCD964DB39}"/>
                </a:ext>
              </a:extLst>
            </p:cNvPr>
            <p:cNvSpPr/>
            <p:nvPr/>
          </p:nvSpPr>
          <p:spPr bwMode="auto">
            <a:xfrm>
              <a:off x="3309849" y="1904962"/>
              <a:ext cx="214401" cy="383527"/>
            </a:xfrm>
            <a:custGeom>
              <a:avLst/>
              <a:gdLst>
                <a:gd name="connsiteX0" fmla="*/ 5193 w 217918"/>
                <a:gd name="connsiteY0" fmla="*/ 263793 h 385089"/>
                <a:gd name="connsiteX1" fmla="*/ 5193 w 217918"/>
                <a:gd name="connsiteY1" fmla="*/ 362218 h 385089"/>
                <a:gd name="connsiteX2" fmla="*/ 59168 w 217918"/>
                <a:gd name="connsiteY2" fmla="*/ 381268 h 385089"/>
                <a:gd name="connsiteX3" fmla="*/ 119493 w 217918"/>
                <a:gd name="connsiteY3" fmla="*/ 305068 h 385089"/>
                <a:gd name="connsiteX4" fmla="*/ 122668 w 217918"/>
                <a:gd name="connsiteY4" fmla="*/ 89168 h 385089"/>
                <a:gd name="connsiteX5" fmla="*/ 189343 w 217918"/>
                <a:gd name="connsiteY5" fmla="*/ 268 h 385089"/>
                <a:gd name="connsiteX6" fmla="*/ 217918 w 217918"/>
                <a:gd name="connsiteY6" fmla="*/ 66943 h 385089"/>
                <a:gd name="connsiteX0" fmla="*/ 5193 w 217918"/>
                <a:gd name="connsiteY0" fmla="*/ 263793 h 385089"/>
                <a:gd name="connsiteX1" fmla="*/ 5193 w 217918"/>
                <a:gd name="connsiteY1" fmla="*/ 362218 h 385089"/>
                <a:gd name="connsiteX2" fmla="*/ 59168 w 217918"/>
                <a:gd name="connsiteY2" fmla="*/ 381268 h 385089"/>
                <a:gd name="connsiteX3" fmla="*/ 100443 w 217918"/>
                <a:gd name="connsiteY3" fmla="*/ 305068 h 385089"/>
                <a:gd name="connsiteX4" fmla="*/ 122668 w 217918"/>
                <a:gd name="connsiteY4" fmla="*/ 89168 h 385089"/>
                <a:gd name="connsiteX5" fmla="*/ 189343 w 217918"/>
                <a:gd name="connsiteY5" fmla="*/ 268 h 385089"/>
                <a:gd name="connsiteX6" fmla="*/ 217918 w 217918"/>
                <a:gd name="connsiteY6" fmla="*/ 66943 h 385089"/>
                <a:gd name="connsiteX0" fmla="*/ 5193 w 217918"/>
                <a:gd name="connsiteY0" fmla="*/ 263867 h 385163"/>
                <a:gd name="connsiteX1" fmla="*/ 5193 w 217918"/>
                <a:gd name="connsiteY1" fmla="*/ 362292 h 385163"/>
                <a:gd name="connsiteX2" fmla="*/ 59168 w 217918"/>
                <a:gd name="connsiteY2" fmla="*/ 381342 h 385163"/>
                <a:gd name="connsiteX3" fmla="*/ 100443 w 217918"/>
                <a:gd name="connsiteY3" fmla="*/ 305142 h 385163"/>
                <a:gd name="connsiteX4" fmla="*/ 103618 w 217918"/>
                <a:gd name="connsiteY4" fmla="*/ 92417 h 385163"/>
                <a:gd name="connsiteX5" fmla="*/ 189343 w 217918"/>
                <a:gd name="connsiteY5" fmla="*/ 342 h 385163"/>
                <a:gd name="connsiteX6" fmla="*/ 217918 w 217918"/>
                <a:gd name="connsiteY6" fmla="*/ 67017 h 385163"/>
                <a:gd name="connsiteX0" fmla="*/ 1676 w 214401"/>
                <a:gd name="connsiteY0" fmla="*/ 263867 h 383831"/>
                <a:gd name="connsiteX1" fmla="*/ 11201 w 214401"/>
                <a:gd name="connsiteY1" fmla="*/ 355942 h 383831"/>
                <a:gd name="connsiteX2" fmla="*/ 55651 w 214401"/>
                <a:gd name="connsiteY2" fmla="*/ 381342 h 383831"/>
                <a:gd name="connsiteX3" fmla="*/ 96926 w 214401"/>
                <a:gd name="connsiteY3" fmla="*/ 305142 h 383831"/>
                <a:gd name="connsiteX4" fmla="*/ 100101 w 214401"/>
                <a:gd name="connsiteY4" fmla="*/ 92417 h 383831"/>
                <a:gd name="connsiteX5" fmla="*/ 185826 w 214401"/>
                <a:gd name="connsiteY5" fmla="*/ 342 h 383831"/>
                <a:gd name="connsiteX6" fmla="*/ 214401 w 214401"/>
                <a:gd name="connsiteY6" fmla="*/ 67017 h 383831"/>
                <a:gd name="connsiteX0" fmla="*/ 1676 w 214401"/>
                <a:gd name="connsiteY0" fmla="*/ 263867 h 383831"/>
                <a:gd name="connsiteX1" fmla="*/ 11201 w 214401"/>
                <a:gd name="connsiteY1" fmla="*/ 355942 h 383831"/>
                <a:gd name="connsiteX2" fmla="*/ 55651 w 214401"/>
                <a:gd name="connsiteY2" fmla="*/ 381342 h 383831"/>
                <a:gd name="connsiteX3" fmla="*/ 96926 w 214401"/>
                <a:gd name="connsiteY3" fmla="*/ 305142 h 383831"/>
                <a:gd name="connsiteX4" fmla="*/ 100101 w 214401"/>
                <a:gd name="connsiteY4" fmla="*/ 92417 h 383831"/>
                <a:gd name="connsiteX5" fmla="*/ 147726 w 214401"/>
                <a:gd name="connsiteY5" fmla="*/ 342 h 383831"/>
                <a:gd name="connsiteX6" fmla="*/ 214401 w 214401"/>
                <a:gd name="connsiteY6" fmla="*/ 67017 h 383831"/>
                <a:gd name="connsiteX0" fmla="*/ 1676 w 214401"/>
                <a:gd name="connsiteY0" fmla="*/ 263551 h 383515"/>
                <a:gd name="connsiteX1" fmla="*/ 11201 w 214401"/>
                <a:gd name="connsiteY1" fmla="*/ 355626 h 383515"/>
                <a:gd name="connsiteX2" fmla="*/ 55651 w 214401"/>
                <a:gd name="connsiteY2" fmla="*/ 381026 h 383515"/>
                <a:gd name="connsiteX3" fmla="*/ 96926 w 214401"/>
                <a:gd name="connsiteY3" fmla="*/ 304826 h 383515"/>
                <a:gd name="connsiteX4" fmla="*/ 100101 w 214401"/>
                <a:gd name="connsiteY4" fmla="*/ 92101 h 383515"/>
                <a:gd name="connsiteX5" fmla="*/ 147726 w 214401"/>
                <a:gd name="connsiteY5" fmla="*/ 26 h 383515"/>
                <a:gd name="connsiteX6" fmla="*/ 214401 w 214401"/>
                <a:gd name="connsiteY6" fmla="*/ 66701 h 383515"/>
                <a:gd name="connsiteX0" fmla="*/ 1676 w 214401"/>
                <a:gd name="connsiteY0" fmla="*/ 263551 h 383515"/>
                <a:gd name="connsiteX1" fmla="*/ 11201 w 214401"/>
                <a:gd name="connsiteY1" fmla="*/ 355626 h 383515"/>
                <a:gd name="connsiteX2" fmla="*/ 55651 w 214401"/>
                <a:gd name="connsiteY2" fmla="*/ 381026 h 383515"/>
                <a:gd name="connsiteX3" fmla="*/ 96926 w 214401"/>
                <a:gd name="connsiteY3" fmla="*/ 304826 h 383515"/>
                <a:gd name="connsiteX4" fmla="*/ 100101 w 214401"/>
                <a:gd name="connsiteY4" fmla="*/ 92101 h 383515"/>
                <a:gd name="connsiteX5" fmla="*/ 163601 w 214401"/>
                <a:gd name="connsiteY5" fmla="*/ 26 h 383515"/>
                <a:gd name="connsiteX6" fmla="*/ 214401 w 214401"/>
                <a:gd name="connsiteY6" fmla="*/ 66701 h 383515"/>
                <a:gd name="connsiteX0" fmla="*/ 1676 w 214401"/>
                <a:gd name="connsiteY0" fmla="*/ 263867 h 383831"/>
                <a:gd name="connsiteX1" fmla="*/ 11201 w 214401"/>
                <a:gd name="connsiteY1" fmla="*/ 355942 h 383831"/>
                <a:gd name="connsiteX2" fmla="*/ 55651 w 214401"/>
                <a:gd name="connsiteY2" fmla="*/ 381342 h 383831"/>
                <a:gd name="connsiteX3" fmla="*/ 96926 w 214401"/>
                <a:gd name="connsiteY3" fmla="*/ 305142 h 383831"/>
                <a:gd name="connsiteX4" fmla="*/ 109626 w 214401"/>
                <a:gd name="connsiteY4" fmla="*/ 92417 h 383831"/>
                <a:gd name="connsiteX5" fmla="*/ 163601 w 214401"/>
                <a:gd name="connsiteY5" fmla="*/ 342 h 383831"/>
                <a:gd name="connsiteX6" fmla="*/ 214401 w 214401"/>
                <a:gd name="connsiteY6" fmla="*/ 67017 h 383831"/>
                <a:gd name="connsiteX0" fmla="*/ 1676 w 214401"/>
                <a:gd name="connsiteY0" fmla="*/ 263867 h 383831"/>
                <a:gd name="connsiteX1" fmla="*/ 11201 w 214401"/>
                <a:gd name="connsiteY1" fmla="*/ 355942 h 383831"/>
                <a:gd name="connsiteX2" fmla="*/ 55651 w 214401"/>
                <a:gd name="connsiteY2" fmla="*/ 381342 h 383831"/>
                <a:gd name="connsiteX3" fmla="*/ 96926 w 214401"/>
                <a:gd name="connsiteY3" fmla="*/ 305142 h 383831"/>
                <a:gd name="connsiteX4" fmla="*/ 109626 w 214401"/>
                <a:gd name="connsiteY4" fmla="*/ 92417 h 383831"/>
                <a:gd name="connsiteX5" fmla="*/ 163601 w 214401"/>
                <a:gd name="connsiteY5" fmla="*/ 342 h 383831"/>
                <a:gd name="connsiteX6" fmla="*/ 214401 w 214401"/>
                <a:gd name="connsiteY6" fmla="*/ 67017 h 383831"/>
                <a:gd name="connsiteX0" fmla="*/ 1676 w 214401"/>
                <a:gd name="connsiteY0" fmla="*/ 263948 h 383912"/>
                <a:gd name="connsiteX1" fmla="*/ 11201 w 214401"/>
                <a:gd name="connsiteY1" fmla="*/ 356023 h 383912"/>
                <a:gd name="connsiteX2" fmla="*/ 55651 w 214401"/>
                <a:gd name="connsiteY2" fmla="*/ 381423 h 383912"/>
                <a:gd name="connsiteX3" fmla="*/ 96926 w 214401"/>
                <a:gd name="connsiteY3" fmla="*/ 305223 h 383912"/>
                <a:gd name="connsiteX4" fmla="*/ 100101 w 214401"/>
                <a:gd name="connsiteY4" fmla="*/ 95673 h 383912"/>
                <a:gd name="connsiteX5" fmla="*/ 163601 w 214401"/>
                <a:gd name="connsiteY5" fmla="*/ 423 h 383912"/>
                <a:gd name="connsiteX6" fmla="*/ 214401 w 214401"/>
                <a:gd name="connsiteY6" fmla="*/ 67098 h 383912"/>
                <a:gd name="connsiteX0" fmla="*/ 1676 w 214401"/>
                <a:gd name="connsiteY0" fmla="*/ 263563 h 383527"/>
                <a:gd name="connsiteX1" fmla="*/ 11201 w 214401"/>
                <a:gd name="connsiteY1" fmla="*/ 355638 h 383527"/>
                <a:gd name="connsiteX2" fmla="*/ 55651 w 214401"/>
                <a:gd name="connsiteY2" fmla="*/ 381038 h 383527"/>
                <a:gd name="connsiteX3" fmla="*/ 96926 w 214401"/>
                <a:gd name="connsiteY3" fmla="*/ 304838 h 383527"/>
                <a:gd name="connsiteX4" fmla="*/ 100101 w 214401"/>
                <a:gd name="connsiteY4" fmla="*/ 95288 h 383527"/>
                <a:gd name="connsiteX5" fmla="*/ 163601 w 214401"/>
                <a:gd name="connsiteY5" fmla="*/ 38 h 383527"/>
                <a:gd name="connsiteX6" fmla="*/ 214401 w 214401"/>
                <a:gd name="connsiteY6" fmla="*/ 66713 h 38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01" h="383527">
                  <a:moveTo>
                    <a:pt x="1676" y="263563"/>
                  </a:moveTo>
                  <a:cubicBezTo>
                    <a:pt x="-2822" y="302986"/>
                    <a:pt x="2205" y="336059"/>
                    <a:pt x="11201" y="355638"/>
                  </a:cubicBezTo>
                  <a:cubicBezTo>
                    <a:pt x="20197" y="375217"/>
                    <a:pt x="41363" y="389505"/>
                    <a:pt x="55651" y="381038"/>
                  </a:cubicBezTo>
                  <a:cubicBezTo>
                    <a:pt x="69939" y="372571"/>
                    <a:pt x="89518" y="352463"/>
                    <a:pt x="96926" y="304838"/>
                  </a:cubicBezTo>
                  <a:cubicBezTo>
                    <a:pt x="104334" y="257213"/>
                    <a:pt x="98513" y="142913"/>
                    <a:pt x="100101" y="95288"/>
                  </a:cubicBezTo>
                  <a:cubicBezTo>
                    <a:pt x="101689" y="47663"/>
                    <a:pt x="125501" y="-1550"/>
                    <a:pt x="163601" y="38"/>
                  </a:cubicBezTo>
                  <a:cubicBezTo>
                    <a:pt x="201701" y="1626"/>
                    <a:pt x="208051" y="31523"/>
                    <a:pt x="214401" y="66713"/>
                  </a:cubicBezTo>
                </a:path>
              </a:pathLst>
            </a:custGeom>
            <a:noFill/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3B68FFD4-DEBC-4647-8CE8-256BD89C46E2}"/>
              </a:ext>
            </a:extLst>
          </p:cNvPr>
          <p:cNvGrpSpPr/>
          <p:nvPr/>
        </p:nvGrpSpPr>
        <p:grpSpPr>
          <a:xfrm>
            <a:off x="6451600" y="2435672"/>
            <a:ext cx="1300029" cy="924889"/>
            <a:chOff x="2908300" y="1826753"/>
            <a:chExt cx="1300029" cy="693667"/>
          </a:xfrm>
        </p:grpSpPr>
        <p:cxnSp>
          <p:nvCxnSpPr>
            <p:cNvPr id="94" name="Elbow Connector 93">
              <a:extLst>
                <a:ext uri="{FF2B5EF4-FFF2-40B4-BE49-F238E27FC236}">
                  <a16:creationId xmlns="" xmlns:a16="http://schemas.microsoft.com/office/drawing/2014/main" id="{B4D66227-0A76-7148-97AB-807A9F8BF346}"/>
                </a:ext>
              </a:extLst>
            </p:cNvPr>
            <p:cNvCxnSpPr>
              <a:cxnSpLocks/>
              <a:stCxn id="66" idx="0"/>
              <a:endCxn id="98" idx="5"/>
            </p:cNvCxnSpPr>
            <p:nvPr/>
          </p:nvCxnSpPr>
          <p:spPr bwMode="auto">
            <a:xfrm rot="5400000" flipH="1" flipV="1">
              <a:off x="3326124" y="2377203"/>
              <a:ext cx="211158" cy="75276"/>
            </a:xfrm>
            <a:prstGeom prst="bentConnector4">
              <a:avLst>
                <a:gd name="adj1" fmla="val 50000"/>
                <a:gd name="adj2" fmla="val 175921"/>
              </a:avLst>
            </a:prstGeom>
            <a:solidFill>
              <a:schemeClr val="accent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8BF12DE6-1EAE-E443-9D4C-AEE76AE05F1F}"/>
                </a:ext>
              </a:extLst>
            </p:cNvPr>
            <p:cNvSpPr txBox="1"/>
            <p:nvPr/>
          </p:nvSpPr>
          <p:spPr>
            <a:xfrm>
              <a:off x="2908300" y="1826753"/>
              <a:ext cx="31290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VL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C1ADECD2-D03F-3E47-8770-7C0B981AED9F}"/>
                </a:ext>
              </a:extLst>
            </p:cNvPr>
            <p:cNvSpPr txBox="1"/>
            <p:nvPr/>
          </p:nvSpPr>
          <p:spPr>
            <a:xfrm>
              <a:off x="3517721" y="2072974"/>
              <a:ext cx="33855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VH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5E1414BA-D51B-B841-8EEA-91A26CA37965}"/>
                </a:ext>
              </a:extLst>
            </p:cNvPr>
            <p:cNvSpPr txBox="1"/>
            <p:nvPr/>
          </p:nvSpPr>
          <p:spPr>
            <a:xfrm>
              <a:off x="3651766" y="1919676"/>
              <a:ext cx="55656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FMC63</a:t>
              </a:r>
            </a:p>
          </p:txBody>
        </p:sp>
        <p:sp>
          <p:nvSpPr>
            <p:cNvPr id="98" name="Freeform 97">
              <a:extLst>
                <a:ext uri="{FF2B5EF4-FFF2-40B4-BE49-F238E27FC236}">
                  <a16:creationId xmlns="" xmlns:a16="http://schemas.microsoft.com/office/drawing/2014/main" id="{F5D8811D-B026-1049-91F3-2DF2A8002112}"/>
                </a:ext>
              </a:extLst>
            </p:cNvPr>
            <p:cNvSpPr/>
            <p:nvPr/>
          </p:nvSpPr>
          <p:spPr bwMode="auto">
            <a:xfrm>
              <a:off x="3469341" y="1964211"/>
              <a:ext cx="97248" cy="345051"/>
            </a:xfrm>
            <a:custGeom>
              <a:avLst/>
              <a:gdLst>
                <a:gd name="connsiteX0" fmla="*/ 48624 w 97248"/>
                <a:gd name="connsiteY0" fmla="*/ 0 h 345051"/>
                <a:gd name="connsiteX1" fmla="*/ 97248 w 97248"/>
                <a:gd name="connsiteY1" fmla="*/ 48624 h 345051"/>
                <a:gd name="connsiteX2" fmla="*/ 97248 w 97248"/>
                <a:gd name="connsiteY2" fmla="*/ 78112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0 w 97248"/>
                <a:gd name="connsiteY7" fmla="*/ 78112 h 345051"/>
                <a:gd name="connsiteX8" fmla="*/ 0 w 97248"/>
                <a:gd name="connsiteY8" fmla="*/ 48624 h 345051"/>
                <a:gd name="connsiteX9" fmla="*/ 48624 w 97248"/>
                <a:gd name="connsiteY9" fmla="*/ 0 h 345051"/>
                <a:gd name="connsiteX0" fmla="*/ 48624 w 97248"/>
                <a:gd name="connsiteY0" fmla="*/ 0 h 345051"/>
                <a:gd name="connsiteX1" fmla="*/ 97248 w 97248"/>
                <a:gd name="connsiteY1" fmla="*/ 48624 h 345051"/>
                <a:gd name="connsiteX2" fmla="*/ 97248 w 97248"/>
                <a:gd name="connsiteY2" fmla="*/ 78112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0 w 97248"/>
                <a:gd name="connsiteY7" fmla="*/ 78112 h 345051"/>
                <a:gd name="connsiteX8" fmla="*/ 0 w 97248"/>
                <a:gd name="connsiteY8" fmla="*/ 48624 h 345051"/>
                <a:gd name="connsiteX9" fmla="*/ 48624 w 97248"/>
                <a:gd name="connsiteY9" fmla="*/ 0 h 345051"/>
                <a:gd name="connsiteX0" fmla="*/ 48624 w 100423"/>
                <a:gd name="connsiteY0" fmla="*/ 0 h 345051"/>
                <a:gd name="connsiteX1" fmla="*/ 97248 w 100423"/>
                <a:gd name="connsiteY1" fmla="*/ 48624 h 345051"/>
                <a:gd name="connsiteX2" fmla="*/ 100423 w 100423"/>
                <a:gd name="connsiteY2" fmla="*/ 141612 h 345051"/>
                <a:gd name="connsiteX3" fmla="*/ 97248 w 100423"/>
                <a:gd name="connsiteY3" fmla="*/ 218315 h 345051"/>
                <a:gd name="connsiteX4" fmla="*/ 97248 w 100423"/>
                <a:gd name="connsiteY4" fmla="*/ 345051 h 345051"/>
                <a:gd name="connsiteX5" fmla="*/ 0 w 100423"/>
                <a:gd name="connsiteY5" fmla="*/ 345051 h 345051"/>
                <a:gd name="connsiteX6" fmla="*/ 0 w 100423"/>
                <a:gd name="connsiteY6" fmla="*/ 218315 h 345051"/>
                <a:gd name="connsiteX7" fmla="*/ 0 w 100423"/>
                <a:gd name="connsiteY7" fmla="*/ 78112 h 345051"/>
                <a:gd name="connsiteX8" fmla="*/ 0 w 100423"/>
                <a:gd name="connsiteY8" fmla="*/ 48624 h 345051"/>
                <a:gd name="connsiteX9" fmla="*/ 48624 w 100423"/>
                <a:gd name="connsiteY9" fmla="*/ 0 h 345051"/>
                <a:gd name="connsiteX0" fmla="*/ 54974 w 106773"/>
                <a:gd name="connsiteY0" fmla="*/ 0 h 345051"/>
                <a:gd name="connsiteX1" fmla="*/ 103598 w 106773"/>
                <a:gd name="connsiteY1" fmla="*/ 48624 h 345051"/>
                <a:gd name="connsiteX2" fmla="*/ 106773 w 106773"/>
                <a:gd name="connsiteY2" fmla="*/ 141612 h 345051"/>
                <a:gd name="connsiteX3" fmla="*/ 103598 w 106773"/>
                <a:gd name="connsiteY3" fmla="*/ 218315 h 345051"/>
                <a:gd name="connsiteX4" fmla="*/ 103598 w 106773"/>
                <a:gd name="connsiteY4" fmla="*/ 345051 h 345051"/>
                <a:gd name="connsiteX5" fmla="*/ 6350 w 106773"/>
                <a:gd name="connsiteY5" fmla="*/ 345051 h 345051"/>
                <a:gd name="connsiteX6" fmla="*/ 6350 w 106773"/>
                <a:gd name="connsiteY6" fmla="*/ 218315 h 345051"/>
                <a:gd name="connsiteX7" fmla="*/ 0 w 106773"/>
                <a:gd name="connsiteY7" fmla="*/ 135262 h 345051"/>
                <a:gd name="connsiteX8" fmla="*/ 6350 w 106773"/>
                <a:gd name="connsiteY8" fmla="*/ 48624 h 345051"/>
                <a:gd name="connsiteX9" fmla="*/ 54974 w 106773"/>
                <a:gd name="connsiteY9" fmla="*/ 0 h 345051"/>
                <a:gd name="connsiteX0" fmla="*/ 54974 w 106773"/>
                <a:gd name="connsiteY0" fmla="*/ 784 h 345835"/>
                <a:gd name="connsiteX1" fmla="*/ 103598 w 106773"/>
                <a:gd name="connsiteY1" fmla="*/ 49408 h 345835"/>
                <a:gd name="connsiteX2" fmla="*/ 106773 w 106773"/>
                <a:gd name="connsiteY2" fmla="*/ 142396 h 345835"/>
                <a:gd name="connsiteX3" fmla="*/ 103598 w 106773"/>
                <a:gd name="connsiteY3" fmla="*/ 219099 h 345835"/>
                <a:gd name="connsiteX4" fmla="*/ 103598 w 106773"/>
                <a:gd name="connsiteY4" fmla="*/ 345835 h 345835"/>
                <a:gd name="connsiteX5" fmla="*/ 6350 w 106773"/>
                <a:gd name="connsiteY5" fmla="*/ 345835 h 345835"/>
                <a:gd name="connsiteX6" fmla="*/ 6350 w 106773"/>
                <a:gd name="connsiteY6" fmla="*/ 219099 h 345835"/>
                <a:gd name="connsiteX7" fmla="*/ 0 w 106773"/>
                <a:gd name="connsiteY7" fmla="*/ 136046 h 345835"/>
                <a:gd name="connsiteX8" fmla="*/ 0 w 106773"/>
                <a:gd name="connsiteY8" fmla="*/ 84333 h 345835"/>
                <a:gd name="connsiteX9" fmla="*/ 54974 w 106773"/>
                <a:gd name="connsiteY9" fmla="*/ 784 h 345835"/>
                <a:gd name="connsiteX0" fmla="*/ 54974 w 106773"/>
                <a:gd name="connsiteY0" fmla="*/ 0 h 345051"/>
                <a:gd name="connsiteX1" fmla="*/ 103598 w 106773"/>
                <a:gd name="connsiteY1" fmla="*/ 83549 h 345051"/>
                <a:gd name="connsiteX2" fmla="*/ 106773 w 106773"/>
                <a:gd name="connsiteY2" fmla="*/ 141612 h 345051"/>
                <a:gd name="connsiteX3" fmla="*/ 103598 w 106773"/>
                <a:gd name="connsiteY3" fmla="*/ 218315 h 345051"/>
                <a:gd name="connsiteX4" fmla="*/ 103598 w 106773"/>
                <a:gd name="connsiteY4" fmla="*/ 345051 h 345051"/>
                <a:gd name="connsiteX5" fmla="*/ 6350 w 106773"/>
                <a:gd name="connsiteY5" fmla="*/ 345051 h 345051"/>
                <a:gd name="connsiteX6" fmla="*/ 6350 w 106773"/>
                <a:gd name="connsiteY6" fmla="*/ 218315 h 345051"/>
                <a:gd name="connsiteX7" fmla="*/ 0 w 106773"/>
                <a:gd name="connsiteY7" fmla="*/ 135262 h 345051"/>
                <a:gd name="connsiteX8" fmla="*/ 0 w 106773"/>
                <a:gd name="connsiteY8" fmla="*/ 83549 h 345051"/>
                <a:gd name="connsiteX9" fmla="*/ 54974 w 106773"/>
                <a:gd name="connsiteY9" fmla="*/ 0 h 345051"/>
                <a:gd name="connsiteX0" fmla="*/ 54974 w 106773"/>
                <a:gd name="connsiteY0" fmla="*/ 0 h 345051"/>
                <a:gd name="connsiteX1" fmla="*/ 103598 w 106773"/>
                <a:gd name="connsiteY1" fmla="*/ 83549 h 345051"/>
                <a:gd name="connsiteX2" fmla="*/ 106773 w 106773"/>
                <a:gd name="connsiteY2" fmla="*/ 141612 h 345051"/>
                <a:gd name="connsiteX3" fmla="*/ 103598 w 106773"/>
                <a:gd name="connsiteY3" fmla="*/ 218315 h 345051"/>
                <a:gd name="connsiteX4" fmla="*/ 103598 w 106773"/>
                <a:gd name="connsiteY4" fmla="*/ 345051 h 345051"/>
                <a:gd name="connsiteX5" fmla="*/ 6350 w 106773"/>
                <a:gd name="connsiteY5" fmla="*/ 345051 h 345051"/>
                <a:gd name="connsiteX6" fmla="*/ 6350 w 106773"/>
                <a:gd name="connsiteY6" fmla="*/ 218315 h 345051"/>
                <a:gd name="connsiteX7" fmla="*/ 9525 w 106773"/>
                <a:gd name="connsiteY7" fmla="*/ 138437 h 345051"/>
                <a:gd name="connsiteX8" fmla="*/ 0 w 106773"/>
                <a:gd name="connsiteY8" fmla="*/ 83549 h 345051"/>
                <a:gd name="connsiteX9" fmla="*/ 54974 w 106773"/>
                <a:gd name="connsiteY9" fmla="*/ 0 h 345051"/>
                <a:gd name="connsiteX0" fmla="*/ 48624 w 100423"/>
                <a:gd name="connsiteY0" fmla="*/ 0 h 345051"/>
                <a:gd name="connsiteX1" fmla="*/ 97248 w 100423"/>
                <a:gd name="connsiteY1" fmla="*/ 83549 h 345051"/>
                <a:gd name="connsiteX2" fmla="*/ 100423 w 100423"/>
                <a:gd name="connsiteY2" fmla="*/ 141612 h 345051"/>
                <a:gd name="connsiteX3" fmla="*/ 97248 w 100423"/>
                <a:gd name="connsiteY3" fmla="*/ 218315 h 345051"/>
                <a:gd name="connsiteX4" fmla="*/ 97248 w 100423"/>
                <a:gd name="connsiteY4" fmla="*/ 345051 h 345051"/>
                <a:gd name="connsiteX5" fmla="*/ 0 w 100423"/>
                <a:gd name="connsiteY5" fmla="*/ 345051 h 345051"/>
                <a:gd name="connsiteX6" fmla="*/ 0 w 100423"/>
                <a:gd name="connsiteY6" fmla="*/ 218315 h 345051"/>
                <a:gd name="connsiteX7" fmla="*/ 3175 w 100423"/>
                <a:gd name="connsiteY7" fmla="*/ 138437 h 345051"/>
                <a:gd name="connsiteX8" fmla="*/ 6350 w 100423"/>
                <a:gd name="connsiteY8" fmla="*/ 83549 h 345051"/>
                <a:gd name="connsiteX9" fmla="*/ 48624 w 100423"/>
                <a:gd name="connsiteY9" fmla="*/ 0 h 345051"/>
                <a:gd name="connsiteX0" fmla="*/ 48624 w 97248"/>
                <a:gd name="connsiteY0" fmla="*/ 0 h 345051"/>
                <a:gd name="connsiteX1" fmla="*/ 97248 w 97248"/>
                <a:gd name="connsiteY1" fmla="*/ 83549 h 345051"/>
                <a:gd name="connsiteX2" fmla="*/ 97248 w 97248"/>
                <a:gd name="connsiteY2" fmla="*/ 144787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3175 w 97248"/>
                <a:gd name="connsiteY7" fmla="*/ 138437 h 345051"/>
                <a:gd name="connsiteX8" fmla="*/ 6350 w 97248"/>
                <a:gd name="connsiteY8" fmla="*/ 83549 h 345051"/>
                <a:gd name="connsiteX9" fmla="*/ 48624 w 97248"/>
                <a:gd name="connsiteY9" fmla="*/ 0 h 345051"/>
                <a:gd name="connsiteX0" fmla="*/ 48624 w 97248"/>
                <a:gd name="connsiteY0" fmla="*/ 0 h 345051"/>
                <a:gd name="connsiteX1" fmla="*/ 94073 w 97248"/>
                <a:gd name="connsiteY1" fmla="*/ 83549 h 345051"/>
                <a:gd name="connsiteX2" fmla="*/ 97248 w 97248"/>
                <a:gd name="connsiteY2" fmla="*/ 144787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3175 w 97248"/>
                <a:gd name="connsiteY7" fmla="*/ 138437 h 345051"/>
                <a:gd name="connsiteX8" fmla="*/ 6350 w 97248"/>
                <a:gd name="connsiteY8" fmla="*/ 83549 h 345051"/>
                <a:gd name="connsiteX9" fmla="*/ 48624 w 97248"/>
                <a:gd name="connsiteY9" fmla="*/ 0 h 34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248" h="345051">
                  <a:moveTo>
                    <a:pt x="48624" y="0"/>
                  </a:moveTo>
                  <a:cubicBezTo>
                    <a:pt x="63244" y="0"/>
                    <a:pt x="94073" y="56695"/>
                    <a:pt x="94073" y="83549"/>
                  </a:cubicBezTo>
                  <a:lnTo>
                    <a:pt x="97248" y="144787"/>
                  </a:lnTo>
                  <a:lnTo>
                    <a:pt x="97248" y="218315"/>
                  </a:lnTo>
                  <a:lnTo>
                    <a:pt x="97248" y="345051"/>
                  </a:lnTo>
                  <a:lnTo>
                    <a:pt x="0" y="345051"/>
                  </a:lnTo>
                  <a:lnTo>
                    <a:pt x="0" y="218315"/>
                  </a:lnTo>
                  <a:lnTo>
                    <a:pt x="3175" y="138437"/>
                  </a:lnTo>
                  <a:lnTo>
                    <a:pt x="6350" y="83549"/>
                  </a:lnTo>
                  <a:cubicBezTo>
                    <a:pt x="6350" y="56695"/>
                    <a:pt x="34004" y="0"/>
                    <a:pt x="48624" y="0"/>
                  </a:cubicBezTo>
                  <a:close/>
                </a:path>
              </a:pathLst>
            </a:custGeom>
            <a:gradFill>
              <a:gsLst>
                <a:gs pos="22000">
                  <a:srgbClr val="007C39"/>
                </a:gs>
                <a:gs pos="52000">
                  <a:srgbClr val="00B050"/>
                </a:gs>
                <a:gs pos="79000">
                  <a:srgbClr val="007C39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="" xmlns:a16="http://schemas.microsoft.com/office/drawing/2014/main" id="{3F191FE2-6CC8-2946-B9CE-3B488AB88E28}"/>
                </a:ext>
              </a:extLst>
            </p:cNvPr>
            <p:cNvSpPr/>
            <p:nvPr/>
          </p:nvSpPr>
          <p:spPr bwMode="auto">
            <a:xfrm>
              <a:off x="3263262" y="1826753"/>
              <a:ext cx="97248" cy="345051"/>
            </a:xfrm>
            <a:custGeom>
              <a:avLst/>
              <a:gdLst>
                <a:gd name="connsiteX0" fmla="*/ 48624 w 97248"/>
                <a:gd name="connsiteY0" fmla="*/ 0 h 345051"/>
                <a:gd name="connsiteX1" fmla="*/ 97248 w 97248"/>
                <a:gd name="connsiteY1" fmla="*/ 48624 h 345051"/>
                <a:gd name="connsiteX2" fmla="*/ 97248 w 97248"/>
                <a:gd name="connsiteY2" fmla="*/ 78112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0 w 97248"/>
                <a:gd name="connsiteY7" fmla="*/ 78112 h 345051"/>
                <a:gd name="connsiteX8" fmla="*/ 0 w 97248"/>
                <a:gd name="connsiteY8" fmla="*/ 48624 h 345051"/>
                <a:gd name="connsiteX9" fmla="*/ 48624 w 97248"/>
                <a:gd name="connsiteY9" fmla="*/ 0 h 345051"/>
                <a:gd name="connsiteX0" fmla="*/ 48624 w 97248"/>
                <a:gd name="connsiteY0" fmla="*/ 0 h 345051"/>
                <a:gd name="connsiteX1" fmla="*/ 97248 w 97248"/>
                <a:gd name="connsiteY1" fmla="*/ 48624 h 345051"/>
                <a:gd name="connsiteX2" fmla="*/ 97248 w 97248"/>
                <a:gd name="connsiteY2" fmla="*/ 78112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0 w 97248"/>
                <a:gd name="connsiteY7" fmla="*/ 78112 h 345051"/>
                <a:gd name="connsiteX8" fmla="*/ 0 w 97248"/>
                <a:gd name="connsiteY8" fmla="*/ 48624 h 345051"/>
                <a:gd name="connsiteX9" fmla="*/ 48624 w 97248"/>
                <a:gd name="connsiteY9" fmla="*/ 0 h 345051"/>
                <a:gd name="connsiteX0" fmla="*/ 48624 w 100423"/>
                <a:gd name="connsiteY0" fmla="*/ 0 h 345051"/>
                <a:gd name="connsiteX1" fmla="*/ 97248 w 100423"/>
                <a:gd name="connsiteY1" fmla="*/ 48624 h 345051"/>
                <a:gd name="connsiteX2" fmla="*/ 100423 w 100423"/>
                <a:gd name="connsiteY2" fmla="*/ 141612 h 345051"/>
                <a:gd name="connsiteX3" fmla="*/ 97248 w 100423"/>
                <a:gd name="connsiteY3" fmla="*/ 218315 h 345051"/>
                <a:gd name="connsiteX4" fmla="*/ 97248 w 100423"/>
                <a:gd name="connsiteY4" fmla="*/ 345051 h 345051"/>
                <a:gd name="connsiteX5" fmla="*/ 0 w 100423"/>
                <a:gd name="connsiteY5" fmla="*/ 345051 h 345051"/>
                <a:gd name="connsiteX6" fmla="*/ 0 w 100423"/>
                <a:gd name="connsiteY6" fmla="*/ 218315 h 345051"/>
                <a:gd name="connsiteX7" fmla="*/ 0 w 100423"/>
                <a:gd name="connsiteY7" fmla="*/ 78112 h 345051"/>
                <a:gd name="connsiteX8" fmla="*/ 0 w 100423"/>
                <a:gd name="connsiteY8" fmla="*/ 48624 h 345051"/>
                <a:gd name="connsiteX9" fmla="*/ 48624 w 100423"/>
                <a:gd name="connsiteY9" fmla="*/ 0 h 345051"/>
                <a:gd name="connsiteX0" fmla="*/ 54974 w 106773"/>
                <a:gd name="connsiteY0" fmla="*/ 0 h 345051"/>
                <a:gd name="connsiteX1" fmla="*/ 103598 w 106773"/>
                <a:gd name="connsiteY1" fmla="*/ 48624 h 345051"/>
                <a:gd name="connsiteX2" fmla="*/ 106773 w 106773"/>
                <a:gd name="connsiteY2" fmla="*/ 141612 h 345051"/>
                <a:gd name="connsiteX3" fmla="*/ 103598 w 106773"/>
                <a:gd name="connsiteY3" fmla="*/ 218315 h 345051"/>
                <a:gd name="connsiteX4" fmla="*/ 103598 w 106773"/>
                <a:gd name="connsiteY4" fmla="*/ 345051 h 345051"/>
                <a:gd name="connsiteX5" fmla="*/ 6350 w 106773"/>
                <a:gd name="connsiteY5" fmla="*/ 345051 h 345051"/>
                <a:gd name="connsiteX6" fmla="*/ 6350 w 106773"/>
                <a:gd name="connsiteY6" fmla="*/ 218315 h 345051"/>
                <a:gd name="connsiteX7" fmla="*/ 0 w 106773"/>
                <a:gd name="connsiteY7" fmla="*/ 135262 h 345051"/>
                <a:gd name="connsiteX8" fmla="*/ 6350 w 106773"/>
                <a:gd name="connsiteY8" fmla="*/ 48624 h 345051"/>
                <a:gd name="connsiteX9" fmla="*/ 54974 w 106773"/>
                <a:gd name="connsiteY9" fmla="*/ 0 h 345051"/>
                <a:gd name="connsiteX0" fmla="*/ 54974 w 106773"/>
                <a:gd name="connsiteY0" fmla="*/ 784 h 345835"/>
                <a:gd name="connsiteX1" fmla="*/ 103598 w 106773"/>
                <a:gd name="connsiteY1" fmla="*/ 49408 h 345835"/>
                <a:gd name="connsiteX2" fmla="*/ 106773 w 106773"/>
                <a:gd name="connsiteY2" fmla="*/ 142396 h 345835"/>
                <a:gd name="connsiteX3" fmla="*/ 103598 w 106773"/>
                <a:gd name="connsiteY3" fmla="*/ 219099 h 345835"/>
                <a:gd name="connsiteX4" fmla="*/ 103598 w 106773"/>
                <a:gd name="connsiteY4" fmla="*/ 345835 h 345835"/>
                <a:gd name="connsiteX5" fmla="*/ 6350 w 106773"/>
                <a:gd name="connsiteY5" fmla="*/ 345835 h 345835"/>
                <a:gd name="connsiteX6" fmla="*/ 6350 w 106773"/>
                <a:gd name="connsiteY6" fmla="*/ 219099 h 345835"/>
                <a:gd name="connsiteX7" fmla="*/ 0 w 106773"/>
                <a:gd name="connsiteY7" fmla="*/ 136046 h 345835"/>
                <a:gd name="connsiteX8" fmla="*/ 0 w 106773"/>
                <a:gd name="connsiteY8" fmla="*/ 84333 h 345835"/>
                <a:gd name="connsiteX9" fmla="*/ 54974 w 106773"/>
                <a:gd name="connsiteY9" fmla="*/ 784 h 345835"/>
                <a:gd name="connsiteX0" fmla="*/ 54974 w 106773"/>
                <a:gd name="connsiteY0" fmla="*/ 0 h 345051"/>
                <a:gd name="connsiteX1" fmla="*/ 103598 w 106773"/>
                <a:gd name="connsiteY1" fmla="*/ 83549 h 345051"/>
                <a:gd name="connsiteX2" fmla="*/ 106773 w 106773"/>
                <a:gd name="connsiteY2" fmla="*/ 141612 h 345051"/>
                <a:gd name="connsiteX3" fmla="*/ 103598 w 106773"/>
                <a:gd name="connsiteY3" fmla="*/ 218315 h 345051"/>
                <a:gd name="connsiteX4" fmla="*/ 103598 w 106773"/>
                <a:gd name="connsiteY4" fmla="*/ 345051 h 345051"/>
                <a:gd name="connsiteX5" fmla="*/ 6350 w 106773"/>
                <a:gd name="connsiteY5" fmla="*/ 345051 h 345051"/>
                <a:gd name="connsiteX6" fmla="*/ 6350 w 106773"/>
                <a:gd name="connsiteY6" fmla="*/ 218315 h 345051"/>
                <a:gd name="connsiteX7" fmla="*/ 0 w 106773"/>
                <a:gd name="connsiteY7" fmla="*/ 135262 h 345051"/>
                <a:gd name="connsiteX8" fmla="*/ 0 w 106773"/>
                <a:gd name="connsiteY8" fmla="*/ 83549 h 345051"/>
                <a:gd name="connsiteX9" fmla="*/ 54974 w 106773"/>
                <a:gd name="connsiteY9" fmla="*/ 0 h 345051"/>
                <a:gd name="connsiteX0" fmla="*/ 54974 w 106773"/>
                <a:gd name="connsiteY0" fmla="*/ 0 h 345051"/>
                <a:gd name="connsiteX1" fmla="*/ 103598 w 106773"/>
                <a:gd name="connsiteY1" fmla="*/ 83549 h 345051"/>
                <a:gd name="connsiteX2" fmla="*/ 106773 w 106773"/>
                <a:gd name="connsiteY2" fmla="*/ 141612 h 345051"/>
                <a:gd name="connsiteX3" fmla="*/ 103598 w 106773"/>
                <a:gd name="connsiteY3" fmla="*/ 218315 h 345051"/>
                <a:gd name="connsiteX4" fmla="*/ 103598 w 106773"/>
                <a:gd name="connsiteY4" fmla="*/ 345051 h 345051"/>
                <a:gd name="connsiteX5" fmla="*/ 6350 w 106773"/>
                <a:gd name="connsiteY5" fmla="*/ 345051 h 345051"/>
                <a:gd name="connsiteX6" fmla="*/ 6350 w 106773"/>
                <a:gd name="connsiteY6" fmla="*/ 218315 h 345051"/>
                <a:gd name="connsiteX7" fmla="*/ 9525 w 106773"/>
                <a:gd name="connsiteY7" fmla="*/ 138437 h 345051"/>
                <a:gd name="connsiteX8" fmla="*/ 0 w 106773"/>
                <a:gd name="connsiteY8" fmla="*/ 83549 h 345051"/>
                <a:gd name="connsiteX9" fmla="*/ 54974 w 106773"/>
                <a:gd name="connsiteY9" fmla="*/ 0 h 345051"/>
                <a:gd name="connsiteX0" fmla="*/ 48624 w 100423"/>
                <a:gd name="connsiteY0" fmla="*/ 0 h 345051"/>
                <a:gd name="connsiteX1" fmla="*/ 97248 w 100423"/>
                <a:gd name="connsiteY1" fmla="*/ 83549 h 345051"/>
                <a:gd name="connsiteX2" fmla="*/ 100423 w 100423"/>
                <a:gd name="connsiteY2" fmla="*/ 141612 h 345051"/>
                <a:gd name="connsiteX3" fmla="*/ 97248 w 100423"/>
                <a:gd name="connsiteY3" fmla="*/ 218315 h 345051"/>
                <a:gd name="connsiteX4" fmla="*/ 97248 w 100423"/>
                <a:gd name="connsiteY4" fmla="*/ 345051 h 345051"/>
                <a:gd name="connsiteX5" fmla="*/ 0 w 100423"/>
                <a:gd name="connsiteY5" fmla="*/ 345051 h 345051"/>
                <a:gd name="connsiteX6" fmla="*/ 0 w 100423"/>
                <a:gd name="connsiteY6" fmla="*/ 218315 h 345051"/>
                <a:gd name="connsiteX7" fmla="*/ 3175 w 100423"/>
                <a:gd name="connsiteY7" fmla="*/ 138437 h 345051"/>
                <a:gd name="connsiteX8" fmla="*/ 6350 w 100423"/>
                <a:gd name="connsiteY8" fmla="*/ 83549 h 345051"/>
                <a:gd name="connsiteX9" fmla="*/ 48624 w 100423"/>
                <a:gd name="connsiteY9" fmla="*/ 0 h 345051"/>
                <a:gd name="connsiteX0" fmla="*/ 48624 w 97248"/>
                <a:gd name="connsiteY0" fmla="*/ 0 h 345051"/>
                <a:gd name="connsiteX1" fmla="*/ 97248 w 97248"/>
                <a:gd name="connsiteY1" fmla="*/ 83549 h 345051"/>
                <a:gd name="connsiteX2" fmla="*/ 97248 w 97248"/>
                <a:gd name="connsiteY2" fmla="*/ 144787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3175 w 97248"/>
                <a:gd name="connsiteY7" fmla="*/ 138437 h 345051"/>
                <a:gd name="connsiteX8" fmla="*/ 6350 w 97248"/>
                <a:gd name="connsiteY8" fmla="*/ 83549 h 345051"/>
                <a:gd name="connsiteX9" fmla="*/ 48624 w 97248"/>
                <a:gd name="connsiteY9" fmla="*/ 0 h 345051"/>
                <a:gd name="connsiteX0" fmla="*/ 48624 w 97248"/>
                <a:gd name="connsiteY0" fmla="*/ 0 h 345051"/>
                <a:gd name="connsiteX1" fmla="*/ 94073 w 97248"/>
                <a:gd name="connsiteY1" fmla="*/ 83549 h 345051"/>
                <a:gd name="connsiteX2" fmla="*/ 97248 w 97248"/>
                <a:gd name="connsiteY2" fmla="*/ 144787 h 345051"/>
                <a:gd name="connsiteX3" fmla="*/ 97248 w 97248"/>
                <a:gd name="connsiteY3" fmla="*/ 218315 h 345051"/>
                <a:gd name="connsiteX4" fmla="*/ 97248 w 97248"/>
                <a:gd name="connsiteY4" fmla="*/ 345051 h 345051"/>
                <a:gd name="connsiteX5" fmla="*/ 0 w 97248"/>
                <a:gd name="connsiteY5" fmla="*/ 345051 h 345051"/>
                <a:gd name="connsiteX6" fmla="*/ 0 w 97248"/>
                <a:gd name="connsiteY6" fmla="*/ 218315 h 345051"/>
                <a:gd name="connsiteX7" fmla="*/ 3175 w 97248"/>
                <a:gd name="connsiteY7" fmla="*/ 138437 h 345051"/>
                <a:gd name="connsiteX8" fmla="*/ 6350 w 97248"/>
                <a:gd name="connsiteY8" fmla="*/ 83549 h 345051"/>
                <a:gd name="connsiteX9" fmla="*/ 48624 w 97248"/>
                <a:gd name="connsiteY9" fmla="*/ 0 h 34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248" h="345051">
                  <a:moveTo>
                    <a:pt x="48624" y="0"/>
                  </a:moveTo>
                  <a:cubicBezTo>
                    <a:pt x="63244" y="0"/>
                    <a:pt x="94073" y="56695"/>
                    <a:pt x="94073" y="83549"/>
                  </a:cubicBezTo>
                  <a:lnTo>
                    <a:pt x="97248" y="144787"/>
                  </a:lnTo>
                  <a:lnTo>
                    <a:pt x="97248" y="218315"/>
                  </a:lnTo>
                  <a:lnTo>
                    <a:pt x="97248" y="345051"/>
                  </a:lnTo>
                  <a:lnTo>
                    <a:pt x="0" y="345051"/>
                  </a:lnTo>
                  <a:lnTo>
                    <a:pt x="0" y="218315"/>
                  </a:lnTo>
                  <a:lnTo>
                    <a:pt x="3175" y="138437"/>
                  </a:lnTo>
                  <a:lnTo>
                    <a:pt x="6350" y="83549"/>
                  </a:lnTo>
                  <a:cubicBezTo>
                    <a:pt x="6350" y="56695"/>
                    <a:pt x="34004" y="0"/>
                    <a:pt x="48624" y="0"/>
                  </a:cubicBezTo>
                  <a:close/>
                </a:path>
              </a:pathLst>
            </a:custGeom>
            <a:gradFill>
              <a:gsLst>
                <a:gs pos="22000">
                  <a:srgbClr val="007C39"/>
                </a:gs>
                <a:gs pos="52000">
                  <a:srgbClr val="00B050"/>
                </a:gs>
                <a:gs pos="79000">
                  <a:srgbClr val="007C39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="" xmlns:a16="http://schemas.microsoft.com/office/drawing/2014/main" id="{CBEE48FD-C5C7-BD4F-BC0F-50A91BC4F57D}"/>
                </a:ext>
              </a:extLst>
            </p:cNvPr>
            <p:cNvSpPr/>
            <p:nvPr/>
          </p:nvSpPr>
          <p:spPr bwMode="auto">
            <a:xfrm>
              <a:off x="3309849" y="1904962"/>
              <a:ext cx="214401" cy="383527"/>
            </a:xfrm>
            <a:custGeom>
              <a:avLst/>
              <a:gdLst>
                <a:gd name="connsiteX0" fmla="*/ 5193 w 217918"/>
                <a:gd name="connsiteY0" fmla="*/ 263793 h 385089"/>
                <a:gd name="connsiteX1" fmla="*/ 5193 w 217918"/>
                <a:gd name="connsiteY1" fmla="*/ 362218 h 385089"/>
                <a:gd name="connsiteX2" fmla="*/ 59168 w 217918"/>
                <a:gd name="connsiteY2" fmla="*/ 381268 h 385089"/>
                <a:gd name="connsiteX3" fmla="*/ 119493 w 217918"/>
                <a:gd name="connsiteY3" fmla="*/ 305068 h 385089"/>
                <a:gd name="connsiteX4" fmla="*/ 122668 w 217918"/>
                <a:gd name="connsiteY4" fmla="*/ 89168 h 385089"/>
                <a:gd name="connsiteX5" fmla="*/ 189343 w 217918"/>
                <a:gd name="connsiteY5" fmla="*/ 268 h 385089"/>
                <a:gd name="connsiteX6" fmla="*/ 217918 w 217918"/>
                <a:gd name="connsiteY6" fmla="*/ 66943 h 385089"/>
                <a:gd name="connsiteX0" fmla="*/ 5193 w 217918"/>
                <a:gd name="connsiteY0" fmla="*/ 263793 h 385089"/>
                <a:gd name="connsiteX1" fmla="*/ 5193 w 217918"/>
                <a:gd name="connsiteY1" fmla="*/ 362218 h 385089"/>
                <a:gd name="connsiteX2" fmla="*/ 59168 w 217918"/>
                <a:gd name="connsiteY2" fmla="*/ 381268 h 385089"/>
                <a:gd name="connsiteX3" fmla="*/ 100443 w 217918"/>
                <a:gd name="connsiteY3" fmla="*/ 305068 h 385089"/>
                <a:gd name="connsiteX4" fmla="*/ 122668 w 217918"/>
                <a:gd name="connsiteY4" fmla="*/ 89168 h 385089"/>
                <a:gd name="connsiteX5" fmla="*/ 189343 w 217918"/>
                <a:gd name="connsiteY5" fmla="*/ 268 h 385089"/>
                <a:gd name="connsiteX6" fmla="*/ 217918 w 217918"/>
                <a:gd name="connsiteY6" fmla="*/ 66943 h 385089"/>
                <a:gd name="connsiteX0" fmla="*/ 5193 w 217918"/>
                <a:gd name="connsiteY0" fmla="*/ 263867 h 385163"/>
                <a:gd name="connsiteX1" fmla="*/ 5193 w 217918"/>
                <a:gd name="connsiteY1" fmla="*/ 362292 h 385163"/>
                <a:gd name="connsiteX2" fmla="*/ 59168 w 217918"/>
                <a:gd name="connsiteY2" fmla="*/ 381342 h 385163"/>
                <a:gd name="connsiteX3" fmla="*/ 100443 w 217918"/>
                <a:gd name="connsiteY3" fmla="*/ 305142 h 385163"/>
                <a:gd name="connsiteX4" fmla="*/ 103618 w 217918"/>
                <a:gd name="connsiteY4" fmla="*/ 92417 h 385163"/>
                <a:gd name="connsiteX5" fmla="*/ 189343 w 217918"/>
                <a:gd name="connsiteY5" fmla="*/ 342 h 385163"/>
                <a:gd name="connsiteX6" fmla="*/ 217918 w 217918"/>
                <a:gd name="connsiteY6" fmla="*/ 67017 h 385163"/>
                <a:gd name="connsiteX0" fmla="*/ 1676 w 214401"/>
                <a:gd name="connsiteY0" fmla="*/ 263867 h 383831"/>
                <a:gd name="connsiteX1" fmla="*/ 11201 w 214401"/>
                <a:gd name="connsiteY1" fmla="*/ 355942 h 383831"/>
                <a:gd name="connsiteX2" fmla="*/ 55651 w 214401"/>
                <a:gd name="connsiteY2" fmla="*/ 381342 h 383831"/>
                <a:gd name="connsiteX3" fmla="*/ 96926 w 214401"/>
                <a:gd name="connsiteY3" fmla="*/ 305142 h 383831"/>
                <a:gd name="connsiteX4" fmla="*/ 100101 w 214401"/>
                <a:gd name="connsiteY4" fmla="*/ 92417 h 383831"/>
                <a:gd name="connsiteX5" fmla="*/ 185826 w 214401"/>
                <a:gd name="connsiteY5" fmla="*/ 342 h 383831"/>
                <a:gd name="connsiteX6" fmla="*/ 214401 w 214401"/>
                <a:gd name="connsiteY6" fmla="*/ 67017 h 383831"/>
                <a:gd name="connsiteX0" fmla="*/ 1676 w 214401"/>
                <a:gd name="connsiteY0" fmla="*/ 263867 h 383831"/>
                <a:gd name="connsiteX1" fmla="*/ 11201 w 214401"/>
                <a:gd name="connsiteY1" fmla="*/ 355942 h 383831"/>
                <a:gd name="connsiteX2" fmla="*/ 55651 w 214401"/>
                <a:gd name="connsiteY2" fmla="*/ 381342 h 383831"/>
                <a:gd name="connsiteX3" fmla="*/ 96926 w 214401"/>
                <a:gd name="connsiteY3" fmla="*/ 305142 h 383831"/>
                <a:gd name="connsiteX4" fmla="*/ 100101 w 214401"/>
                <a:gd name="connsiteY4" fmla="*/ 92417 h 383831"/>
                <a:gd name="connsiteX5" fmla="*/ 147726 w 214401"/>
                <a:gd name="connsiteY5" fmla="*/ 342 h 383831"/>
                <a:gd name="connsiteX6" fmla="*/ 214401 w 214401"/>
                <a:gd name="connsiteY6" fmla="*/ 67017 h 383831"/>
                <a:gd name="connsiteX0" fmla="*/ 1676 w 214401"/>
                <a:gd name="connsiteY0" fmla="*/ 263551 h 383515"/>
                <a:gd name="connsiteX1" fmla="*/ 11201 w 214401"/>
                <a:gd name="connsiteY1" fmla="*/ 355626 h 383515"/>
                <a:gd name="connsiteX2" fmla="*/ 55651 w 214401"/>
                <a:gd name="connsiteY2" fmla="*/ 381026 h 383515"/>
                <a:gd name="connsiteX3" fmla="*/ 96926 w 214401"/>
                <a:gd name="connsiteY3" fmla="*/ 304826 h 383515"/>
                <a:gd name="connsiteX4" fmla="*/ 100101 w 214401"/>
                <a:gd name="connsiteY4" fmla="*/ 92101 h 383515"/>
                <a:gd name="connsiteX5" fmla="*/ 147726 w 214401"/>
                <a:gd name="connsiteY5" fmla="*/ 26 h 383515"/>
                <a:gd name="connsiteX6" fmla="*/ 214401 w 214401"/>
                <a:gd name="connsiteY6" fmla="*/ 66701 h 383515"/>
                <a:gd name="connsiteX0" fmla="*/ 1676 w 214401"/>
                <a:gd name="connsiteY0" fmla="*/ 263551 h 383515"/>
                <a:gd name="connsiteX1" fmla="*/ 11201 w 214401"/>
                <a:gd name="connsiteY1" fmla="*/ 355626 h 383515"/>
                <a:gd name="connsiteX2" fmla="*/ 55651 w 214401"/>
                <a:gd name="connsiteY2" fmla="*/ 381026 h 383515"/>
                <a:gd name="connsiteX3" fmla="*/ 96926 w 214401"/>
                <a:gd name="connsiteY3" fmla="*/ 304826 h 383515"/>
                <a:gd name="connsiteX4" fmla="*/ 100101 w 214401"/>
                <a:gd name="connsiteY4" fmla="*/ 92101 h 383515"/>
                <a:gd name="connsiteX5" fmla="*/ 163601 w 214401"/>
                <a:gd name="connsiteY5" fmla="*/ 26 h 383515"/>
                <a:gd name="connsiteX6" fmla="*/ 214401 w 214401"/>
                <a:gd name="connsiteY6" fmla="*/ 66701 h 383515"/>
                <a:gd name="connsiteX0" fmla="*/ 1676 w 214401"/>
                <a:gd name="connsiteY0" fmla="*/ 263867 h 383831"/>
                <a:gd name="connsiteX1" fmla="*/ 11201 w 214401"/>
                <a:gd name="connsiteY1" fmla="*/ 355942 h 383831"/>
                <a:gd name="connsiteX2" fmla="*/ 55651 w 214401"/>
                <a:gd name="connsiteY2" fmla="*/ 381342 h 383831"/>
                <a:gd name="connsiteX3" fmla="*/ 96926 w 214401"/>
                <a:gd name="connsiteY3" fmla="*/ 305142 h 383831"/>
                <a:gd name="connsiteX4" fmla="*/ 109626 w 214401"/>
                <a:gd name="connsiteY4" fmla="*/ 92417 h 383831"/>
                <a:gd name="connsiteX5" fmla="*/ 163601 w 214401"/>
                <a:gd name="connsiteY5" fmla="*/ 342 h 383831"/>
                <a:gd name="connsiteX6" fmla="*/ 214401 w 214401"/>
                <a:gd name="connsiteY6" fmla="*/ 67017 h 383831"/>
                <a:gd name="connsiteX0" fmla="*/ 1676 w 214401"/>
                <a:gd name="connsiteY0" fmla="*/ 263867 h 383831"/>
                <a:gd name="connsiteX1" fmla="*/ 11201 w 214401"/>
                <a:gd name="connsiteY1" fmla="*/ 355942 h 383831"/>
                <a:gd name="connsiteX2" fmla="*/ 55651 w 214401"/>
                <a:gd name="connsiteY2" fmla="*/ 381342 h 383831"/>
                <a:gd name="connsiteX3" fmla="*/ 96926 w 214401"/>
                <a:gd name="connsiteY3" fmla="*/ 305142 h 383831"/>
                <a:gd name="connsiteX4" fmla="*/ 109626 w 214401"/>
                <a:gd name="connsiteY4" fmla="*/ 92417 h 383831"/>
                <a:gd name="connsiteX5" fmla="*/ 163601 w 214401"/>
                <a:gd name="connsiteY5" fmla="*/ 342 h 383831"/>
                <a:gd name="connsiteX6" fmla="*/ 214401 w 214401"/>
                <a:gd name="connsiteY6" fmla="*/ 67017 h 383831"/>
                <a:gd name="connsiteX0" fmla="*/ 1676 w 214401"/>
                <a:gd name="connsiteY0" fmla="*/ 263948 h 383912"/>
                <a:gd name="connsiteX1" fmla="*/ 11201 w 214401"/>
                <a:gd name="connsiteY1" fmla="*/ 356023 h 383912"/>
                <a:gd name="connsiteX2" fmla="*/ 55651 w 214401"/>
                <a:gd name="connsiteY2" fmla="*/ 381423 h 383912"/>
                <a:gd name="connsiteX3" fmla="*/ 96926 w 214401"/>
                <a:gd name="connsiteY3" fmla="*/ 305223 h 383912"/>
                <a:gd name="connsiteX4" fmla="*/ 100101 w 214401"/>
                <a:gd name="connsiteY4" fmla="*/ 95673 h 383912"/>
                <a:gd name="connsiteX5" fmla="*/ 163601 w 214401"/>
                <a:gd name="connsiteY5" fmla="*/ 423 h 383912"/>
                <a:gd name="connsiteX6" fmla="*/ 214401 w 214401"/>
                <a:gd name="connsiteY6" fmla="*/ 67098 h 383912"/>
                <a:gd name="connsiteX0" fmla="*/ 1676 w 214401"/>
                <a:gd name="connsiteY0" fmla="*/ 263563 h 383527"/>
                <a:gd name="connsiteX1" fmla="*/ 11201 w 214401"/>
                <a:gd name="connsiteY1" fmla="*/ 355638 h 383527"/>
                <a:gd name="connsiteX2" fmla="*/ 55651 w 214401"/>
                <a:gd name="connsiteY2" fmla="*/ 381038 h 383527"/>
                <a:gd name="connsiteX3" fmla="*/ 96926 w 214401"/>
                <a:gd name="connsiteY3" fmla="*/ 304838 h 383527"/>
                <a:gd name="connsiteX4" fmla="*/ 100101 w 214401"/>
                <a:gd name="connsiteY4" fmla="*/ 95288 h 383527"/>
                <a:gd name="connsiteX5" fmla="*/ 163601 w 214401"/>
                <a:gd name="connsiteY5" fmla="*/ 38 h 383527"/>
                <a:gd name="connsiteX6" fmla="*/ 214401 w 214401"/>
                <a:gd name="connsiteY6" fmla="*/ 66713 h 38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01" h="383527">
                  <a:moveTo>
                    <a:pt x="1676" y="263563"/>
                  </a:moveTo>
                  <a:cubicBezTo>
                    <a:pt x="-2822" y="302986"/>
                    <a:pt x="2205" y="336059"/>
                    <a:pt x="11201" y="355638"/>
                  </a:cubicBezTo>
                  <a:cubicBezTo>
                    <a:pt x="20197" y="375217"/>
                    <a:pt x="41363" y="389505"/>
                    <a:pt x="55651" y="381038"/>
                  </a:cubicBezTo>
                  <a:cubicBezTo>
                    <a:pt x="69939" y="372571"/>
                    <a:pt x="89518" y="352463"/>
                    <a:pt x="96926" y="304838"/>
                  </a:cubicBezTo>
                  <a:cubicBezTo>
                    <a:pt x="104334" y="257213"/>
                    <a:pt x="98513" y="142913"/>
                    <a:pt x="100101" y="95288"/>
                  </a:cubicBezTo>
                  <a:cubicBezTo>
                    <a:pt x="101689" y="47663"/>
                    <a:pt x="125501" y="-1550"/>
                    <a:pt x="163601" y="38"/>
                  </a:cubicBezTo>
                  <a:cubicBezTo>
                    <a:pt x="201701" y="1626"/>
                    <a:pt x="208051" y="31523"/>
                    <a:pt x="214401" y="66713"/>
                  </a:cubicBezTo>
                </a:path>
              </a:pathLst>
            </a:custGeom>
            <a:noFill/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05D80353-651F-0D44-BFCE-1AC20E4D9DCD}"/>
              </a:ext>
            </a:extLst>
          </p:cNvPr>
          <p:cNvSpPr txBox="1"/>
          <p:nvPr/>
        </p:nvSpPr>
        <p:spPr>
          <a:xfrm>
            <a:off x="4107574" y="5168739"/>
            <a:ext cx="1800000" cy="380480"/>
          </a:xfrm>
          <a:prstGeom prst="rect">
            <a:avLst/>
          </a:prstGeom>
          <a:noFill/>
        </p:spPr>
        <p:txBody>
          <a:bodyPr wrap="square" lIns="0" tIns="36000" rIns="0" bIns="36000" rtlCol="0" anchor="t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Adult patients with R/R </a:t>
            </a:r>
            <a:r>
              <a:rPr lang="en-US" dirty="0" smtClean="0"/>
              <a:t>DLBCL, </a:t>
            </a:r>
            <a:r>
              <a:rPr lang="en-US" dirty="0"/>
              <a:t>after ≥2 lines of systemic </a:t>
            </a:r>
            <a:r>
              <a:rPr lang="en-US" dirty="0" smtClean="0"/>
              <a:t>therapy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103" name="Content Placeholder 7">
            <a:extLst>
              <a:ext uri="{FF2B5EF4-FFF2-40B4-BE49-F238E27FC236}">
                <a16:creationId xmlns="" xmlns:a16="http://schemas.microsoft.com/office/drawing/2014/main" id="{92C882A4-64D0-DA4E-A902-EB0F128CC62E}"/>
              </a:ext>
            </a:extLst>
          </p:cNvPr>
          <p:cNvSpPr txBox="1">
            <a:spLocks/>
          </p:cNvSpPr>
          <p:nvPr/>
        </p:nvSpPr>
        <p:spPr bwMode="auto">
          <a:xfrm>
            <a:off x="7711546" y="5427906"/>
            <a:ext cx="1205972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5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44D1F"/>
              </a:buClr>
              <a:buFont typeface="Times" pitchFamily="1" charset="0"/>
              <a:buNone/>
              <a:defRPr sz="1200" b="0">
                <a:solidFill>
                  <a:schemeClr val="tx2"/>
                </a:solidFill>
                <a:latin typeface="+mn-lt"/>
                <a:ea typeface="+mn-ea"/>
              </a:defRPr>
            </a:lvl2pPr>
            <a:lvl3pPr marL="90488" indent="-90488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3pPr>
            <a:lvl4pPr marL="266700" indent="-17621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100">
                <a:solidFill>
                  <a:schemeClr val="tx2"/>
                </a:solidFill>
                <a:latin typeface="+mn-lt"/>
                <a:ea typeface="+mn-ea"/>
              </a:defRPr>
            </a:lvl4pPr>
            <a:lvl5pPr marL="357188" indent="-9048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57188" algn="l"/>
              </a:tabLst>
              <a:defRPr sz="1000">
                <a:solidFill>
                  <a:schemeClr val="tx2"/>
                </a:solidFill>
                <a:latin typeface="+mn-lt"/>
                <a:ea typeface="+mn-ea"/>
              </a:defRPr>
            </a:lvl5pPr>
            <a:lvl6pPr marL="165417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har char="&gt;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11137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har char="&gt;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56857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har char="&gt;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025775" indent="-112713" algn="l" rtl="0" eaLnBrk="1" fontAlgn="base" hangingPunct="1">
              <a:spcBef>
                <a:spcPct val="20000"/>
              </a:spcBef>
              <a:spcAft>
                <a:spcPct val="0"/>
              </a:spcAft>
              <a:buChar char="&gt;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nl-NL" sz="800" kern="0" dirty="0" smtClean="0"/>
              <a:t>Adapted from </a:t>
            </a:r>
            <a:br>
              <a:rPr lang="nl-NL" sz="800" kern="0" dirty="0" smtClean="0"/>
            </a:br>
            <a:r>
              <a:rPr lang="nl-NL" sz="800" kern="0" dirty="0" smtClean="0"/>
              <a:t>van der Steegen SJ</a:t>
            </a:r>
            <a:br>
              <a:rPr lang="nl-NL" sz="800" kern="0" dirty="0" smtClean="0"/>
            </a:br>
            <a:r>
              <a:rPr lang="nl-NL" sz="800" kern="0" dirty="0" smtClean="0"/>
              <a:t> et al. 2015</a:t>
            </a:r>
            <a:r>
              <a:rPr lang="nl-NL" sz="800" kern="0" baseline="30000" dirty="0" smtClean="0"/>
              <a:t>1</a:t>
            </a:r>
            <a:endParaRPr lang="en-US" sz="800" kern="0" baseline="30000" dirty="0"/>
          </a:p>
        </p:txBody>
      </p:sp>
    </p:spTree>
    <p:extLst>
      <p:ext uri="{BB962C8B-B14F-4D97-AF65-F5344CB8AC3E}">
        <p14:creationId xmlns:p14="http://schemas.microsoft.com/office/powerpoint/2010/main" val="9192579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89317"/>
              </p:ext>
            </p:extLst>
          </p:nvPr>
        </p:nvGraphicFramePr>
        <p:xfrm>
          <a:off x="457200" y="2708564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569768">
                <a:tc>
                  <a:txBody>
                    <a:bodyPr/>
                    <a:lstStyle/>
                    <a:p>
                      <a:r>
                        <a:rPr lang="en-US" dirty="0" smtClean="0"/>
                        <a:t>Trial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PP                 ITT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ORR</a:t>
                      </a:r>
                    </a:p>
                    <a:p>
                      <a:pPr algn="ctr"/>
                      <a:r>
                        <a:rPr lang="en-US" dirty="0" smtClean="0"/>
                        <a:t>PP                 ITT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</a:t>
                      </a:r>
                    </a:p>
                    <a:p>
                      <a:pPr algn="ctr"/>
                      <a:r>
                        <a:rPr lang="en-US" dirty="0" smtClean="0"/>
                        <a:t>PP                ITT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9768">
                <a:tc>
                  <a:txBody>
                    <a:bodyPr/>
                    <a:lstStyle/>
                    <a:p>
                      <a:r>
                        <a:rPr lang="en-US" dirty="0" smtClean="0"/>
                        <a:t>JULIET</a:t>
                      </a:r>
                      <a:r>
                        <a:rPr lang="en-US" baseline="30000" dirty="0" smtClean="0"/>
                        <a:t>1</a:t>
                      </a:r>
                    </a:p>
                    <a:p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Tisagenlecleucel</a:t>
                      </a:r>
                      <a:r>
                        <a:rPr lang="en-US" baseline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</a:tr>
              <a:tr h="569768">
                <a:tc>
                  <a:txBody>
                    <a:bodyPr/>
                    <a:lstStyle/>
                    <a:p>
                      <a:r>
                        <a:rPr lang="en-US" dirty="0" smtClean="0"/>
                        <a:t>TRANSCEND</a:t>
                      </a:r>
                      <a:r>
                        <a:rPr lang="en-US" baseline="30000" dirty="0" smtClean="0"/>
                        <a:t>2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Lisocabtagene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39%</a:t>
                      </a:r>
                      <a:endParaRPr lang="en-US" dirty="0"/>
                    </a:p>
                  </a:txBody>
                  <a:tcPr/>
                </a:tc>
              </a:tr>
              <a:tr h="569768">
                <a:tc>
                  <a:txBody>
                    <a:bodyPr/>
                    <a:lstStyle/>
                    <a:p>
                      <a:r>
                        <a:rPr lang="en-US" dirty="0" smtClean="0"/>
                        <a:t>ZUMA-1</a:t>
                      </a:r>
                      <a:r>
                        <a:rPr lang="en-US" baseline="30000" dirty="0" smtClean="0"/>
                        <a:t>3</a:t>
                      </a:r>
                    </a:p>
                    <a:p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Axicabtagene</a:t>
                      </a:r>
                      <a:r>
                        <a:rPr lang="en-US" baseline="0" dirty="0" smtClean="0"/>
                        <a:t>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366003" y="3464446"/>
            <a:ext cx="406880" cy="2342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366003" y="4023702"/>
            <a:ext cx="406880" cy="2342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366003" y="4578507"/>
            <a:ext cx="406880" cy="2342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466493" y="3464446"/>
            <a:ext cx="406880" cy="2342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466493" y="4023702"/>
            <a:ext cx="406880" cy="2342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466493" y="4578507"/>
            <a:ext cx="406880" cy="2342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500891" y="3464446"/>
            <a:ext cx="406880" cy="2342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500891" y="4023702"/>
            <a:ext cx="406880" cy="2342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500891" y="4578507"/>
            <a:ext cx="406880" cy="2342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113" y="6273800"/>
            <a:ext cx="9056787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</a:t>
            </a:r>
            <a:r>
              <a:rPr lang="en-US" sz="1600" i="1" baseline="30000" dirty="0" smtClean="0"/>
              <a:t>1</a:t>
            </a:r>
            <a:r>
              <a:rPr lang="en-US" sz="1600" i="1" dirty="0" smtClean="0"/>
              <a:t>Schuster ASH 2017 Abstract </a:t>
            </a:r>
            <a:r>
              <a:rPr lang="en-US" sz="1600" i="1" dirty="0"/>
              <a:t>577, </a:t>
            </a:r>
            <a:r>
              <a:rPr lang="en-US" sz="1600" i="1" baseline="30000" dirty="0" smtClean="0"/>
              <a:t>2</a:t>
            </a:r>
            <a:r>
              <a:rPr lang="en-US" sz="1600" i="1" dirty="0" smtClean="0"/>
              <a:t>Abrahamson </a:t>
            </a:r>
            <a:r>
              <a:rPr lang="en-US" sz="1600" i="1" dirty="0"/>
              <a:t>Abstract ASH </a:t>
            </a:r>
            <a:r>
              <a:rPr lang="en-US" sz="1600" i="1" dirty="0" smtClean="0"/>
              <a:t>2017, </a:t>
            </a:r>
            <a:r>
              <a:rPr lang="en-US" sz="1600" i="1" baseline="30000" dirty="0" smtClean="0"/>
              <a:t>3</a:t>
            </a:r>
            <a:r>
              <a:rPr lang="en-US" sz="1600" i="1" dirty="0" smtClean="0"/>
              <a:t>Neelapu NEJM 2017)</a:t>
            </a:r>
            <a:endParaRPr lang="en-US" sz="1600" i="1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96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Chimeric Antigen Receptor T Cells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Per Protocol </a:t>
            </a:r>
            <a:r>
              <a:rPr lang="en-US" dirty="0" err="1" smtClean="0">
                <a:solidFill>
                  <a:srgbClr val="000000"/>
                </a:solidFill>
              </a:rPr>
              <a:t>vs</a:t>
            </a:r>
            <a:r>
              <a:rPr lang="en-US" dirty="0" smtClean="0">
                <a:solidFill>
                  <a:srgbClr val="000000"/>
                </a:solidFill>
              </a:rPr>
              <a:t> Intention To Treat Analysis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0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D679496-1C0D-4BE5-AF10-3A810D864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59" y="1646356"/>
            <a:ext cx="8554916" cy="443746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6E42723A-8A78-407A-B107-349D53A6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59" y="274176"/>
            <a:ext cx="8201446" cy="1048512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ZUMA-1 (</a:t>
            </a:r>
            <a:r>
              <a:rPr lang="en-US" sz="2800" dirty="0" err="1" smtClean="0">
                <a:solidFill>
                  <a:schemeClr val="tx1"/>
                </a:solidFill>
              </a:rPr>
              <a:t>Axicabtagene</a:t>
            </a:r>
            <a:r>
              <a:rPr lang="en-US" sz="2800" dirty="0" smtClean="0">
                <a:solidFill>
                  <a:schemeClr val="tx1"/>
                </a:solidFill>
              </a:rPr>
              <a:t>) Progression</a:t>
            </a:r>
            <a:r>
              <a:rPr lang="en-US" sz="2800" dirty="0">
                <a:solidFill>
                  <a:schemeClr val="tx1"/>
                </a:solidFill>
              </a:rPr>
              <a:t>-Free </a:t>
            </a:r>
            <a:r>
              <a:rPr lang="en-US" sz="2800" dirty="0" smtClean="0">
                <a:solidFill>
                  <a:schemeClr val="tx1"/>
                </a:solidFill>
              </a:rPr>
              <a:t>Survival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(median follow up 24 months)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6461125"/>
            <a:ext cx="211350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Neelapu</a:t>
            </a:r>
            <a:r>
              <a:rPr lang="en-US" i="1" dirty="0" smtClean="0"/>
              <a:t> ASH 2018)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962546" y="1621616"/>
            <a:ext cx="420965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ORR 82%, CR 54% (</a:t>
            </a:r>
            <a:r>
              <a:rPr lang="en-US" dirty="0" err="1" smtClean="0"/>
              <a:t>Neelapu</a:t>
            </a:r>
            <a:r>
              <a:rPr lang="en-US" dirty="0" smtClean="0"/>
              <a:t> NEJM 2017)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6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9B671D-2047-4E6C-B726-43735D29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81" y="324421"/>
            <a:ext cx="7772400" cy="750034"/>
          </a:xfrm>
        </p:spPr>
        <p:txBody>
          <a:bodyPr>
            <a:noAutofit/>
          </a:bodyPr>
          <a:lstStyle/>
          <a:p>
            <a:r>
              <a:rPr lang="en-US" sz="2700" dirty="0" smtClean="0">
                <a:solidFill>
                  <a:schemeClr val="tx1"/>
                </a:solidFill>
              </a:rPr>
              <a:t>JULIET (</a:t>
            </a:r>
            <a:r>
              <a:rPr lang="en-US" sz="2700" dirty="0" err="1" smtClean="0">
                <a:solidFill>
                  <a:schemeClr val="tx1"/>
                </a:solidFill>
              </a:rPr>
              <a:t>tisagenlecleucel</a:t>
            </a:r>
            <a:r>
              <a:rPr lang="en-US" sz="2700" dirty="0" smtClean="0">
                <a:solidFill>
                  <a:schemeClr val="tx1"/>
                </a:solidFill>
              </a:rPr>
              <a:t>): Progression</a:t>
            </a:r>
            <a:r>
              <a:rPr lang="en-US" sz="2700" dirty="0">
                <a:solidFill>
                  <a:schemeClr val="tx1"/>
                </a:solidFill>
              </a:rPr>
              <a:t>-Free </a:t>
            </a:r>
            <a:r>
              <a:rPr lang="en-US" sz="2700" dirty="0" smtClean="0">
                <a:solidFill>
                  <a:schemeClr val="tx1"/>
                </a:solidFill>
              </a:rPr>
              <a:t>Survival (median follow up 14 months) 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77F0582A-8A51-4BC3-84DD-EF22124BD707}"/>
              </a:ext>
            </a:extLst>
          </p:cNvPr>
          <p:cNvSpPr txBox="1"/>
          <p:nvPr/>
        </p:nvSpPr>
        <p:spPr>
          <a:xfrm>
            <a:off x="6631676" y="6400635"/>
            <a:ext cx="2266092" cy="318036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b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i="1" dirty="0" smtClean="0">
                <a:solidFill>
                  <a:srgbClr val="000000"/>
                </a:solidFill>
              </a:rPr>
              <a:t>(Schuster NEJM 2019)</a:t>
            </a:r>
            <a:endParaRPr lang="en-US" sz="1600" i="1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53476" y="2255743"/>
            <a:ext cx="6292579" cy="3441082"/>
            <a:chOff x="1139514" y="1656445"/>
            <a:chExt cx="6292579" cy="3441082"/>
          </a:xfrm>
        </p:grpSpPr>
        <p:sp>
          <p:nvSpPr>
            <p:cNvPr id="435" name="Rectangle 115">
              <a:extLst>
                <a:ext uri="{FF2B5EF4-FFF2-40B4-BE49-F238E27FC236}">
                  <a16:creationId xmlns:a16="http://schemas.microsoft.com/office/drawing/2014/main" xmlns="" id="{E0059B32-20E7-49C8-9973-B02650159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301" y="4882083"/>
              <a:ext cx="249045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/>
                <a:t>Time since infusion </a:t>
              </a: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(months)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6" name="Rectangle 27">
              <a:extLst>
                <a:ext uri="{FF2B5EF4-FFF2-40B4-BE49-F238E27FC236}">
                  <a16:creationId xmlns:a16="http://schemas.microsoft.com/office/drawing/2014/main" xmlns="" id="{87E021CC-3BAF-4DB7-9F70-E8B91090D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742" y="1760928"/>
              <a:ext cx="21392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7" name="Rectangle 28">
              <a:extLst>
                <a:ext uri="{FF2B5EF4-FFF2-40B4-BE49-F238E27FC236}">
                  <a16:creationId xmlns:a16="http://schemas.microsoft.com/office/drawing/2014/main" xmlns="" id="{D4526A37-A98F-4F9D-B77B-D304AD237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742" y="2293104"/>
              <a:ext cx="21392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0.8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8" name="Rectangle 29">
              <a:extLst>
                <a:ext uri="{FF2B5EF4-FFF2-40B4-BE49-F238E27FC236}">
                  <a16:creationId xmlns:a16="http://schemas.microsoft.com/office/drawing/2014/main" xmlns="" id="{58C8853E-5002-4CD7-AD6D-ECA604BDA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742" y="2825282"/>
              <a:ext cx="21392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0.6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9" name="Rectangle 30">
              <a:extLst>
                <a:ext uri="{FF2B5EF4-FFF2-40B4-BE49-F238E27FC236}">
                  <a16:creationId xmlns:a16="http://schemas.microsoft.com/office/drawing/2014/main" xmlns="" id="{82EAE363-3F85-408B-874E-38287911E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742" y="3357458"/>
              <a:ext cx="21392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0" name="Rectangle 31">
              <a:extLst>
                <a:ext uri="{FF2B5EF4-FFF2-40B4-BE49-F238E27FC236}">
                  <a16:creationId xmlns:a16="http://schemas.microsoft.com/office/drawing/2014/main" xmlns="" id="{FD705B5C-A752-404B-9FCD-86B029B76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742" y="3888251"/>
              <a:ext cx="21392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1" name="Rectangle 32">
              <a:extLst>
                <a:ext uri="{FF2B5EF4-FFF2-40B4-BE49-F238E27FC236}">
                  <a16:creationId xmlns:a16="http://schemas.microsoft.com/office/drawing/2014/main" xmlns="" id="{A9D457D8-8977-43B4-A940-1CF3CCFA2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742" y="4420427"/>
              <a:ext cx="21392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0.0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2" name="Rectangle 33">
              <a:extLst>
                <a:ext uri="{FF2B5EF4-FFF2-40B4-BE49-F238E27FC236}">
                  <a16:creationId xmlns:a16="http://schemas.microsoft.com/office/drawing/2014/main" xmlns="" id="{E60CFDE7-BEE0-4ACE-9C91-48E071F5A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457" y="4665752"/>
              <a:ext cx="8558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3" name="Rectangle 34">
              <a:extLst>
                <a:ext uri="{FF2B5EF4-FFF2-40B4-BE49-F238E27FC236}">
                  <a16:creationId xmlns:a16="http://schemas.microsoft.com/office/drawing/2014/main" xmlns="" id="{4973D7BA-393F-4F4E-B3C2-2EE73244E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607" y="4665752"/>
              <a:ext cx="8558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4" name="Rectangle 35">
              <a:extLst>
                <a:ext uri="{FF2B5EF4-FFF2-40B4-BE49-F238E27FC236}">
                  <a16:creationId xmlns:a16="http://schemas.microsoft.com/office/drawing/2014/main" xmlns="" id="{7237F806-AF0B-4B69-B117-9879CACBF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967" y="4665752"/>
              <a:ext cx="8558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5" name="Rectangle 36">
              <a:extLst>
                <a:ext uri="{FF2B5EF4-FFF2-40B4-BE49-F238E27FC236}">
                  <a16:creationId xmlns:a16="http://schemas.microsoft.com/office/drawing/2014/main" xmlns="" id="{C615F602-4F18-4BD8-91A3-DADC01D8C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1535" y="4665752"/>
              <a:ext cx="8558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6" name="Rectangle 37">
              <a:extLst>
                <a:ext uri="{FF2B5EF4-FFF2-40B4-BE49-F238E27FC236}">
                  <a16:creationId xmlns:a16="http://schemas.microsoft.com/office/drawing/2014/main" xmlns="" id="{87A2307D-7253-46CA-8723-F75D11030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894" y="4665752"/>
              <a:ext cx="8558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7" name="Rectangle 38">
              <a:extLst>
                <a:ext uri="{FF2B5EF4-FFF2-40B4-BE49-F238E27FC236}">
                  <a16:creationId xmlns:a16="http://schemas.microsoft.com/office/drawing/2014/main" xmlns="" id="{419787FB-2E1C-4025-AB0D-DD29E73EC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610" y="4665752"/>
              <a:ext cx="17117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8" name="Rectangle 40">
              <a:extLst>
                <a:ext uri="{FF2B5EF4-FFF2-40B4-BE49-F238E27FC236}">
                  <a16:creationId xmlns:a16="http://schemas.microsoft.com/office/drawing/2014/main" xmlns="" id="{7EA44D14-5090-4F94-97E9-36405A1F5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970" y="4665752"/>
              <a:ext cx="17117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9" name="Rectangle 41">
              <a:extLst>
                <a:ext uri="{FF2B5EF4-FFF2-40B4-BE49-F238E27FC236}">
                  <a16:creationId xmlns:a16="http://schemas.microsoft.com/office/drawing/2014/main" xmlns="" id="{A15E685B-6F0C-4641-AC7E-AFC7155BF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747" y="4665752"/>
              <a:ext cx="17117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0" name="Rectangle 42">
              <a:extLst>
                <a:ext uri="{FF2B5EF4-FFF2-40B4-BE49-F238E27FC236}">
                  <a16:creationId xmlns:a16="http://schemas.microsoft.com/office/drawing/2014/main" xmlns="" id="{18ED4E91-8832-4020-95A8-8047A3D92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6897" y="4665752"/>
              <a:ext cx="17117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1" name="Rectangle 43">
              <a:extLst>
                <a:ext uri="{FF2B5EF4-FFF2-40B4-BE49-F238E27FC236}">
                  <a16:creationId xmlns:a16="http://schemas.microsoft.com/office/drawing/2014/main" xmlns="" id="{1972015A-0EF9-457A-AF7C-BF2FF8D9C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257" y="4665752"/>
              <a:ext cx="17117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887622" y="1752807"/>
              <a:ext cx="4917038" cy="2883711"/>
              <a:chOff x="1887622" y="1752807"/>
              <a:chExt cx="4917038" cy="2883711"/>
            </a:xfrm>
          </p:grpSpPr>
          <p:sp>
            <p:nvSpPr>
              <p:cNvPr id="454" name="Line 5">
                <a:extLst>
                  <a:ext uri="{FF2B5EF4-FFF2-40B4-BE49-F238E27FC236}">
                    <a16:creationId xmlns:a16="http://schemas.microsoft.com/office/drawing/2014/main" xmlns="" id="{25EC0FBC-85B4-4D24-A7F9-2A8F8054BB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3237" y="1752807"/>
                <a:ext cx="0" cy="281056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Line 6">
                <a:extLst>
                  <a:ext uri="{FF2B5EF4-FFF2-40B4-BE49-F238E27FC236}">
                    <a16:creationId xmlns:a16="http://schemas.microsoft.com/office/drawing/2014/main" xmlns="" id="{361158F2-00C7-4E5C-B971-6827ABF3E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44410" y="4571659"/>
                <a:ext cx="4860250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Line 7">
                <a:extLst>
                  <a:ext uri="{FF2B5EF4-FFF2-40B4-BE49-F238E27FC236}">
                    <a16:creationId xmlns:a16="http://schemas.microsoft.com/office/drawing/2014/main" xmlns="" id="{0433AFA8-5786-4306-B9E8-332437838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87622" y="4489915"/>
                <a:ext cx="54864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Line 8">
                <a:extLst>
                  <a:ext uri="{FF2B5EF4-FFF2-40B4-BE49-F238E27FC236}">
                    <a16:creationId xmlns:a16="http://schemas.microsoft.com/office/drawing/2014/main" xmlns="" id="{26E61C2A-AA1A-4C45-A0EC-222A18A4A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87622" y="3959125"/>
                <a:ext cx="54864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Line 9">
                <a:extLst>
                  <a:ext uri="{FF2B5EF4-FFF2-40B4-BE49-F238E27FC236}">
                    <a16:creationId xmlns:a16="http://schemas.microsoft.com/office/drawing/2014/main" xmlns="" id="{892155B3-4054-422C-9662-668152CAA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87622" y="3426948"/>
                <a:ext cx="54864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Line 10">
                <a:extLst>
                  <a:ext uri="{FF2B5EF4-FFF2-40B4-BE49-F238E27FC236}">
                    <a16:creationId xmlns:a16="http://schemas.microsoft.com/office/drawing/2014/main" xmlns="" id="{47CF5DD9-1A82-4A45-97C9-6A3FB0B3B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87622" y="2894771"/>
                <a:ext cx="54864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Line 11">
                <a:extLst>
                  <a:ext uri="{FF2B5EF4-FFF2-40B4-BE49-F238E27FC236}">
                    <a16:creationId xmlns:a16="http://schemas.microsoft.com/office/drawing/2014/main" xmlns="" id="{D5D5E52F-88A4-4FBE-9E27-BD3508A46D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87622" y="2363979"/>
                <a:ext cx="54864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Line 12">
                <a:extLst>
                  <a:ext uri="{FF2B5EF4-FFF2-40B4-BE49-F238E27FC236}">
                    <a16:creationId xmlns:a16="http://schemas.microsoft.com/office/drawing/2014/main" xmlns="" id="{7A66225B-781A-452F-BB3A-56C2CC9F79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87622" y="1829029"/>
                <a:ext cx="54864" cy="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Line 13">
                <a:extLst>
                  <a:ext uri="{FF2B5EF4-FFF2-40B4-BE49-F238E27FC236}">
                    <a16:creationId xmlns:a16="http://schemas.microsoft.com/office/drawing/2014/main" xmlns="" id="{A431A207-91E3-41CC-AAF4-0F6D5789F7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8264" y="4563366"/>
                <a:ext cx="0" cy="7315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Line 14">
                <a:extLst>
                  <a:ext uri="{FF2B5EF4-FFF2-40B4-BE49-F238E27FC236}">
                    <a16:creationId xmlns:a16="http://schemas.microsoft.com/office/drawing/2014/main" xmlns="" id="{CCE21C28-E4FA-46FE-96D7-A12BD8106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8039" y="4563366"/>
                <a:ext cx="0" cy="7315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Line 15">
                <a:extLst>
                  <a:ext uri="{FF2B5EF4-FFF2-40B4-BE49-F238E27FC236}">
                    <a16:creationId xmlns:a16="http://schemas.microsoft.com/office/drawing/2014/main" xmlns="" id="{985E19FC-9808-41F3-B0F7-FAF39461C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3190" y="4563366"/>
                <a:ext cx="0" cy="7315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Line 16">
                <a:extLst>
                  <a:ext uri="{FF2B5EF4-FFF2-40B4-BE49-F238E27FC236}">
                    <a16:creationId xmlns:a16="http://schemas.microsoft.com/office/drawing/2014/main" xmlns="" id="{3E5C66BE-AE48-4A49-840A-D5B6EA88A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6551" y="4563366"/>
                <a:ext cx="0" cy="7315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Line 17">
                <a:extLst>
                  <a:ext uri="{FF2B5EF4-FFF2-40B4-BE49-F238E27FC236}">
                    <a16:creationId xmlns:a16="http://schemas.microsoft.com/office/drawing/2014/main" xmlns="" id="{342F2606-B61F-4DC4-86BE-7E6DF3FF1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1701" y="4563366"/>
                <a:ext cx="0" cy="7315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Line 18">
                <a:extLst>
                  <a:ext uri="{FF2B5EF4-FFF2-40B4-BE49-F238E27FC236}">
                    <a16:creationId xmlns:a16="http://schemas.microsoft.com/office/drawing/2014/main" xmlns="" id="{C829A6F6-CF6B-4985-BC1F-2BAF8EB0A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5061" y="4563366"/>
                <a:ext cx="0" cy="7315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Line 19">
                <a:extLst>
                  <a:ext uri="{FF2B5EF4-FFF2-40B4-BE49-F238E27FC236}">
                    <a16:creationId xmlns:a16="http://schemas.microsoft.com/office/drawing/2014/main" xmlns="" id="{AE4B391B-3F24-48F8-9A66-B0C22C5B6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54837" y="4563366"/>
                <a:ext cx="0" cy="7315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Line 20">
                <a:extLst>
                  <a:ext uri="{FF2B5EF4-FFF2-40B4-BE49-F238E27FC236}">
                    <a16:creationId xmlns:a16="http://schemas.microsoft.com/office/drawing/2014/main" xmlns="" id="{616191E3-3ED8-40E6-A3B2-35DB063AE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59988" y="4563366"/>
                <a:ext cx="0" cy="7315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Line 21">
                <a:extLst>
                  <a:ext uri="{FF2B5EF4-FFF2-40B4-BE49-F238E27FC236}">
                    <a16:creationId xmlns:a16="http://schemas.microsoft.com/office/drawing/2014/main" xmlns="" id="{ABF9219A-EFB7-4EE0-8F23-A53E6954C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63347" y="4563366"/>
                <a:ext cx="0" cy="7315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Line 22">
                <a:extLst>
                  <a:ext uri="{FF2B5EF4-FFF2-40B4-BE49-F238E27FC236}">
                    <a16:creationId xmlns:a16="http://schemas.microsoft.com/office/drawing/2014/main" xmlns="" id="{78ED6D56-FE7A-43A3-B3F8-4D30A8409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68498" y="4563366"/>
                <a:ext cx="0" cy="7315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01">
                <a:extLst>
                  <a:ext uri="{FF2B5EF4-FFF2-40B4-BE49-F238E27FC236}">
                    <a16:creationId xmlns:a16="http://schemas.microsoft.com/office/drawing/2014/main" xmlns="" id="{4A28ADCF-07AF-45BF-B21F-D4DA4A212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8264" y="1831802"/>
                <a:ext cx="4639506" cy="1762837"/>
              </a:xfrm>
              <a:custGeom>
                <a:avLst/>
                <a:gdLst>
                  <a:gd name="T0" fmla="*/ 47 w 2590"/>
                  <a:gd name="T1" fmla="*/ 0 h 1272"/>
                  <a:gd name="T2" fmla="*/ 94 w 2590"/>
                  <a:gd name="T3" fmla="*/ 16 h 1272"/>
                  <a:gd name="T4" fmla="*/ 99 w 2590"/>
                  <a:gd name="T5" fmla="*/ 54 h 1272"/>
                  <a:gd name="T6" fmla="*/ 104 w 2590"/>
                  <a:gd name="T7" fmla="*/ 90 h 1272"/>
                  <a:gd name="T8" fmla="*/ 109 w 2590"/>
                  <a:gd name="T9" fmla="*/ 128 h 1272"/>
                  <a:gd name="T10" fmla="*/ 111 w 2590"/>
                  <a:gd name="T11" fmla="*/ 147 h 1272"/>
                  <a:gd name="T12" fmla="*/ 116 w 2590"/>
                  <a:gd name="T13" fmla="*/ 182 h 1272"/>
                  <a:gd name="T14" fmla="*/ 123 w 2590"/>
                  <a:gd name="T15" fmla="*/ 201 h 1272"/>
                  <a:gd name="T16" fmla="*/ 125 w 2590"/>
                  <a:gd name="T17" fmla="*/ 237 h 1272"/>
                  <a:gd name="T18" fmla="*/ 130 w 2590"/>
                  <a:gd name="T19" fmla="*/ 365 h 1272"/>
                  <a:gd name="T20" fmla="*/ 146 w 2590"/>
                  <a:gd name="T21" fmla="*/ 440 h 1272"/>
                  <a:gd name="T22" fmla="*/ 168 w 2590"/>
                  <a:gd name="T23" fmla="*/ 457 h 1272"/>
                  <a:gd name="T24" fmla="*/ 182 w 2590"/>
                  <a:gd name="T25" fmla="*/ 478 h 1272"/>
                  <a:gd name="T26" fmla="*/ 189 w 2590"/>
                  <a:gd name="T27" fmla="*/ 495 h 1272"/>
                  <a:gd name="T28" fmla="*/ 206 w 2590"/>
                  <a:gd name="T29" fmla="*/ 514 h 1272"/>
                  <a:gd name="T30" fmla="*/ 215 w 2590"/>
                  <a:gd name="T31" fmla="*/ 535 h 1272"/>
                  <a:gd name="T32" fmla="*/ 222 w 2590"/>
                  <a:gd name="T33" fmla="*/ 552 h 1272"/>
                  <a:gd name="T34" fmla="*/ 234 w 2590"/>
                  <a:gd name="T35" fmla="*/ 573 h 1272"/>
                  <a:gd name="T36" fmla="*/ 258 w 2590"/>
                  <a:gd name="T37" fmla="*/ 590 h 1272"/>
                  <a:gd name="T38" fmla="*/ 262 w 2590"/>
                  <a:gd name="T39" fmla="*/ 609 h 1272"/>
                  <a:gd name="T40" fmla="*/ 270 w 2590"/>
                  <a:gd name="T41" fmla="*/ 628 h 1272"/>
                  <a:gd name="T42" fmla="*/ 277 w 2590"/>
                  <a:gd name="T43" fmla="*/ 668 h 1272"/>
                  <a:gd name="T44" fmla="*/ 288 w 2590"/>
                  <a:gd name="T45" fmla="*/ 684 h 1272"/>
                  <a:gd name="T46" fmla="*/ 298 w 2590"/>
                  <a:gd name="T47" fmla="*/ 706 h 1272"/>
                  <a:gd name="T48" fmla="*/ 303 w 2590"/>
                  <a:gd name="T49" fmla="*/ 741 h 1272"/>
                  <a:gd name="T50" fmla="*/ 307 w 2590"/>
                  <a:gd name="T51" fmla="*/ 763 h 1272"/>
                  <a:gd name="T52" fmla="*/ 326 w 2590"/>
                  <a:gd name="T53" fmla="*/ 782 h 1272"/>
                  <a:gd name="T54" fmla="*/ 331 w 2590"/>
                  <a:gd name="T55" fmla="*/ 819 h 1272"/>
                  <a:gd name="T56" fmla="*/ 345 w 2590"/>
                  <a:gd name="T57" fmla="*/ 836 h 1272"/>
                  <a:gd name="T58" fmla="*/ 362 w 2590"/>
                  <a:gd name="T59" fmla="*/ 857 h 1272"/>
                  <a:gd name="T60" fmla="*/ 367 w 2590"/>
                  <a:gd name="T61" fmla="*/ 876 h 1272"/>
                  <a:gd name="T62" fmla="*/ 388 w 2590"/>
                  <a:gd name="T63" fmla="*/ 895 h 1272"/>
                  <a:gd name="T64" fmla="*/ 395 w 2590"/>
                  <a:gd name="T65" fmla="*/ 914 h 1272"/>
                  <a:gd name="T66" fmla="*/ 402 w 2590"/>
                  <a:gd name="T67" fmla="*/ 954 h 1272"/>
                  <a:gd name="T68" fmla="*/ 409 w 2590"/>
                  <a:gd name="T69" fmla="*/ 976 h 1272"/>
                  <a:gd name="T70" fmla="*/ 411 w 2590"/>
                  <a:gd name="T71" fmla="*/ 997 h 1272"/>
                  <a:gd name="T72" fmla="*/ 419 w 2590"/>
                  <a:gd name="T73" fmla="*/ 1016 h 1272"/>
                  <a:gd name="T74" fmla="*/ 423 w 2590"/>
                  <a:gd name="T75" fmla="*/ 1054 h 1272"/>
                  <a:gd name="T76" fmla="*/ 426 w 2590"/>
                  <a:gd name="T77" fmla="*/ 1075 h 1272"/>
                  <a:gd name="T78" fmla="*/ 437 w 2590"/>
                  <a:gd name="T79" fmla="*/ 1094 h 1272"/>
                  <a:gd name="T80" fmla="*/ 452 w 2590"/>
                  <a:gd name="T81" fmla="*/ 1118 h 1272"/>
                  <a:gd name="T82" fmla="*/ 589 w 2590"/>
                  <a:gd name="T83" fmla="*/ 1137 h 1272"/>
                  <a:gd name="T84" fmla="*/ 724 w 2590"/>
                  <a:gd name="T85" fmla="*/ 1158 h 1272"/>
                  <a:gd name="T86" fmla="*/ 837 w 2590"/>
                  <a:gd name="T87" fmla="*/ 1179 h 1272"/>
                  <a:gd name="T88" fmla="*/ 863 w 2590"/>
                  <a:gd name="T89" fmla="*/ 1201 h 1272"/>
                  <a:gd name="T90" fmla="*/ 1268 w 2590"/>
                  <a:gd name="T91" fmla="*/ 1222 h 1272"/>
                  <a:gd name="T92" fmla="*/ 1531 w 2590"/>
                  <a:gd name="T93" fmla="*/ 1246 h 1272"/>
                  <a:gd name="T94" fmla="*/ 2590 w 2590"/>
                  <a:gd name="T95" fmla="*/ 1272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90" h="1272">
                    <a:moveTo>
                      <a:pt x="0" y="0"/>
                    </a:moveTo>
                    <a:lnTo>
                      <a:pt x="47" y="0"/>
                    </a:lnTo>
                    <a:lnTo>
                      <a:pt x="47" y="16"/>
                    </a:lnTo>
                    <a:lnTo>
                      <a:pt x="94" y="16"/>
                    </a:lnTo>
                    <a:lnTo>
                      <a:pt x="94" y="54"/>
                    </a:lnTo>
                    <a:lnTo>
                      <a:pt x="99" y="54"/>
                    </a:lnTo>
                    <a:lnTo>
                      <a:pt x="99" y="90"/>
                    </a:lnTo>
                    <a:lnTo>
                      <a:pt x="104" y="90"/>
                    </a:lnTo>
                    <a:lnTo>
                      <a:pt x="104" y="128"/>
                    </a:lnTo>
                    <a:lnTo>
                      <a:pt x="109" y="128"/>
                    </a:lnTo>
                    <a:lnTo>
                      <a:pt x="109" y="147"/>
                    </a:lnTo>
                    <a:lnTo>
                      <a:pt x="111" y="147"/>
                    </a:lnTo>
                    <a:lnTo>
                      <a:pt x="111" y="182"/>
                    </a:lnTo>
                    <a:lnTo>
                      <a:pt x="116" y="182"/>
                    </a:lnTo>
                    <a:lnTo>
                      <a:pt x="116" y="201"/>
                    </a:lnTo>
                    <a:lnTo>
                      <a:pt x="123" y="201"/>
                    </a:lnTo>
                    <a:lnTo>
                      <a:pt x="123" y="237"/>
                    </a:lnTo>
                    <a:lnTo>
                      <a:pt x="125" y="237"/>
                    </a:lnTo>
                    <a:lnTo>
                      <a:pt x="125" y="365"/>
                    </a:lnTo>
                    <a:lnTo>
                      <a:pt x="130" y="365"/>
                    </a:lnTo>
                    <a:lnTo>
                      <a:pt x="130" y="440"/>
                    </a:lnTo>
                    <a:lnTo>
                      <a:pt x="146" y="440"/>
                    </a:lnTo>
                    <a:lnTo>
                      <a:pt x="146" y="457"/>
                    </a:lnTo>
                    <a:lnTo>
                      <a:pt x="168" y="457"/>
                    </a:lnTo>
                    <a:lnTo>
                      <a:pt x="168" y="478"/>
                    </a:lnTo>
                    <a:lnTo>
                      <a:pt x="182" y="478"/>
                    </a:lnTo>
                    <a:lnTo>
                      <a:pt x="182" y="495"/>
                    </a:lnTo>
                    <a:lnTo>
                      <a:pt x="189" y="495"/>
                    </a:lnTo>
                    <a:lnTo>
                      <a:pt x="189" y="514"/>
                    </a:lnTo>
                    <a:lnTo>
                      <a:pt x="206" y="514"/>
                    </a:lnTo>
                    <a:lnTo>
                      <a:pt x="206" y="535"/>
                    </a:lnTo>
                    <a:lnTo>
                      <a:pt x="215" y="535"/>
                    </a:lnTo>
                    <a:lnTo>
                      <a:pt x="215" y="552"/>
                    </a:lnTo>
                    <a:lnTo>
                      <a:pt x="222" y="552"/>
                    </a:lnTo>
                    <a:lnTo>
                      <a:pt x="222" y="573"/>
                    </a:lnTo>
                    <a:lnTo>
                      <a:pt x="234" y="573"/>
                    </a:lnTo>
                    <a:lnTo>
                      <a:pt x="234" y="590"/>
                    </a:lnTo>
                    <a:lnTo>
                      <a:pt x="258" y="590"/>
                    </a:lnTo>
                    <a:lnTo>
                      <a:pt x="258" y="609"/>
                    </a:lnTo>
                    <a:lnTo>
                      <a:pt x="262" y="609"/>
                    </a:lnTo>
                    <a:lnTo>
                      <a:pt x="262" y="628"/>
                    </a:lnTo>
                    <a:lnTo>
                      <a:pt x="270" y="628"/>
                    </a:lnTo>
                    <a:lnTo>
                      <a:pt x="270" y="668"/>
                    </a:lnTo>
                    <a:lnTo>
                      <a:pt x="277" y="668"/>
                    </a:lnTo>
                    <a:lnTo>
                      <a:pt x="277" y="684"/>
                    </a:lnTo>
                    <a:lnTo>
                      <a:pt x="288" y="684"/>
                    </a:lnTo>
                    <a:lnTo>
                      <a:pt x="288" y="706"/>
                    </a:lnTo>
                    <a:lnTo>
                      <a:pt x="298" y="706"/>
                    </a:lnTo>
                    <a:lnTo>
                      <a:pt x="298" y="741"/>
                    </a:lnTo>
                    <a:lnTo>
                      <a:pt x="303" y="741"/>
                    </a:lnTo>
                    <a:lnTo>
                      <a:pt x="303" y="763"/>
                    </a:lnTo>
                    <a:lnTo>
                      <a:pt x="307" y="763"/>
                    </a:lnTo>
                    <a:lnTo>
                      <a:pt x="307" y="782"/>
                    </a:lnTo>
                    <a:lnTo>
                      <a:pt x="326" y="782"/>
                    </a:lnTo>
                    <a:lnTo>
                      <a:pt x="326" y="819"/>
                    </a:lnTo>
                    <a:lnTo>
                      <a:pt x="331" y="819"/>
                    </a:lnTo>
                    <a:lnTo>
                      <a:pt x="331" y="836"/>
                    </a:lnTo>
                    <a:lnTo>
                      <a:pt x="345" y="836"/>
                    </a:lnTo>
                    <a:lnTo>
                      <a:pt x="345" y="857"/>
                    </a:lnTo>
                    <a:lnTo>
                      <a:pt x="362" y="857"/>
                    </a:lnTo>
                    <a:lnTo>
                      <a:pt x="362" y="876"/>
                    </a:lnTo>
                    <a:lnTo>
                      <a:pt x="367" y="876"/>
                    </a:lnTo>
                    <a:lnTo>
                      <a:pt x="367" y="895"/>
                    </a:lnTo>
                    <a:lnTo>
                      <a:pt x="388" y="895"/>
                    </a:lnTo>
                    <a:lnTo>
                      <a:pt x="388" y="914"/>
                    </a:lnTo>
                    <a:lnTo>
                      <a:pt x="395" y="914"/>
                    </a:lnTo>
                    <a:lnTo>
                      <a:pt x="395" y="954"/>
                    </a:lnTo>
                    <a:lnTo>
                      <a:pt x="402" y="954"/>
                    </a:lnTo>
                    <a:lnTo>
                      <a:pt x="402" y="976"/>
                    </a:lnTo>
                    <a:lnTo>
                      <a:pt x="409" y="976"/>
                    </a:lnTo>
                    <a:lnTo>
                      <a:pt x="409" y="997"/>
                    </a:lnTo>
                    <a:lnTo>
                      <a:pt x="411" y="997"/>
                    </a:lnTo>
                    <a:lnTo>
                      <a:pt x="411" y="1016"/>
                    </a:lnTo>
                    <a:lnTo>
                      <a:pt x="419" y="1016"/>
                    </a:lnTo>
                    <a:lnTo>
                      <a:pt x="419" y="1054"/>
                    </a:lnTo>
                    <a:lnTo>
                      <a:pt x="423" y="1054"/>
                    </a:lnTo>
                    <a:lnTo>
                      <a:pt x="423" y="1075"/>
                    </a:lnTo>
                    <a:lnTo>
                      <a:pt x="426" y="1075"/>
                    </a:lnTo>
                    <a:lnTo>
                      <a:pt x="426" y="1094"/>
                    </a:lnTo>
                    <a:lnTo>
                      <a:pt x="437" y="1094"/>
                    </a:lnTo>
                    <a:lnTo>
                      <a:pt x="437" y="1118"/>
                    </a:lnTo>
                    <a:lnTo>
                      <a:pt x="452" y="1118"/>
                    </a:lnTo>
                    <a:lnTo>
                      <a:pt x="452" y="1137"/>
                    </a:lnTo>
                    <a:lnTo>
                      <a:pt x="589" y="1137"/>
                    </a:lnTo>
                    <a:lnTo>
                      <a:pt x="589" y="1158"/>
                    </a:lnTo>
                    <a:lnTo>
                      <a:pt x="724" y="1158"/>
                    </a:lnTo>
                    <a:lnTo>
                      <a:pt x="724" y="1179"/>
                    </a:lnTo>
                    <a:lnTo>
                      <a:pt x="837" y="1179"/>
                    </a:lnTo>
                    <a:lnTo>
                      <a:pt x="837" y="1201"/>
                    </a:lnTo>
                    <a:lnTo>
                      <a:pt x="863" y="1201"/>
                    </a:lnTo>
                    <a:lnTo>
                      <a:pt x="863" y="1222"/>
                    </a:lnTo>
                    <a:lnTo>
                      <a:pt x="1268" y="1222"/>
                    </a:lnTo>
                    <a:lnTo>
                      <a:pt x="1268" y="1246"/>
                    </a:lnTo>
                    <a:lnTo>
                      <a:pt x="1531" y="1246"/>
                    </a:lnTo>
                    <a:lnTo>
                      <a:pt x="1531" y="1272"/>
                    </a:lnTo>
                    <a:lnTo>
                      <a:pt x="2590" y="1272"/>
                    </a:lnTo>
                  </a:path>
                </a:pathLst>
              </a:custGeom>
              <a:noFill/>
              <a:ln w="28575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75" name="Group 474">
                <a:extLst>
                  <a:ext uri="{FF2B5EF4-FFF2-40B4-BE49-F238E27FC236}">
                    <a16:creationId xmlns:a16="http://schemas.microsoft.com/office/drawing/2014/main" xmlns="" id="{970FFC89-2DC3-436B-8B0D-EB4E23581FE6}"/>
                  </a:ext>
                </a:extLst>
              </p:cNvPr>
              <p:cNvGrpSpPr/>
              <p:nvPr/>
            </p:nvGrpSpPr>
            <p:grpSpPr>
              <a:xfrm>
                <a:off x="1986315" y="1788840"/>
                <a:ext cx="4743403" cy="1848761"/>
                <a:chOff x="3543300" y="1636408"/>
                <a:chExt cx="4203701" cy="1857725"/>
              </a:xfrm>
            </p:grpSpPr>
            <p:sp>
              <p:nvSpPr>
                <p:cNvPr id="476" name="Line 102">
                  <a:extLst>
                    <a:ext uri="{FF2B5EF4-FFF2-40B4-BE49-F238E27FC236}">
                      <a16:creationId xmlns:a16="http://schemas.microsoft.com/office/drawing/2014/main" xmlns="" id="{177E9F81-B52A-441A-B18E-FD37DA2A51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97788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7" name="Line 103">
                  <a:extLst>
                    <a:ext uri="{FF2B5EF4-FFF2-40B4-BE49-F238E27FC236}">
                      <a16:creationId xmlns:a16="http://schemas.microsoft.com/office/drawing/2014/main" xmlns="" id="{B5DB48CC-7328-419F-8EEE-7914930EF6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64450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8" name="Line 104">
                  <a:extLst>
                    <a:ext uri="{FF2B5EF4-FFF2-40B4-BE49-F238E27FC236}">
                      <a16:creationId xmlns:a16="http://schemas.microsoft.com/office/drawing/2014/main" xmlns="" id="{1BDFFB04-9959-4B4B-A8B9-A09BB2F309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81875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9" name="Line 105">
                  <a:extLst>
                    <a:ext uri="{FF2B5EF4-FFF2-40B4-BE49-F238E27FC236}">
                      <a16:creationId xmlns:a16="http://schemas.microsoft.com/office/drawing/2014/main" xmlns="" id="{588235E3-3B0D-40BE-B490-62E8100C13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99350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0" name="Line 106">
                  <a:extLst>
                    <a:ext uri="{FF2B5EF4-FFF2-40B4-BE49-F238E27FC236}">
                      <a16:creationId xmlns:a16="http://schemas.microsoft.com/office/drawing/2014/main" xmlns="" id="{D70D3B25-E4DF-4B11-8587-3659B8323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54913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" name="Line 107">
                  <a:extLst>
                    <a:ext uri="{FF2B5EF4-FFF2-40B4-BE49-F238E27FC236}">
                      <a16:creationId xmlns:a16="http://schemas.microsoft.com/office/drawing/2014/main" xmlns="" id="{1283B71B-8546-4184-88A5-A1748852A4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85075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2" name="Line 108">
                  <a:extLst>
                    <a:ext uri="{FF2B5EF4-FFF2-40B4-BE49-F238E27FC236}">
                      <a16:creationId xmlns:a16="http://schemas.microsoft.com/office/drawing/2014/main" xmlns="" id="{DC2CC9FE-212F-43A0-9677-A94B4A0158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0950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3" name="Line 109">
                  <a:extLst>
                    <a:ext uri="{FF2B5EF4-FFF2-40B4-BE49-F238E27FC236}">
                      <a16:creationId xmlns:a16="http://schemas.microsoft.com/office/drawing/2014/main" xmlns="" id="{1BAD000C-BEB5-42ED-B761-43E9A36CA0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12063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4" name="Line 110">
                  <a:extLst>
                    <a:ext uri="{FF2B5EF4-FFF2-40B4-BE49-F238E27FC236}">
                      <a16:creationId xmlns:a16="http://schemas.microsoft.com/office/drawing/2014/main" xmlns="" id="{F587D74A-A0D9-4C9A-996F-0B5AFBB13C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51700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5" name="Line 111">
                  <a:extLst>
                    <a:ext uri="{FF2B5EF4-FFF2-40B4-BE49-F238E27FC236}">
                      <a16:creationId xmlns:a16="http://schemas.microsoft.com/office/drawing/2014/main" xmlns="" id="{68C031BF-A009-4CFF-BBE7-8862C47CC5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37388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6" name="Line 112">
                  <a:extLst>
                    <a:ext uri="{FF2B5EF4-FFF2-40B4-BE49-F238E27FC236}">
                      <a16:creationId xmlns:a16="http://schemas.microsoft.com/office/drawing/2014/main" xmlns="" id="{FF8A77B8-FA59-40FA-9597-8166512011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19813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7" name="Line 113">
                  <a:extLst>
                    <a:ext uri="{FF2B5EF4-FFF2-40B4-BE49-F238E27FC236}">
                      <a16:creationId xmlns:a16="http://schemas.microsoft.com/office/drawing/2014/main" xmlns="" id="{D33AA98C-2673-4A33-BA66-58C1E6A881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80063" y="3338162"/>
                  <a:ext cx="0" cy="83556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8" name="Line 114">
                  <a:extLst>
                    <a:ext uri="{FF2B5EF4-FFF2-40B4-BE49-F238E27FC236}">
                      <a16:creationId xmlns:a16="http://schemas.microsoft.com/office/drawing/2014/main" xmlns="" id="{B6B5914F-4E63-4B7A-911C-BE5B688CE7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19675" y="3338162"/>
                  <a:ext cx="0" cy="83556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9" name="Line 115">
                  <a:extLst>
                    <a:ext uri="{FF2B5EF4-FFF2-40B4-BE49-F238E27FC236}">
                      <a16:creationId xmlns:a16="http://schemas.microsoft.com/office/drawing/2014/main" xmlns="" id="{E4A12134-5821-4FB1-AA6D-A4C764E285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84738" y="3279673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0" name="Line 116">
                  <a:extLst>
                    <a:ext uri="{FF2B5EF4-FFF2-40B4-BE49-F238E27FC236}">
                      <a16:creationId xmlns:a16="http://schemas.microsoft.com/office/drawing/2014/main" xmlns="" id="{99ADF178-DDCD-4FF7-AEC7-565B4D8094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43563" y="3371584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1" name="Line 117">
                  <a:extLst>
                    <a:ext uri="{FF2B5EF4-FFF2-40B4-BE49-F238E27FC236}">
                      <a16:creationId xmlns:a16="http://schemas.microsoft.com/office/drawing/2014/main" xmlns="" id="{9DC5B8C0-8BB4-488A-B97F-20E4C565A9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13400" y="3371584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2" name="Line 118">
                  <a:extLst>
                    <a:ext uri="{FF2B5EF4-FFF2-40B4-BE49-F238E27FC236}">
                      <a16:creationId xmlns:a16="http://schemas.microsoft.com/office/drawing/2014/main" xmlns="" id="{2A356073-803A-497D-9F73-1F218C82E5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02288" y="3371584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3" name="Line 119">
                  <a:extLst>
                    <a:ext uri="{FF2B5EF4-FFF2-40B4-BE49-F238E27FC236}">
                      <a16:creationId xmlns:a16="http://schemas.microsoft.com/office/drawing/2014/main" xmlns="" id="{6BA2CC16-6959-473D-98BC-6C8C9CFE5C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94350" y="3338162"/>
                  <a:ext cx="0" cy="83556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4" name="Line 120">
                  <a:extLst>
                    <a:ext uri="{FF2B5EF4-FFF2-40B4-BE49-F238E27FC236}">
                      <a16:creationId xmlns:a16="http://schemas.microsoft.com/office/drawing/2014/main" xmlns="" id="{B526F06B-B1DF-4912-BAC4-CDBC378E2D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96013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5" name="Line 121">
                  <a:extLst>
                    <a:ext uri="{FF2B5EF4-FFF2-40B4-BE49-F238E27FC236}">
                      <a16:creationId xmlns:a16="http://schemas.microsoft.com/office/drawing/2014/main" xmlns="" id="{D5922706-E727-470A-BAE5-028BE1445B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02363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6" name="Line 122">
                  <a:extLst>
                    <a:ext uri="{FF2B5EF4-FFF2-40B4-BE49-F238E27FC236}">
                      <a16:creationId xmlns:a16="http://schemas.microsoft.com/office/drawing/2014/main" xmlns="" id="{477F2EB5-90D4-41D3-A1B1-51AB3DB7EE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26175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7" name="Line 123">
                  <a:extLst>
                    <a:ext uri="{FF2B5EF4-FFF2-40B4-BE49-F238E27FC236}">
                      <a16:creationId xmlns:a16="http://schemas.microsoft.com/office/drawing/2014/main" xmlns="" id="{5579779E-1E37-4E18-BB91-EE23A0104B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29350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8" name="Line 124">
                  <a:extLst>
                    <a:ext uri="{FF2B5EF4-FFF2-40B4-BE49-F238E27FC236}">
                      <a16:creationId xmlns:a16="http://schemas.microsoft.com/office/drawing/2014/main" xmlns="" id="{733B9B72-263B-4C68-8DC1-B2C92C5C05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8400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9" name="Line 125">
                  <a:extLst>
                    <a:ext uri="{FF2B5EF4-FFF2-40B4-BE49-F238E27FC236}">
                      <a16:creationId xmlns:a16="http://schemas.microsoft.com/office/drawing/2014/main" xmlns="" id="{ADE8892C-204A-4E55-9BD8-80A572B4B9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51575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0" name="Line 126">
                  <a:extLst>
                    <a:ext uri="{FF2B5EF4-FFF2-40B4-BE49-F238E27FC236}">
                      <a16:creationId xmlns:a16="http://schemas.microsoft.com/office/drawing/2014/main" xmlns="" id="{88B9DDB4-AF32-48EA-ACE6-D9CFF8C24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70625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" name="Line 127">
                  <a:extLst>
                    <a:ext uri="{FF2B5EF4-FFF2-40B4-BE49-F238E27FC236}">
                      <a16:creationId xmlns:a16="http://schemas.microsoft.com/office/drawing/2014/main" xmlns="" id="{A421CACB-8BAE-45A8-90EF-B628C7ED91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73800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" name="Line 128">
                  <a:extLst>
                    <a:ext uri="{FF2B5EF4-FFF2-40B4-BE49-F238E27FC236}">
                      <a16:creationId xmlns:a16="http://schemas.microsoft.com/office/drawing/2014/main" xmlns="" id="{A5590502-D419-44FB-9F1C-31AE50176B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89675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" name="Line 129">
                  <a:extLst>
                    <a:ext uri="{FF2B5EF4-FFF2-40B4-BE49-F238E27FC236}">
                      <a16:creationId xmlns:a16="http://schemas.microsoft.com/office/drawing/2014/main" xmlns="" id="{945B4540-73ED-42F6-A1BA-612098ECAC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97613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" name="Line 130">
                  <a:extLst>
                    <a:ext uri="{FF2B5EF4-FFF2-40B4-BE49-F238E27FC236}">
                      <a16:creationId xmlns:a16="http://schemas.microsoft.com/office/drawing/2014/main" xmlns="" id="{BFE4FECF-B9F2-48A5-9F32-B42C0A6FDD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42063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" name="Line 131">
                  <a:extLst>
                    <a:ext uri="{FF2B5EF4-FFF2-40B4-BE49-F238E27FC236}">
                      <a16:creationId xmlns:a16="http://schemas.microsoft.com/office/drawing/2014/main" xmlns="" id="{DB477408-8392-4072-8B02-3A42EED13E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50000" y="3407792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" name="Line 132">
                  <a:extLst>
                    <a:ext uri="{FF2B5EF4-FFF2-40B4-BE49-F238E27FC236}">
                      <a16:creationId xmlns:a16="http://schemas.microsoft.com/office/drawing/2014/main" xmlns="" id="{4F646DAD-F681-4A90-BF0C-11BADC94D4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53338" y="3450962"/>
                  <a:ext cx="93663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" name="Line 133">
                  <a:extLst>
                    <a:ext uri="{FF2B5EF4-FFF2-40B4-BE49-F238E27FC236}">
                      <a16:creationId xmlns:a16="http://schemas.microsoft.com/office/drawing/2014/main" xmlns="" id="{92CD838F-0C19-4CF9-A6CB-70D12DF66B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60850" y="3133450"/>
                  <a:ext cx="0" cy="83556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8" name="Line 134">
                  <a:extLst>
                    <a:ext uri="{FF2B5EF4-FFF2-40B4-BE49-F238E27FC236}">
                      <a16:creationId xmlns:a16="http://schemas.microsoft.com/office/drawing/2014/main" xmlns="" id="{1DFB557D-9ACD-483C-A0BB-EBE322BEA0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13225" y="3173835"/>
                  <a:ext cx="96838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9" name="Line 135">
                  <a:extLst>
                    <a:ext uri="{FF2B5EF4-FFF2-40B4-BE49-F238E27FC236}">
                      <a16:creationId xmlns:a16="http://schemas.microsoft.com/office/drawing/2014/main" xmlns="" id="{4504BF5D-C8F8-46BA-A24E-21EED5E253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4175" y="2882782"/>
                  <a:ext cx="0" cy="83556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0" name="Line 136">
                  <a:extLst>
                    <a:ext uri="{FF2B5EF4-FFF2-40B4-BE49-F238E27FC236}">
                      <a16:creationId xmlns:a16="http://schemas.microsoft.com/office/drawing/2014/main" xmlns="" id="{4577D170-F405-4310-A6CE-68F42ADFBA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44963" y="2925953"/>
                  <a:ext cx="96838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1" name="Line 137">
                  <a:extLst>
                    <a:ext uri="{FF2B5EF4-FFF2-40B4-BE49-F238E27FC236}">
                      <a16:creationId xmlns:a16="http://schemas.microsoft.com/office/drawing/2014/main" xmlns="" id="{1A25E795-41A8-41D9-BB5B-872668D969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64013" y="2857715"/>
                  <a:ext cx="0" cy="84949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2" name="Line 138">
                  <a:extLst>
                    <a:ext uri="{FF2B5EF4-FFF2-40B4-BE49-F238E27FC236}">
                      <a16:creationId xmlns:a16="http://schemas.microsoft.com/office/drawing/2014/main" xmlns="" id="{CB92264C-360F-46DA-B22A-E66F8956F6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14800" y="2899493"/>
                  <a:ext cx="98425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3" name="Line 139">
                  <a:extLst>
                    <a:ext uri="{FF2B5EF4-FFF2-40B4-BE49-F238E27FC236}">
                      <a16:creationId xmlns:a16="http://schemas.microsoft.com/office/drawing/2014/main" xmlns="" id="{A9A07E52-25D0-44D5-9790-55E3089EA4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4800" y="2800619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4" name="Line 140">
                  <a:extLst>
                    <a:ext uri="{FF2B5EF4-FFF2-40B4-BE49-F238E27FC236}">
                      <a16:creationId xmlns:a16="http://schemas.microsoft.com/office/drawing/2014/main" xmlns="" id="{613D4B5A-67A8-491E-A5A9-CF4C6DC283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65588" y="2843789"/>
                  <a:ext cx="98425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5" name="Line 141">
                  <a:extLst>
                    <a:ext uri="{FF2B5EF4-FFF2-40B4-BE49-F238E27FC236}">
                      <a16:creationId xmlns:a16="http://schemas.microsoft.com/office/drawing/2014/main" xmlns="" id="{4773F1C1-C241-47D8-9FBA-EBBFD84B48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2538" y="2144705"/>
                  <a:ext cx="0" cy="84949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6" name="Line 142">
                  <a:extLst>
                    <a:ext uri="{FF2B5EF4-FFF2-40B4-BE49-F238E27FC236}">
                      <a16:creationId xmlns:a16="http://schemas.microsoft.com/office/drawing/2014/main" xmlns="" id="{56E3495C-E8E1-4DD0-B76C-6624E75A2A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43325" y="2187876"/>
                  <a:ext cx="93663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7" name="Line 143">
                  <a:extLst>
                    <a:ext uri="{FF2B5EF4-FFF2-40B4-BE49-F238E27FC236}">
                      <a16:creationId xmlns:a16="http://schemas.microsoft.com/office/drawing/2014/main" xmlns="" id="{D45590AE-4161-43FA-8CB2-F9357F4283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06825" y="2246365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8" name="Line 144">
                  <a:extLst>
                    <a:ext uri="{FF2B5EF4-FFF2-40B4-BE49-F238E27FC236}">
                      <a16:creationId xmlns:a16="http://schemas.microsoft.com/office/drawing/2014/main" xmlns="" id="{5B56122C-C573-4E6E-B5FF-90EFC916E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57613" y="2289535"/>
                  <a:ext cx="98425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9" name="Line 145">
                  <a:extLst>
                    <a:ext uri="{FF2B5EF4-FFF2-40B4-BE49-F238E27FC236}">
                      <a16:creationId xmlns:a16="http://schemas.microsoft.com/office/drawing/2014/main" xmlns="" id="{9483ACDC-369D-499F-BB88-BA2C15DECE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92513" y="1636408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0" name="Line 146">
                  <a:extLst>
                    <a:ext uri="{FF2B5EF4-FFF2-40B4-BE49-F238E27FC236}">
                      <a16:creationId xmlns:a16="http://schemas.microsoft.com/office/drawing/2014/main" xmlns="" id="{D18C533F-6A79-4AE2-8781-625B9B9E3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43300" y="1679578"/>
                  <a:ext cx="98425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1" name="Line 147">
                  <a:extLst>
                    <a:ext uri="{FF2B5EF4-FFF2-40B4-BE49-F238E27FC236}">
                      <a16:creationId xmlns:a16="http://schemas.microsoft.com/office/drawing/2014/main" xmlns="" id="{2CB5A96B-0485-4D16-9C69-FD93893CAC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6500" y="1758956"/>
                  <a:ext cx="0" cy="84949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2" name="Line 148">
                  <a:extLst>
                    <a:ext uri="{FF2B5EF4-FFF2-40B4-BE49-F238E27FC236}">
                      <a16:creationId xmlns:a16="http://schemas.microsoft.com/office/drawing/2014/main" xmlns="" id="{7376E7BE-EB1D-44A3-8410-0BB6D5016F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97288" y="1802126"/>
                  <a:ext cx="98425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24" name="Freeform 149">
                <a:extLst>
                  <a:ext uri="{FF2B5EF4-FFF2-40B4-BE49-F238E27FC236}">
                    <a16:creationId xmlns:a16="http://schemas.microsoft.com/office/drawing/2014/main" xmlns="" id="{DC2BB434-0444-4F43-87CC-D9E3D8893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221" y="1829028"/>
                <a:ext cx="4630549" cy="537721"/>
              </a:xfrm>
              <a:custGeom>
                <a:avLst/>
                <a:gdLst>
                  <a:gd name="T0" fmla="*/ 0 w 2585"/>
                  <a:gd name="T1" fmla="*/ 0 h 388"/>
                  <a:gd name="T2" fmla="*/ 409 w 2585"/>
                  <a:gd name="T3" fmla="*/ 0 h 388"/>
                  <a:gd name="T4" fmla="*/ 409 w 2585"/>
                  <a:gd name="T5" fmla="*/ 56 h 388"/>
                  <a:gd name="T6" fmla="*/ 418 w 2585"/>
                  <a:gd name="T7" fmla="*/ 56 h 388"/>
                  <a:gd name="T8" fmla="*/ 418 w 2585"/>
                  <a:gd name="T9" fmla="*/ 104 h 388"/>
                  <a:gd name="T10" fmla="*/ 721 w 2585"/>
                  <a:gd name="T11" fmla="*/ 104 h 388"/>
                  <a:gd name="T12" fmla="*/ 721 w 2585"/>
                  <a:gd name="T13" fmla="*/ 158 h 388"/>
                  <a:gd name="T14" fmla="*/ 835 w 2585"/>
                  <a:gd name="T15" fmla="*/ 158 h 388"/>
                  <a:gd name="T16" fmla="*/ 835 w 2585"/>
                  <a:gd name="T17" fmla="*/ 210 h 388"/>
                  <a:gd name="T18" fmla="*/ 863 w 2585"/>
                  <a:gd name="T19" fmla="*/ 210 h 388"/>
                  <a:gd name="T20" fmla="*/ 863 w 2585"/>
                  <a:gd name="T21" fmla="*/ 260 h 388"/>
                  <a:gd name="T22" fmla="*/ 1265 w 2585"/>
                  <a:gd name="T23" fmla="*/ 260 h 388"/>
                  <a:gd name="T24" fmla="*/ 1265 w 2585"/>
                  <a:gd name="T25" fmla="*/ 322 h 388"/>
                  <a:gd name="T26" fmla="*/ 1526 w 2585"/>
                  <a:gd name="T27" fmla="*/ 322 h 388"/>
                  <a:gd name="T28" fmla="*/ 1526 w 2585"/>
                  <a:gd name="T29" fmla="*/ 388 h 388"/>
                  <a:gd name="T30" fmla="*/ 2585 w 2585"/>
                  <a:gd name="T3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5" h="388">
                    <a:moveTo>
                      <a:pt x="0" y="0"/>
                    </a:moveTo>
                    <a:lnTo>
                      <a:pt x="409" y="0"/>
                    </a:lnTo>
                    <a:lnTo>
                      <a:pt x="409" y="56"/>
                    </a:lnTo>
                    <a:lnTo>
                      <a:pt x="418" y="56"/>
                    </a:lnTo>
                    <a:lnTo>
                      <a:pt x="418" y="104"/>
                    </a:lnTo>
                    <a:lnTo>
                      <a:pt x="721" y="104"/>
                    </a:lnTo>
                    <a:lnTo>
                      <a:pt x="721" y="158"/>
                    </a:lnTo>
                    <a:lnTo>
                      <a:pt x="835" y="158"/>
                    </a:lnTo>
                    <a:lnTo>
                      <a:pt x="835" y="210"/>
                    </a:lnTo>
                    <a:lnTo>
                      <a:pt x="863" y="210"/>
                    </a:lnTo>
                    <a:lnTo>
                      <a:pt x="863" y="260"/>
                    </a:lnTo>
                    <a:lnTo>
                      <a:pt x="1265" y="260"/>
                    </a:lnTo>
                    <a:lnTo>
                      <a:pt x="1265" y="322"/>
                    </a:lnTo>
                    <a:lnTo>
                      <a:pt x="1526" y="322"/>
                    </a:lnTo>
                    <a:lnTo>
                      <a:pt x="1526" y="388"/>
                    </a:lnTo>
                    <a:lnTo>
                      <a:pt x="2585" y="388"/>
                    </a:lnTo>
                  </a:path>
                </a:pathLst>
              </a:custGeom>
              <a:noFill/>
              <a:ln w="285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25" name="Group 524">
                <a:extLst>
                  <a:ext uri="{FF2B5EF4-FFF2-40B4-BE49-F238E27FC236}">
                    <a16:creationId xmlns:a16="http://schemas.microsoft.com/office/drawing/2014/main" xmlns="" id="{56A35517-8331-4558-BEC5-413C8B5A3799}"/>
                  </a:ext>
                </a:extLst>
              </p:cNvPr>
              <p:cNvGrpSpPr/>
              <p:nvPr/>
            </p:nvGrpSpPr>
            <p:grpSpPr>
              <a:xfrm>
                <a:off x="1998856" y="1788839"/>
                <a:ext cx="4725488" cy="616716"/>
                <a:chOff x="3554413" y="1636408"/>
                <a:chExt cx="4187825" cy="619706"/>
              </a:xfrm>
            </p:grpSpPr>
            <p:sp>
              <p:nvSpPr>
                <p:cNvPr id="526" name="Line 150">
                  <a:extLst>
                    <a:ext uri="{FF2B5EF4-FFF2-40B4-BE49-F238E27FC236}">
                      <a16:creationId xmlns:a16="http://schemas.microsoft.com/office/drawing/2014/main" xmlns="" id="{CC96A8DA-9422-45A7-BF31-BC05BBE8B4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94613" y="2173950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7" name="Line 151">
                  <a:extLst>
                    <a:ext uri="{FF2B5EF4-FFF2-40B4-BE49-F238E27FC236}">
                      <a16:creationId xmlns:a16="http://schemas.microsoft.com/office/drawing/2014/main" xmlns="" id="{AFA55045-B379-4C85-A3E3-50F1761C97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96188" y="2173950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8" name="Line 152">
                  <a:extLst>
                    <a:ext uri="{FF2B5EF4-FFF2-40B4-BE49-F238E27FC236}">
                      <a16:creationId xmlns:a16="http://schemas.microsoft.com/office/drawing/2014/main" xmlns="" id="{5D9DBE81-6222-4CA3-A62A-C8AE96558D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12063" y="2173950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9" name="Line 153">
                  <a:extLst>
                    <a:ext uri="{FF2B5EF4-FFF2-40B4-BE49-F238E27FC236}">
                      <a16:creationId xmlns:a16="http://schemas.microsoft.com/office/drawing/2014/main" xmlns="" id="{983654D3-125D-4E1F-8F19-FC966D9242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54913" y="2173950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0" name="Line 154">
                  <a:extLst>
                    <a:ext uri="{FF2B5EF4-FFF2-40B4-BE49-F238E27FC236}">
                      <a16:creationId xmlns:a16="http://schemas.microsoft.com/office/drawing/2014/main" xmlns="" id="{BB8DA0C0-AB27-4E93-888B-675D6117FF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99350" y="2173950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1" name="Line 155">
                  <a:extLst>
                    <a:ext uri="{FF2B5EF4-FFF2-40B4-BE49-F238E27FC236}">
                      <a16:creationId xmlns:a16="http://schemas.microsoft.com/office/drawing/2014/main" xmlns="" id="{05F819E5-6A5D-4A2B-8EC5-76556CE2D8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81875" y="2173950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" name="Line 156">
                  <a:extLst>
                    <a:ext uri="{FF2B5EF4-FFF2-40B4-BE49-F238E27FC236}">
                      <a16:creationId xmlns:a16="http://schemas.microsoft.com/office/drawing/2014/main" xmlns="" id="{A7615778-A5D1-49FC-A8FD-3E9EDADC00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51700" y="2173950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" name="Line 157">
                  <a:extLst>
                    <a:ext uri="{FF2B5EF4-FFF2-40B4-BE49-F238E27FC236}">
                      <a16:creationId xmlns:a16="http://schemas.microsoft.com/office/drawing/2014/main" xmlns="" id="{DFAF8131-E1BB-4B26-9BBF-2E56FD2979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37388" y="2173950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4" name="Line 158">
                  <a:extLst>
                    <a:ext uri="{FF2B5EF4-FFF2-40B4-BE49-F238E27FC236}">
                      <a16:creationId xmlns:a16="http://schemas.microsoft.com/office/drawing/2014/main" xmlns="" id="{1EEFED81-7139-45A2-9D8A-99C0286929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50000" y="2173950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5" name="Line 159">
                  <a:extLst>
                    <a:ext uri="{FF2B5EF4-FFF2-40B4-BE49-F238E27FC236}">
                      <a16:creationId xmlns:a16="http://schemas.microsoft.com/office/drawing/2014/main" xmlns="" id="{6D54D544-145A-4EEA-9F63-9940E3527C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27750" y="2173950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" name="Line 160">
                  <a:extLst>
                    <a:ext uri="{FF2B5EF4-FFF2-40B4-BE49-F238E27FC236}">
                      <a16:creationId xmlns:a16="http://schemas.microsoft.com/office/drawing/2014/main" xmlns="" id="{980AFE64-311F-47B1-8378-C34CE0D728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46738" y="2082039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7" name="Line 161">
                  <a:extLst>
                    <a:ext uri="{FF2B5EF4-FFF2-40B4-BE49-F238E27FC236}">
                      <a16:creationId xmlns:a16="http://schemas.microsoft.com/office/drawing/2014/main" xmlns="" id="{7389FF9D-5821-4BC0-A49D-98E4240DC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27613" y="1995698"/>
                  <a:ext cx="0" cy="83556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8" name="Line 162">
                  <a:extLst>
                    <a:ext uri="{FF2B5EF4-FFF2-40B4-BE49-F238E27FC236}">
                      <a16:creationId xmlns:a16="http://schemas.microsoft.com/office/drawing/2014/main" xmlns="" id="{7AA01715-E60F-4706-9706-E0E5A45D38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69025" y="2173950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9" name="Line 163">
                  <a:extLst>
                    <a:ext uri="{FF2B5EF4-FFF2-40B4-BE49-F238E27FC236}">
                      <a16:creationId xmlns:a16="http://schemas.microsoft.com/office/drawing/2014/main" xmlns="" id="{1B18EC36-37EB-4E37-9006-2F98AFAB3C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96013" y="2173950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0" name="Line 164">
                  <a:extLst>
                    <a:ext uri="{FF2B5EF4-FFF2-40B4-BE49-F238E27FC236}">
                      <a16:creationId xmlns:a16="http://schemas.microsoft.com/office/drawing/2014/main" xmlns="" id="{8266629A-9BBE-4E4D-AB61-3DC5B3DF8A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92850" y="2173950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1" name="Line 165">
                  <a:extLst>
                    <a:ext uri="{FF2B5EF4-FFF2-40B4-BE49-F238E27FC236}">
                      <a16:creationId xmlns:a16="http://schemas.microsoft.com/office/drawing/2014/main" xmlns="" id="{C2781342-9374-43AD-A5EC-07FAF7D9BC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81738" y="2173950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2" name="Line 166">
                  <a:extLst>
                    <a:ext uri="{FF2B5EF4-FFF2-40B4-BE49-F238E27FC236}">
                      <a16:creationId xmlns:a16="http://schemas.microsoft.com/office/drawing/2014/main" xmlns="" id="{6ACFB6F5-87B0-4ABA-B1FF-AED65D32B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29350" y="2173950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3" name="Line 167">
                  <a:extLst>
                    <a:ext uri="{FF2B5EF4-FFF2-40B4-BE49-F238E27FC236}">
                      <a16:creationId xmlns:a16="http://schemas.microsoft.com/office/drawing/2014/main" xmlns="" id="{219F7BF3-C988-4BE7-B6A1-439BDC754E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3638" y="2173950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4" name="Line 168">
                  <a:extLst>
                    <a:ext uri="{FF2B5EF4-FFF2-40B4-BE49-F238E27FC236}">
                      <a16:creationId xmlns:a16="http://schemas.microsoft.com/office/drawing/2014/main" xmlns="" id="{03FB2032-2767-4D65-8086-22CBB69FE2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48575" y="2217120"/>
                  <a:ext cx="93663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5" name="Line 169">
                  <a:extLst>
                    <a:ext uri="{FF2B5EF4-FFF2-40B4-BE49-F238E27FC236}">
                      <a16:creationId xmlns:a16="http://schemas.microsoft.com/office/drawing/2014/main" xmlns="" id="{83BB8796-49E7-4269-BB74-0134E468F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16575" y="2082039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6" name="Line 170">
                  <a:extLst>
                    <a:ext uri="{FF2B5EF4-FFF2-40B4-BE49-F238E27FC236}">
                      <a16:creationId xmlns:a16="http://schemas.microsoft.com/office/drawing/2014/main" xmlns="" id="{49621420-529D-4782-B70E-51DF12B865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68950" y="2125209"/>
                  <a:ext cx="96838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7" name="Line 171">
                  <a:extLst>
                    <a:ext uri="{FF2B5EF4-FFF2-40B4-BE49-F238E27FC236}">
                      <a16:creationId xmlns:a16="http://schemas.microsoft.com/office/drawing/2014/main" xmlns="" id="{AF0A4188-8534-48C4-B230-880BFC6BB8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91175" y="1995698"/>
                  <a:ext cx="0" cy="83556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8" name="Line 172">
                  <a:extLst>
                    <a:ext uri="{FF2B5EF4-FFF2-40B4-BE49-F238E27FC236}">
                      <a16:creationId xmlns:a16="http://schemas.microsoft.com/office/drawing/2014/main" xmlns="" id="{C017E741-82B7-48F0-A9F1-A69F21197B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83238" y="1995698"/>
                  <a:ext cx="0" cy="83556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9" name="Line 173">
                  <a:extLst>
                    <a:ext uri="{FF2B5EF4-FFF2-40B4-BE49-F238E27FC236}">
                      <a16:creationId xmlns:a16="http://schemas.microsoft.com/office/drawing/2014/main" xmlns="" id="{1F4D6C8F-ED82-4D06-A243-97C5613544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41963" y="2038868"/>
                  <a:ext cx="93663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0" name="Line 174">
                  <a:extLst>
                    <a:ext uri="{FF2B5EF4-FFF2-40B4-BE49-F238E27FC236}">
                      <a16:creationId xmlns:a16="http://schemas.microsoft.com/office/drawing/2014/main" xmlns="" id="{3519C28E-802D-4F63-B4CA-877A8A7988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65613" y="1778453"/>
                  <a:ext cx="0" cy="86341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1" name="Line 175">
                  <a:extLst>
                    <a:ext uri="{FF2B5EF4-FFF2-40B4-BE49-F238E27FC236}">
                      <a16:creationId xmlns:a16="http://schemas.microsoft.com/office/drawing/2014/main" xmlns="" id="{64DBFDC5-1F0D-4F2A-B84F-B2227D2DEB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2738" y="1636408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2" name="Line 176">
                  <a:extLst>
                    <a:ext uri="{FF2B5EF4-FFF2-40B4-BE49-F238E27FC236}">
                      <a16:creationId xmlns:a16="http://schemas.microsoft.com/office/drawing/2014/main" xmlns="" id="{EA2A707D-A132-46B1-8368-7CB024337B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10000" y="1636408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3" name="Line 177">
                  <a:extLst>
                    <a:ext uri="{FF2B5EF4-FFF2-40B4-BE49-F238E27FC236}">
                      <a16:creationId xmlns:a16="http://schemas.microsoft.com/office/drawing/2014/main" xmlns="" id="{4E37ADAE-A1BC-4A68-973C-1808F2585B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57613" y="1636408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4" name="Line 178">
                  <a:extLst>
                    <a:ext uri="{FF2B5EF4-FFF2-40B4-BE49-F238E27FC236}">
                      <a16:creationId xmlns:a16="http://schemas.microsoft.com/office/drawing/2014/main" xmlns="" id="{24A64C10-0FB5-4A38-8541-82482DD972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16400" y="1821623"/>
                  <a:ext cx="93663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" name="Line 179">
                  <a:extLst>
                    <a:ext uri="{FF2B5EF4-FFF2-40B4-BE49-F238E27FC236}">
                      <a16:creationId xmlns:a16="http://schemas.microsoft.com/office/drawing/2014/main" xmlns="" id="{AC0B9FD5-3F9C-47B9-9615-A496E05F3C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0450" y="1636408"/>
                  <a:ext cx="0" cy="82164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" name="Line 180">
                  <a:extLst>
                    <a:ext uri="{FF2B5EF4-FFF2-40B4-BE49-F238E27FC236}">
                      <a16:creationId xmlns:a16="http://schemas.microsoft.com/office/drawing/2014/main" xmlns="" id="{EFD2654A-5466-4E1E-B451-6294794F42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54413" y="1676792"/>
                  <a:ext cx="95250" cy="0"/>
                </a:xfrm>
                <a:prstGeom prst="line">
                  <a:avLst/>
                </a:pr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564" name="Rectangle 139">
              <a:extLst>
                <a:ext uri="{FF2B5EF4-FFF2-40B4-BE49-F238E27FC236}">
                  <a16:creationId xmlns:a16="http://schemas.microsoft.com/office/drawing/2014/main" xmlns="" id="{796FE38E-8A6D-4B49-A596-4C9336DC2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4839" y="2115959"/>
              <a:ext cx="13872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anose="020B0604020202020204" pitchFamily="34" charset="0"/>
                </a:rPr>
                <a:t>CR patients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6" name="Rectangle 167">
              <a:extLst>
                <a:ext uri="{FF2B5EF4-FFF2-40B4-BE49-F238E27FC236}">
                  <a16:creationId xmlns:a16="http://schemas.microsoft.com/office/drawing/2014/main" xmlns="" id="{B0C49A55-DD2A-4D21-B899-29F4DDBBC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4839" y="3355400"/>
              <a:ext cx="13872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E69114"/>
                  </a:solidFill>
                  <a:effectLst/>
                  <a:latin typeface="Arial" panose="020B0604020202020204" pitchFamily="34" charset="0"/>
                </a:rPr>
                <a:t>All patients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E69114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2" name="Rectangle 115">
              <a:extLst>
                <a:ext uri="{FF2B5EF4-FFF2-40B4-BE49-F238E27FC236}">
                  <a16:creationId xmlns:a16="http://schemas.microsoft.com/office/drawing/2014/main" xmlns="" id="{3B421FB5-D0A8-45B9-B4C5-44AA7A4A27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0608" y="2826567"/>
              <a:ext cx="277113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Probability of </a:t>
              </a:r>
              <a:r>
                <a:rPr lang="en-US" altLang="en-US" sz="1400" b="1" dirty="0"/>
                <a:t>R</a:t>
              </a: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emaining </a:t>
              </a:r>
              <a:r>
                <a:rPr lang="en-US" altLang="en-US" sz="1400" b="1" dirty="0"/>
                <a:t>P</a:t>
              </a: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rogression </a:t>
              </a:r>
              <a:r>
                <a:rPr lang="en-US" altLang="en-US" sz="1400" b="1" dirty="0"/>
                <a:t>F</a:t>
              </a: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ree (%)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E1E4B10-F093-4C01-87B4-2114FBF6C050}"/>
                </a:ext>
              </a:extLst>
            </p:cNvPr>
            <p:cNvSpPr txBox="1"/>
            <p:nvPr/>
          </p:nvSpPr>
          <p:spPr>
            <a:xfrm>
              <a:off x="2036616" y="4184769"/>
              <a:ext cx="36206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Median follow-up, 14 </a:t>
              </a:r>
              <a:r>
                <a:rPr lang="en-US" sz="1400" dirty="0" err="1"/>
                <a:t>mo</a:t>
              </a:r>
              <a:r>
                <a:rPr lang="en-US" sz="1400" dirty="0"/>
                <a:t> (max, 26 </a:t>
              </a:r>
              <a:r>
                <a:rPr lang="en-US" sz="1400" dirty="0" err="1"/>
                <a:t>mo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37116" y="1558488"/>
            <a:ext cx="44065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ORR 52%, CR 40% (Schuster NEJM 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2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Evolution Of CAR T Cell Trials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7" y="2017250"/>
            <a:ext cx="8686800" cy="2738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960" y="5259853"/>
            <a:ext cx="875414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Currently 271 “chimeric antigen receptor” trials registered at </a:t>
            </a:r>
            <a:r>
              <a:rPr lang="en-US" i="1" dirty="0" err="1" smtClean="0"/>
              <a:t>ClinicalTrials.gov</a:t>
            </a:r>
            <a:endParaRPr lang="en-US" i="1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143 trials registered under “lymphoma and chimeric antigen receptor”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rgooi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Tergooi.thmx</Template>
  <TotalTime>882</TotalTime>
  <Words>1446</Words>
  <Application>Microsoft Office PowerPoint</Application>
  <PresentationFormat>On-screen Show (4:3)</PresentationFormat>
  <Paragraphs>385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Tergooi</vt:lpstr>
      <vt:lpstr>think-cell Slide</vt:lpstr>
      <vt:lpstr>How To Get Lymphoma Patients To CAR-T Therapy In The UK</vt:lpstr>
      <vt:lpstr>Scope Of Talk</vt:lpstr>
      <vt:lpstr>Relapsed/Refractory DLBCL The Current Paradigm</vt:lpstr>
      <vt:lpstr>NHS patients have access to three indications for CAR T cell therapy - a potentially curative complex and distributive innovation </vt:lpstr>
      <vt:lpstr>CD19 CAR T-cell products in pivotal trials for NHL treated with at least two lines of systemic therapy </vt:lpstr>
      <vt:lpstr>Chimeric Antigen Receptor T Cells Per Protocol vs Intention To Treat Analysis</vt:lpstr>
      <vt:lpstr>ZUMA-1 (Axicabtagene) Progression-Free Survival (median follow up 24 months)</vt:lpstr>
      <vt:lpstr>JULIET (tisagenlecleucel): Progression-Free Survival (median follow up 14 months) </vt:lpstr>
      <vt:lpstr>Evolution Of CAR T Cell Trials</vt:lpstr>
      <vt:lpstr>The National Clinical CAR T Panel  (NCCP lymphoma)</vt:lpstr>
      <vt:lpstr>The NCCP Lymphoma Pathway</vt:lpstr>
      <vt:lpstr>NHS England Patient Selection For CAR T </vt:lpstr>
      <vt:lpstr>The CAR T Pathway</vt:lpstr>
      <vt:lpstr>Case Histories – The Bristol Experience</vt:lpstr>
      <vt:lpstr>PowerPoint Presentation</vt:lpstr>
      <vt:lpstr>“Holding Therapies” </vt:lpstr>
      <vt:lpstr>Bridging Therapies</vt:lpstr>
      <vt:lpstr>Take Home Messages</vt:lpstr>
      <vt:lpstr>Thank you for your attention – Any Questions 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Status Of CAR T Cell Therapy In The UK</dc:title>
  <dc:creator>Stephen Robinson</dc:creator>
  <cp:lastModifiedBy>Dunderdale, Helen</cp:lastModifiedBy>
  <cp:revision>51</cp:revision>
  <dcterms:created xsi:type="dcterms:W3CDTF">2019-05-28T19:00:50Z</dcterms:created>
  <dcterms:modified xsi:type="dcterms:W3CDTF">2019-07-08T15:09:05Z</dcterms:modified>
</cp:coreProperties>
</file>