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0E0C97D-9D5E-4180-87CB-F0BAD0C6A0BE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0A962B3-13BD-4552-A4A7-FB68D873DA6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58200" cy="2171104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Desmoid</a:t>
            </a:r>
            <a:r>
              <a:rPr lang="en-GB" sz="4000" dirty="0" smtClean="0"/>
              <a:t>-type </a:t>
            </a:r>
            <a:r>
              <a:rPr lang="en-GB" sz="4000" dirty="0"/>
              <a:t>fibromatosis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Update on management guidelines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Gareth Ayre</a:t>
            </a:r>
          </a:p>
          <a:p>
            <a:r>
              <a:rPr lang="en-GB" dirty="0" smtClean="0"/>
              <a:t>Sarcoma SSG</a:t>
            </a:r>
            <a:br>
              <a:rPr lang="en-GB" dirty="0" smtClean="0"/>
            </a:b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Feb,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8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r>
              <a:rPr lang="en-GB" dirty="0" smtClean="0"/>
              <a:t>Treatment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Surgery		Discussed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S + adjuvant RT	No benefit if completely excised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Reduces recurrence is excision incomplete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Especially if surgery for recurrent disease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Medical		Anti-hormonal treatment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NSAIDs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Low-dose chemo (e.g. oral </a:t>
            </a:r>
            <a:r>
              <a:rPr lang="en-GB" sz="2400" dirty="0" err="1" smtClean="0"/>
              <a:t>vinorelbine</a:t>
            </a:r>
            <a:r>
              <a:rPr lang="en-GB" sz="2400" dirty="0" smtClean="0"/>
              <a:t>)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Tyrosine kinase inhibitors</a:t>
            </a:r>
          </a:p>
          <a:p>
            <a:pPr marL="109728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Full dose chemo (e.g. </a:t>
            </a:r>
            <a:r>
              <a:rPr lang="en-GB" sz="2400" dirty="0" err="1" smtClean="0"/>
              <a:t>Caelyx</a:t>
            </a:r>
            <a:r>
              <a:rPr lang="en-GB" sz="2400" dirty="0" smtClean="0"/>
              <a:t>)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RT alone</a:t>
            </a:r>
          </a:p>
        </p:txBody>
      </p:sp>
    </p:spTree>
    <p:extLst>
      <p:ext uri="{BB962C8B-B14F-4D97-AF65-F5344CB8AC3E}">
        <p14:creationId xmlns:p14="http://schemas.microsoft.com/office/powerpoint/2010/main" val="22921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n-GB" dirty="0" smtClean="0"/>
              <a:t>Medical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000" dirty="0" smtClean="0"/>
              <a:t>Hormonal	Tamoxifen 20mg </a:t>
            </a:r>
            <a:r>
              <a:rPr lang="en-GB" sz="2000" dirty="0" err="1" smtClean="0"/>
              <a:t>bd</a:t>
            </a:r>
            <a:r>
              <a:rPr lang="en-GB" sz="2000" dirty="0" smtClean="0"/>
              <a:t> +/- NSAID (e.g. meloxicam)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Radiological response rare (1/2 enlarge)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Symptomatic benefit in 32%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Reduction in T2 signal intensity correlates with benefit</a:t>
            </a:r>
          </a:p>
          <a:p>
            <a:pPr marL="109728" indent="0">
              <a:buNone/>
            </a:pPr>
            <a:endParaRPr lang="en-GB" sz="2000" dirty="0"/>
          </a:p>
          <a:p>
            <a:pPr marL="109728" indent="0">
              <a:buNone/>
            </a:pPr>
            <a:r>
              <a:rPr lang="en-GB" sz="2000" dirty="0" smtClean="0"/>
              <a:t>Chemo		Failure of hormonal treatment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Aggressive growth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Critical anatomic site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Originally weekly iv chemo for 1-2 years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50% RECIST response, 80% symptomatic response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000" dirty="0" err="1" smtClean="0"/>
              <a:t>mPFS</a:t>
            </a:r>
            <a:r>
              <a:rPr lang="en-GB" sz="2000" dirty="0" smtClean="0"/>
              <a:t> 6 years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Oral </a:t>
            </a:r>
            <a:r>
              <a:rPr lang="en-GB" sz="2000" dirty="0" err="1" smtClean="0"/>
              <a:t>vinorelbine</a:t>
            </a:r>
            <a:r>
              <a:rPr lang="en-GB" sz="2000" dirty="0" smtClean="0"/>
              <a:t> also an effective option</a:t>
            </a:r>
          </a:p>
          <a:p>
            <a:pPr marL="109728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Full-dose chemo as last resort for </a:t>
            </a:r>
            <a:r>
              <a:rPr lang="en-GB" sz="2000" dirty="0" err="1" smtClean="0"/>
              <a:t>abdo</a:t>
            </a:r>
            <a:r>
              <a:rPr lang="en-GB" sz="2000" dirty="0" smtClean="0"/>
              <a:t> / H&amp;N cases</a:t>
            </a:r>
          </a:p>
          <a:p>
            <a:pPr marL="109728" indent="0">
              <a:buNone/>
            </a:pPr>
            <a:endParaRPr lang="en-GB" sz="2000" dirty="0"/>
          </a:p>
          <a:p>
            <a:pPr marL="109728" indent="0">
              <a:buNone/>
            </a:pPr>
            <a:r>
              <a:rPr lang="en-GB" sz="2000" dirty="0"/>
              <a:t>TKI		</a:t>
            </a:r>
            <a:r>
              <a:rPr lang="en-GB" sz="2000" dirty="0" err="1"/>
              <a:t>Imatinib</a:t>
            </a:r>
            <a:r>
              <a:rPr lang="en-GB" sz="2000" dirty="0"/>
              <a:t> arrests progression in ½ at 2 </a:t>
            </a:r>
            <a:r>
              <a:rPr lang="en-GB" sz="2000" dirty="0" smtClean="0"/>
              <a:t>years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491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en-GB" dirty="0" smtClean="0"/>
              <a:t>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8017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200" dirty="0" smtClean="0"/>
              <a:t>RT		Effective – 70 – 80% local control at 10 years</a:t>
            </a:r>
          </a:p>
          <a:p>
            <a:pPr marL="109728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Generally reserved for progressive, inoperable, 			symptomatic patients</a:t>
            </a:r>
          </a:p>
          <a:p>
            <a:pPr marL="109728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2</a:t>
            </a:r>
            <a:r>
              <a:rPr lang="en-GB" sz="2200" baseline="30000" dirty="0" smtClean="0"/>
              <a:t>nd</a:t>
            </a:r>
            <a:r>
              <a:rPr lang="en-GB" sz="2200" dirty="0" smtClean="0"/>
              <a:t> cancer risk – especially in young</a:t>
            </a:r>
          </a:p>
          <a:p>
            <a:pPr marL="109728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</a:t>
            </a:r>
            <a:r>
              <a:rPr lang="en-GB" sz="2200" dirty="0"/>
              <a:t>R</a:t>
            </a:r>
            <a:r>
              <a:rPr lang="en-GB" sz="2200" dirty="0" smtClean="0"/>
              <a:t>educed mobility in deep tumours</a:t>
            </a:r>
          </a:p>
          <a:p>
            <a:pPr marL="109728" indent="0">
              <a:buNone/>
            </a:pPr>
            <a:endParaRPr lang="en-GB" sz="2200" dirty="0"/>
          </a:p>
          <a:p>
            <a:pPr marL="109728" indent="0">
              <a:buNone/>
            </a:pPr>
            <a:r>
              <a:rPr lang="en-GB" sz="2200" dirty="0" smtClean="0"/>
              <a:t>ILP		An alternative for progressive extremity 				tumours where surgery would lead to loss of function</a:t>
            </a:r>
          </a:p>
          <a:p>
            <a:pPr marL="109728" indent="0">
              <a:buNone/>
            </a:pPr>
            <a:endParaRPr lang="en-GB" sz="2200" dirty="0"/>
          </a:p>
          <a:p>
            <a:pPr marL="109728" indent="0">
              <a:buNone/>
            </a:pPr>
            <a:r>
              <a:rPr lang="en-GB" sz="2200" dirty="0" err="1" smtClean="0"/>
              <a:t>Cryo</a:t>
            </a:r>
            <a:r>
              <a:rPr lang="en-GB" sz="2200" dirty="0" smtClean="0"/>
              <a:t> / thermal</a:t>
            </a:r>
          </a:p>
          <a:p>
            <a:pPr marL="109728" indent="0">
              <a:buNone/>
            </a:pPr>
            <a:r>
              <a:rPr lang="en-GB" sz="2200" dirty="0" smtClean="0"/>
              <a:t>ablation	Only 1 centre has published but excellent outcomes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764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29" y="404664"/>
            <a:ext cx="8229600" cy="1066800"/>
          </a:xfrm>
        </p:spPr>
        <p:txBody>
          <a:bodyPr/>
          <a:lstStyle/>
          <a:p>
            <a:r>
              <a:rPr lang="en-GB" dirty="0" smtClean="0"/>
              <a:t>Management algorithm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" y="1710665"/>
            <a:ext cx="9109941" cy="424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1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 err="1" smtClean="0"/>
              <a:t>Abdo</a:t>
            </a:r>
            <a:r>
              <a:rPr lang="en-GB" dirty="0" smtClean="0"/>
              <a:t>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325112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GB" dirty="0" smtClean="0"/>
              <a:t>Hormonal treatment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Surgery on progression (or upfront in selected cases)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9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GB" dirty="0" smtClean="0"/>
              <a:t>Intra-abdominal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584176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GB" dirty="0" smtClean="0"/>
              <a:t>W &amp; W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Surgery on progression (not in FAP)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Medical therapy if inoperable or recurs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3356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Retroperitoneal / Pelvic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293096"/>
            <a:ext cx="8229600" cy="23042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r>
              <a:rPr lang="en-GB" dirty="0" smtClean="0"/>
              <a:t>W &amp; W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Medical therapy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Different medical treatment / surgery if </a:t>
            </a:r>
            <a:r>
              <a:rPr lang="en-GB" dirty="0" err="1" smtClean="0"/>
              <a:t>resectable</a:t>
            </a:r>
            <a:r>
              <a:rPr lang="en-GB" dirty="0" smtClean="0"/>
              <a:t> / 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0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Extremities / Limb girdle / Chest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GB" dirty="0" smtClean="0"/>
              <a:t>W &amp; W ( consider early treatment if lesion threatens vessels / nerves)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Medical therapy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Surgery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RT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ILP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GB" dirty="0" smtClean="0"/>
              <a:t>Patient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6" cy="44416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Diagnosis often delayed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Uncertainties regarding diagnosis, treatment, possible recurrence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Peak age 35 / female predominance impacts on family planning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Psych input / patient support groups may help some</a:t>
            </a:r>
          </a:p>
        </p:txBody>
      </p:sp>
    </p:spTree>
    <p:extLst>
      <p:ext uri="{BB962C8B-B14F-4D97-AF65-F5344CB8AC3E}">
        <p14:creationId xmlns:p14="http://schemas.microsoft.com/office/powerpoint/2010/main" val="25501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" y="836712"/>
            <a:ext cx="9055262" cy="53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</p:spPr>
        <p:txBody>
          <a:bodyPr>
            <a:normAutofit/>
          </a:bodyPr>
          <a:lstStyle/>
          <a:p>
            <a:r>
              <a:rPr lang="en-GB" sz="2400" dirty="0" err="1"/>
              <a:t>Desmoid</a:t>
            </a:r>
            <a:r>
              <a:rPr lang="en-GB" sz="2400" dirty="0"/>
              <a:t>-type fibromatosis (DF) is a rare monoclonal, </a:t>
            </a:r>
            <a:r>
              <a:rPr lang="en-GB" sz="2400" dirty="0" smtClean="0"/>
              <a:t>fibroblastic proliferation </a:t>
            </a:r>
            <a:r>
              <a:rPr lang="en-GB" sz="2400" dirty="0"/>
              <a:t>characterized by a variable and often </a:t>
            </a:r>
            <a:r>
              <a:rPr lang="en-GB" sz="2400" dirty="0" smtClean="0"/>
              <a:t>unpredictable clinical </a:t>
            </a:r>
            <a:r>
              <a:rPr lang="en-GB" sz="2400" dirty="0"/>
              <a:t>course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Peak age 30 – 40</a:t>
            </a:r>
          </a:p>
          <a:p>
            <a:endParaRPr lang="en-GB" sz="2400" dirty="0"/>
          </a:p>
          <a:p>
            <a:r>
              <a:rPr lang="en-GB" sz="2400" dirty="0" smtClean="0"/>
              <a:t>5 – 10% occur in the context of FAP (Gardner’s </a:t>
            </a:r>
            <a:r>
              <a:rPr lang="en-GB" sz="2400" dirty="0"/>
              <a:t>syndrome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 smtClean="0"/>
              <a:t>Diagnosed on biopsy</a:t>
            </a:r>
          </a:p>
          <a:p>
            <a:r>
              <a:rPr lang="en-GB" sz="2400" dirty="0" smtClean="0"/>
              <a:t>Positive nuclear immunostaining for </a:t>
            </a:r>
            <a:r>
              <a:rPr lang="el-GR" sz="2400" dirty="0" smtClean="0"/>
              <a:t>β</a:t>
            </a:r>
            <a:r>
              <a:rPr lang="en-GB" sz="2400" dirty="0" smtClean="0"/>
              <a:t>-catenin in 85-90%</a:t>
            </a:r>
          </a:p>
          <a:p>
            <a:r>
              <a:rPr lang="en-GB" sz="2400" dirty="0" smtClean="0"/>
              <a:t>Confirmed by CTNNB1 activating mutation in equivocal cases</a:t>
            </a:r>
          </a:p>
          <a:p>
            <a:r>
              <a:rPr lang="el-GR" sz="2400" dirty="0"/>
              <a:t>β</a:t>
            </a:r>
            <a:r>
              <a:rPr lang="en-GB" sz="2400" dirty="0" smtClean="0"/>
              <a:t>-catenin and APC mutations are mutually exclusive</a:t>
            </a:r>
          </a:p>
          <a:p>
            <a:r>
              <a:rPr lang="en-GB" sz="2400" dirty="0" smtClean="0"/>
              <a:t>MRI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629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en-GB" dirty="0" smtClean="0"/>
              <a:t>Indications for treatment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00808"/>
            <a:ext cx="9003846" cy="48737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Upfront treatment is rarely indicated</a:t>
            </a:r>
          </a:p>
          <a:p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Only ½ of patients </a:t>
            </a:r>
          </a:p>
          <a:p>
            <a:pPr marL="109728" indent="0">
              <a:buNone/>
            </a:pPr>
            <a:r>
              <a:rPr lang="en-GB" sz="2400" dirty="0" smtClean="0"/>
              <a:t>progress within 5 years </a:t>
            </a:r>
          </a:p>
          <a:p>
            <a:pPr marL="109728" indent="0">
              <a:buNone/>
            </a:pPr>
            <a:r>
              <a:rPr lang="en-GB" sz="2400" dirty="0" smtClean="0"/>
              <a:t>with observation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Spontaneous regression</a:t>
            </a:r>
          </a:p>
          <a:p>
            <a:pPr marL="109728" indent="0">
              <a:buNone/>
            </a:pPr>
            <a:r>
              <a:rPr lang="en-GB" sz="2400" dirty="0"/>
              <a:t>s</a:t>
            </a:r>
            <a:r>
              <a:rPr lang="en-GB" sz="2400" dirty="0" smtClean="0"/>
              <a:t>een in 20-30%</a:t>
            </a:r>
            <a:endParaRPr lang="en-GB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377686"/>
            <a:ext cx="5367950" cy="421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8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en-GB" dirty="0"/>
              <a:t>Indications for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7297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Pain					</a:t>
            </a:r>
            <a:r>
              <a:rPr lang="en-GB" sz="2400" dirty="0" smtClean="0">
                <a:solidFill>
                  <a:srgbClr val="FF0000"/>
                </a:solidFill>
              </a:rPr>
              <a:t>No</a:t>
            </a:r>
          </a:p>
          <a:p>
            <a:pPr marL="109728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GB" sz="2400" dirty="0" smtClean="0"/>
              <a:t>Pregnancy</a:t>
            </a:r>
            <a:r>
              <a:rPr lang="en-GB" sz="2400" dirty="0" smtClean="0">
                <a:solidFill>
                  <a:srgbClr val="FF0000"/>
                </a:solidFill>
              </a:rPr>
              <a:t>				No (40-50%) progress but 						usually self-limiting</a:t>
            </a:r>
          </a:p>
          <a:p>
            <a:pPr marL="109728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				May wish to delay pregnancy</a:t>
            </a:r>
          </a:p>
          <a:p>
            <a:pPr marL="109728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GB" sz="2400" dirty="0" err="1" smtClean="0"/>
              <a:t>Cosmesis</a:t>
            </a:r>
            <a:r>
              <a:rPr lang="en-GB" sz="2400" dirty="0" smtClean="0">
                <a:solidFill>
                  <a:srgbClr val="002060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			Possibly</a:t>
            </a:r>
          </a:p>
          <a:p>
            <a:pPr marL="109728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GB" sz="2400" dirty="0" err="1" smtClean="0"/>
              <a:t>Abdo</a:t>
            </a:r>
            <a:r>
              <a:rPr lang="en-GB" sz="2400" dirty="0" smtClean="0"/>
              <a:t> </a:t>
            </a:r>
            <a:r>
              <a:rPr lang="en-GB" sz="2400" dirty="0" err="1" smtClean="0"/>
              <a:t>desmoid</a:t>
            </a:r>
            <a:r>
              <a:rPr lang="en-GB" sz="2400" dirty="0" smtClean="0"/>
              <a:t> causing </a:t>
            </a:r>
            <a:r>
              <a:rPr lang="en-GB" sz="2400" dirty="0" smtClean="0">
                <a:solidFill>
                  <a:srgbClr val="FF0000"/>
                </a:solidFill>
              </a:rPr>
              <a:t>		Yes</a:t>
            </a:r>
          </a:p>
          <a:p>
            <a:pPr marL="109728" indent="0">
              <a:buNone/>
            </a:pPr>
            <a:r>
              <a:rPr lang="en-GB" sz="2400" dirty="0" smtClean="0"/>
              <a:t>obstruction or perforation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3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17632" cy="1066800"/>
          </a:xfrm>
        </p:spPr>
        <p:txBody>
          <a:bodyPr>
            <a:normAutofit/>
          </a:bodyPr>
          <a:lstStyle/>
          <a:p>
            <a:r>
              <a:rPr lang="en-GB" sz="3000" dirty="0" smtClean="0"/>
              <a:t>Should anyone have upfront surgery?</a:t>
            </a:r>
            <a:endParaRPr lang="en-GB" sz="3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20" y="0"/>
            <a:ext cx="2522380" cy="686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316" y="1484784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Initial observation generally appropriate for all</a:t>
            </a:r>
          </a:p>
          <a:p>
            <a:endParaRPr lang="en-GB" sz="2400" dirty="0"/>
          </a:p>
          <a:p>
            <a:r>
              <a:rPr lang="en-GB" sz="2400" dirty="0" smtClean="0"/>
              <a:t>Surgery on progression an option if likely to control disease with minimum morbidity: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Age &gt; 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Tumour &lt; 10cm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Abdominal wall 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??Upfront surgery if progression would make surgery significantly more morbid and patient fits the criteria above</a:t>
            </a:r>
          </a:p>
          <a:p>
            <a:endParaRPr lang="en-GB" sz="2400" dirty="0" smtClean="0"/>
          </a:p>
          <a:p>
            <a:r>
              <a:rPr lang="en-GB" sz="2400" dirty="0" smtClean="0"/>
              <a:t>Aim for microscopically negative margins</a:t>
            </a:r>
          </a:p>
          <a:p>
            <a:r>
              <a:rPr lang="en-GB" sz="2400" dirty="0" smtClean="0"/>
              <a:t>But function preservation takes priority</a:t>
            </a:r>
          </a:p>
        </p:txBody>
      </p:sp>
    </p:spTree>
    <p:extLst>
      <p:ext uri="{BB962C8B-B14F-4D97-AF65-F5344CB8AC3E}">
        <p14:creationId xmlns:p14="http://schemas.microsoft.com/office/powerpoint/2010/main" val="329122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1475" cy="685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908720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E.g.</a:t>
            </a:r>
          </a:p>
          <a:p>
            <a:r>
              <a:rPr lang="en-GB" sz="2400" dirty="0" smtClean="0"/>
              <a:t>32 year old</a:t>
            </a:r>
          </a:p>
          <a:p>
            <a:r>
              <a:rPr lang="en-GB" sz="2400" dirty="0" smtClean="0"/>
              <a:t>8 cm </a:t>
            </a:r>
            <a:r>
              <a:rPr lang="en-GB" sz="2400" dirty="0" err="1" smtClean="0"/>
              <a:t>desmoid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Surgical control at 5y:</a:t>
            </a:r>
            <a:endParaRPr lang="en-GB" sz="2400" dirty="0"/>
          </a:p>
          <a:p>
            <a:r>
              <a:rPr lang="en-GB" sz="2400" dirty="0" err="1" smtClean="0"/>
              <a:t>Abdo</a:t>
            </a:r>
            <a:r>
              <a:rPr lang="en-GB" sz="2400" dirty="0" smtClean="0"/>
              <a:t> wall      90% </a:t>
            </a:r>
          </a:p>
          <a:p>
            <a:r>
              <a:rPr lang="en-GB" sz="2400" dirty="0" smtClean="0"/>
              <a:t>Extremity      57%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26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GB" dirty="0" smtClean="0"/>
              <a:t>Watch and wait protocol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/>
              <a:t>Year 1		3 monthly review </a:t>
            </a:r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Years 2 – 5		6 monthly review</a:t>
            </a:r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MRI at 6m intervals</a:t>
            </a:r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Early imaging if clinical progression</a:t>
            </a:r>
          </a:p>
          <a:p>
            <a:pPr marL="109728" indent="0">
              <a:buNone/>
            </a:pPr>
            <a:endParaRPr lang="en-GB" sz="2400" dirty="0" smtClean="0"/>
          </a:p>
          <a:p>
            <a:pPr marL="109728" indent="0">
              <a:buNone/>
            </a:pPr>
            <a:r>
              <a:rPr lang="en-GB" sz="2400" dirty="0" smtClean="0"/>
              <a:t>If clinically appropriate, wait until 3 scans have shown progression (1-2 years) before starting active treatment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790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29" y="404664"/>
            <a:ext cx="8229600" cy="1066800"/>
          </a:xfrm>
        </p:spPr>
        <p:txBody>
          <a:bodyPr/>
          <a:lstStyle/>
          <a:p>
            <a:r>
              <a:rPr lang="en-GB" dirty="0" smtClean="0"/>
              <a:t>Management algorithm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" y="1710665"/>
            <a:ext cx="9109941" cy="424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1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245</TotalTime>
  <Words>312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Desmoid-type fibromatosis Update on management guidelines</vt:lpstr>
      <vt:lpstr>PowerPoint Presentation</vt:lpstr>
      <vt:lpstr>Introduction</vt:lpstr>
      <vt:lpstr>Indications for treatment</vt:lpstr>
      <vt:lpstr>Indications for treatment</vt:lpstr>
      <vt:lpstr>Should anyone have upfront surgery?</vt:lpstr>
      <vt:lpstr>PowerPoint Presentation</vt:lpstr>
      <vt:lpstr>Watch and wait protocol</vt:lpstr>
      <vt:lpstr>Management algorithm</vt:lpstr>
      <vt:lpstr>Treatment options</vt:lpstr>
      <vt:lpstr>Medical treatment</vt:lpstr>
      <vt:lpstr>Others</vt:lpstr>
      <vt:lpstr>Management algorithm</vt:lpstr>
      <vt:lpstr>Abdo wall</vt:lpstr>
      <vt:lpstr>Intra-abdominal</vt:lpstr>
      <vt:lpstr>Extremities / Limb girdle / Chest wall</vt:lpstr>
      <vt:lpstr>Patient perspective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Aggressive fibromatosis /  Desmoid tumour Update on management guidelines</dc:title>
  <dc:creator>Ayre, Gareth</dc:creator>
  <cp:lastModifiedBy>Ayre, Gareth</cp:lastModifiedBy>
  <cp:revision>25</cp:revision>
  <dcterms:created xsi:type="dcterms:W3CDTF">2019-02-11T09:17:56Z</dcterms:created>
  <dcterms:modified xsi:type="dcterms:W3CDTF">2019-02-11T13:23:05Z</dcterms:modified>
</cp:coreProperties>
</file>