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5" r:id="rId6"/>
    <p:sldId id="281" r:id="rId7"/>
    <p:sldId id="300" r:id="rId8"/>
    <p:sldId id="301" r:id="rId9"/>
    <p:sldId id="302" r:id="rId10"/>
    <p:sldId id="304" r:id="rId11"/>
    <p:sldId id="303" r:id="rId12"/>
    <p:sldId id="305" r:id="rId13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6C807DBC-8C92-7C42-84D5-1C59FCFB9E44}">
          <p14:sldIdLst>
            <p14:sldId id="265"/>
          </p14:sldIdLst>
        </p14:section>
        <p14:section name="Introduction and general information" id="{2A2DB8BC-606B-4A38-8C70-3BAF2CB36928}">
          <p14:sldIdLst>
            <p14:sldId id="281"/>
            <p14:sldId id="300"/>
            <p14:sldId id="301"/>
            <p14:sldId id="302"/>
            <p14:sldId id="304"/>
            <p14:sldId id="303"/>
            <p14:sldId id="30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Niall" initials="S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1" autoAdjust="0"/>
    <p:restoredTop sz="94682" autoAdjust="0"/>
  </p:normalViewPr>
  <p:slideViewPr>
    <p:cSldViewPr snapToGrid="0" snapToObjects="1">
      <p:cViewPr>
        <p:scale>
          <a:sx n="118" d="100"/>
          <a:sy n="118" d="100"/>
        </p:scale>
        <p:origin x="-1434" y="-48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D71F-2657-BF40-9BA8-1341E8D62F20}" type="datetime1">
              <a:rPr lang="en-GB" smtClean="0"/>
              <a:t>27/02/2019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EE869-81EB-AC4C-B612-80DE4181CD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4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70F4-2FAD-3E41-BF6C-C5B1EEDE06E7}" type="datetime1">
              <a:rPr lang="en-GB" smtClean="0"/>
              <a:t>27/02/2019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7A7B8-EAD2-9846-9761-91C91B5D58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0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457200" y="5985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  <p:pic>
        <p:nvPicPr>
          <p:cNvPr id="14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9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 smtClean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  <p:pic>
        <p:nvPicPr>
          <p:cNvPr id="11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55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66C4C68-9C76-5449-BBA0-107A51179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DE7D0A-5CC0-CD4F-AD63-02ED5F8284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61E112CC-F5C7-5E43-8EAA-F554FEB5E4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www.england.nhs.uk</a:t>
            </a: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76429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 smtClean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2050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80" r:id="rId3"/>
    <p:sldLayoutId id="2147483650" r:id="rId4"/>
    <p:sldLayoutId id="214748367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5417872"/>
            <a:ext cx="6812020" cy="959925"/>
          </a:xfrm>
        </p:spPr>
        <p:txBody>
          <a:bodyPr/>
          <a:lstStyle/>
          <a:p>
            <a:r>
              <a:rPr lang="en-GB" dirty="0" smtClean="0"/>
              <a:t>Our focus for 2018/19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13832"/>
            <a:ext cx="8286174" cy="3622520"/>
          </a:xfrm>
        </p:spPr>
        <p:txBody>
          <a:bodyPr/>
          <a:lstStyle/>
          <a:p>
            <a:r>
              <a:rPr lang="en-US" sz="5400" dirty="0" smtClean="0"/>
              <a:t>Somerset, Wiltshire, Avon and Gloucestershire</a:t>
            </a:r>
            <a:br>
              <a:rPr lang="en-US" sz="5400" dirty="0" smtClean="0"/>
            </a:br>
            <a:r>
              <a:rPr lang="en-US" sz="5400" dirty="0" smtClean="0"/>
              <a:t>(SWAG)</a:t>
            </a:r>
            <a:br>
              <a:rPr lang="en-US" sz="5400" dirty="0" smtClean="0"/>
            </a:br>
            <a:r>
              <a:rPr lang="en-US" sz="5400" dirty="0" smtClean="0"/>
              <a:t>Cancer Alliance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337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Based on Cancer taskforce ambitions:</a:t>
            </a:r>
          </a:p>
          <a:p>
            <a:pPr lvl="1"/>
            <a:r>
              <a:rPr lang="en-GB" b="1" dirty="0" smtClean="0"/>
              <a:t>Prevention</a:t>
            </a:r>
            <a:br>
              <a:rPr lang="en-GB" b="1" dirty="0" smtClean="0"/>
            </a:br>
            <a:r>
              <a:rPr lang="en-GB" dirty="0" smtClean="0"/>
              <a:t>Fewer people getting avoidable cancers</a:t>
            </a:r>
          </a:p>
          <a:p>
            <a:pPr lvl="1"/>
            <a:r>
              <a:rPr lang="en-GB" b="1" dirty="0" smtClean="0"/>
              <a:t>Early Diagnosis</a:t>
            </a:r>
            <a:br>
              <a:rPr lang="en-GB" b="1" dirty="0" smtClean="0"/>
            </a:br>
            <a:r>
              <a:rPr lang="en-GB" dirty="0" smtClean="0"/>
              <a:t>More people surviving cancer for longer after a diagnosis</a:t>
            </a:r>
          </a:p>
          <a:p>
            <a:pPr lvl="1"/>
            <a:r>
              <a:rPr lang="en-GB" b="1" dirty="0" smtClean="0"/>
              <a:t>High Quality Cancer Services</a:t>
            </a:r>
            <a:br>
              <a:rPr lang="en-GB" b="1" dirty="0" smtClean="0"/>
            </a:br>
            <a:r>
              <a:rPr lang="en-GB" dirty="0" smtClean="0"/>
              <a:t>Meeting national cancer waiting times standards</a:t>
            </a:r>
            <a:br>
              <a:rPr lang="en-GB" dirty="0" smtClean="0"/>
            </a:br>
            <a:r>
              <a:rPr lang="en-GB" dirty="0" smtClean="0"/>
              <a:t>Implementation of national best practice in cancer care</a:t>
            </a:r>
          </a:p>
          <a:p>
            <a:pPr lvl="1"/>
            <a:r>
              <a:rPr lang="en-GB" b="1" dirty="0" smtClean="0"/>
              <a:t>Living With and Beyond Cancer</a:t>
            </a:r>
            <a:br>
              <a:rPr lang="en-GB" b="1" dirty="0" smtClean="0"/>
            </a:br>
            <a:r>
              <a:rPr lang="en-GB" dirty="0" smtClean="0"/>
              <a:t>More people having a positive experience of care and support</a:t>
            </a:r>
            <a:br>
              <a:rPr lang="en-GB" dirty="0" smtClean="0"/>
            </a:br>
            <a:r>
              <a:rPr lang="en-GB" dirty="0" smtClean="0"/>
              <a:t>More people having a better long-term quality of life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Fewer people getting avoidable cancers</a:t>
            </a:r>
            <a:endParaRPr lang="en-GB" dirty="0" smtClean="0"/>
          </a:p>
          <a:p>
            <a:pPr lvl="1"/>
            <a:r>
              <a:rPr lang="en-GB" b="1" dirty="0" smtClean="0"/>
              <a:t>Making Every Contact Count</a:t>
            </a:r>
            <a:br>
              <a:rPr lang="en-GB" b="1" dirty="0" smtClean="0"/>
            </a:br>
            <a:r>
              <a:rPr lang="en-GB" dirty="0" smtClean="0"/>
              <a:t>Support the introduction of Making Every Contact Count in diagnostic part of cancer pathway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More people surviving cancer for longer after a </a:t>
            </a:r>
            <a:r>
              <a:rPr lang="en-GB" dirty="0" smtClean="0"/>
              <a:t>diagnosis</a:t>
            </a:r>
          </a:p>
          <a:p>
            <a:pPr lvl="1"/>
            <a:r>
              <a:rPr lang="en-GB" b="1" dirty="0" smtClean="0"/>
              <a:t>qFIT</a:t>
            </a:r>
            <a:br>
              <a:rPr lang="en-GB" b="1" dirty="0" smtClean="0"/>
            </a:br>
            <a:r>
              <a:rPr lang="en-GB" dirty="0" smtClean="0"/>
              <a:t>Implementation of qFIt for low risk colorectal cancer symptom for whole Alliance population via primary care</a:t>
            </a:r>
          </a:p>
          <a:p>
            <a:pPr lvl="1"/>
            <a:r>
              <a:rPr lang="en-GB" b="1" dirty="0" smtClean="0"/>
              <a:t>FIT in Bowel Screening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Support roll-out</a:t>
            </a:r>
          </a:p>
          <a:p>
            <a:pPr lvl="1"/>
            <a:r>
              <a:rPr lang="en-GB" b="1" dirty="0" smtClean="0"/>
              <a:t>Lung Cancer</a:t>
            </a:r>
            <a:br>
              <a:rPr lang="en-GB" b="1" dirty="0" smtClean="0"/>
            </a:br>
            <a:r>
              <a:rPr lang="en-GB" dirty="0" smtClean="0"/>
              <a:t>Introduce diagnostics phase of National Optimal Lung Cancer Pathway </a:t>
            </a:r>
            <a:r>
              <a:rPr lang="en-GB" dirty="0"/>
              <a:t>for a whole Alliance </a:t>
            </a:r>
            <a:r>
              <a:rPr lang="en-GB" dirty="0" smtClean="0"/>
              <a:t>population and all chest x-rays</a:t>
            </a:r>
          </a:p>
          <a:p>
            <a:pPr lvl="1"/>
            <a:r>
              <a:rPr lang="en-GB" b="1" dirty="0" smtClean="0"/>
              <a:t>Agree next Alliance wide Early Diagnosis priorities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Diagnosis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4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Meeting national cancer waiting times </a:t>
            </a:r>
            <a:r>
              <a:rPr lang="en-GB" dirty="0" smtClean="0"/>
              <a:t>standards</a:t>
            </a:r>
            <a:r>
              <a:rPr lang="en-GB" dirty="0"/>
              <a:t> Implementation of national best practice in cancer care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b="1" dirty="0" smtClean="0"/>
              <a:t>Prostate Pathway</a:t>
            </a:r>
            <a:br>
              <a:rPr lang="en-GB" b="1" dirty="0" smtClean="0"/>
            </a:br>
            <a:r>
              <a:rPr lang="en-GB" dirty="0" smtClean="0"/>
              <a:t>Implementation of national timed pathway</a:t>
            </a:r>
          </a:p>
          <a:p>
            <a:pPr lvl="1"/>
            <a:r>
              <a:rPr lang="en-GB" b="1" dirty="0" smtClean="0"/>
              <a:t>Lung Cancer</a:t>
            </a:r>
            <a:br>
              <a:rPr lang="en-GB" b="1" dirty="0" smtClean="0"/>
            </a:br>
            <a:r>
              <a:rPr lang="en-GB" b="1" dirty="0" smtClean="0"/>
              <a:t>I</a:t>
            </a:r>
            <a:r>
              <a:rPr lang="en-GB" dirty="0" smtClean="0"/>
              <a:t>mplementation of national </a:t>
            </a:r>
            <a:r>
              <a:rPr lang="en-GB" dirty="0"/>
              <a:t>timed </a:t>
            </a:r>
            <a:r>
              <a:rPr lang="en-GB" dirty="0" smtClean="0"/>
              <a:t>pathway</a:t>
            </a:r>
          </a:p>
          <a:p>
            <a:pPr lvl="1"/>
            <a:r>
              <a:rPr lang="en-GB" b="1" dirty="0" smtClean="0"/>
              <a:t>Colorectal Cancer</a:t>
            </a:r>
            <a:br>
              <a:rPr lang="en-GB" b="1" dirty="0" smtClean="0"/>
            </a:br>
            <a:r>
              <a:rPr lang="en-GB" dirty="0"/>
              <a:t>Implementation of national </a:t>
            </a:r>
            <a:r>
              <a:rPr lang="en-GB" dirty="0" smtClean="0"/>
              <a:t>clinical advice for colorectal cancer (including timed pathway)</a:t>
            </a:r>
          </a:p>
          <a:p>
            <a:pPr lvl="1"/>
            <a:r>
              <a:rPr lang="en-GB" b="1" dirty="0" smtClean="0"/>
              <a:t>62 </a:t>
            </a:r>
            <a:r>
              <a:rPr lang="en-GB" b="1" dirty="0"/>
              <a:t>Day Standard</a:t>
            </a:r>
            <a:br>
              <a:rPr lang="en-GB" b="1" dirty="0"/>
            </a:br>
            <a:r>
              <a:rPr lang="en-GB" dirty="0"/>
              <a:t>Support best practice in pathways especially inter-trust aspects and support in patients in primary care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Quality Cancer </a:t>
            </a:r>
            <a:r>
              <a:rPr lang="en-GB" dirty="0" smtClean="0"/>
              <a:t>Services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Meeting national cancer waiting times </a:t>
            </a:r>
            <a:r>
              <a:rPr lang="en-GB" dirty="0" smtClean="0"/>
              <a:t>standards</a:t>
            </a:r>
            <a:r>
              <a:rPr lang="en-GB" dirty="0"/>
              <a:t> Implementation of national best practice in cancer care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b="1" dirty="0" smtClean="0"/>
              <a:t>Improving Multidisciplinary Teams</a:t>
            </a:r>
            <a:br>
              <a:rPr lang="en-GB" b="1" dirty="0" smtClean="0"/>
            </a:br>
            <a:r>
              <a:rPr lang="en-GB" dirty="0" smtClean="0"/>
              <a:t>Support MDTs to have better quality discussions with less delay in pathways</a:t>
            </a:r>
          </a:p>
          <a:p>
            <a:pPr lvl="1"/>
            <a:r>
              <a:rPr lang="en-GB" b="1" dirty="0" smtClean="0"/>
              <a:t>Radiotherapy</a:t>
            </a:r>
            <a:br>
              <a:rPr lang="en-GB" b="1" dirty="0" smtClean="0"/>
            </a:br>
            <a:r>
              <a:rPr lang="en-GB" dirty="0" smtClean="0"/>
              <a:t>Implementation new national service specification</a:t>
            </a:r>
          </a:p>
          <a:p>
            <a:pPr lvl="1"/>
            <a:r>
              <a:rPr lang="en-GB" b="1" dirty="0" smtClean="0"/>
              <a:t>Workforce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Develop an Alliance workforce plan for key cancer professions</a:t>
            </a:r>
          </a:p>
          <a:p>
            <a:pPr lvl="1"/>
            <a:r>
              <a:rPr lang="en-GB" b="1" dirty="0" smtClean="0"/>
              <a:t>Genomics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Integrate new Genomics service into existing pathways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Quality Cancer </a:t>
            </a:r>
            <a:r>
              <a:rPr lang="en-GB" dirty="0" smtClean="0"/>
              <a:t>Services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0294"/>
            <a:ext cx="8103139" cy="46760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More people having a positive experience of care and support</a:t>
            </a:r>
            <a:br>
              <a:rPr lang="en-GB" dirty="0"/>
            </a:br>
            <a:r>
              <a:rPr lang="en-GB" dirty="0"/>
              <a:t>More people having a better long-term quality of </a:t>
            </a:r>
            <a:r>
              <a:rPr lang="en-GB" dirty="0" smtClean="0"/>
              <a:t>life</a:t>
            </a:r>
          </a:p>
          <a:p>
            <a:pPr lvl="1"/>
            <a:r>
              <a:rPr lang="en-GB" b="1" dirty="0" smtClean="0"/>
              <a:t>Recovery Package</a:t>
            </a:r>
            <a:br>
              <a:rPr lang="en-GB" b="1" dirty="0" smtClean="0"/>
            </a:br>
            <a:r>
              <a:rPr lang="en-GB" dirty="0" smtClean="0"/>
              <a:t>Implementation of recovery package for patients with breast, prostate and colorectal cancer. This covers holistic needs assessment, care plan, treatment summaries and health and wellbeing support</a:t>
            </a:r>
          </a:p>
          <a:p>
            <a:pPr lvl="1"/>
            <a:r>
              <a:rPr lang="en-GB" b="1" dirty="0" smtClean="0"/>
              <a:t>Risk Stratified Pathways of Care</a:t>
            </a:r>
            <a:br>
              <a:rPr lang="en-GB" b="1" dirty="0" smtClean="0"/>
            </a:br>
            <a:r>
              <a:rPr lang="en-GB" dirty="0" smtClean="0"/>
              <a:t>Introduce </a:t>
            </a:r>
            <a:r>
              <a:rPr lang="en-GB" dirty="0"/>
              <a:t>Risk Stratified Pathways of Care for patients with breast, prostate and colorectal </a:t>
            </a:r>
            <a:r>
              <a:rPr lang="en-GB" dirty="0" smtClean="0"/>
              <a:t>cancer</a:t>
            </a:r>
          </a:p>
          <a:p>
            <a:pPr lvl="1"/>
            <a:r>
              <a:rPr lang="en-GB" b="1" dirty="0" smtClean="0"/>
              <a:t>Primary Care Support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Support practices to develop better support for patients Living With and Beyond Cancer</a:t>
            </a:r>
            <a:r>
              <a:rPr lang="en-GB" b="1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Living With and Beyond Cancer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Core Funding -£363k</a:t>
            </a:r>
          </a:p>
          <a:p>
            <a:r>
              <a:rPr lang="en-GB" dirty="0" smtClean="0"/>
              <a:t>Transformation Funding</a:t>
            </a:r>
          </a:p>
          <a:p>
            <a:pPr lvl="1"/>
            <a:r>
              <a:rPr lang="en-GB" dirty="0" smtClean="0"/>
              <a:t>qFIT - £292k</a:t>
            </a:r>
          </a:p>
          <a:p>
            <a:pPr lvl="1"/>
            <a:r>
              <a:rPr lang="en-GB" dirty="0" smtClean="0"/>
              <a:t>Lung - £165k</a:t>
            </a:r>
          </a:p>
          <a:p>
            <a:pPr lvl="1"/>
            <a:r>
              <a:rPr lang="en-GB" dirty="0" smtClean="0"/>
              <a:t>Living With and Beyond Cancer – £2,575k</a:t>
            </a:r>
          </a:p>
          <a:p>
            <a:pPr lvl="1"/>
            <a:r>
              <a:rPr lang="en-GB" dirty="0" smtClean="0"/>
              <a:t>National Support Fund for pathways and 62 day standard - £750k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4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brand colours">
      <a:dk1>
        <a:sysClr val="windowText" lastClr="000000"/>
      </a:dk1>
      <a:lt1>
        <a:sysClr val="window" lastClr="FFFFFF"/>
      </a:lt1>
      <a:dk2>
        <a:srgbClr val="003087"/>
      </a:dk2>
      <a:lt2>
        <a:srgbClr val="E8EDEE"/>
      </a:lt2>
      <a:accent1>
        <a:srgbClr val="005EB8"/>
      </a:accent1>
      <a:accent2>
        <a:srgbClr val="0072CE"/>
      </a:accent2>
      <a:accent3>
        <a:srgbClr val="41B6E6"/>
      </a:accent3>
      <a:accent4>
        <a:srgbClr val="00A9CE"/>
      </a:accent4>
      <a:accent5>
        <a:srgbClr val="7C2855"/>
      </a:accent5>
      <a:accent6>
        <a:srgbClr val="AE257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Date xmlns="51367701-27c8-403e-a234-85855c5cd73e" xsi:nil="true"/>
    <SubjectArea xmlns="51367701-27c8-403e-a234-85855c5cd73e"/>
    <sub_x0020_topic xmlns="ddfc0607-48e1-4f98-8c6f-3287da82a77f">NHS England PowerPoint template</sub_x0020_topic>
    <Topic xmlns="ddfc0607-48e1-4f98-8c6f-3287da82a77f">NHS England PowerPoint Templates</Topic>
    <FOIClass xmlns="51367701-27c8-403e-a234-85855c5cd73e"/>
    <Classification xmlns="51367701-27c8-403e-a234-85855c5cd73e" xsi:nil="true"/>
    <Directorate xmlns="51367701-27c8-403e-a234-85855c5cd73e" xsi:nil="true"/>
    <Dept xmlns="51367701-27c8-403e-a234-85855c5cd73e" xsi:nil="true"/>
    <NHSOutcomesFrameworkDomain xmlns="51367701-27c8-403e-a234-85855c5cd73e"/>
    <DocumentCategory xmlns="51367701-27c8-403e-a234-85855c5cd73e" xsi:nil="true"/>
    <TaxCatchAll xmlns="cccaf3ac-2de9-44d4-aa31-54302fceb5f7">
      <Value>2164</Value>
    </TaxCatchAll>
    <SecurityClassification xmlns="51367701-27c8-403e-a234-85855c5cd73e" xsi:nil="true"/>
    <Readership_x002f_Audience xmlns="51367701-27c8-403e-a234-85855c5cd73e">All Staff</Readership_x002f_Audience>
    <TaxKeywordTaxHTField xmlns="51367701-27c8-403e-a234-85855c5cd73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template</TermName>
          <TermId xmlns="http://schemas.microsoft.com/office/infopath/2007/PartnerControls">7856e9ed-4ffd-42b3-a2c4-c807c79d267a</TermId>
        </TermInfo>
      </Terms>
    </TaxKeywordTaxHTField>
    <DocumentStatus xmlns="51367701-27c8-403e-a234-85855c5cd73e">Final</DocumentStatus>
    <DocumentVersion xmlns="51367701-27c8-403e-a234-85855c5cd73e">0.1</DocumentVersion>
    <DocumentAuthor xmlns="51367701-27c8-403e-a234-85855c5cd73e">
      <UserInfo>
        <DisplayName>Sally McMillan</DisplayName>
        <AccountId>9242</AccountId>
        <AccountType/>
      </UserInfo>
    </DocumentAuthor>
    <_dlc_DocId xmlns="cccaf3ac-2de9-44d4-aa31-54302fceb5f7">K57F673QWXRZ-1160-193</_dlc_DocId>
    <_dlc_DocIdUrl xmlns="cccaf3ac-2de9-44d4-aa31-54302fceb5f7">
      <Url>https://nhsengland.sharepoint.com/TeamCentre/VisionandValues/_layouts/15/DocIdRedir.aspx?ID=K57F673QWXRZ-1160-193</Url>
      <Description>K57F673QWXRZ-1160-193</Description>
    </_dlc_DocIdUrl>
    <SharedWithUsers xmlns="51367701-27c8-403e-a234-85855c5cd73e">
      <UserInfo>
        <DisplayName>Sajjad Sabir</DisplayName>
        <AccountId>14439</AccountId>
        <AccountType/>
      </UserInfo>
      <UserInfo>
        <DisplayName>nathan mulenga</DisplayName>
        <AccountId>18628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9D2CD717CE7D2F4286D7A03A531D5A9C0200AE76E6465EBEB5438FF0151AFBA56FA9" ma:contentTypeVersion="39" ma:contentTypeDescription="Content Type for all the documents with a classification attached" ma:contentTypeScope="" ma:versionID="1c16e52bc33355676c77a00adbc6d230">
  <xsd:schema xmlns:xsd="http://www.w3.org/2001/XMLSchema" xmlns:xs="http://www.w3.org/2001/XMLSchema" xmlns:p="http://schemas.microsoft.com/office/2006/metadata/properties" xmlns:ns2="51367701-27c8-403e-a234-85855c5cd73e" xmlns:ns4="cccaf3ac-2de9-44d4-aa31-54302fceb5f7" xmlns:ns5="ddfc0607-48e1-4f98-8c6f-3287da82a77f" targetNamespace="http://schemas.microsoft.com/office/2006/metadata/properties" ma:root="true" ma:fieldsID="878608f0cadb484a640ca55c76b8bda4" ns2:_="" ns4:_="" ns5:_="">
    <xsd:import namespace="51367701-27c8-403e-a234-85855c5cd73e"/>
    <xsd:import namespace="cccaf3ac-2de9-44d4-aa31-54302fceb5f7"/>
    <xsd:import namespace="ddfc0607-48e1-4f98-8c6f-3287da82a77f"/>
    <xsd:element name="properties">
      <xsd:complexType>
        <xsd:sequence>
          <xsd:element name="documentManagement">
            <xsd:complexType>
              <xsd:all>
                <xsd:element ref="ns2:DocumentAuthor"/>
                <xsd:element ref="ns2:Classification" minOccurs="0"/>
                <xsd:element ref="ns2:DocumentCategory" minOccurs="0"/>
                <xsd:element ref="ns2:ReviewDate" minOccurs="0"/>
                <xsd:element ref="ns2:DocumentStatus"/>
                <xsd:element ref="ns2:DocumentVersion"/>
                <xsd:element ref="ns2:Directorate" minOccurs="0"/>
                <xsd:element ref="ns2:Dept" minOccurs="0"/>
                <xsd:element ref="ns2:SecurityClassification" minOccurs="0"/>
                <xsd:element ref="ns2:FOIClass" minOccurs="0"/>
                <xsd:element ref="ns2:Readership_x002f_Audience" minOccurs="0"/>
                <xsd:element ref="ns2:SubjectArea" minOccurs="0"/>
                <xsd:element ref="ns2:NHSOutcomesFrameworkDomain" minOccurs="0"/>
                <xsd:element ref="ns2:TaxKeywordTaxHTField" minOccurs="0"/>
                <xsd:element ref="ns4:TaxCatchAll" minOccurs="0"/>
                <xsd:element ref="ns4:TaxCatchAllLabel" minOccurs="0"/>
                <xsd:element ref="ns4:_dlc_DocId" minOccurs="0"/>
                <xsd:element ref="ns4:_dlc_DocIdUrl" minOccurs="0"/>
                <xsd:element ref="ns4:_dlc_DocIdPersistId" minOccurs="0"/>
                <xsd:element ref="ns2:SharedWithUsers" minOccurs="0"/>
                <xsd:element ref="ns2:SharedWithDetails" minOccurs="0"/>
                <xsd:element ref="ns5:Topic"/>
                <xsd:element ref="ns5:sub_x0020_topic" minOccurs="0"/>
                <xsd:element ref="ns2:LastSharedByUser" minOccurs="0"/>
                <xsd:element ref="ns2:LastSharedByTime" minOccurs="0"/>
                <xsd:element ref="ns5:MediaServiceMetadata" minOccurs="0"/>
                <xsd:element ref="ns5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67701-27c8-403e-a234-85855c5cd73e" elementFormDefault="qualified">
    <xsd:import namespace="http://schemas.microsoft.com/office/2006/documentManagement/types"/>
    <xsd:import namespace="http://schemas.microsoft.com/office/infopath/2007/PartnerControls"/>
    <xsd:element name="DocumentAuthor" ma:index="1" ma:displayName="Document Author" ma:list="UserInfo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lassification" ma:index="2" nillable="true" ma:displayName="Classification" ma:description="Classification of the document type" ma:format="Dropdown" ma:internalName="Classification">
      <xsd:simpleType>
        <xsd:restriction base="dms:Choice">
          <xsd:enumeration value="Guidance"/>
          <xsd:enumeration value="Statutory guidance"/>
          <xsd:enumeration value="Standard operating procedure"/>
          <xsd:enumeration value="Case study"/>
          <xsd:enumeration value="Report"/>
          <xsd:enumeration value="Template"/>
          <xsd:enumeration value="Form"/>
          <xsd:enumeration value="Audio / podcast"/>
          <xsd:enumeration value="Video / webcaste event"/>
          <xsd:enumeration value="Webinar"/>
          <xsd:enumeration value="Leaflet"/>
          <xsd:enumeration value="Toolkit"/>
          <xsd:enumeration value="Presentation"/>
          <xsd:enumeration value="Board paper"/>
          <xsd:enumeration value="Minutes"/>
          <xsd:enumeration value="Strategy"/>
          <xsd:enumeration value="Letter"/>
          <xsd:enumeration value="FAQs"/>
          <xsd:enumeration value="Lists / directory"/>
          <xsd:enumeration value="Leaflet"/>
          <xsd:enumeration value="Bulletin / newsletter"/>
        </xsd:restriction>
      </xsd:simpleType>
    </xsd:element>
    <xsd:element name="DocumentCategory" ma:index="5" nillable="true" ma:displayName="Document Category" ma:description="Types of documents available in the organisation" ma:format="Dropdown" ma:internalName="DocumentCategory">
      <xsd:simpleType>
        <xsd:restriction base="dms:Choice">
          <xsd:enumeration value="Report"/>
          <xsd:enumeration value="Protocol"/>
          <xsd:enumeration value="Plan"/>
          <xsd:enumeration value="Strategy"/>
          <xsd:enumeration value="Minutes"/>
          <xsd:enumeration value="Contract"/>
          <xsd:enumeration value="Budget"/>
          <xsd:enumeration value="Project"/>
        </xsd:restriction>
      </xsd:simpleType>
    </xsd:element>
    <xsd:element name="ReviewDate" ma:index="6" nillable="true" ma:displayName="Review Date" ma:format="DateOnly" ma:internalName="ReviewDate">
      <xsd:simpleType>
        <xsd:restriction base="dms:DateTime"/>
      </xsd:simpleType>
    </xsd:element>
    <xsd:element name="DocumentStatus" ma:index="7" ma:displayName="Document Status" ma:default="Pre-draft" ma:description="Status of Document e.g. Draft, Reviewed, Scheduled, Published, Final, Expired and Archived" ma:format="Dropdown" ma:internalName="DocumentStatus" ma:readOnly="false">
      <xsd:simpleType>
        <xsd:restriction base="dms:Choice">
          <xsd:enumeration value="Pre-draft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  <xsd:enumeration value="Archived"/>
        </xsd:restriction>
      </xsd:simpleType>
    </xsd:element>
    <xsd:element name="DocumentVersion" ma:index="8" ma:displayName="Document Version" ma:default="0.1" ma:description="Version number of the current document" ma:internalName="DocumentVersion" ma:percentage="FALSE">
      <xsd:simpleType>
        <xsd:restriction base="dms:Number"/>
      </xsd:simpleType>
    </xsd:element>
    <xsd:element name="Directorate" ma:index="9" nillable="true" ma:displayName="Directorate" ma:description="List of all NHS England Directorates" ma:format="Dropdown" ma:internalName="Directorate" ma:readOnly="false">
      <xsd:simpleType>
        <xsd:restriction base="dms:Choice">
          <xsd:enumeration value="Policy"/>
          <xsd:enumeration value="Transformation &amp; Corporate Operations"/>
          <xsd:enumeration value="Patients and Information"/>
          <xsd:enumeration value="Operations"/>
          <xsd:enumeration value="Nursing"/>
          <xsd:enumeration value="Medical"/>
          <xsd:enumeration value="Human Resources"/>
          <xsd:enumeration value="Finance"/>
          <xsd:enumeration value="Commissioning Development"/>
          <xsd:enumeration value="CCG Submitted"/>
          <xsd:enumeration value="CSU Submitted"/>
          <xsd:enumeration value="None NHS England"/>
        </xsd:restriction>
      </xsd:simpleType>
    </xsd:element>
    <xsd:element name="Dept" ma:index="10" nillable="true" ma:displayName="Department/Team" ma:description="Select the originating directorate or department" ma:format="Dropdown" ma:internalName="Dept">
      <xsd:simpleType>
        <xsd:restriction base="dms:Choice">
          <xsd:enumeration value="Clinical Governance Support Unit"/>
          <xsd:enumeration value="Marketing &amp; Communications"/>
          <xsd:enumeration value="Education &amp; Training"/>
          <xsd:enumeration value="Estates"/>
          <xsd:enumeration value="Executive"/>
          <xsd:enumeration value="Facilities"/>
          <xsd:enumeration value="Finance"/>
          <xsd:enumeration value="Health &amp; Safety"/>
          <xsd:enumeration value="Health Records"/>
          <xsd:enumeration value="Human Resources"/>
          <xsd:enumeration value="IM&amp;T"/>
          <xsd:enumeration value="Procurement"/>
          <xsd:enumeration value="Security"/>
        </xsd:restriction>
      </xsd:simpleType>
    </xsd:element>
    <xsd:element name="SecurityClassification" ma:index="12" nillable="true" ma:displayName="Security Classification" ma:internalName="SecurityClassification">
      <xsd:simpleType>
        <xsd:restriction base="dms:Text">
          <xsd:maxLength value="255"/>
        </xsd:restriction>
      </xsd:simpleType>
    </xsd:element>
    <xsd:element name="FOIClass" ma:index="13" nillable="true" ma:displayName="FOI Class" ma:description="List of the seven FOI Classes" ma:internalName="FOICla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Who we are and what we do"/>
                    <xsd:enumeration value="What we spend and how we spend it"/>
                    <xsd:enumeration value="What our priorities are and how we are doing"/>
                    <xsd:enumeration value="How we make decisions"/>
                    <xsd:enumeration value="Our policies and procedures"/>
                    <xsd:enumeration value="Lists and registers"/>
                    <xsd:enumeration value="The services we offer"/>
                    <xsd:enumeration value="No"/>
                    <xsd:enumeration value="Yes TBC"/>
                  </xsd:restriction>
                </xsd:simpleType>
              </xsd:element>
            </xsd:sequence>
          </xsd:extension>
        </xsd:complexContent>
      </xsd:complexType>
    </xsd:element>
    <xsd:element name="Readership_x002f_Audience" ma:index="14" nillable="true" ma:displayName="Suggested Readership/Audience" ma:default="All Staff" ma:description="Intended audience for the document" ma:format="Dropdown" ma:internalName="Readership_x002F_Audience" ma:readOnly="false">
      <xsd:simpleType>
        <xsd:restriction base="dms:Choice">
          <xsd:enumeration value="All Staff"/>
          <xsd:enumeration value="Consultants and Doctors"/>
          <xsd:enumeration value="Clinical staff"/>
          <xsd:enumeration value="Nursing staff"/>
          <xsd:enumeration value="Support staff"/>
          <xsd:enumeration value="External"/>
          <xsd:enumeration value="CCG Clinical Leaders"/>
          <xsd:enumeration value="CCG Chief Officers"/>
          <xsd:enumeration value="Other CCG members/staff"/>
          <xsd:enumeration value="CSU Managing Directors"/>
          <xsd:enumeration value="Care Trust CEs"/>
          <xsd:enumeration value="Foundation Trust CEs"/>
          <xsd:enumeration value="Medical Directors"/>
          <xsd:enumeration value="Directors of PH"/>
          <xsd:enumeration value="Directors of Nursing"/>
          <xsd:enumeration value="Local Authority CEs"/>
          <xsd:enumeration value="Directors of Adult social services"/>
          <xsd:enumeration value="Clinical reference groups"/>
          <xsd:enumeration value="Patients/public"/>
          <xsd:enumeration value="GPs"/>
          <xsd:enumeration value="Dentists"/>
          <xsd:enumeration value="Optometrists"/>
          <xsd:enumeration value="Nurses"/>
          <xsd:enumeration value="Allied health professionals"/>
          <xsd:enumeration value="NHS Trust Board Chairs"/>
          <xsd:enumeration value="NHS England Area Directors"/>
          <xsd:enumeration value="NHS England Regional Directors"/>
          <xsd:enumeration value="NHS Trust CEs"/>
          <xsd:enumeration value="All NHS England Employees"/>
          <xsd:enumeration value="Other"/>
        </xsd:restriction>
      </xsd:simpleType>
    </xsd:element>
    <xsd:element name="SubjectArea" ma:index="15" nillable="true" ma:displayName="Subject Area" ma:description="Which subjct area is the document relevant to" ma:internalName="Subject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eveloping CCGs"/>
                    <xsd:enumeration value="Leadership"/>
                    <xsd:enumeration value="Clinical Leadership"/>
                    <xsd:enumeration value="Specialised Commissioning"/>
                    <xsd:enumeration value="Primary Care Commissioning"/>
                    <xsd:enumeration value="Health and Justice Commissioning"/>
                    <xsd:enumeration value="Armed Forces and their Families Commissioning"/>
                    <xsd:enumeration value="Public Health Commissioning"/>
                    <xsd:enumeration value="Finance"/>
                    <xsd:enumeration value="Pricing and incentives"/>
                    <xsd:enumeration value="Choice, competition and procurement"/>
                    <xsd:enumeration value="Technology"/>
                    <xsd:enumeration value="Innovation"/>
                    <xsd:enumeration value="Information and Data"/>
                    <xsd:enumeration value="Public and patient involvement"/>
                    <xsd:enumeration value="Medicines and prescribing"/>
                    <xsd:enumeration value="Quality Improvement"/>
                    <xsd:enumeration value="Patient Safety"/>
                    <xsd:enumeration value="Screening and immunisation"/>
                    <xsd:enumeration value="Long term conditions"/>
                    <xsd:enumeration value="Maternity, children and young people"/>
                    <xsd:enumeration value="Integrated care"/>
                    <xsd:enumeration value="Emergency and Unplanned care"/>
                    <xsd:enumeration value="End Of Life care"/>
                    <xsd:enumeration value="Older People"/>
                    <xsd:enumeration value="Mental health"/>
                    <xsd:enumeration value="Planned care"/>
                    <xsd:enumeration value="Health inequalities"/>
                    <xsd:enumeration value="Governance / governance structures"/>
                    <xsd:enumeration value="Organisational development"/>
                  </xsd:restriction>
                </xsd:simpleType>
              </xsd:element>
            </xsd:sequence>
          </xsd:extension>
        </xsd:complexContent>
      </xsd:complexType>
    </xsd:element>
    <xsd:element name="NHSOutcomesFrameworkDomain" ma:index="16" nillable="true" ma:displayName="NHS Outcomes Framework Domain" ma:description="Which outcomes framework does the document relate to" ma:internalName="NHSOutcomesFrameworkDomai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. Preventing people from dying prematurely"/>
                    <xsd:enumeration value="2. Enhancing quality of life for people with long term conditions"/>
                    <xsd:enumeration value="3. Helping people to recover from episodes of ill health or injury"/>
                    <xsd:enumeration value="4. Ensuring that people have a positive experience of care"/>
                    <xsd:enumeration value="5. Treating and caring for people in a safe environment and protecting them from avoidable harm"/>
                  </xsd:restriction>
                </xsd:simpleType>
              </xsd:element>
            </xsd:sequence>
          </xsd:extension>
        </xsd:complexContent>
      </xsd:complexType>
    </xsd:element>
    <xsd:element name="TaxKeywordTaxHTField" ma:index="19" ma:taxonomy="true" ma:internalName="TaxKeywordTaxHTField" ma:taxonomyFieldName="TaxKeyword" ma:displayName="Enterprise Keywords" ma:readOnly="false" ma:fieldId="{23f27201-bee3-471e-b2e7-b64fd8b7ca38}" ma:taxonomyMulti="true" ma:sspId="443b0bdb-28a8-4814-9fb9-624c17c095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3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3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e57bc44-36d8-4ce3-968d-20dac5a927c3}" ma:internalName="TaxCatchAll" ma:showField="CatchAllData" ma:web="51367701-27c8-403e-a234-85855c5cd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0e57bc44-36d8-4ce3-968d-20dac5a927c3}" ma:internalName="TaxCatchAllLabel" ma:readOnly="true" ma:showField="CatchAllDataLabel" ma:web="51367701-27c8-403e-a234-85855c5cd7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c0607-48e1-4f98-8c6f-3287da82a77f" elementFormDefault="qualified">
    <xsd:import namespace="http://schemas.microsoft.com/office/2006/documentManagement/types"/>
    <xsd:import namespace="http://schemas.microsoft.com/office/infopath/2007/PartnerControls"/>
    <xsd:element name="Topic" ma:index="31" ma:displayName="Topic" ma:internalName="Topic">
      <xsd:simpleType>
        <xsd:restriction base="dms:Text">
          <xsd:maxLength value="100"/>
        </xsd:restriction>
      </xsd:simpleType>
    </xsd:element>
    <xsd:element name="sub_x0020_topic" ma:index="32" nillable="true" ma:displayName="sub topic" ma:internalName="sub_x0020_topic">
      <xsd:simpleType>
        <xsd:restriction base="dms:Text">
          <xsd:maxLength value="100"/>
        </xsd:restriction>
      </xsd:simpleType>
    </xsd:element>
    <xsd:element name="MediaServiceMetadata" ma:index="3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6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 ma:index="4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C4BEEC-F1D4-45EE-B4D2-7E1AF6A48B54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dfc0607-48e1-4f98-8c6f-3287da82a77f"/>
    <ds:schemaRef ds:uri="http://purl.org/dc/terms/"/>
    <ds:schemaRef ds:uri="http://schemas.microsoft.com/office/infopath/2007/PartnerControls"/>
    <ds:schemaRef ds:uri="51367701-27c8-403e-a234-85855c5cd73e"/>
    <ds:schemaRef ds:uri="cccaf3ac-2de9-44d4-aa31-54302fceb5f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2C3DABA-BE47-4E52-9F5F-72EF5781A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67701-27c8-403e-a234-85855c5cd73e"/>
    <ds:schemaRef ds:uri="cccaf3ac-2de9-44d4-aa31-54302fceb5f7"/>
    <ds:schemaRef ds:uri="ddfc0607-48e1-4f98-8c6f-3287da82a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87B000-EBF6-4E62-8F83-7031BDB6D98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B0B2573-D70F-46DA-896D-0061F458A7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136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Somerset, Wiltshire, Avon and Gloucestershire (SWAG) Cancer Alliance</vt:lpstr>
      <vt:lpstr>Themes</vt:lpstr>
      <vt:lpstr>Prevention</vt:lpstr>
      <vt:lpstr>Early Diagnosis</vt:lpstr>
      <vt:lpstr>High Quality Cancer Services 1</vt:lpstr>
      <vt:lpstr>High Quality Cancer Services 2</vt:lpstr>
      <vt:lpstr>Living With and Beyond Cancer</vt:lpstr>
      <vt:lpstr>Funding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keywords>powerpoint template</cp:keywords>
  <cp:lastModifiedBy>Sahni, Asha</cp:lastModifiedBy>
  <cp:revision>237</cp:revision>
  <cp:lastPrinted>2014-05-27T15:15:21Z</cp:lastPrinted>
  <dcterms:created xsi:type="dcterms:W3CDTF">2014-04-08T10:27:44Z</dcterms:created>
  <dcterms:modified xsi:type="dcterms:W3CDTF">2019-02-27T10:39:20Z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0x0101009D2CD717CE7D2F4286D7A03A531D5A9C0200AE76E6465EBEB5438FF0151AFBA56FA9</vt:lpwstr>
  </property>
  <property fmtid="{D5CDD505-2E9C-101B-9397-08002B2CF9AE}" pid="3" name="_dlc_DocIdItemGuid">
    <vt:lpwstr>d6ba94d6-7b92-4ceb-a362-d5d386408ca3</vt:lpwstr>
  </property>
  <property fmtid="{D5CDD505-2E9C-101B-9397-08002B2CF9AE}" pid="4" name="TaxKeyword">
    <vt:lpwstr>2164;#powerpoint template|7856e9ed-4ffd-42b3-a2c4-c807c79d267a</vt:lpwstr>
  </property>
</Properties>
</file>