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72" r:id="rId6"/>
    <p:sldId id="273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 smtClean="0"/>
              <a:t>Stage</a:t>
            </a:r>
            <a:r>
              <a:rPr lang="en-US" b="1" u="sng" baseline="0" dirty="0" smtClean="0"/>
              <a:t> at diagnosis</a:t>
            </a:r>
            <a:endParaRPr lang="en-US" b="1" u="sng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 1A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6 (</a:t>
                    </a:r>
                    <a:r>
                      <a:rPr lang="en-GB" dirty="0" smtClean="0"/>
                      <a:t>50%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Stage 1B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Stage 1C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5 </a:t>
                    </a:r>
                    <a:r>
                      <a:rPr lang="en-GB" dirty="0" smtClean="0"/>
                      <a:t>(42%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1 </a:t>
                    </a:r>
                    <a:r>
                      <a:rPr lang="en-GB" dirty="0" smtClean="0"/>
                      <a:t>(8%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86976"/>
        <c:axId val="194688512"/>
      </c:barChart>
      <c:catAx>
        <c:axId val="19468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688512"/>
        <c:crosses val="autoZero"/>
        <c:auto val="1"/>
        <c:lblAlgn val="ctr"/>
        <c:lblOffset val="100"/>
        <c:noMultiLvlLbl val="0"/>
      </c:catAx>
      <c:valAx>
        <c:axId val="194688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468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8922445263250596E-3"/>
                  <c:y val="-3.684866585863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r-IN" dirty="0" smtClean="0"/>
                      <a:t>8 (</a:t>
                    </a:r>
                    <a:r>
                      <a:rPr lang="en-GB" dirty="0" smtClean="0"/>
                      <a:t>66.6%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sz="1197" b="0" i="0" u="none" strike="noStrike" baseline="0" dirty="0" smtClean="0">
                        <a:effectLst/>
                      </a:rPr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dirty="0" smtClean="0"/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Adnexal mass on imaging</c:v>
                </c:pt>
                <c:pt idx="1">
                  <c:v>Incidental finding at surgery for other reason</c:v>
                </c:pt>
                <c:pt idx="2">
                  <c:v>Not available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0.66700000000000004</c:v>
                </c:pt>
                <c:pt idx="1">
                  <c:v>0.16600000000000001</c:v>
                </c:pt>
                <c:pt idx="2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 err="1" smtClean="0"/>
              <a:t>Tumour</a:t>
            </a:r>
            <a:r>
              <a:rPr lang="en-US" b="1" u="sng" baseline="0" dirty="0" smtClean="0"/>
              <a:t> markers taken?</a:t>
            </a:r>
            <a:endParaRPr lang="en-US" b="1" u="sng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8 (</a:t>
                    </a:r>
                    <a:r>
                      <a:rPr lang="en-GB" dirty="0" smtClean="0"/>
                      <a:t>66.6%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sz="1197" b="0" i="0" u="none" strike="noStrike" baseline="0" dirty="0" smtClean="0">
                        <a:effectLst/>
                      </a:rPr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GB" dirty="0" smtClean="0"/>
                      <a:t>2 (</a:t>
                    </a:r>
                    <a:r>
                      <a:rPr lang="en-GB" sz="1197" b="0" i="0" u="none" strike="noStrike" baseline="0" dirty="0" smtClean="0">
                        <a:effectLst/>
                      </a:rPr>
                      <a:t>16.7%</a:t>
                    </a:r>
                    <a:r>
                      <a:rPr lang="en-GB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available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0.66700000000000004</c:v>
                </c:pt>
                <c:pt idx="1">
                  <c:v>0.16700000000000001</c:v>
                </c:pt>
                <c:pt idx="2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3 (</a:t>
                    </a:r>
                    <a:r>
                      <a:rPr lang="en-GB" dirty="0" smtClean="0"/>
                      <a:t>25%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sz="1197" b="0" i="0" u="none" strike="noStrike" baseline="0" dirty="0" smtClean="0">
                        <a:effectLst/>
                      </a:rPr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1 (</a:t>
                    </a:r>
                    <a:r>
                      <a:rPr lang="en-GB" dirty="0" smtClean="0"/>
                      <a:t>8.3%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6 (</a:t>
                    </a:r>
                    <a:r>
                      <a:rPr lang="en-GB" dirty="0" smtClean="0"/>
                      <a:t>50%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H+BSO</c:v>
                </c:pt>
                <c:pt idx="1">
                  <c:v>H+BSO+Om+A</c:v>
                </c:pt>
                <c:pt idx="2">
                  <c:v>Ov Cystectomy</c:v>
                </c:pt>
                <c:pt idx="3">
                  <c:v>Uni SO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0.25</c:v>
                </c:pt>
                <c:pt idx="1">
                  <c:v>0.16700000000000001</c:v>
                </c:pt>
                <c:pt idx="2">
                  <c:v>8.3000000000000004E-2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31584"/>
        <c:axId val="195333120"/>
      </c:barChart>
      <c:catAx>
        <c:axId val="1953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33120"/>
        <c:crosses val="autoZero"/>
        <c:auto val="1"/>
        <c:lblAlgn val="ctr"/>
        <c:lblOffset val="100"/>
        <c:noMultiLvlLbl val="0"/>
      </c:catAx>
      <c:valAx>
        <c:axId val="19533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53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4410961143736484"/>
                  <c:y val="9.0108433837727472E-2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dirty="0" smtClean="0"/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r-IN" dirty="0" smtClean="0"/>
                      <a:t>3 (</a:t>
                    </a:r>
                    <a:r>
                      <a:rPr lang="en-GB" dirty="0" smtClean="0"/>
                      <a:t>25%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76230941664"/>
                      <c:h val="0.16510251265386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4 (</a:t>
                    </a:r>
                    <a:r>
                      <a:rPr lang="en-GB" dirty="0" smtClean="0"/>
                      <a:t>33.3%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3 (</a:t>
                    </a:r>
                    <a:r>
                      <a:rPr lang="en-GB" dirty="0" smtClean="0"/>
                      <a:t>25%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3 (</a:t>
                    </a:r>
                    <a:r>
                      <a:rPr lang="en-GB" dirty="0" smtClean="0"/>
                      <a:t>25%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recurrence</c:v>
                </c:pt>
                <c:pt idx="1">
                  <c:v>2 recurrences</c:v>
                </c:pt>
                <c:pt idx="2">
                  <c:v>3 recurrences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0.33300000000000002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8 (</a:t>
                    </a:r>
                    <a:r>
                      <a:rPr lang="en-GB" dirty="0" smtClean="0"/>
                      <a:t>66.7%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9 (</a:t>
                    </a:r>
                    <a:r>
                      <a:rPr lang="en-GB" dirty="0" smtClean="0"/>
                      <a:t>75%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9 (</a:t>
                    </a:r>
                    <a:r>
                      <a:rPr lang="en-GB" dirty="0" smtClean="0"/>
                      <a:t>75%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recurrence</c:v>
                </c:pt>
                <c:pt idx="1">
                  <c:v>2 recurrences</c:v>
                </c:pt>
                <c:pt idx="2">
                  <c:v>3 recurrences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0.66700000000000004</c:v>
                </c:pt>
                <c:pt idx="1">
                  <c:v>0.75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19744"/>
        <c:axId val="195133824"/>
      </c:barChart>
      <c:catAx>
        <c:axId val="1951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33824"/>
        <c:crosses val="autoZero"/>
        <c:auto val="1"/>
        <c:lblAlgn val="ctr"/>
        <c:lblOffset val="100"/>
        <c:noMultiLvlLbl val="0"/>
      </c:catAx>
      <c:valAx>
        <c:axId val="19513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51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dirty="0" smtClean="0"/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3 (</a:t>
                    </a:r>
                    <a:r>
                      <a:rPr lang="en-GB" dirty="0" smtClean="0"/>
                      <a:t>25%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1st recurrence</c:v>
                </c:pt>
                <c:pt idx="1">
                  <c:v>2nd recurrence</c:v>
                </c:pt>
                <c:pt idx="2">
                  <c:v>3rd recurrence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Chemotherapy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1 (</a:t>
                    </a:r>
                    <a:r>
                      <a:rPr lang="en-GB" dirty="0" smtClean="0"/>
                      <a:t>8.3%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1st recurrence</c:v>
                </c:pt>
                <c:pt idx="1">
                  <c:v>2nd recurrence</c:v>
                </c:pt>
                <c:pt idx="2">
                  <c:v>3rd recurrence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0.33300000000000002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Neoadjuvant chemo then surgery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1 (</a:t>
                    </a:r>
                    <a:r>
                      <a:rPr lang="en-GB" dirty="0" smtClean="0"/>
                      <a:t>8.3%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dirty="0" smtClean="0"/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1st recurrence</c:v>
                </c:pt>
                <c:pt idx="1">
                  <c:v>2nd recurrence</c:v>
                </c:pt>
                <c:pt idx="2">
                  <c:v>3rd recurrence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0.66700000000000004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Surveillance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762147112258201E-3"/>
                  <c:y val="-7.0047419897052293E-2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1 (</a:t>
                    </a:r>
                    <a:r>
                      <a:rPr lang="en-GB" dirty="0" smtClean="0"/>
                      <a:t>8.3%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1st recurrence</c:v>
                </c:pt>
                <c:pt idx="1">
                  <c:v>2nd recurrence</c:v>
                </c:pt>
                <c:pt idx="2">
                  <c:v>3rd recurrence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225856"/>
        <c:axId val="195268608"/>
      </c:barChart>
      <c:catAx>
        <c:axId val="1952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68608"/>
        <c:crosses val="autoZero"/>
        <c:auto val="1"/>
        <c:lblAlgn val="ctr"/>
        <c:lblOffset val="100"/>
        <c:noMultiLvlLbl val="0"/>
      </c:catAx>
      <c:valAx>
        <c:axId val="195268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52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8 (</a:t>
                    </a:r>
                    <a:r>
                      <a:rPr lang="en-GB" dirty="0" smtClean="0"/>
                      <a:t>66.7%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sz="1197" b="0" i="0" u="none" strike="noStrike" baseline="0" dirty="0" smtClean="0">
                        <a:effectLst/>
                      </a:rPr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r>
                      <a:rPr lang="en-GB" dirty="0" smtClean="0"/>
                      <a:t>16.7%</a:t>
                    </a:r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Alive without disease</c:v>
                </c:pt>
                <c:pt idx="1">
                  <c:v>Alive with disease</c:v>
                </c:pt>
                <c:pt idx="2">
                  <c:v>Deceased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0.66700000000000004</c:v>
                </c:pt>
                <c:pt idx="1">
                  <c:v>0.16700000000000001</c:v>
                </c:pt>
                <c:pt idx="2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9EA6-0598-2F47-B2ED-32E850E3FFA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A1D4-F530-C94E-922A-035B72A5D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women had adnexal masses on pre-op imaging. 2 women were diagnosed</a:t>
            </a:r>
            <a:r>
              <a:rPr lang="en-US" baseline="0" dirty="0" smtClean="0"/>
              <a:t> after </a:t>
            </a:r>
            <a:r>
              <a:rPr lang="en-US" baseline="0" dirty="0" err="1" smtClean="0"/>
              <a:t>oophrectomy</a:t>
            </a:r>
            <a:r>
              <a:rPr lang="en-US" baseline="0" dirty="0" smtClean="0"/>
              <a:t> for another reason (atypical hyperplasia, emergency laparotomy for torsion) with normal or no previous imaging. Imaging not available for 2 patients.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Inhibin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oestradiol</a:t>
            </a:r>
            <a:r>
              <a:rPr lang="en-US" baseline="0" dirty="0" smtClean="0"/>
              <a:t> are used for monitoring for recurrence. Studies have reported 100% have raised </a:t>
            </a:r>
            <a:r>
              <a:rPr lang="en-US" baseline="0" dirty="0" err="1" smtClean="0"/>
              <a:t>inhibin</a:t>
            </a:r>
            <a:r>
              <a:rPr lang="en-US" baseline="0" dirty="0" smtClean="0"/>
              <a:t> at diagnosis </a:t>
            </a:r>
            <a:r>
              <a:rPr lang="mr-IN" baseline="0" dirty="0" smtClean="0"/>
              <a:t>–</a:t>
            </a:r>
            <a:r>
              <a:rPr lang="en-US" baseline="0" dirty="0" smtClean="0"/>
              <a:t> unfortunately not performed routinely in our 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1A1D4-F530-C94E-922A-035B72A5D9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r>
              <a:rPr lang="en-US" dirty="0" smtClean="0"/>
              <a:t>Decompensation</a:t>
            </a:r>
            <a:r>
              <a:rPr lang="en-US" baseline="0" dirty="0" smtClean="0"/>
              <a:t> of chronic liver disease</a:t>
            </a:r>
          </a:p>
          <a:p>
            <a:r>
              <a:rPr lang="en-US" baseline="0" dirty="0" smtClean="0"/>
              <a:t>Peritonitis post-op leading to death (NB. ESRF on </a:t>
            </a:r>
            <a:r>
              <a:rPr lang="en-US" baseline="0" dirty="0" err="1" smtClean="0"/>
              <a:t>periotneal</a:t>
            </a:r>
            <a:r>
              <a:rPr lang="en-US" baseline="0" dirty="0" smtClean="0"/>
              <a:t> dialysis)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1A1D4-F530-C94E-922A-035B72A5D9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recurrence </a:t>
            </a:r>
            <a:r>
              <a:rPr lang="mr-IN" baseline="0" dirty="0" smtClean="0"/>
              <a:t>–</a:t>
            </a:r>
            <a:r>
              <a:rPr lang="en-US" baseline="0" dirty="0" smtClean="0"/>
              <a:t> 2 had chemo and subsequent surgery, a third is considering surgery after chemo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1A1D4-F530-C94E-922A-035B72A5D9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NB. Patient who died within a month of primary surgery had</a:t>
            </a:r>
            <a:r>
              <a:rPr lang="en-US" baseline="0" dirty="0" smtClean="0"/>
              <a:t> ESRF on peritoneal dialysis and died </a:t>
            </a:r>
            <a:r>
              <a:rPr lang="en-US" baseline="0" smtClean="0"/>
              <a:t>from peritonitis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1A1D4-F530-C94E-922A-035B72A5D9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1441-7E17-B047-BCE6-B4F0043D4CD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E59F-E122-4F42-A7CE-ED864860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researchuk.org/about-cancer/ovarian-cancer/types/sex-cord-strom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</a:t>
            </a:r>
            <a:r>
              <a:rPr lang="en-US" dirty="0" err="1" smtClean="0"/>
              <a:t>centre</a:t>
            </a:r>
            <a:r>
              <a:rPr lang="en-US" dirty="0" smtClean="0"/>
              <a:t> experience of ovarian adult </a:t>
            </a:r>
            <a:r>
              <a:rPr lang="en-US" dirty="0" err="1" smtClean="0"/>
              <a:t>granulosa</a:t>
            </a:r>
            <a:r>
              <a:rPr lang="en-US" dirty="0" smtClean="0"/>
              <a:t> cell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85886"/>
            <a:ext cx="9144000" cy="1655762"/>
          </a:xfrm>
        </p:spPr>
        <p:txBody>
          <a:bodyPr/>
          <a:lstStyle/>
          <a:p>
            <a:r>
              <a:rPr lang="en-US" dirty="0" smtClean="0"/>
              <a:t>Jo Moffatt ST4</a:t>
            </a:r>
          </a:p>
          <a:p>
            <a:r>
              <a:rPr lang="en-US" dirty="0" smtClean="0"/>
              <a:t>Claire Newton</a:t>
            </a:r>
          </a:p>
          <a:p>
            <a:r>
              <a:rPr lang="en-US" dirty="0" smtClean="0"/>
              <a:t>St Michael’s Hospital, Bristol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4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77366"/>
              </p:ext>
            </p:extLst>
          </p:nvPr>
        </p:nvGraphicFramePr>
        <p:xfrm>
          <a:off x="838200" y="1825625"/>
          <a:ext cx="56320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98978787"/>
              </p:ext>
            </p:extLst>
          </p:nvPr>
        </p:nvGraphicFramePr>
        <p:xfrm>
          <a:off x="6227180" y="1293974"/>
          <a:ext cx="4363655" cy="374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66262" y="3449256"/>
            <a:ext cx="1412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CA125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HCG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CA19.9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CEA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err="1" smtClean="0"/>
              <a:t>Oestradiol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err="1" smtClean="0"/>
              <a:t>Inhibin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AFP</a:t>
            </a:r>
            <a:endParaRPr lang="en-US" sz="1200" dirty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9491241" y="3877519"/>
            <a:ext cx="775021" cy="26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surgery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040201"/>
              </p:ext>
            </p:extLst>
          </p:nvPr>
        </p:nvGraphicFramePr>
        <p:xfrm>
          <a:off x="838200" y="1909823"/>
          <a:ext cx="6291805" cy="426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3544" y="266217"/>
            <a:ext cx="3830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58.3% and 41.7% laparoscopic</a:t>
            </a:r>
          </a:p>
          <a:p>
            <a:endParaRPr lang="en-US" dirty="0"/>
          </a:p>
          <a:p>
            <a:r>
              <a:rPr lang="en-US" dirty="0" smtClean="0"/>
              <a:t>Cyst rupture in 33.3%</a:t>
            </a:r>
          </a:p>
          <a:p>
            <a:endParaRPr lang="en-US" dirty="0"/>
          </a:p>
          <a:p>
            <a:r>
              <a:rPr lang="en-US" dirty="0" smtClean="0"/>
              <a:t>16.7% operative complication</a:t>
            </a:r>
          </a:p>
          <a:p>
            <a:endParaRPr lang="en-US" dirty="0"/>
          </a:p>
          <a:p>
            <a:r>
              <a:rPr lang="en-US" dirty="0" smtClean="0"/>
              <a:t>25% had completion surgery</a:t>
            </a:r>
          </a:p>
          <a:p>
            <a:endParaRPr lang="en-US" dirty="0"/>
          </a:p>
          <a:p>
            <a:r>
              <a:rPr lang="en-US" dirty="0" smtClean="0"/>
              <a:t>100% reported as ‘nil residual disease’</a:t>
            </a:r>
          </a:p>
          <a:p>
            <a:endParaRPr lang="en-US" dirty="0"/>
          </a:p>
          <a:p>
            <a:r>
              <a:rPr lang="en-US" dirty="0" smtClean="0"/>
              <a:t>0% adjuvant treatment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4567" y="3773348"/>
            <a:ext cx="386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Fertility preserving surgery?</a:t>
            </a:r>
            <a:endParaRPr lang="en-US" dirty="0" smtClean="0"/>
          </a:p>
          <a:p>
            <a:r>
              <a:rPr lang="en-US" dirty="0" smtClean="0"/>
              <a:t>5 women &lt;45 years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68323289"/>
              </p:ext>
            </p:extLst>
          </p:nvPr>
        </p:nvGraphicFramePr>
        <p:xfrm>
          <a:off x="8264324" y="4147642"/>
          <a:ext cx="2581154" cy="246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24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969307"/>
              </p:ext>
            </p:extLst>
          </p:nvPr>
        </p:nvGraphicFramePr>
        <p:xfrm>
          <a:off x="838200" y="2586114"/>
          <a:ext cx="10515600" cy="313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6689" y="5406110"/>
            <a:ext cx="168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time to </a:t>
            </a: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recurrence: 1502 days (49 months)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9530" y="5379520"/>
            <a:ext cx="168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time </a:t>
            </a:r>
            <a:r>
              <a:rPr lang="en-US" smtClean="0"/>
              <a:t>to 2</a:t>
            </a:r>
            <a:r>
              <a:rPr lang="en-US" baseline="30000" smtClean="0"/>
              <a:t>nd</a:t>
            </a:r>
            <a:r>
              <a:rPr lang="en-US" smtClean="0"/>
              <a:t> recurrence: 561 days (18 months)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5438" y="5379520"/>
            <a:ext cx="168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time to 3</a:t>
            </a:r>
            <a:r>
              <a:rPr lang="en-US" baseline="30000" dirty="0" smtClean="0"/>
              <a:t>rd</a:t>
            </a:r>
            <a:r>
              <a:rPr lang="en-US" dirty="0" smtClean="0"/>
              <a:t> recurrence: 717 days (23 months)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5975" y="1458410"/>
            <a:ext cx="659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patients (33.3%) patients had recurrence</a:t>
            </a:r>
          </a:p>
          <a:p>
            <a:r>
              <a:rPr lang="en-US" dirty="0"/>
              <a:t>	</a:t>
            </a:r>
            <a:r>
              <a:rPr lang="en-US" dirty="0" smtClean="0"/>
              <a:t>25% 1A, 75% 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7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283555"/>
              </p:ext>
            </p:extLst>
          </p:nvPr>
        </p:nvGraphicFramePr>
        <p:xfrm>
          <a:off x="838200" y="1825625"/>
          <a:ext cx="757659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07391" y="1354238"/>
            <a:ext cx="3312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 </a:t>
            </a:r>
            <a:r>
              <a:rPr lang="en-US" b="1" dirty="0" err="1" smtClean="0"/>
              <a:t>cytoreduction</a:t>
            </a:r>
            <a:r>
              <a:rPr lang="en-US" b="1" dirty="0" smtClean="0"/>
              <a:t> after surgery: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 (100%) in first recurrence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 (100%) in second recurrence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 (50%) in 3</a:t>
            </a:r>
            <a:r>
              <a:rPr lang="en-US" baseline="30000" dirty="0" smtClean="0"/>
              <a:t>rd</a:t>
            </a:r>
            <a:r>
              <a:rPr lang="en-US" dirty="0" smtClean="0"/>
              <a:t> recurrence</a:t>
            </a:r>
          </a:p>
          <a:p>
            <a:endParaRPr lang="en-US" dirty="0"/>
          </a:p>
          <a:p>
            <a:r>
              <a:rPr lang="en-US" b="1" dirty="0" smtClean="0"/>
              <a:t>Surgical complications: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 (33%) in first recurrence (pelvic collection)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 (33%) in second recurrence (vascular injury)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None in third recurrence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86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017310"/>
              </p:ext>
            </p:extLst>
          </p:nvPr>
        </p:nvGraphicFramePr>
        <p:xfrm>
          <a:off x="2389208" y="1690688"/>
          <a:ext cx="711360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4871" y="2037144"/>
            <a:ext cx="295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Deceased</a:t>
            </a:r>
            <a:r>
              <a:rPr lang="en-US" dirty="0" smtClean="0"/>
              <a:t> (n=2):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ithin 1 month of surgery due to post-op complication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9 years after diagnosis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4871" y="4201610"/>
            <a:ext cx="2696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Living with disease</a:t>
            </a:r>
            <a:r>
              <a:rPr lang="en-US" dirty="0" smtClean="0"/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 under active surveillance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 considering further </a:t>
            </a:r>
            <a:r>
              <a:rPr lang="en-US" dirty="0" err="1" smtClean="0"/>
              <a:t>debulking</a:t>
            </a:r>
            <a:r>
              <a:rPr lang="en-US" dirty="0" smtClean="0"/>
              <a:t> surgery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46025" y="2442258"/>
            <a:ext cx="1284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49256" y="4201610"/>
            <a:ext cx="873888" cy="439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11036" y="1296365"/>
            <a:ext cx="39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duration of follow-up: 6 years</a:t>
            </a:r>
          </a:p>
          <a:p>
            <a:r>
              <a:rPr lang="en-US" dirty="0" smtClean="0"/>
              <a:t>Median age at death: 54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3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 laparoscopic approach safe?</a:t>
            </a:r>
          </a:p>
          <a:p>
            <a:pPr lvl="1"/>
            <a:r>
              <a:rPr lang="en-US" dirty="0" smtClean="0"/>
              <a:t>No increase in complications</a:t>
            </a:r>
          </a:p>
          <a:p>
            <a:pPr lvl="1"/>
            <a:r>
              <a:rPr lang="en-US" dirty="0" smtClean="0"/>
              <a:t>25% recurrences had laparoscopic surgery</a:t>
            </a:r>
          </a:p>
          <a:p>
            <a:r>
              <a:rPr lang="en-US" dirty="0" smtClean="0"/>
              <a:t>Is the fertility sparing approach safe?</a:t>
            </a:r>
          </a:p>
          <a:p>
            <a:pPr lvl="1"/>
            <a:r>
              <a:rPr lang="en-US" dirty="0" smtClean="0"/>
              <a:t>2 women had fertility sparing surgery and no evidence of recurrence</a:t>
            </a:r>
          </a:p>
          <a:p>
            <a:pPr lvl="1"/>
            <a:r>
              <a:rPr lang="en-US" dirty="0" smtClean="0"/>
              <a:t>1 live birth, 1 currently pregnant</a:t>
            </a:r>
          </a:p>
          <a:p>
            <a:r>
              <a:rPr lang="en-US" dirty="0" smtClean="0"/>
              <a:t>What is the optimal management of recurrence?</a:t>
            </a:r>
          </a:p>
          <a:p>
            <a:pPr lvl="1"/>
            <a:r>
              <a:rPr lang="en-US" dirty="0" smtClean="0"/>
              <a:t>Survival rate for patients with recurrence 75%</a:t>
            </a:r>
          </a:p>
          <a:p>
            <a:pPr lvl="1"/>
            <a:r>
              <a:rPr lang="en-US" dirty="0" smtClean="0"/>
              <a:t>All managed primarily with surgery</a:t>
            </a:r>
          </a:p>
          <a:p>
            <a:pPr lvl="1"/>
            <a:r>
              <a:rPr lang="en-US" dirty="0" smtClean="0"/>
              <a:t>Further surgical </a:t>
            </a:r>
            <a:r>
              <a:rPr lang="en-US" dirty="0" err="1" smtClean="0"/>
              <a:t>debulking</a:t>
            </a:r>
            <a:r>
              <a:rPr lang="en-US" dirty="0" smtClean="0"/>
              <a:t> in majority</a:t>
            </a:r>
          </a:p>
          <a:p>
            <a:pPr lvl="2"/>
            <a:r>
              <a:rPr lang="en-US" dirty="0" smtClean="0"/>
              <a:t>Increased risk of complications</a:t>
            </a:r>
          </a:p>
          <a:p>
            <a:pPr lvl="2"/>
            <a:r>
              <a:rPr lang="en-US" dirty="0" smtClean="0"/>
              <a:t>Majority successful complete </a:t>
            </a:r>
            <a:r>
              <a:rPr lang="en-US" dirty="0" err="1" smtClean="0"/>
              <a:t>cytoreduction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8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Cancer Research UK. Sex cord stromal </a:t>
            </a:r>
            <a:r>
              <a:rPr lang="en-US" sz="1600" dirty="0" err="1" smtClean="0"/>
              <a:t>tumours</a:t>
            </a:r>
            <a:r>
              <a:rPr lang="en-US" sz="1600" dirty="0" smtClean="0"/>
              <a:t>. Available </a:t>
            </a:r>
            <a:r>
              <a:rPr lang="en-US" sz="1600" dirty="0"/>
              <a:t>from: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www.cancerresearchuk.org/about-cancer/ovarian-cancer/types/sex-cord-stromal</a:t>
            </a:r>
            <a:r>
              <a:rPr lang="en-US" sz="1600" dirty="0" smtClean="0"/>
              <a:t> [accessed </a:t>
            </a:r>
            <a:r>
              <a:rPr lang="en-US" sz="1600" dirty="0" err="1" smtClean="0"/>
              <a:t>Septemeber</a:t>
            </a:r>
            <a:r>
              <a:rPr lang="en-US" sz="1600" dirty="0" smtClean="0"/>
              <a:t> 2021]</a:t>
            </a:r>
            <a:endParaRPr lang="en-US" sz="1600" dirty="0"/>
          </a:p>
          <a:p>
            <a:r>
              <a:rPr lang="en-US" sz="1600" i="1" dirty="0"/>
              <a:t>I. Ray-</a:t>
            </a:r>
            <a:r>
              <a:rPr lang="en-US" sz="1600" i="1" dirty="0" err="1"/>
              <a:t>Coquard</a:t>
            </a:r>
            <a:r>
              <a:rPr lang="en-US" sz="1600" i="1" dirty="0"/>
              <a:t>, P. </a:t>
            </a:r>
            <a:r>
              <a:rPr lang="en-US" sz="1600" i="1" dirty="0" err="1"/>
              <a:t>Morice</a:t>
            </a:r>
            <a:r>
              <a:rPr lang="en-US" sz="1600" i="1" dirty="0"/>
              <a:t>, D. </a:t>
            </a:r>
            <a:r>
              <a:rPr lang="en-US" sz="1600" i="1" dirty="0" err="1"/>
              <a:t>Lorusso</a:t>
            </a:r>
            <a:r>
              <a:rPr lang="en-US" sz="1600" i="1" dirty="0"/>
              <a:t>, J. </a:t>
            </a:r>
            <a:r>
              <a:rPr lang="en-US" sz="1600" i="1" dirty="0" err="1"/>
              <a:t>Prat</a:t>
            </a:r>
            <a:r>
              <a:rPr lang="en-US" sz="1600" i="1" dirty="0"/>
              <a:t>, A. </a:t>
            </a:r>
            <a:r>
              <a:rPr lang="en-US" sz="1600" i="1" dirty="0" err="1"/>
              <a:t>Oaknin</a:t>
            </a:r>
            <a:r>
              <a:rPr lang="en-US" sz="1600" i="1" dirty="0"/>
              <a:t>, P. </a:t>
            </a:r>
            <a:r>
              <a:rPr lang="en-US" sz="1600" i="1" dirty="0" err="1"/>
              <a:t>Pautier</a:t>
            </a:r>
            <a:r>
              <a:rPr lang="en-US" sz="1600" i="1" dirty="0"/>
              <a:t> &amp; N. Colombo, on behalf of the ESMO Guidelines </a:t>
            </a:r>
            <a:r>
              <a:rPr lang="en-US" sz="1600" i="1" dirty="0" smtClean="0"/>
              <a:t>Committee. </a:t>
            </a:r>
            <a:r>
              <a:rPr lang="en-US" sz="1600" dirty="0"/>
              <a:t>Non-Epithelial Ovarian Cancer: ESMO Clinical Practice </a:t>
            </a:r>
            <a:r>
              <a:rPr lang="en-US" sz="1600" dirty="0" smtClean="0"/>
              <a:t>Guidelines. </a:t>
            </a:r>
            <a:r>
              <a:rPr lang="it-IT" sz="1600" dirty="0" err="1"/>
              <a:t>Ann</a:t>
            </a:r>
            <a:r>
              <a:rPr lang="it-IT" sz="1600" dirty="0"/>
              <a:t> </a:t>
            </a:r>
            <a:r>
              <a:rPr lang="it-IT" sz="1600" dirty="0" err="1"/>
              <a:t>Oncol</a:t>
            </a:r>
            <a:r>
              <a:rPr lang="it-IT" sz="1600" dirty="0"/>
              <a:t> (2018) 29 (</a:t>
            </a:r>
            <a:r>
              <a:rPr lang="it-IT" sz="1600" dirty="0" err="1"/>
              <a:t>Suppl</a:t>
            </a:r>
            <a:r>
              <a:rPr lang="it-IT" sz="1600"/>
              <a:t> 4): </a:t>
            </a:r>
            <a:r>
              <a:rPr lang="it-IT" sz="1600" smtClean="0"/>
              <a:t>iv1–iv18.</a:t>
            </a:r>
            <a:endParaRPr lang="en-US" sz="1600" dirty="0" smtClean="0"/>
          </a:p>
          <a:p>
            <a:r>
              <a:rPr lang="en-US" sz="1600" dirty="0" err="1" smtClean="0"/>
              <a:t>Mangili</a:t>
            </a:r>
            <a:r>
              <a:rPr lang="en-US" sz="1600" dirty="0"/>
              <a:t> G, </a:t>
            </a:r>
            <a:r>
              <a:rPr lang="en-US" sz="1600" dirty="0" err="1"/>
              <a:t>Sigismondi</a:t>
            </a:r>
            <a:r>
              <a:rPr lang="en-US" sz="1600" dirty="0"/>
              <a:t> C, </a:t>
            </a:r>
            <a:r>
              <a:rPr lang="en-US" sz="1600" dirty="0" err="1"/>
              <a:t>Gadducci</a:t>
            </a:r>
            <a:r>
              <a:rPr lang="en-US" sz="1600" dirty="0"/>
              <a:t> A</a:t>
            </a:r>
            <a:r>
              <a:rPr lang="en-US" sz="1600" i="1" dirty="0"/>
              <a:t>, et </a:t>
            </a:r>
            <a:r>
              <a:rPr lang="en-US" sz="1600" i="1" dirty="0" smtClean="0"/>
              <a:t>al</a:t>
            </a:r>
            <a:r>
              <a:rPr lang="en-US" sz="1600" dirty="0" smtClean="0"/>
              <a:t>. Outcome </a:t>
            </a:r>
            <a:r>
              <a:rPr lang="en-US" sz="1600" dirty="0"/>
              <a:t>and Risk Factors for Recurrence in Malignant Ovarian Germ Cell Tumors: A MITO-9 Retrospective </a:t>
            </a:r>
            <a:r>
              <a:rPr lang="en-US" sz="1600" dirty="0" smtClean="0"/>
              <a:t>Study </a:t>
            </a:r>
            <a:r>
              <a:rPr lang="en-US" sz="1600" i="1" dirty="0" smtClean="0"/>
              <a:t>International </a:t>
            </a:r>
            <a:r>
              <a:rPr lang="en-US" sz="1600" i="1" dirty="0"/>
              <a:t>Journal of Gynecologic Cancer </a:t>
            </a:r>
            <a:r>
              <a:rPr lang="en-US" sz="1600" dirty="0"/>
              <a:t>2011;</a:t>
            </a:r>
            <a:r>
              <a:rPr lang="en-US" sz="1600" b="1" dirty="0"/>
              <a:t>21:</a:t>
            </a:r>
            <a:r>
              <a:rPr lang="en-US" sz="1600" dirty="0"/>
              <a:t>1414-1421.</a:t>
            </a:r>
          </a:p>
          <a:p>
            <a:r>
              <a:rPr lang="en-US" sz="1600" dirty="0" smtClean="0"/>
              <a:t>Zhao</a:t>
            </a:r>
            <a:r>
              <a:rPr lang="en-US" sz="1600" dirty="0"/>
              <a:t>, D., Zhang, Y., </a:t>
            </a:r>
            <a:r>
              <a:rPr lang="en-US" sz="1600" dirty="0" err="1"/>
              <a:t>Ou</a:t>
            </a:r>
            <a:r>
              <a:rPr lang="en-US" sz="1600" dirty="0"/>
              <a:t>, Z. </a:t>
            </a:r>
            <a:r>
              <a:rPr lang="en-US" sz="1600" i="1" dirty="0"/>
              <a:t>et al.</a:t>
            </a:r>
            <a:r>
              <a:rPr lang="en-US" sz="1600" dirty="0"/>
              <a:t> Characteristics and treatment results of recurrence in adult-type </a:t>
            </a:r>
            <a:r>
              <a:rPr lang="en-US" sz="1600" dirty="0" err="1"/>
              <a:t>granulosa</a:t>
            </a:r>
            <a:r>
              <a:rPr lang="en-US" sz="1600" dirty="0"/>
              <a:t> cell tumor of ovary. </a:t>
            </a:r>
            <a:r>
              <a:rPr lang="en-US" sz="1600" i="1" dirty="0"/>
              <a:t>J Ovarian Res</a:t>
            </a:r>
            <a:r>
              <a:rPr lang="en-US" sz="1600" dirty="0"/>
              <a:t> </a:t>
            </a:r>
            <a:r>
              <a:rPr lang="en-US" sz="1600" b="1" dirty="0"/>
              <a:t>13, </a:t>
            </a:r>
            <a:r>
              <a:rPr lang="en-US" sz="1600" dirty="0"/>
              <a:t>19 (2020). https://</a:t>
            </a:r>
            <a:r>
              <a:rPr lang="en-US" sz="1600" dirty="0" err="1" smtClean="0"/>
              <a:t>doi.org</a:t>
            </a:r>
            <a:r>
              <a:rPr lang="en-US" sz="1600" dirty="0" smtClean="0"/>
              <a:t>/10.1186/s13048-020-00619-6.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82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Aims and 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2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</a:t>
            </a:r>
            <a:r>
              <a:rPr lang="en-US" dirty="0" err="1" smtClean="0"/>
              <a:t>granulosa</a:t>
            </a:r>
            <a:r>
              <a:rPr lang="en-US" dirty="0" smtClean="0"/>
              <a:t> cell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sex cord stromal </a:t>
            </a:r>
            <a:r>
              <a:rPr lang="en-US" dirty="0" err="1" smtClean="0"/>
              <a:t>tumours</a:t>
            </a:r>
            <a:endParaRPr lang="en-US" dirty="0" smtClean="0"/>
          </a:p>
          <a:p>
            <a:r>
              <a:rPr lang="en-US" dirty="0" smtClean="0"/>
              <a:t>5% ovarian cancer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01" y="1888543"/>
            <a:ext cx="4706085" cy="42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61286"/>
            <a:ext cx="1511461" cy="396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ESMO 2018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29" y="0"/>
            <a:ext cx="5755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33979"/>
            <a:ext cx="10515600" cy="254298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" y="243078"/>
            <a:ext cx="990295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0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737202"/>
            <a:ext cx="10427208" cy="5508149"/>
            <a:chOff x="3175000" y="3451225"/>
            <a:chExt cx="5854700" cy="19069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000" y="3451225"/>
              <a:ext cx="5854700" cy="1384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7700" y="4837495"/>
              <a:ext cx="5842000" cy="520700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6049700" y="5405377"/>
            <a:ext cx="4193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7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laparoscopic approach safe?</a:t>
            </a:r>
          </a:p>
          <a:p>
            <a:pPr lvl="1"/>
            <a:r>
              <a:rPr lang="en-US" dirty="0" smtClean="0"/>
              <a:t>Current evidence shows no detrimental effect on oncological success with laparoscopic surgery</a:t>
            </a:r>
          </a:p>
          <a:p>
            <a:r>
              <a:rPr lang="en-US" dirty="0"/>
              <a:t>Is fertility preserving surgery safe? Does it increase recurrence risk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Fertility preserving surgery seems to have higher rate of recurrence over 10 year period but overall survival appears unchanged</a:t>
            </a:r>
          </a:p>
          <a:p>
            <a:pPr lvl="1"/>
            <a:r>
              <a:rPr lang="en-US" dirty="0" smtClean="0"/>
              <a:t>Completion surgery should be considered when family is complete</a:t>
            </a:r>
          </a:p>
          <a:p>
            <a:r>
              <a:rPr lang="en-US" dirty="0"/>
              <a:t>What is the optimal management of recurrence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Majority of current data supports surgery over chemotherapy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 err="1" smtClean="0"/>
              <a:t>cytoreduction</a:t>
            </a:r>
            <a:r>
              <a:rPr lang="en-US" dirty="0" smtClean="0"/>
              <a:t> at time of surgery reduces risk of further recurrence</a:t>
            </a:r>
          </a:p>
          <a:p>
            <a:pPr lvl="1"/>
            <a:r>
              <a:rPr lang="en-US" dirty="0" smtClean="0"/>
              <a:t>Role of chemotherapy as first line management for recurrence controversial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322" y="6493397"/>
            <a:ext cx="60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MITO-9 Study, Zhao et al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9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histologically confirmed adult </a:t>
            </a:r>
            <a:r>
              <a:rPr lang="en-US" dirty="0" err="1" smtClean="0"/>
              <a:t>granulosa</a:t>
            </a:r>
            <a:r>
              <a:rPr lang="en-US" dirty="0" smtClean="0"/>
              <a:t> cell ovarian </a:t>
            </a:r>
            <a:r>
              <a:rPr lang="en-US" dirty="0" err="1" smtClean="0"/>
              <a:t>tumours</a:t>
            </a:r>
            <a:r>
              <a:rPr lang="en-US" dirty="0" smtClean="0"/>
              <a:t> since 2006 identified (n=14)</a:t>
            </a:r>
          </a:p>
          <a:p>
            <a:r>
              <a:rPr lang="en-US" dirty="0" smtClean="0"/>
              <a:t>Retrospective analysis of all available hospital notes, pathology results and imaging reports</a:t>
            </a:r>
          </a:p>
          <a:p>
            <a:pPr lvl="1"/>
            <a:r>
              <a:rPr lang="en-US" dirty="0" smtClean="0"/>
              <a:t>Notes unavailable for 2 patients</a:t>
            </a:r>
          </a:p>
        </p:txBody>
      </p:sp>
    </p:spTree>
    <p:extLst>
      <p:ext uri="{BB962C8B-B14F-4D97-AF65-F5344CB8AC3E}">
        <p14:creationId xmlns:p14="http://schemas.microsoft.com/office/powerpoint/2010/main" val="205573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age at diagnosis: 50 years (27 </a:t>
            </a:r>
            <a:r>
              <a:rPr lang="mr-IN" dirty="0" smtClean="0"/>
              <a:t>–</a:t>
            </a:r>
            <a:r>
              <a:rPr lang="en-US" dirty="0" smtClean="0"/>
              <a:t> 73)</a:t>
            </a:r>
          </a:p>
          <a:p>
            <a:r>
              <a:rPr lang="en-US" dirty="0" smtClean="0"/>
              <a:t>92% stage 1 at diagnosis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28149778"/>
              </p:ext>
            </p:extLst>
          </p:nvPr>
        </p:nvGraphicFramePr>
        <p:xfrm>
          <a:off x="6886937" y="2916821"/>
          <a:ext cx="4604152" cy="351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88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838</Words>
  <Application>Microsoft Office PowerPoint</Application>
  <PresentationFormat>Custom</PresentationFormat>
  <Paragraphs>139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Single centre experience of ovarian adult granulosa cell tumours</vt:lpstr>
      <vt:lpstr>PowerPoint Presentation</vt:lpstr>
      <vt:lpstr>Adult granulosa cell tumours</vt:lpstr>
      <vt:lpstr>PowerPoint Presentation</vt:lpstr>
      <vt:lpstr>PowerPoint Presentation</vt:lpstr>
      <vt:lpstr>PowerPoint Presentation</vt:lpstr>
      <vt:lpstr>Questions to consider</vt:lpstr>
      <vt:lpstr>Methods</vt:lpstr>
      <vt:lpstr>Demographics</vt:lpstr>
      <vt:lpstr>Diagnosis</vt:lpstr>
      <vt:lpstr>Primary surgery</vt:lpstr>
      <vt:lpstr>Recurrence?</vt:lpstr>
      <vt:lpstr>Recurrence?</vt:lpstr>
      <vt:lpstr>Survival</vt:lpstr>
      <vt:lpstr>Discussion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centre experience of ovarian adult granulosa cell tumours</dc:title>
  <dc:creator>Microsoft Office User</dc:creator>
  <cp:lastModifiedBy>Dunderdale, Helen</cp:lastModifiedBy>
  <cp:revision>37</cp:revision>
  <dcterms:created xsi:type="dcterms:W3CDTF">2021-09-28T13:08:46Z</dcterms:created>
  <dcterms:modified xsi:type="dcterms:W3CDTF">2021-12-07T11:51:23Z</dcterms:modified>
</cp:coreProperties>
</file>