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0FA4-F256-3D65-3EF6-9D427E068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8CD1A-A0F8-045B-D262-3A108DFB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0EFDA-1547-0A9A-EE7A-581D5044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97EC5-74B3-C7F7-F1E9-03F92CD3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C730-EC33-E5D2-6AA5-ADC9F1C0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7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F6D6-0020-B89F-A449-9874AEC3A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50974-07E0-D3CC-B2C7-B3150082C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9E5FA-15B1-BBB0-343D-1D7F2256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4047B-550F-44ED-629F-DD57BC5C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7FDA8-5C14-9DA4-37E9-8D1AA6F8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9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38761-FA51-9F35-5931-7B68B3A48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29C9C-C64A-E2A0-41E5-04284497F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19F39-E033-99D8-5B2F-DB086DCD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370B-EA35-FDF2-BDC4-C1FE53B8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8BA5F-2226-CB8A-C104-9DF22ACA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4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2279-07F3-E5DD-B6BA-958B1026A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B1B4-8D3E-642E-CE32-98B65181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1C875-FF4E-BA05-7FBF-2EAEB1F0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6508-D64B-43EA-58BE-8AFC554F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DC4B-7C1F-6987-FC3C-1D35BB21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8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2134-DD45-6CAB-FA45-564C5691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08D67-C771-3EF9-8099-E4DC81D7A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8DDD-CE14-FBD1-C7DD-7DB928C3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7E41-122F-2912-4394-11FBD7B2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9E35-F7D8-D8A5-F8D7-4C09B80B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3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73A3-686F-44B0-AB48-2B950B2C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B5501-482E-E0A4-0636-1635855BB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1F81A-0E35-E489-4B02-C38455F95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8A937-CBEF-3A8C-B825-23DBABFF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A41B1-4099-0642-9B0E-58A256D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40AD1-343E-FA61-4834-17A03D0D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2B48D-542D-A6F4-A5F3-D4860EFC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D2743-53DC-9873-3D38-C04A749A9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4ADE5-15C9-E042-CE43-856B31A69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FF697-C848-4DE2-10D9-235135DF6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966C7-8DBA-05D5-2A3D-2E6CB3EA0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42606-499E-4A63-FDF1-5DB2DB40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0B2330-F43D-13DF-0A8D-88E39AF0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1D858-31A8-71CE-BCF2-506E1B6F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2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B8FD-462F-E42A-F229-D2753BB8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FCB09-09DF-DF34-3CAB-C25A2C61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B0947-2CED-401E-810F-8674FECE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3AB6D-B3EB-9355-88C7-FA554506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7E566-2DFC-361E-189C-B657C046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493F3-2D3D-B305-1149-3775E516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93E94-CFB9-764A-BC71-9ADEEA76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2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1550-5906-E03D-C33C-29AF18B77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98BA3-ECBB-8415-4297-1E7B6CF13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9A290-9083-8F1C-7D29-8450C7524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99A3D-F7EA-9D96-3CE8-DDACE738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00C8A-86EA-A1C8-8A32-1CB0DB0B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63185-26BF-D039-30E7-D8F73FA6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4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97FB-11B9-A6C2-696A-657E7D12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97802-5B86-1A8D-659F-C79247A45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768B0-4BF6-074C-EB6B-0D738D7C2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58821-66CF-C5EB-3A9E-2605E4F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0536A-69B9-CE9F-5AF1-AA187B6B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2EF37-2CC1-8E20-3399-10B5E77D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64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818AC-4F99-C9A4-029D-7662CC42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0F7C5-8A01-8CF0-5C9A-DCB3FAC7E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8FA87-9A26-5008-92AC-AF1E76C59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C7CB-E74C-448C-A42B-0DAFB0D9B70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A38A9-DB72-F2B6-9077-2F0B82A9F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8DEAE-425C-ACB7-0126-A7688E78A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8F61-26CB-4E07-B338-F2442EA2C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4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0FA8-B8B9-CA1D-3D76-784E88208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SWAG cancer alliance update</a:t>
            </a:r>
            <a:br>
              <a:rPr lang="en-GB" dirty="0"/>
            </a:br>
            <a:r>
              <a:rPr lang="en-GB" dirty="0"/>
              <a:t>May 24</a:t>
            </a:r>
          </a:p>
        </p:txBody>
      </p:sp>
    </p:spTree>
    <p:extLst>
      <p:ext uri="{BB962C8B-B14F-4D97-AF65-F5344CB8AC3E}">
        <p14:creationId xmlns:p14="http://schemas.microsoft.com/office/powerpoint/2010/main" val="196105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C000-97D8-2D14-25E9-B42BBB74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AD1CD-943B-384F-D581-2A4448201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TLHC expansion</a:t>
            </a:r>
          </a:p>
          <a:p>
            <a:r>
              <a:rPr lang="en-GB" dirty="0"/>
              <a:t>Thoracic surgical recovery plan</a:t>
            </a:r>
          </a:p>
          <a:p>
            <a:r>
              <a:rPr lang="en-GB" dirty="0"/>
              <a:t>LCNS clinics</a:t>
            </a:r>
          </a:p>
          <a:p>
            <a:endParaRPr lang="en-GB" dirty="0"/>
          </a:p>
          <a:p>
            <a:r>
              <a:rPr lang="en-GB" dirty="0"/>
              <a:t>TVG workstreams</a:t>
            </a:r>
          </a:p>
          <a:p>
            <a:r>
              <a:rPr lang="en-GB" dirty="0"/>
              <a:t>Data, </a:t>
            </a:r>
            <a:r>
              <a:rPr lang="en-GB" dirty="0" err="1"/>
              <a:t>roche</a:t>
            </a:r>
            <a:endParaRPr lang="en-GB" dirty="0"/>
          </a:p>
          <a:p>
            <a:r>
              <a:rPr lang="en-GB" dirty="0"/>
              <a:t>Audit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44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531930-A863-4711-BBDB-E4EF355C61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2914" y="172528"/>
          <a:ext cx="11792310" cy="7272272"/>
        </p:xfrm>
        <a:graphic>
          <a:graphicData uri="http://schemas.openxmlformats.org/drawingml/2006/table">
            <a:tbl>
              <a:tblPr/>
              <a:tblGrid>
                <a:gridCol w="578320">
                  <a:extLst>
                    <a:ext uri="{9D8B030D-6E8A-4147-A177-3AD203B41FA5}">
                      <a16:colId xmlns:a16="http://schemas.microsoft.com/office/drawing/2014/main" val="3041313284"/>
                    </a:ext>
                  </a:extLst>
                </a:gridCol>
                <a:gridCol w="4217966">
                  <a:extLst>
                    <a:ext uri="{9D8B030D-6E8A-4147-A177-3AD203B41FA5}">
                      <a16:colId xmlns:a16="http://schemas.microsoft.com/office/drawing/2014/main" val="1885589077"/>
                    </a:ext>
                  </a:extLst>
                </a:gridCol>
                <a:gridCol w="1656272">
                  <a:extLst>
                    <a:ext uri="{9D8B030D-6E8A-4147-A177-3AD203B41FA5}">
                      <a16:colId xmlns:a16="http://schemas.microsoft.com/office/drawing/2014/main" val="2350354279"/>
                    </a:ext>
                  </a:extLst>
                </a:gridCol>
                <a:gridCol w="1155939">
                  <a:extLst>
                    <a:ext uri="{9D8B030D-6E8A-4147-A177-3AD203B41FA5}">
                      <a16:colId xmlns:a16="http://schemas.microsoft.com/office/drawing/2014/main" val="3645020812"/>
                    </a:ext>
                  </a:extLst>
                </a:gridCol>
                <a:gridCol w="1708031">
                  <a:extLst>
                    <a:ext uri="{9D8B030D-6E8A-4147-A177-3AD203B41FA5}">
                      <a16:colId xmlns:a16="http://schemas.microsoft.com/office/drawing/2014/main" val="950552804"/>
                    </a:ext>
                  </a:extLst>
                </a:gridCol>
                <a:gridCol w="1364322">
                  <a:extLst>
                    <a:ext uri="{9D8B030D-6E8A-4147-A177-3AD203B41FA5}">
                      <a16:colId xmlns:a16="http://schemas.microsoft.com/office/drawing/2014/main" val="942837233"/>
                    </a:ext>
                  </a:extLst>
                </a:gridCol>
                <a:gridCol w="1111460">
                  <a:extLst>
                    <a:ext uri="{9D8B030D-6E8A-4147-A177-3AD203B41FA5}">
                      <a16:colId xmlns:a16="http://schemas.microsoft.com/office/drawing/2014/main" val="1667961205"/>
                    </a:ext>
                  </a:extLst>
                </a:gridCol>
              </a:tblGrid>
              <a:tr h="2745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Recommendation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United Hospitals Bath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Gloucestershire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Hospital Bristol and Weston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Salisbury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Bristol Trust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470409"/>
                  </a:ext>
                </a:extLst>
              </a:tr>
              <a:tr h="8158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trusts should have an overall radical treatment rate of 85% or more in those patients with NSCLC stages I-II and of performance status 0-2. This includes all treatment modalities (surgery, radiotherapy including SABR, multimodality treatment and </a:t>
                      </a:r>
                      <a:r>
                        <a:rPr lang="en-GB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thermoablative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techniques).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475286"/>
                  </a:ext>
                </a:extLst>
              </a:tr>
              <a:tr h="27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trusts should have an overall surgical resection rate for NSCLC of over 20%.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175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788890"/>
                  </a:ext>
                </a:extLst>
              </a:tr>
              <a:tr h="416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trusts that treat lung cancer with radiotherapy should be able to deliver SABR in line with the clinical commissioning policy.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403077"/>
                  </a:ext>
                </a:extLst>
              </a:tr>
              <a:tr h="3121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trusts should deliver radiotherapy in line with the Royal College of Radiologists consensus statements.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875316"/>
                  </a:ext>
                </a:extLst>
              </a:tr>
              <a:tr h="6243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 a patient has early stage disease but is declined for radical treatment, or does not have access to the full range of radical treatment options, more effective mechanisms should exist for a second opinion.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408589"/>
                  </a:ext>
                </a:extLst>
              </a:tr>
              <a:tr h="416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Trusts should monitor rates of post-surgical adjuvant and neoadjuvant treatments and this data should be available for national benchmarking.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95163"/>
                  </a:ext>
                </a:extLst>
              </a:tr>
              <a:tr h="416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Trusts should record and monitor multimodality treatment in stage IIIA disease and offer radical intent treatment as standard in fit patients.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180090"/>
                  </a:ext>
                </a:extLst>
              </a:tr>
              <a:tr h="680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Radical intent treatment should commence by day 49 of the overall NOLCP pathway. Furthermore, for surgery, </a:t>
                      </a:r>
                      <a:r>
                        <a:rPr lang="en-GB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thermoablation</a:t>
                      </a:r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or radiotherapy, treatment should commence by day 16 after the decision to treat in line with NOLCP.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05342"/>
                  </a:ext>
                </a:extLst>
              </a:tr>
              <a:tr h="5451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trusts should improve their treatment rates with SACT to achieve greater than 70% treatment for fit patients with advanced NSCLC, and greater than 70% chemotherapy rates in small cell lung cancer.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193587"/>
                  </a:ext>
                </a:extLst>
              </a:tr>
              <a:tr h="5451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Ensure that all patients lung cancer have access to enhanced supportive care and/or specialist palliative care. Inpatient specialist palliative care provision should be available seven days per week.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491250"/>
                  </a:ext>
                </a:extLst>
              </a:tr>
              <a:tr h="27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Produce and implement protocols for follow-up pathways following radical therapies.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Agree 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882813"/>
                  </a:ext>
                </a:extLst>
              </a:tr>
              <a:tr h="416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trial recruitment should be considered a focus for prioritisation, with MDTs collaborating to offer a wider regional portfolio.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546351"/>
                  </a:ext>
                </a:extLst>
              </a:tr>
              <a:tr h="951179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64" marR="3464" marT="3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569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425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SWAG cancer alliance update May 24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update May 24</dc:title>
  <dc:creator>Henry</dc:creator>
  <cp:lastModifiedBy>Helen Dunderdale</cp:lastModifiedBy>
  <cp:revision>3</cp:revision>
  <dcterms:created xsi:type="dcterms:W3CDTF">2024-05-07T14:32:28Z</dcterms:created>
  <dcterms:modified xsi:type="dcterms:W3CDTF">2024-05-15T10:12:47Z</dcterms:modified>
</cp:coreProperties>
</file>