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8" r:id="rId7"/>
    <p:sldId id="261" r:id="rId8"/>
    <p:sldId id="262" r:id="rId9"/>
    <p:sldId id="263" r:id="rId10"/>
    <p:sldId id="265" r:id="rId11"/>
    <p:sldId id="266" r:id="rId12"/>
    <p:sldId id="269" r:id="rId13"/>
    <p:sldId id="264"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F43ED-ACD0-4AE1-A502-FA0EF5BE73E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CD439C-D1E7-4552-A554-5C94A99C01D4}">
      <dgm:prSet custT="1"/>
      <dgm:spPr/>
      <dgm:t>
        <a:bodyPr/>
        <a:lstStyle/>
        <a:p>
          <a:r>
            <a:rPr lang="en-GB" sz="1800" dirty="0"/>
            <a:t>Within our endoscopy department. facilitated by a group of experienced capsule endoscopy nurses. Runs out of one of our admission rooms.</a:t>
          </a:r>
          <a:endParaRPr lang="en-US" sz="1800" dirty="0"/>
        </a:p>
      </dgm:t>
    </dgm:pt>
    <dgm:pt modelId="{669CCC81-F30C-4524-B6D8-70577BCDF2E0}" type="parTrans" cxnId="{6ED8FB6D-A0EC-42A1-A007-9F9360F1DFD9}">
      <dgm:prSet/>
      <dgm:spPr/>
      <dgm:t>
        <a:bodyPr/>
        <a:lstStyle/>
        <a:p>
          <a:endParaRPr lang="en-US"/>
        </a:p>
      </dgm:t>
    </dgm:pt>
    <dgm:pt modelId="{9214CD20-5F67-4BE7-A73C-A723854ACE16}" type="sibTrans" cxnId="{6ED8FB6D-A0EC-42A1-A007-9F9360F1DFD9}">
      <dgm:prSet/>
      <dgm:spPr/>
      <dgm:t>
        <a:bodyPr/>
        <a:lstStyle/>
        <a:p>
          <a:endParaRPr lang="en-US"/>
        </a:p>
      </dgm:t>
    </dgm:pt>
    <dgm:pt modelId="{0910B80E-2D61-45CF-BFD4-134FA204AE50}">
      <dgm:prSet custT="1"/>
      <dgm:spPr/>
      <dgm:t>
        <a:bodyPr/>
        <a:lstStyle/>
        <a:p>
          <a:r>
            <a:rPr lang="en-GB" sz="1800" dirty="0"/>
            <a:t>To accommodate CCE, we have 3 readers who have completed the online training course – all are able to read studies remotely.</a:t>
          </a:r>
          <a:endParaRPr lang="en-US" sz="1800" dirty="0"/>
        </a:p>
      </dgm:t>
    </dgm:pt>
    <dgm:pt modelId="{71A20BDB-D2D4-4797-8A46-DB99AE1E15D6}" type="parTrans" cxnId="{F9B7D60F-83D5-427C-8CB0-E8CAF73B7AC8}">
      <dgm:prSet/>
      <dgm:spPr/>
      <dgm:t>
        <a:bodyPr/>
        <a:lstStyle/>
        <a:p>
          <a:endParaRPr lang="en-US"/>
        </a:p>
      </dgm:t>
    </dgm:pt>
    <dgm:pt modelId="{66929D4B-1D6F-4259-9C12-9BE4CC704618}" type="sibTrans" cxnId="{F9B7D60F-83D5-427C-8CB0-E8CAF73B7AC8}">
      <dgm:prSet/>
      <dgm:spPr/>
      <dgm:t>
        <a:bodyPr/>
        <a:lstStyle/>
        <a:p>
          <a:endParaRPr lang="en-US"/>
        </a:p>
      </dgm:t>
    </dgm:pt>
    <dgm:pt modelId="{B8BB9306-AFCF-4FD8-854B-2D8FF2ED1A88}">
      <dgm:prSet custT="1"/>
      <dgm:spPr/>
      <dgm:t>
        <a:bodyPr/>
        <a:lstStyle/>
        <a:p>
          <a:pPr algn="ctr"/>
          <a:r>
            <a:rPr lang="en-GB" sz="1800" dirty="0"/>
            <a:t>Initially open to 2ww, low risk patients:</a:t>
          </a:r>
        </a:p>
        <a:p>
          <a:pPr algn="l"/>
          <a:r>
            <a:rPr lang="en-GB" sz="1600" dirty="0"/>
            <a:t>FIT &lt;100 </a:t>
          </a:r>
        </a:p>
        <a:p>
          <a:pPr algn="l"/>
          <a:r>
            <a:rPr lang="en-GB" sz="1600" dirty="0"/>
            <a:t>FIT&lt;20 with clinical concern</a:t>
          </a:r>
        </a:p>
        <a:p>
          <a:pPr algn="l"/>
          <a:r>
            <a:rPr lang="en-GB" sz="1600" dirty="0"/>
            <a:t>absence of IDA</a:t>
          </a:r>
        </a:p>
        <a:p>
          <a:pPr algn="l"/>
          <a:r>
            <a:rPr lang="en-GB" sz="1600" dirty="0"/>
            <a:t>All potential suitable patients vetted</a:t>
          </a:r>
          <a:endParaRPr lang="en-US" sz="1600" dirty="0"/>
        </a:p>
      </dgm:t>
    </dgm:pt>
    <dgm:pt modelId="{707F03DD-E9EC-49DE-B387-F49C342F642E}" type="parTrans" cxnId="{C7B24695-B979-4032-9D66-F4F2887DA09F}">
      <dgm:prSet/>
      <dgm:spPr/>
      <dgm:t>
        <a:bodyPr/>
        <a:lstStyle/>
        <a:p>
          <a:endParaRPr lang="en-US"/>
        </a:p>
      </dgm:t>
    </dgm:pt>
    <dgm:pt modelId="{1449292D-340B-4589-BD50-414534556220}" type="sibTrans" cxnId="{C7B24695-B979-4032-9D66-F4F2887DA09F}">
      <dgm:prSet/>
      <dgm:spPr/>
      <dgm:t>
        <a:bodyPr/>
        <a:lstStyle/>
        <a:p>
          <a:endParaRPr lang="en-US"/>
        </a:p>
      </dgm:t>
    </dgm:pt>
    <dgm:pt modelId="{FAACC9DD-6406-4F24-825D-2A2AE8D66CBD}">
      <dgm:prSet custT="1"/>
      <dgm:spPr/>
      <dgm:t>
        <a:bodyPr/>
        <a:lstStyle/>
        <a:p>
          <a:r>
            <a:rPr lang="en-GB" sz="1800" dirty="0"/>
            <a:t>Expanded to include polyp surveillance patients (routine 3 year surveillance patients only)</a:t>
          </a:r>
          <a:endParaRPr lang="en-US" sz="1800" dirty="0"/>
        </a:p>
      </dgm:t>
    </dgm:pt>
    <dgm:pt modelId="{049201F9-86EF-401A-BEAE-1E9FD2257305}" type="parTrans" cxnId="{DC76B48A-7FB5-46C3-8DF2-CCBE07F5A65B}">
      <dgm:prSet/>
      <dgm:spPr/>
      <dgm:t>
        <a:bodyPr/>
        <a:lstStyle/>
        <a:p>
          <a:endParaRPr lang="en-US"/>
        </a:p>
      </dgm:t>
    </dgm:pt>
    <dgm:pt modelId="{3BAD0491-13F1-40FF-83CE-E3A94F30F9E1}" type="sibTrans" cxnId="{DC76B48A-7FB5-46C3-8DF2-CCBE07F5A65B}">
      <dgm:prSet/>
      <dgm:spPr/>
      <dgm:t>
        <a:bodyPr/>
        <a:lstStyle/>
        <a:p>
          <a:endParaRPr lang="en-US"/>
        </a:p>
      </dgm:t>
    </dgm:pt>
    <dgm:pt modelId="{1C49E31C-C827-42A9-8DC7-8356BC340F17}" type="pres">
      <dgm:prSet presAssocID="{85DF43ED-ACD0-4AE1-A502-FA0EF5BE73EA}" presName="root" presStyleCnt="0">
        <dgm:presLayoutVars>
          <dgm:dir/>
          <dgm:resizeHandles val="exact"/>
        </dgm:presLayoutVars>
      </dgm:prSet>
      <dgm:spPr/>
    </dgm:pt>
    <dgm:pt modelId="{CC3012C6-B43B-467D-80D0-83B3C1CCB361}" type="pres">
      <dgm:prSet presAssocID="{0FCD439C-D1E7-4552-A554-5C94A99C01D4}" presName="compNode" presStyleCnt="0"/>
      <dgm:spPr/>
    </dgm:pt>
    <dgm:pt modelId="{7D154AF7-400D-4D89-9BDF-E227A21A1A76}" type="pres">
      <dgm:prSet presAssocID="{0FCD439C-D1E7-4552-A554-5C94A99C01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53EE6112-9D04-4374-9D7C-A0AFB9BCCA2C}" type="pres">
      <dgm:prSet presAssocID="{0FCD439C-D1E7-4552-A554-5C94A99C01D4}" presName="spaceRect" presStyleCnt="0"/>
      <dgm:spPr/>
    </dgm:pt>
    <dgm:pt modelId="{61FC27A1-BDD3-48FB-9DEC-8C9D76C6686D}" type="pres">
      <dgm:prSet presAssocID="{0FCD439C-D1E7-4552-A554-5C94A99C01D4}" presName="textRect" presStyleLbl="revTx" presStyleIdx="0" presStyleCnt="4">
        <dgm:presLayoutVars>
          <dgm:chMax val="1"/>
          <dgm:chPref val="1"/>
        </dgm:presLayoutVars>
      </dgm:prSet>
      <dgm:spPr/>
    </dgm:pt>
    <dgm:pt modelId="{6BAF4BAA-1636-40ED-883D-791139261CD4}" type="pres">
      <dgm:prSet presAssocID="{9214CD20-5F67-4BE7-A73C-A723854ACE16}" presName="sibTrans" presStyleCnt="0"/>
      <dgm:spPr/>
    </dgm:pt>
    <dgm:pt modelId="{D68E1E26-4B5B-445E-A87F-C7EF95AA239C}" type="pres">
      <dgm:prSet presAssocID="{0910B80E-2D61-45CF-BFD4-134FA204AE50}" presName="compNode" presStyleCnt="0"/>
      <dgm:spPr/>
    </dgm:pt>
    <dgm:pt modelId="{45FFD85F-5B2F-4EEB-9D8F-EE3B115D9653}" type="pres">
      <dgm:prSet presAssocID="{0910B80E-2D61-45CF-BFD4-134FA204AE5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E7B9BF4E-93A0-4FFF-A36C-5CE29D4A317F}" type="pres">
      <dgm:prSet presAssocID="{0910B80E-2D61-45CF-BFD4-134FA204AE50}" presName="spaceRect" presStyleCnt="0"/>
      <dgm:spPr/>
    </dgm:pt>
    <dgm:pt modelId="{CF35031C-C1A0-4CAF-B299-158E4A61E8DE}" type="pres">
      <dgm:prSet presAssocID="{0910B80E-2D61-45CF-BFD4-134FA204AE50}" presName="textRect" presStyleLbl="revTx" presStyleIdx="1" presStyleCnt="4">
        <dgm:presLayoutVars>
          <dgm:chMax val="1"/>
          <dgm:chPref val="1"/>
        </dgm:presLayoutVars>
      </dgm:prSet>
      <dgm:spPr/>
    </dgm:pt>
    <dgm:pt modelId="{C0798A44-A7E3-4040-9D85-1F81F453089B}" type="pres">
      <dgm:prSet presAssocID="{66929D4B-1D6F-4259-9C12-9BE4CC704618}" presName="sibTrans" presStyleCnt="0"/>
      <dgm:spPr/>
    </dgm:pt>
    <dgm:pt modelId="{381A24E2-58AF-4157-8181-A8F03890AB59}" type="pres">
      <dgm:prSet presAssocID="{B8BB9306-AFCF-4FD8-854B-2D8FF2ED1A88}" presName="compNode" presStyleCnt="0"/>
      <dgm:spPr/>
    </dgm:pt>
    <dgm:pt modelId="{8556EDDA-1030-42ED-8E38-14C2AE61FFBA}" type="pres">
      <dgm:prSet presAssocID="{B8BB9306-AFCF-4FD8-854B-2D8FF2ED1A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42EE56B6-C558-45DD-853B-89E6FD6DE79B}" type="pres">
      <dgm:prSet presAssocID="{B8BB9306-AFCF-4FD8-854B-2D8FF2ED1A88}" presName="spaceRect" presStyleCnt="0"/>
      <dgm:spPr/>
    </dgm:pt>
    <dgm:pt modelId="{EED0596C-6B2F-4451-9818-624AB9D13763}" type="pres">
      <dgm:prSet presAssocID="{B8BB9306-AFCF-4FD8-854B-2D8FF2ED1A88}" presName="textRect" presStyleLbl="revTx" presStyleIdx="2" presStyleCnt="4">
        <dgm:presLayoutVars>
          <dgm:chMax val="1"/>
          <dgm:chPref val="1"/>
        </dgm:presLayoutVars>
      </dgm:prSet>
      <dgm:spPr/>
    </dgm:pt>
    <dgm:pt modelId="{4D902104-8637-4F79-9B99-FE0E1F73097D}" type="pres">
      <dgm:prSet presAssocID="{1449292D-340B-4589-BD50-414534556220}" presName="sibTrans" presStyleCnt="0"/>
      <dgm:spPr/>
    </dgm:pt>
    <dgm:pt modelId="{F76656FC-26D2-4F25-B4D6-9CBC448BA785}" type="pres">
      <dgm:prSet presAssocID="{FAACC9DD-6406-4F24-825D-2A2AE8D66CBD}" presName="compNode" presStyleCnt="0"/>
      <dgm:spPr/>
    </dgm:pt>
    <dgm:pt modelId="{57E5D548-4DA4-43A8-8F5D-54C45C4FC8DB}" type="pres">
      <dgm:prSet presAssocID="{FAACC9DD-6406-4F24-825D-2A2AE8D66CB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curity Camera"/>
        </a:ext>
      </dgm:extLst>
    </dgm:pt>
    <dgm:pt modelId="{75847F67-AAF6-4AFC-8064-9F54492F6192}" type="pres">
      <dgm:prSet presAssocID="{FAACC9DD-6406-4F24-825D-2A2AE8D66CBD}" presName="spaceRect" presStyleCnt="0"/>
      <dgm:spPr/>
    </dgm:pt>
    <dgm:pt modelId="{186D94DA-EA00-44DE-8FE9-F61F229F772C}" type="pres">
      <dgm:prSet presAssocID="{FAACC9DD-6406-4F24-825D-2A2AE8D66CBD}" presName="textRect" presStyleLbl="revTx" presStyleIdx="3" presStyleCnt="4">
        <dgm:presLayoutVars>
          <dgm:chMax val="1"/>
          <dgm:chPref val="1"/>
        </dgm:presLayoutVars>
      </dgm:prSet>
      <dgm:spPr/>
    </dgm:pt>
  </dgm:ptLst>
  <dgm:cxnLst>
    <dgm:cxn modelId="{C59B7302-B393-4241-B377-635BCD1B56B0}" type="presOf" srcId="{B8BB9306-AFCF-4FD8-854B-2D8FF2ED1A88}" destId="{EED0596C-6B2F-4451-9818-624AB9D13763}" srcOrd="0" destOrd="0" presId="urn:microsoft.com/office/officeart/2018/2/layout/IconLabelList"/>
    <dgm:cxn modelId="{F9B7D60F-83D5-427C-8CB0-E8CAF73B7AC8}" srcId="{85DF43ED-ACD0-4AE1-A502-FA0EF5BE73EA}" destId="{0910B80E-2D61-45CF-BFD4-134FA204AE50}" srcOrd="1" destOrd="0" parTransId="{71A20BDB-D2D4-4797-8A46-DB99AE1E15D6}" sibTransId="{66929D4B-1D6F-4259-9C12-9BE4CC704618}"/>
    <dgm:cxn modelId="{6ED8FB6D-A0EC-42A1-A007-9F9360F1DFD9}" srcId="{85DF43ED-ACD0-4AE1-A502-FA0EF5BE73EA}" destId="{0FCD439C-D1E7-4552-A554-5C94A99C01D4}" srcOrd="0" destOrd="0" parTransId="{669CCC81-F30C-4524-B6D8-70577BCDF2E0}" sibTransId="{9214CD20-5F67-4BE7-A73C-A723854ACE16}"/>
    <dgm:cxn modelId="{A3F6C151-301A-4E7A-83D1-CD8E8857C30E}" type="presOf" srcId="{85DF43ED-ACD0-4AE1-A502-FA0EF5BE73EA}" destId="{1C49E31C-C827-42A9-8DC7-8356BC340F17}" srcOrd="0" destOrd="0" presId="urn:microsoft.com/office/officeart/2018/2/layout/IconLabelList"/>
    <dgm:cxn modelId="{1834BF72-43C0-442F-B1A6-32406F44C91F}" type="presOf" srcId="{0910B80E-2D61-45CF-BFD4-134FA204AE50}" destId="{CF35031C-C1A0-4CAF-B299-158E4A61E8DE}" srcOrd="0" destOrd="0" presId="urn:microsoft.com/office/officeart/2018/2/layout/IconLabelList"/>
    <dgm:cxn modelId="{DC76B48A-7FB5-46C3-8DF2-CCBE07F5A65B}" srcId="{85DF43ED-ACD0-4AE1-A502-FA0EF5BE73EA}" destId="{FAACC9DD-6406-4F24-825D-2A2AE8D66CBD}" srcOrd="3" destOrd="0" parTransId="{049201F9-86EF-401A-BEAE-1E9FD2257305}" sibTransId="{3BAD0491-13F1-40FF-83CE-E3A94F30F9E1}"/>
    <dgm:cxn modelId="{C962C591-9F3B-4CDA-8603-FD743790CAC2}" type="presOf" srcId="{0FCD439C-D1E7-4552-A554-5C94A99C01D4}" destId="{61FC27A1-BDD3-48FB-9DEC-8C9D76C6686D}" srcOrd="0" destOrd="0" presId="urn:microsoft.com/office/officeart/2018/2/layout/IconLabelList"/>
    <dgm:cxn modelId="{C7B24695-B979-4032-9D66-F4F2887DA09F}" srcId="{85DF43ED-ACD0-4AE1-A502-FA0EF5BE73EA}" destId="{B8BB9306-AFCF-4FD8-854B-2D8FF2ED1A88}" srcOrd="2" destOrd="0" parTransId="{707F03DD-E9EC-49DE-B387-F49C342F642E}" sibTransId="{1449292D-340B-4589-BD50-414534556220}"/>
    <dgm:cxn modelId="{C2FDC9F8-EAE7-4B99-99CB-1E888DBD83C5}" type="presOf" srcId="{FAACC9DD-6406-4F24-825D-2A2AE8D66CBD}" destId="{186D94DA-EA00-44DE-8FE9-F61F229F772C}" srcOrd="0" destOrd="0" presId="urn:microsoft.com/office/officeart/2018/2/layout/IconLabelList"/>
    <dgm:cxn modelId="{336D965F-36DC-4F3F-9897-4B2425609DA0}" type="presParOf" srcId="{1C49E31C-C827-42A9-8DC7-8356BC340F17}" destId="{CC3012C6-B43B-467D-80D0-83B3C1CCB361}" srcOrd="0" destOrd="0" presId="urn:microsoft.com/office/officeart/2018/2/layout/IconLabelList"/>
    <dgm:cxn modelId="{7BE527AF-2ADB-4C11-8315-448FBB3EE9A1}" type="presParOf" srcId="{CC3012C6-B43B-467D-80D0-83B3C1CCB361}" destId="{7D154AF7-400D-4D89-9BDF-E227A21A1A76}" srcOrd="0" destOrd="0" presId="urn:microsoft.com/office/officeart/2018/2/layout/IconLabelList"/>
    <dgm:cxn modelId="{A5E90125-6FCB-4254-B647-EE0FA7A96B38}" type="presParOf" srcId="{CC3012C6-B43B-467D-80D0-83B3C1CCB361}" destId="{53EE6112-9D04-4374-9D7C-A0AFB9BCCA2C}" srcOrd="1" destOrd="0" presId="urn:microsoft.com/office/officeart/2018/2/layout/IconLabelList"/>
    <dgm:cxn modelId="{801EC737-AFB7-49AF-B398-A868FF792A19}" type="presParOf" srcId="{CC3012C6-B43B-467D-80D0-83B3C1CCB361}" destId="{61FC27A1-BDD3-48FB-9DEC-8C9D76C6686D}" srcOrd="2" destOrd="0" presId="urn:microsoft.com/office/officeart/2018/2/layout/IconLabelList"/>
    <dgm:cxn modelId="{97875CCF-EA73-44EE-9E0D-C11E1B9C8AEB}" type="presParOf" srcId="{1C49E31C-C827-42A9-8DC7-8356BC340F17}" destId="{6BAF4BAA-1636-40ED-883D-791139261CD4}" srcOrd="1" destOrd="0" presId="urn:microsoft.com/office/officeart/2018/2/layout/IconLabelList"/>
    <dgm:cxn modelId="{5F5FA5D3-5695-4EC5-A573-A5D2A80FF257}" type="presParOf" srcId="{1C49E31C-C827-42A9-8DC7-8356BC340F17}" destId="{D68E1E26-4B5B-445E-A87F-C7EF95AA239C}" srcOrd="2" destOrd="0" presId="urn:microsoft.com/office/officeart/2018/2/layout/IconLabelList"/>
    <dgm:cxn modelId="{0C63E833-AC1F-49A7-A6CC-F932C4E71114}" type="presParOf" srcId="{D68E1E26-4B5B-445E-A87F-C7EF95AA239C}" destId="{45FFD85F-5B2F-4EEB-9D8F-EE3B115D9653}" srcOrd="0" destOrd="0" presId="urn:microsoft.com/office/officeart/2018/2/layout/IconLabelList"/>
    <dgm:cxn modelId="{817D04C0-3102-4587-A13C-000CEAC27F1F}" type="presParOf" srcId="{D68E1E26-4B5B-445E-A87F-C7EF95AA239C}" destId="{E7B9BF4E-93A0-4FFF-A36C-5CE29D4A317F}" srcOrd="1" destOrd="0" presId="urn:microsoft.com/office/officeart/2018/2/layout/IconLabelList"/>
    <dgm:cxn modelId="{6E725188-B9DA-46C0-B304-EEFF6502966E}" type="presParOf" srcId="{D68E1E26-4B5B-445E-A87F-C7EF95AA239C}" destId="{CF35031C-C1A0-4CAF-B299-158E4A61E8DE}" srcOrd="2" destOrd="0" presId="urn:microsoft.com/office/officeart/2018/2/layout/IconLabelList"/>
    <dgm:cxn modelId="{6364B498-D4CC-47B5-A502-370FB3F7BBFC}" type="presParOf" srcId="{1C49E31C-C827-42A9-8DC7-8356BC340F17}" destId="{C0798A44-A7E3-4040-9D85-1F81F453089B}" srcOrd="3" destOrd="0" presId="urn:microsoft.com/office/officeart/2018/2/layout/IconLabelList"/>
    <dgm:cxn modelId="{4853D226-2819-4CE0-8A1C-ECB7934E1FAF}" type="presParOf" srcId="{1C49E31C-C827-42A9-8DC7-8356BC340F17}" destId="{381A24E2-58AF-4157-8181-A8F03890AB59}" srcOrd="4" destOrd="0" presId="urn:microsoft.com/office/officeart/2018/2/layout/IconLabelList"/>
    <dgm:cxn modelId="{F00DB72C-1064-4595-A40F-60EF9BA85624}" type="presParOf" srcId="{381A24E2-58AF-4157-8181-A8F03890AB59}" destId="{8556EDDA-1030-42ED-8E38-14C2AE61FFBA}" srcOrd="0" destOrd="0" presId="urn:microsoft.com/office/officeart/2018/2/layout/IconLabelList"/>
    <dgm:cxn modelId="{95D4453E-5F4C-45FC-86CD-35D10921282E}" type="presParOf" srcId="{381A24E2-58AF-4157-8181-A8F03890AB59}" destId="{42EE56B6-C558-45DD-853B-89E6FD6DE79B}" srcOrd="1" destOrd="0" presId="urn:microsoft.com/office/officeart/2018/2/layout/IconLabelList"/>
    <dgm:cxn modelId="{AA11892F-67CF-4AA8-B79E-785B4B06CEDE}" type="presParOf" srcId="{381A24E2-58AF-4157-8181-A8F03890AB59}" destId="{EED0596C-6B2F-4451-9818-624AB9D13763}" srcOrd="2" destOrd="0" presId="urn:microsoft.com/office/officeart/2018/2/layout/IconLabelList"/>
    <dgm:cxn modelId="{108A3688-3F05-4BFF-995B-1D4F5BA6A44A}" type="presParOf" srcId="{1C49E31C-C827-42A9-8DC7-8356BC340F17}" destId="{4D902104-8637-4F79-9B99-FE0E1F73097D}" srcOrd="5" destOrd="0" presId="urn:microsoft.com/office/officeart/2018/2/layout/IconLabelList"/>
    <dgm:cxn modelId="{852725B5-3BB5-43A7-BDE9-873F18670E67}" type="presParOf" srcId="{1C49E31C-C827-42A9-8DC7-8356BC340F17}" destId="{F76656FC-26D2-4F25-B4D6-9CBC448BA785}" srcOrd="6" destOrd="0" presId="urn:microsoft.com/office/officeart/2018/2/layout/IconLabelList"/>
    <dgm:cxn modelId="{FF1AB391-504D-4A0F-94E7-BF9AE65C01EB}" type="presParOf" srcId="{F76656FC-26D2-4F25-B4D6-9CBC448BA785}" destId="{57E5D548-4DA4-43A8-8F5D-54C45C4FC8DB}" srcOrd="0" destOrd="0" presId="urn:microsoft.com/office/officeart/2018/2/layout/IconLabelList"/>
    <dgm:cxn modelId="{B7B2760C-BC88-4007-B7E2-243D3D6C0C72}" type="presParOf" srcId="{F76656FC-26D2-4F25-B4D6-9CBC448BA785}" destId="{75847F67-AAF6-4AFC-8064-9F54492F6192}" srcOrd="1" destOrd="0" presId="urn:microsoft.com/office/officeart/2018/2/layout/IconLabelList"/>
    <dgm:cxn modelId="{C8B892F1-FF66-463A-9830-D1BC684E618F}" type="presParOf" srcId="{F76656FC-26D2-4F25-B4D6-9CBC448BA785}" destId="{186D94DA-EA00-44DE-8FE9-F61F229F772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54AF7-400D-4D89-9BDF-E227A21A1A76}">
      <dsp:nvSpPr>
        <dsp:cNvPr id="0" name=""/>
        <dsp:cNvSpPr/>
      </dsp:nvSpPr>
      <dsp:spPr>
        <a:xfrm>
          <a:off x="919372" y="588769"/>
          <a:ext cx="1079204" cy="1079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FC27A1-BDD3-48FB-9DEC-8C9D76C6686D}">
      <dsp:nvSpPr>
        <dsp:cNvPr id="0" name=""/>
        <dsp:cNvSpPr/>
      </dsp:nvSpPr>
      <dsp:spPr>
        <a:xfrm>
          <a:off x="259858" y="2263646"/>
          <a:ext cx="2398232"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Within our endoscopy department. facilitated by a group of experienced capsule endoscopy nurses. Runs out of one of our admission rooms.</a:t>
          </a:r>
          <a:endParaRPr lang="en-US" sz="1800" kern="1200" dirty="0"/>
        </a:p>
      </dsp:txBody>
      <dsp:txXfrm>
        <a:off x="259858" y="2263646"/>
        <a:ext cx="2398232" cy="2295000"/>
      </dsp:txXfrm>
    </dsp:sp>
    <dsp:sp modelId="{45FFD85F-5B2F-4EEB-9D8F-EE3B115D9653}">
      <dsp:nvSpPr>
        <dsp:cNvPr id="0" name=""/>
        <dsp:cNvSpPr/>
      </dsp:nvSpPr>
      <dsp:spPr>
        <a:xfrm>
          <a:off x="3737295" y="588769"/>
          <a:ext cx="1079204" cy="10792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35031C-C1A0-4CAF-B299-158E4A61E8DE}">
      <dsp:nvSpPr>
        <dsp:cNvPr id="0" name=""/>
        <dsp:cNvSpPr/>
      </dsp:nvSpPr>
      <dsp:spPr>
        <a:xfrm>
          <a:off x="3077781" y="2263646"/>
          <a:ext cx="2398232"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To accommodate CCE, we have 3 readers who have completed the online training course – all are able to read studies remotely.</a:t>
          </a:r>
          <a:endParaRPr lang="en-US" sz="1800" kern="1200" dirty="0"/>
        </a:p>
      </dsp:txBody>
      <dsp:txXfrm>
        <a:off x="3077781" y="2263646"/>
        <a:ext cx="2398232" cy="2295000"/>
      </dsp:txXfrm>
    </dsp:sp>
    <dsp:sp modelId="{8556EDDA-1030-42ED-8E38-14C2AE61FFBA}">
      <dsp:nvSpPr>
        <dsp:cNvPr id="0" name=""/>
        <dsp:cNvSpPr/>
      </dsp:nvSpPr>
      <dsp:spPr>
        <a:xfrm>
          <a:off x="6555218" y="588769"/>
          <a:ext cx="1079204" cy="10792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D0596C-6B2F-4451-9818-624AB9D13763}">
      <dsp:nvSpPr>
        <dsp:cNvPr id="0" name=""/>
        <dsp:cNvSpPr/>
      </dsp:nvSpPr>
      <dsp:spPr>
        <a:xfrm>
          <a:off x="5895704" y="2263646"/>
          <a:ext cx="2398232"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Initially open to 2ww, low risk patients:</a:t>
          </a:r>
        </a:p>
        <a:p>
          <a:pPr marL="0" lvl="0" indent="0" algn="l" defTabSz="800100">
            <a:lnSpc>
              <a:spcPct val="90000"/>
            </a:lnSpc>
            <a:spcBef>
              <a:spcPct val="0"/>
            </a:spcBef>
            <a:spcAft>
              <a:spcPct val="35000"/>
            </a:spcAft>
            <a:buNone/>
          </a:pPr>
          <a:r>
            <a:rPr lang="en-GB" sz="1600" kern="1200" dirty="0"/>
            <a:t>FIT &lt;100 </a:t>
          </a:r>
        </a:p>
        <a:p>
          <a:pPr marL="0" lvl="0" indent="0" algn="l" defTabSz="800100">
            <a:lnSpc>
              <a:spcPct val="90000"/>
            </a:lnSpc>
            <a:spcBef>
              <a:spcPct val="0"/>
            </a:spcBef>
            <a:spcAft>
              <a:spcPct val="35000"/>
            </a:spcAft>
            <a:buNone/>
          </a:pPr>
          <a:r>
            <a:rPr lang="en-GB" sz="1600" kern="1200" dirty="0"/>
            <a:t>FIT&lt;20 with clinical concern</a:t>
          </a:r>
        </a:p>
        <a:p>
          <a:pPr marL="0" lvl="0" indent="0" algn="l" defTabSz="800100">
            <a:lnSpc>
              <a:spcPct val="90000"/>
            </a:lnSpc>
            <a:spcBef>
              <a:spcPct val="0"/>
            </a:spcBef>
            <a:spcAft>
              <a:spcPct val="35000"/>
            </a:spcAft>
            <a:buNone/>
          </a:pPr>
          <a:r>
            <a:rPr lang="en-GB" sz="1600" kern="1200" dirty="0"/>
            <a:t>absence of IDA</a:t>
          </a:r>
        </a:p>
        <a:p>
          <a:pPr marL="0" lvl="0" indent="0" algn="l" defTabSz="800100">
            <a:lnSpc>
              <a:spcPct val="90000"/>
            </a:lnSpc>
            <a:spcBef>
              <a:spcPct val="0"/>
            </a:spcBef>
            <a:spcAft>
              <a:spcPct val="35000"/>
            </a:spcAft>
            <a:buNone/>
          </a:pPr>
          <a:r>
            <a:rPr lang="en-GB" sz="1600" kern="1200" dirty="0"/>
            <a:t>All potential suitable patients vetted</a:t>
          </a:r>
          <a:endParaRPr lang="en-US" sz="1600" kern="1200" dirty="0"/>
        </a:p>
      </dsp:txBody>
      <dsp:txXfrm>
        <a:off x="5895704" y="2263646"/>
        <a:ext cx="2398232" cy="2295000"/>
      </dsp:txXfrm>
    </dsp:sp>
    <dsp:sp modelId="{57E5D548-4DA4-43A8-8F5D-54C45C4FC8DB}">
      <dsp:nvSpPr>
        <dsp:cNvPr id="0" name=""/>
        <dsp:cNvSpPr/>
      </dsp:nvSpPr>
      <dsp:spPr>
        <a:xfrm>
          <a:off x="9373141" y="588769"/>
          <a:ext cx="1079204" cy="10792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6D94DA-EA00-44DE-8FE9-F61F229F772C}">
      <dsp:nvSpPr>
        <dsp:cNvPr id="0" name=""/>
        <dsp:cNvSpPr/>
      </dsp:nvSpPr>
      <dsp:spPr>
        <a:xfrm>
          <a:off x="8713627" y="2263646"/>
          <a:ext cx="2398232"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Expanded to include polyp surveillance patients (routine 3 year surveillance patients only)</a:t>
          </a:r>
          <a:endParaRPr lang="en-US" sz="1800" kern="1200" dirty="0"/>
        </a:p>
      </dsp:txBody>
      <dsp:txXfrm>
        <a:off x="8713627" y="2263646"/>
        <a:ext cx="2398232" cy="229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6F45C8-436C-463C-BE71-216AD6D1A190}"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341178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F45C8-436C-463C-BE71-216AD6D1A190}"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280049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56F45C8-436C-463C-BE71-216AD6D1A190}"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1976037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56F45C8-436C-463C-BE71-216AD6D1A190}"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49A1A-2905-4B5E-82EB-8FEB98D2FD17}"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01516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F45C8-436C-463C-BE71-216AD6D1A190}"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464120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6F45C8-436C-463C-BE71-216AD6D1A190}" type="datetimeFigureOut">
              <a:rPr lang="en-GB" smtClean="0"/>
              <a:t>02/05/2024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379775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6F45C8-436C-463C-BE71-216AD6D1A190}" type="datetimeFigureOut">
              <a:rPr lang="en-GB" smtClean="0"/>
              <a:t>02/05/2024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191399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F45C8-436C-463C-BE71-216AD6D1A190}"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3014883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F45C8-436C-463C-BE71-216AD6D1A190}"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183455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56F45C8-436C-463C-BE71-216AD6D1A190}"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87734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F45C8-436C-463C-BE71-216AD6D1A190}"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58436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6F45C8-436C-463C-BE71-216AD6D1A190}"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400203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6F45C8-436C-463C-BE71-216AD6D1A190}" type="datetimeFigureOut">
              <a:rPr lang="en-GB" smtClean="0"/>
              <a:t>02/05/2024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232294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56F45C8-436C-463C-BE71-216AD6D1A190}" type="datetimeFigureOut">
              <a:rPr lang="en-GB" smtClean="0"/>
              <a:t>02/05/2024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420741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6F45C8-436C-463C-BE71-216AD6D1A190}" type="datetimeFigureOut">
              <a:rPr lang="en-GB" smtClean="0"/>
              <a:t>02/05/2024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105298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56F45C8-436C-463C-BE71-216AD6D1A190}" type="datetimeFigureOut">
              <a:rPr lang="en-GB" smtClean="0"/>
              <a:t>02/05/2024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425314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F45C8-436C-463C-BE71-216AD6D1A190}"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C49A1A-2905-4B5E-82EB-8FEB98D2FD17}" type="slidenum">
              <a:rPr lang="en-GB" smtClean="0"/>
              <a:t>‹#›</a:t>
            </a:fld>
            <a:endParaRPr lang="en-GB"/>
          </a:p>
        </p:txBody>
      </p:sp>
    </p:spTree>
    <p:extLst>
      <p:ext uri="{BB962C8B-B14F-4D97-AF65-F5344CB8AC3E}">
        <p14:creationId xmlns:p14="http://schemas.microsoft.com/office/powerpoint/2010/main" val="371280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56F45C8-436C-463C-BE71-216AD6D1A190}" type="datetimeFigureOut">
              <a:rPr lang="en-GB" smtClean="0"/>
              <a:t>02/05/2024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C49A1A-2905-4B5E-82EB-8FEB98D2FD17}" type="slidenum">
              <a:rPr lang="en-GB" smtClean="0"/>
              <a:t>‹#›</a:t>
            </a:fld>
            <a:endParaRPr lang="en-GB"/>
          </a:p>
        </p:txBody>
      </p:sp>
    </p:spTree>
    <p:extLst>
      <p:ext uri="{BB962C8B-B14F-4D97-AF65-F5344CB8AC3E}">
        <p14:creationId xmlns:p14="http://schemas.microsoft.com/office/powerpoint/2010/main" val="1921858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52C3-5324-8221-522A-38EEDE0301FD}"/>
              </a:ext>
            </a:extLst>
          </p:cNvPr>
          <p:cNvSpPr>
            <a:spLocks noGrp="1"/>
          </p:cNvSpPr>
          <p:nvPr>
            <p:ph type="ctrTitle"/>
          </p:nvPr>
        </p:nvSpPr>
        <p:spPr/>
        <p:txBody>
          <a:bodyPr/>
          <a:lstStyle/>
          <a:p>
            <a:r>
              <a:rPr lang="en-GB" sz="6000" dirty="0"/>
              <a:t>Colon Capsule Endoscopy experience at North Bristol</a:t>
            </a:r>
          </a:p>
        </p:txBody>
      </p:sp>
      <p:sp>
        <p:nvSpPr>
          <p:cNvPr id="3" name="Subtitle 2">
            <a:extLst>
              <a:ext uri="{FF2B5EF4-FFF2-40B4-BE49-F238E27FC236}">
                <a16:creationId xmlns:a16="http://schemas.microsoft.com/office/drawing/2014/main" id="{22450B2B-6892-C3E9-5B24-ADBA3DA9ADBA}"/>
              </a:ext>
            </a:extLst>
          </p:cNvPr>
          <p:cNvSpPr>
            <a:spLocks noGrp="1"/>
          </p:cNvSpPr>
          <p:nvPr>
            <p:ph type="subTitle" idx="1"/>
          </p:nvPr>
        </p:nvSpPr>
        <p:spPr/>
        <p:txBody>
          <a:bodyPr>
            <a:normAutofit fontScale="70000" lnSpcReduction="20000"/>
          </a:bodyPr>
          <a:lstStyle/>
          <a:p>
            <a:r>
              <a:rPr lang="en-GB" dirty="0"/>
              <a:t>Dr Ana Terlevich</a:t>
            </a:r>
          </a:p>
          <a:p>
            <a:r>
              <a:rPr lang="en-GB" dirty="0"/>
              <a:t>Gastroenterologist</a:t>
            </a:r>
          </a:p>
          <a:p>
            <a:r>
              <a:rPr lang="en-GB" dirty="0"/>
              <a:t>Endoscopy lead</a:t>
            </a:r>
          </a:p>
        </p:txBody>
      </p:sp>
      <p:pic>
        <p:nvPicPr>
          <p:cNvPr id="4" name="Picture 3">
            <a:extLst>
              <a:ext uri="{FF2B5EF4-FFF2-40B4-BE49-F238E27FC236}">
                <a16:creationId xmlns:a16="http://schemas.microsoft.com/office/drawing/2014/main" id="{83FCCD8C-E258-8B2B-38E6-A32D4835BA1B}"/>
              </a:ext>
            </a:extLst>
          </p:cNvPr>
          <p:cNvPicPr>
            <a:picLocks noChangeAspect="1"/>
          </p:cNvPicPr>
          <p:nvPr/>
        </p:nvPicPr>
        <p:blipFill>
          <a:blip r:embed="rId2"/>
          <a:stretch>
            <a:fillRect/>
          </a:stretch>
        </p:blipFill>
        <p:spPr>
          <a:xfrm>
            <a:off x="7651087" y="4942934"/>
            <a:ext cx="4447619" cy="552381"/>
          </a:xfrm>
          <a:prstGeom prst="rect">
            <a:avLst/>
          </a:prstGeom>
        </p:spPr>
      </p:pic>
      <p:pic>
        <p:nvPicPr>
          <p:cNvPr id="5" name="Picture 4">
            <a:extLst>
              <a:ext uri="{FF2B5EF4-FFF2-40B4-BE49-F238E27FC236}">
                <a16:creationId xmlns:a16="http://schemas.microsoft.com/office/drawing/2014/main" id="{70870808-4005-D1F5-2BCD-38BEDE738E29}"/>
              </a:ext>
            </a:extLst>
          </p:cNvPr>
          <p:cNvPicPr>
            <a:picLocks noChangeAspect="1"/>
          </p:cNvPicPr>
          <p:nvPr/>
        </p:nvPicPr>
        <p:blipFill>
          <a:blip r:embed="rId3"/>
          <a:stretch>
            <a:fillRect/>
          </a:stretch>
        </p:blipFill>
        <p:spPr>
          <a:xfrm>
            <a:off x="7651087" y="5665532"/>
            <a:ext cx="4447619" cy="552381"/>
          </a:xfrm>
          <a:prstGeom prst="rect">
            <a:avLst/>
          </a:prstGeom>
        </p:spPr>
      </p:pic>
    </p:spTree>
    <p:extLst>
      <p:ext uri="{BB962C8B-B14F-4D97-AF65-F5344CB8AC3E}">
        <p14:creationId xmlns:p14="http://schemas.microsoft.com/office/powerpoint/2010/main" val="12608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9616-A0EF-C767-8134-0D69AF277B7F}"/>
              </a:ext>
            </a:extLst>
          </p:cNvPr>
          <p:cNvSpPr>
            <a:spLocks noGrp="1"/>
          </p:cNvSpPr>
          <p:nvPr>
            <p:ph type="title"/>
          </p:nvPr>
        </p:nvSpPr>
        <p:spPr/>
        <p:txBody>
          <a:bodyPr/>
          <a:lstStyle/>
          <a:p>
            <a:r>
              <a:rPr lang="en-GB" dirty="0"/>
              <a:t>NBT outcomes</a:t>
            </a:r>
          </a:p>
        </p:txBody>
      </p:sp>
      <p:graphicFrame>
        <p:nvGraphicFramePr>
          <p:cNvPr id="4" name="Table 4">
            <a:extLst>
              <a:ext uri="{FF2B5EF4-FFF2-40B4-BE49-F238E27FC236}">
                <a16:creationId xmlns:a16="http://schemas.microsoft.com/office/drawing/2014/main" id="{CF2273E8-9EDA-E3F9-5C9D-AA75257079A5}"/>
              </a:ext>
            </a:extLst>
          </p:cNvPr>
          <p:cNvGraphicFramePr>
            <a:graphicFrameLocks noGrp="1"/>
          </p:cNvGraphicFramePr>
          <p:nvPr>
            <p:ph idx="1"/>
            <p:extLst>
              <p:ext uri="{D42A27DB-BD31-4B8C-83A1-F6EECF244321}">
                <p14:modId xmlns:p14="http://schemas.microsoft.com/office/powerpoint/2010/main" val="4201774528"/>
              </p:ext>
            </p:extLst>
          </p:nvPr>
        </p:nvGraphicFramePr>
        <p:xfrm>
          <a:off x="1103682" y="2738438"/>
          <a:ext cx="8947152" cy="2021840"/>
        </p:xfrm>
        <a:graphic>
          <a:graphicData uri="http://schemas.openxmlformats.org/drawingml/2006/table">
            <a:tbl>
              <a:tblPr firstRow="1" bandRow="1">
                <a:tableStyleId>{5C22544A-7EE6-4342-B048-85BDC9FD1C3A}</a:tableStyleId>
              </a:tblPr>
              <a:tblGrid>
                <a:gridCol w="1491192">
                  <a:extLst>
                    <a:ext uri="{9D8B030D-6E8A-4147-A177-3AD203B41FA5}">
                      <a16:colId xmlns:a16="http://schemas.microsoft.com/office/drawing/2014/main" val="3548896686"/>
                    </a:ext>
                  </a:extLst>
                </a:gridCol>
                <a:gridCol w="1491192">
                  <a:extLst>
                    <a:ext uri="{9D8B030D-6E8A-4147-A177-3AD203B41FA5}">
                      <a16:colId xmlns:a16="http://schemas.microsoft.com/office/drawing/2014/main" val="3440703192"/>
                    </a:ext>
                  </a:extLst>
                </a:gridCol>
                <a:gridCol w="1562628">
                  <a:extLst>
                    <a:ext uri="{9D8B030D-6E8A-4147-A177-3AD203B41FA5}">
                      <a16:colId xmlns:a16="http://schemas.microsoft.com/office/drawing/2014/main" val="698439294"/>
                    </a:ext>
                  </a:extLst>
                </a:gridCol>
                <a:gridCol w="1419756">
                  <a:extLst>
                    <a:ext uri="{9D8B030D-6E8A-4147-A177-3AD203B41FA5}">
                      <a16:colId xmlns:a16="http://schemas.microsoft.com/office/drawing/2014/main" val="1417572726"/>
                    </a:ext>
                  </a:extLst>
                </a:gridCol>
                <a:gridCol w="1491192">
                  <a:extLst>
                    <a:ext uri="{9D8B030D-6E8A-4147-A177-3AD203B41FA5}">
                      <a16:colId xmlns:a16="http://schemas.microsoft.com/office/drawing/2014/main" val="4026122495"/>
                    </a:ext>
                  </a:extLst>
                </a:gridCol>
                <a:gridCol w="1491192">
                  <a:extLst>
                    <a:ext uri="{9D8B030D-6E8A-4147-A177-3AD203B41FA5}">
                      <a16:colId xmlns:a16="http://schemas.microsoft.com/office/drawing/2014/main" val="3926332967"/>
                    </a:ext>
                  </a:extLst>
                </a:gridCol>
              </a:tblGrid>
              <a:tr h="370840">
                <a:tc>
                  <a:txBody>
                    <a:bodyPr/>
                    <a:lstStyle/>
                    <a:p>
                      <a:r>
                        <a:rPr lang="en-GB" dirty="0"/>
                        <a:t>indication</a:t>
                      </a:r>
                    </a:p>
                  </a:txBody>
                  <a:tcPr/>
                </a:tc>
                <a:tc>
                  <a:txBody>
                    <a:bodyPr/>
                    <a:lstStyle/>
                    <a:p>
                      <a:r>
                        <a:rPr lang="en-GB" dirty="0"/>
                        <a:t>No additional</a:t>
                      </a:r>
                    </a:p>
                  </a:txBody>
                  <a:tcPr/>
                </a:tc>
                <a:tc>
                  <a:txBody>
                    <a:bodyPr/>
                    <a:lstStyle/>
                    <a:p>
                      <a:r>
                        <a:rPr lang="en-GB" sz="1600" dirty="0"/>
                        <a:t>Colonoscopy </a:t>
                      </a:r>
                    </a:p>
                  </a:txBody>
                  <a:tcPr/>
                </a:tc>
                <a:tc>
                  <a:txBody>
                    <a:bodyPr/>
                    <a:lstStyle/>
                    <a:p>
                      <a:r>
                        <a:rPr lang="en-GB" dirty="0"/>
                        <a:t>Flexi sig</a:t>
                      </a:r>
                    </a:p>
                  </a:txBody>
                  <a:tcPr/>
                </a:tc>
                <a:tc>
                  <a:txBody>
                    <a:bodyPr/>
                    <a:lstStyle/>
                    <a:p>
                      <a:r>
                        <a:rPr lang="en-GB" sz="1600" dirty="0"/>
                        <a:t>Avoiding colonoscopy</a:t>
                      </a:r>
                    </a:p>
                  </a:txBody>
                  <a:tcPr/>
                </a:tc>
                <a:tc>
                  <a:txBody>
                    <a:bodyPr/>
                    <a:lstStyle/>
                    <a:p>
                      <a:r>
                        <a:rPr lang="en-GB" sz="1600" dirty="0"/>
                        <a:t>Deferred colonoscopy</a:t>
                      </a:r>
                    </a:p>
                  </a:txBody>
                  <a:tcPr/>
                </a:tc>
                <a:extLst>
                  <a:ext uri="{0D108BD9-81ED-4DB2-BD59-A6C34878D82A}">
                    <a16:rowId xmlns:a16="http://schemas.microsoft.com/office/drawing/2014/main" val="1148933112"/>
                  </a:ext>
                </a:extLst>
              </a:tr>
              <a:tr h="370840">
                <a:tc>
                  <a:txBody>
                    <a:bodyPr/>
                    <a:lstStyle/>
                    <a:p>
                      <a:r>
                        <a:rPr lang="en-GB" dirty="0"/>
                        <a:t>2ww</a:t>
                      </a:r>
                    </a:p>
                  </a:txBody>
                  <a:tcPr/>
                </a:tc>
                <a:tc>
                  <a:txBody>
                    <a:bodyPr/>
                    <a:lstStyle/>
                    <a:p>
                      <a:r>
                        <a:rPr lang="en-GB" dirty="0"/>
                        <a:t>29 (35%)</a:t>
                      </a:r>
                    </a:p>
                  </a:txBody>
                  <a:tcPr/>
                </a:tc>
                <a:tc>
                  <a:txBody>
                    <a:bodyPr/>
                    <a:lstStyle/>
                    <a:p>
                      <a:r>
                        <a:rPr lang="en-GB" dirty="0"/>
                        <a:t>37 (45%)</a:t>
                      </a:r>
                    </a:p>
                  </a:txBody>
                  <a:tcPr/>
                </a:tc>
                <a:tc>
                  <a:txBody>
                    <a:bodyPr/>
                    <a:lstStyle/>
                    <a:p>
                      <a:r>
                        <a:rPr lang="en-GB" dirty="0"/>
                        <a:t>13 (16%)</a:t>
                      </a:r>
                    </a:p>
                  </a:txBody>
                  <a:tcPr/>
                </a:tc>
                <a:tc>
                  <a:txBody>
                    <a:bodyPr/>
                    <a:lstStyle/>
                    <a:p>
                      <a:r>
                        <a:rPr lang="en-GB" dirty="0"/>
                        <a:t>42 (51%)</a:t>
                      </a:r>
                    </a:p>
                  </a:txBody>
                  <a:tcPr/>
                </a:tc>
                <a:tc>
                  <a:txBody>
                    <a:bodyPr/>
                    <a:lstStyle/>
                    <a:p>
                      <a:r>
                        <a:rPr lang="en-GB" dirty="0"/>
                        <a:t>n/a</a:t>
                      </a:r>
                    </a:p>
                  </a:txBody>
                  <a:tcPr/>
                </a:tc>
                <a:extLst>
                  <a:ext uri="{0D108BD9-81ED-4DB2-BD59-A6C34878D82A}">
                    <a16:rowId xmlns:a16="http://schemas.microsoft.com/office/drawing/2014/main" val="3610138644"/>
                  </a:ext>
                </a:extLst>
              </a:tr>
              <a:tr h="370840">
                <a:tc>
                  <a:txBody>
                    <a:bodyPr/>
                    <a:lstStyle/>
                    <a:p>
                      <a:r>
                        <a:rPr lang="en-GB" dirty="0"/>
                        <a:t>Polyp surveillance</a:t>
                      </a:r>
                    </a:p>
                  </a:txBody>
                  <a:tcPr/>
                </a:tc>
                <a:tc>
                  <a:txBody>
                    <a:bodyPr/>
                    <a:lstStyle/>
                    <a:p>
                      <a:r>
                        <a:rPr lang="en-GB" dirty="0"/>
                        <a:t>0</a:t>
                      </a:r>
                    </a:p>
                  </a:txBody>
                  <a:tcPr/>
                </a:tc>
                <a:tc>
                  <a:txBody>
                    <a:bodyPr/>
                    <a:lstStyle/>
                    <a:p>
                      <a:r>
                        <a:rPr lang="en-GB" dirty="0"/>
                        <a:t>6 (67%)</a:t>
                      </a:r>
                    </a:p>
                  </a:txBody>
                  <a:tcPr/>
                </a:tc>
                <a:tc>
                  <a:txBody>
                    <a:bodyPr/>
                    <a:lstStyle/>
                    <a:p>
                      <a:r>
                        <a:rPr lang="en-GB" dirty="0"/>
                        <a:t>1 (11%)</a:t>
                      </a:r>
                    </a:p>
                  </a:txBody>
                  <a:tcPr/>
                </a:tc>
                <a:tc>
                  <a:txBody>
                    <a:bodyPr/>
                    <a:lstStyle/>
                    <a:p>
                      <a:r>
                        <a:rPr lang="en-GB" dirty="0"/>
                        <a:t>3 (33%)</a:t>
                      </a:r>
                    </a:p>
                  </a:txBody>
                  <a:tcPr/>
                </a:tc>
                <a:tc>
                  <a:txBody>
                    <a:bodyPr/>
                    <a:lstStyle/>
                    <a:p>
                      <a:r>
                        <a:rPr lang="en-GB" dirty="0"/>
                        <a:t>2(22%)</a:t>
                      </a:r>
                    </a:p>
                  </a:txBody>
                  <a:tcPr/>
                </a:tc>
                <a:extLst>
                  <a:ext uri="{0D108BD9-81ED-4DB2-BD59-A6C34878D82A}">
                    <a16:rowId xmlns:a16="http://schemas.microsoft.com/office/drawing/2014/main" val="3023442532"/>
                  </a:ext>
                </a:extLst>
              </a:tr>
              <a:tr h="370840">
                <a:tc>
                  <a:txBody>
                    <a:bodyPr/>
                    <a:lstStyle/>
                    <a:p>
                      <a:r>
                        <a:rPr lang="en-GB" dirty="0"/>
                        <a:t>Other</a:t>
                      </a:r>
                    </a:p>
                  </a:txBody>
                  <a:tcPr/>
                </a:tc>
                <a:tc>
                  <a:txBody>
                    <a:bodyPr/>
                    <a:lstStyle/>
                    <a:p>
                      <a:r>
                        <a:rPr lang="en-GB" dirty="0"/>
                        <a:t>9 (64%)</a:t>
                      </a:r>
                    </a:p>
                  </a:txBody>
                  <a:tcPr/>
                </a:tc>
                <a:tc>
                  <a:txBody>
                    <a:bodyPr/>
                    <a:lstStyle/>
                    <a:p>
                      <a:r>
                        <a:rPr lang="en-GB" dirty="0"/>
                        <a:t>5 (35%)</a:t>
                      </a:r>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01838326"/>
                  </a:ext>
                </a:extLst>
              </a:tr>
            </a:tbl>
          </a:graphicData>
        </a:graphic>
      </p:graphicFrame>
    </p:spTree>
    <p:extLst>
      <p:ext uri="{BB962C8B-B14F-4D97-AF65-F5344CB8AC3E}">
        <p14:creationId xmlns:p14="http://schemas.microsoft.com/office/powerpoint/2010/main" val="911233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4B14-84B8-492E-38E5-F5403CFDCF2A}"/>
              </a:ext>
            </a:extLst>
          </p:cNvPr>
          <p:cNvSpPr>
            <a:spLocks noGrp="1"/>
          </p:cNvSpPr>
          <p:nvPr>
            <p:ph type="title"/>
          </p:nvPr>
        </p:nvSpPr>
        <p:spPr/>
        <p:txBody>
          <a:bodyPr/>
          <a:lstStyle/>
          <a:p>
            <a:r>
              <a:rPr lang="en-GB" dirty="0"/>
              <a:t>Outcomes</a:t>
            </a:r>
          </a:p>
        </p:txBody>
      </p:sp>
      <p:sp>
        <p:nvSpPr>
          <p:cNvPr id="3" name="Content Placeholder 2">
            <a:extLst>
              <a:ext uri="{FF2B5EF4-FFF2-40B4-BE49-F238E27FC236}">
                <a16:creationId xmlns:a16="http://schemas.microsoft.com/office/drawing/2014/main" id="{B103A091-7AF8-FB9F-301F-E4C0E15F469A}"/>
              </a:ext>
            </a:extLst>
          </p:cNvPr>
          <p:cNvSpPr>
            <a:spLocks noGrp="1"/>
          </p:cNvSpPr>
          <p:nvPr>
            <p:ph idx="1"/>
          </p:nvPr>
        </p:nvSpPr>
        <p:spPr/>
        <p:txBody>
          <a:bodyPr/>
          <a:lstStyle/>
          <a:p>
            <a:r>
              <a:rPr lang="en-GB" dirty="0"/>
              <a:t>Complete studies in 72% overall. Rising to 74% in 2ww criteria</a:t>
            </a:r>
          </a:p>
          <a:p>
            <a:r>
              <a:rPr lang="en-GB" dirty="0"/>
              <a:t>One CRC in all of these studies (not seen on capsule as did not reach rectum – diagnosed at follow-up 2ww colonoscopy)</a:t>
            </a:r>
          </a:p>
          <a:p>
            <a:r>
              <a:rPr lang="en-GB" dirty="0"/>
              <a:t>One patient with Oesophageal cancer and retention of capsule at GOJ.</a:t>
            </a:r>
          </a:p>
          <a:p>
            <a:r>
              <a:rPr lang="en-GB" dirty="0"/>
              <a:t>Most polyps seen largely accurately placed, however slight tendency to over-call size.</a:t>
            </a:r>
          </a:p>
          <a:p>
            <a:r>
              <a:rPr lang="en-GB" dirty="0"/>
              <a:t>Good feedback from patients.</a:t>
            </a:r>
          </a:p>
          <a:p>
            <a:pPr marL="0" indent="0">
              <a:buNone/>
            </a:pPr>
            <a:endParaRPr lang="en-GB" dirty="0"/>
          </a:p>
        </p:txBody>
      </p:sp>
    </p:spTree>
    <p:extLst>
      <p:ext uri="{BB962C8B-B14F-4D97-AF65-F5344CB8AC3E}">
        <p14:creationId xmlns:p14="http://schemas.microsoft.com/office/powerpoint/2010/main" val="180391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B2CE-C585-007F-F9E6-BB167D3DB41E}"/>
              </a:ext>
            </a:extLst>
          </p:cNvPr>
          <p:cNvSpPr>
            <a:spLocks noGrp="1"/>
          </p:cNvSpPr>
          <p:nvPr>
            <p:ph type="title"/>
          </p:nvPr>
        </p:nvSpPr>
        <p:spPr/>
        <p:txBody>
          <a:bodyPr/>
          <a:lstStyle/>
          <a:p>
            <a:r>
              <a:rPr lang="en-GB" dirty="0"/>
              <a:t>National data</a:t>
            </a:r>
          </a:p>
        </p:txBody>
      </p:sp>
      <p:sp>
        <p:nvSpPr>
          <p:cNvPr id="3" name="Content Placeholder 2">
            <a:extLst>
              <a:ext uri="{FF2B5EF4-FFF2-40B4-BE49-F238E27FC236}">
                <a16:creationId xmlns:a16="http://schemas.microsoft.com/office/drawing/2014/main" id="{4C01A7CB-2875-4D7E-B84F-D1B15580B8C7}"/>
              </a:ext>
            </a:extLst>
          </p:cNvPr>
          <p:cNvSpPr>
            <a:spLocks noGrp="1"/>
          </p:cNvSpPr>
          <p:nvPr>
            <p:ph idx="1"/>
          </p:nvPr>
        </p:nvSpPr>
        <p:spPr/>
        <p:txBody>
          <a:bodyPr/>
          <a:lstStyle/>
          <a:p>
            <a:r>
              <a:rPr lang="en-GB" dirty="0"/>
              <a:t>Pilot closed end of March. Full data outcome awaited.</a:t>
            </a:r>
          </a:p>
          <a:p>
            <a:r>
              <a:rPr lang="en-GB" dirty="0"/>
              <a:t>Interim data shows of 8306 capsules swallowed:</a:t>
            </a:r>
          </a:p>
          <a:p>
            <a:pPr lvl="1"/>
            <a:r>
              <a:rPr lang="en-GB" dirty="0"/>
              <a:t>CCE completion 74% (inter site variation between 81 and 72%)</a:t>
            </a:r>
          </a:p>
          <a:p>
            <a:pPr lvl="1"/>
            <a:r>
              <a:rPr lang="en-GB" dirty="0"/>
              <a:t>Higher completion rate in male patients and those aged &lt;70</a:t>
            </a:r>
          </a:p>
          <a:p>
            <a:pPr lvl="1"/>
            <a:r>
              <a:rPr lang="en-GB" dirty="0"/>
              <a:t>Prucalopride improves completion rates to 78%</a:t>
            </a:r>
          </a:p>
          <a:p>
            <a:r>
              <a:rPr lang="en-GB" dirty="0"/>
              <a:t>51% did not need further endoscopy</a:t>
            </a:r>
          </a:p>
          <a:p>
            <a:r>
              <a:rPr lang="en-GB" dirty="0"/>
              <a:t>30% still needed colonoscopy but only 14% needed </a:t>
            </a:r>
            <a:r>
              <a:rPr lang="en-GB" dirty="0" err="1"/>
              <a:t>colonscopy</a:t>
            </a:r>
            <a:r>
              <a:rPr lang="en-GB" dirty="0"/>
              <a:t> urgently post CCE</a:t>
            </a:r>
          </a:p>
          <a:p>
            <a:endParaRPr lang="en-GB" dirty="0"/>
          </a:p>
          <a:p>
            <a:pPr lvl="1"/>
            <a:endParaRPr lang="en-GB" dirty="0"/>
          </a:p>
          <a:p>
            <a:pPr lvl="1"/>
            <a:endParaRPr lang="en-GB" dirty="0"/>
          </a:p>
        </p:txBody>
      </p:sp>
    </p:spTree>
    <p:extLst>
      <p:ext uri="{BB962C8B-B14F-4D97-AF65-F5344CB8AC3E}">
        <p14:creationId xmlns:p14="http://schemas.microsoft.com/office/powerpoint/2010/main" val="128583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2BFB-7637-044D-C377-32BB3D2A0FBF}"/>
              </a:ext>
            </a:extLst>
          </p:cNvPr>
          <p:cNvSpPr>
            <a:spLocks noGrp="1"/>
          </p:cNvSpPr>
          <p:nvPr>
            <p:ph type="title"/>
          </p:nvPr>
        </p:nvSpPr>
        <p:spPr/>
        <p:txBody>
          <a:bodyPr/>
          <a:lstStyle/>
          <a:p>
            <a:r>
              <a:rPr lang="en-GB"/>
              <a:t>Challenges</a:t>
            </a:r>
            <a:endParaRPr lang="en-GB" dirty="0"/>
          </a:p>
        </p:txBody>
      </p:sp>
      <p:sp>
        <p:nvSpPr>
          <p:cNvPr id="3" name="Content Placeholder 2">
            <a:extLst>
              <a:ext uri="{FF2B5EF4-FFF2-40B4-BE49-F238E27FC236}">
                <a16:creationId xmlns:a16="http://schemas.microsoft.com/office/drawing/2014/main" id="{A8AE4682-C6C2-5E39-E4BB-6404EA62B1C3}"/>
              </a:ext>
            </a:extLst>
          </p:cNvPr>
          <p:cNvSpPr>
            <a:spLocks noGrp="1"/>
          </p:cNvSpPr>
          <p:nvPr>
            <p:ph idx="1"/>
          </p:nvPr>
        </p:nvSpPr>
        <p:spPr/>
        <p:txBody>
          <a:bodyPr>
            <a:normAutofit lnSpcReduction="10000"/>
          </a:bodyPr>
          <a:lstStyle/>
          <a:p>
            <a:r>
              <a:rPr lang="en-GB" dirty="0"/>
              <a:t>Getting patients vetted, capsule performed and then reported within 2 week timeframe was not possible. Best times 3-4 weeks. </a:t>
            </a:r>
          </a:p>
          <a:p>
            <a:r>
              <a:rPr lang="en-GB" dirty="0"/>
              <a:t>Time consuming to read each study – between 30-60 minutes each. We did not find that came down considerably with experience.</a:t>
            </a:r>
          </a:p>
          <a:p>
            <a:r>
              <a:rPr lang="en-GB" dirty="0"/>
              <a:t>Our trust colonoscopy waiting times reduced significantly over the course of the study so incentive to find patients for colon capsule dwindled.</a:t>
            </a:r>
          </a:p>
          <a:p>
            <a:r>
              <a:rPr lang="en-GB" dirty="0"/>
              <a:t>Polyp surveillance patients were difficult to convince unless they had had previous difficult procedure. Those that found the bowel prep worst part of test preferred to wait for a colonoscopy instead.</a:t>
            </a:r>
          </a:p>
          <a:p>
            <a:r>
              <a:rPr lang="en-GB" dirty="0"/>
              <a:t>We did not manage to introduce use of prucalopride to improve completion rates (off licence use)</a:t>
            </a:r>
          </a:p>
        </p:txBody>
      </p:sp>
    </p:spTree>
    <p:extLst>
      <p:ext uri="{BB962C8B-B14F-4D97-AF65-F5344CB8AC3E}">
        <p14:creationId xmlns:p14="http://schemas.microsoft.com/office/powerpoint/2010/main" val="313287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C37D-CDDE-43E1-BDE1-B35156AA0AB8}"/>
              </a:ext>
            </a:extLst>
          </p:cNvPr>
          <p:cNvSpPr>
            <a:spLocks noGrp="1"/>
          </p:cNvSpPr>
          <p:nvPr>
            <p:ph type="title"/>
          </p:nvPr>
        </p:nvSpPr>
        <p:spPr/>
        <p:txBody>
          <a:bodyPr/>
          <a:lstStyle/>
          <a:p>
            <a:r>
              <a:rPr lang="en-GB" dirty="0"/>
              <a:t>Future development?</a:t>
            </a:r>
          </a:p>
        </p:txBody>
      </p:sp>
      <p:sp>
        <p:nvSpPr>
          <p:cNvPr id="3" name="Content Placeholder 2">
            <a:extLst>
              <a:ext uri="{FF2B5EF4-FFF2-40B4-BE49-F238E27FC236}">
                <a16:creationId xmlns:a16="http://schemas.microsoft.com/office/drawing/2014/main" id="{2CCB2343-F054-1A2E-06F6-4C08A1A1C6EA}"/>
              </a:ext>
            </a:extLst>
          </p:cNvPr>
          <p:cNvSpPr>
            <a:spLocks noGrp="1"/>
          </p:cNvSpPr>
          <p:nvPr>
            <p:ph idx="1"/>
          </p:nvPr>
        </p:nvSpPr>
        <p:spPr/>
        <p:txBody>
          <a:bodyPr/>
          <a:lstStyle/>
          <a:p>
            <a:r>
              <a:rPr lang="en-GB" dirty="0"/>
              <a:t>Finding the right group of patients that will have good prep with complete procedures and unlikely to have significant disease requiring additional endoscopy is the key to where CCE should be placed.</a:t>
            </a:r>
          </a:p>
          <a:p>
            <a:r>
              <a:rPr lang="en-GB" dirty="0"/>
              <a:t>Future developments with AI assisted reading would make CCE  much more attractive as a pre- colonoscopy screening tool ?lower </a:t>
            </a:r>
            <a:r>
              <a:rPr lang="en-GB" dirty="0" err="1"/>
              <a:t>qFIT</a:t>
            </a:r>
            <a:r>
              <a:rPr lang="en-GB" dirty="0"/>
              <a:t> group</a:t>
            </a:r>
          </a:p>
          <a:p>
            <a:r>
              <a:rPr lang="en-GB" dirty="0"/>
              <a:t>Potential for centralised vetting and  reading teams with CCE procedure pushed into the community is attractive and would speed up turnaround times</a:t>
            </a:r>
          </a:p>
          <a:p>
            <a:pPr marL="0" indent="0">
              <a:buNone/>
            </a:pPr>
            <a:endParaRPr lang="en-GB" dirty="0"/>
          </a:p>
          <a:p>
            <a:endParaRPr lang="en-GB" dirty="0"/>
          </a:p>
        </p:txBody>
      </p:sp>
    </p:spTree>
    <p:extLst>
      <p:ext uri="{BB962C8B-B14F-4D97-AF65-F5344CB8AC3E}">
        <p14:creationId xmlns:p14="http://schemas.microsoft.com/office/powerpoint/2010/main" val="198712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2BEF-E3F3-C8AA-C555-83A8973988F6}"/>
              </a:ext>
            </a:extLst>
          </p:cNvPr>
          <p:cNvSpPr>
            <a:spLocks noGrp="1"/>
          </p:cNvSpPr>
          <p:nvPr>
            <p:ph type="title"/>
          </p:nvPr>
        </p:nvSpPr>
        <p:spPr>
          <a:xfrm>
            <a:off x="646112" y="452718"/>
            <a:ext cx="5629222" cy="1400530"/>
          </a:xfrm>
        </p:spPr>
        <p:txBody>
          <a:bodyPr>
            <a:normAutofit/>
          </a:bodyPr>
          <a:lstStyle/>
          <a:p>
            <a:r>
              <a:rPr lang="en-GB" dirty="0"/>
              <a:t>Colon capsule history</a:t>
            </a:r>
          </a:p>
        </p:txBody>
      </p:sp>
      <p:sp>
        <p:nvSpPr>
          <p:cNvPr id="1033" name="Freeform: Shape 1032">
            <a:extLst>
              <a:ext uri="{FF2B5EF4-FFF2-40B4-BE49-F238E27FC236}">
                <a16:creationId xmlns:a16="http://schemas.microsoft.com/office/drawing/2014/main" id="{BDF1A5A8-1F9D-41FB-9968-E8E141CC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GB"/>
          </a:p>
        </p:txBody>
      </p:sp>
      <p:sp>
        <p:nvSpPr>
          <p:cNvPr id="1035" name="Freeform 7">
            <a:extLst>
              <a:ext uri="{FF2B5EF4-FFF2-40B4-BE49-F238E27FC236}">
                <a16:creationId xmlns:a16="http://schemas.microsoft.com/office/drawing/2014/main" id="{2FF8A507-56A2-4FE4-8B7E-C1BC9DD86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6" name="Picture 2">
            <a:extLst>
              <a:ext uri="{FF2B5EF4-FFF2-40B4-BE49-F238E27FC236}">
                <a16:creationId xmlns:a16="http://schemas.microsoft.com/office/drawing/2014/main" id="{499340F6-15C1-7444-0DDF-692278A764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5" r="50605" b="1"/>
          <a:stretch/>
        </p:blipFill>
        <p:spPr bwMode="auto">
          <a:xfrm>
            <a:off x="6754298" y="366186"/>
            <a:ext cx="3980139" cy="2148413"/>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FCC54B50-93BD-4243-9020-11486472E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2A633CBD-9887-3F16-C3AC-EF46513A4FC8}"/>
              </a:ext>
            </a:extLst>
          </p:cNvPr>
          <p:cNvSpPr>
            <a:spLocks noGrp="1"/>
          </p:cNvSpPr>
          <p:nvPr>
            <p:ph idx="1"/>
          </p:nvPr>
        </p:nvSpPr>
        <p:spPr>
          <a:xfrm>
            <a:off x="646112" y="2052918"/>
            <a:ext cx="5628635" cy="4195481"/>
          </a:xfrm>
        </p:spPr>
        <p:txBody>
          <a:bodyPr>
            <a:normAutofit lnSpcReduction="10000"/>
          </a:bodyPr>
          <a:lstStyle/>
          <a:p>
            <a:pPr>
              <a:lnSpc>
                <a:spcPct val="90000"/>
              </a:lnSpc>
            </a:pPr>
            <a:r>
              <a:rPr lang="en-GB" sz="1600" dirty="0"/>
              <a:t>Capsule endoscopy first performed in 2004 in UK with small bowel capsule.</a:t>
            </a:r>
          </a:p>
          <a:p>
            <a:pPr>
              <a:lnSpc>
                <a:spcPct val="90000"/>
              </a:lnSpc>
            </a:pPr>
            <a:r>
              <a:rPr lang="en-GB" sz="1600" dirty="0"/>
              <a:t>Colon capsule (CCE) first introduced in 2007</a:t>
            </a:r>
          </a:p>
          <a:p>
            <a:pPr>
              <a:lnSpc>
                <a:spcPct val="90000"/>
              </a:lnSpc>
            </a:pPr>
            <a:r>
              <a:rPr lang="en-GB" sz="1600" dirty="0"/>
              <a:t>The currently available second-generation CCE  (Medtronic), consists of a swallowable video capsule (11.6 mm × 31.5 mm), which has an optical system allowing for nearly 360° coverage via two 172° angle cameras. </a:t>
            </a:r>
          </a:p>
          <a:p>
            <a:pPr>
              <a:lnSpc>
                <a:spcPct val="90000"/>
              </a:lnSpc>
            </a:pPr>
            <a:r>
              <a:rPr lang="en-GB" sz="1600" dirty="0"/>
              <a:t>The battery life is about 10 hours. </a:t>
            </a:r>
          </a:p>
          <a:p>
            <a:pPr>
              <a:lnSpc>
                <a:spcPct val="90000"/>
              </a:lnSpc>
            </a:pPr>
            <a:r>
              <a:rPr lang="en-GB" sz="1600" dirty="0"/>
              <a:t>Adaptive frame rate function, which modulates the frame rate according to capsule progression speed in order to save battery and optimise video length. The frame rate alternates between 4–35 images per second depending on the motion of the capsule. </a:t>
            </a:r>
          </a:p>
          <a:p>
            <a:pPr>
              <a:lnSpc>
                <a:spcPct val="90000"/>
              </a:lnSpc>
            </a:pPr>
            <a:r>
              <a:rPr lang="en-GB" sz="1600" dirty="0"/>
              <a:t>Capsule can also go into “sleep mode” in stomach and the “wake up” once small bowel mucosa detected.</a:t>
            </a:r>
          </a:p>
        </p:txBody>
      </p:sp>
      <p:pic>
        <p:nvPicPr>
          <p:cNvPr id="1028" name="Picture 4">
            <a:extLst>
              <a:ext uri="{FF2B5EF4-FFF2-40B4-BE49-F238E27FC236}">
                <a16:creationId xmlns:a16="http://schemas.microsoft.com/office/drawing/2014/main" id="{543630C2-B6A4-D9E7-E8BB-7A8A923D1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46" t="-614" r="-123"/>
          <a:stretch/>
        </p:blipFill>
        <p:spPr bwMode="auto">
          <a:xfrm>
            <a:off x="9711600" y="2628362"/>
            <a:ext cx="2147495" cy="216255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0" name="Picture 6" descr="Tiny pill camera to help diagnose ...">
            <a:extLst>
              <a:ext uri="{FF2B5EF4-FFF2-40B4-BE49-F238E27FC236}">
                <a16:creationId xmlns:a16="http://schemas.microsoft.com/office/drawing/2014/main" id="{3B2E0585-5FFE-5DB6-E63A-33F93E6D7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902" y="4460326"/>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76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BD4E0-2D55-C9F6-6383-006F4FE6E80C}"/>
              </a:ext>
            </a:extLst>
          </p:cNvPr>
          <p:cNvSpPr>
            <a:spLocks noGrp="1"/>
          </p:cNvSpPr>
          <p:nvPr>
            <p:ph type="title"/>
          </p:nvPr>
        </p:nvSpPr>
        <p:spPr>
          <a:xfrm>
            <a:off x="5411931" y="452718"/>
            <a:ext cx="4638903" cy="1400530"/>
          </a:xfrm>
        </p:spPr>
        <p:txBody>
          <a:bodyPr>
            <a:normAutofit/>
          </a:bodyPr>
          <a:lstStyle/>
          <a:p>
            <a:pPr>
              <a:lnSpc>
                <a:spcPct val="90000"/>
              </a:lnSpc>
            </a:pPr>
            <a:r>
              <a:rPr lang="en-GB" sz="3300"/>
              <a:t>Colon capsule procedure explained</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a:extLst>
              <a:ext uri="{FF2B5EF4-FFF2-40B4-BE49-F238E27FC236}">
                <a16:creationId xmlns:a16="http://schemas.microsoft.com/office/drawing/2014/main" id="{87436723-994D-5F4A-4BC4-F7152E13C78F}"/>
              </a:ext>
            </a:extLst>
          </p:cNvPr>
          <p:cNvPicPr>
            <a:picLocks noChangeAspect="1"/>
          </p:cNvPicPr>
          <p:nvPr/>
        </p:nvPicPr>
        <p:blipFill rotWithShape="1">
          <a:blip r:embed="rId3"/>
          <a:srcRect r="-2" b="15534"/>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9D17F193-C64D-6C7F-E93B-6B77CF0E3B71}"/>
              </a:ext>
            </a:extLst>
          </p:cNvPr>
          <p:cNvSpPr>
            <a:spLocks noGrp="1"/>
          </p:cNvSpPr>
          <p:nvPr>
            <p:ph idx="1"/>
          </p:nvPr>
        </p:nvSpPr>
        <p:spPr>
          <a:xfrm>
            <a:off x="5410950" y="2052918"/>
            <a:ext cx="6532234" cy="4195481"/>
          </a:xfrm>
        </p:spPr>
        <p:txBody>
          <a:bodyPr>
            <a:normAutofit fontScale="70000" lnSpcReduction="20000"/>
          </a:bodyPr>
          <a:lstStyle/>
          <a:p>
            <a:r>
              <a:rPr lang="en-GB" dirty="0"/>
              <a:t>Patient follows standard bowel prep (low residue diet, oral Iron)</a:t>
            </a:r>
          </a:p>
          <a:p>
            <a:r>
              <a:rPr lang="en-GB" dirty="0"/>
              <a:t>Split dose PEG prep at 7pm evening prior and 6am morning of procedure with clear fluid only from 10am day prior to procedure.</a:t>
            </a:r>
          </a:p>
          <a:p>
            <a:r>
              <a:rPr lang="en-GB" dirty="0"/>
              <a:t>Patient presents to endoscopy unit at 10am where consented and belt and monitor attached</a:t>
            </a:r>
          </a:p>
          <a:p>
            <a:r>
              <a:rPr lang="en-GB" dirty="0"/>
              <a:t>Patient swallows capsule and leaves with booster pack TTA dispensed by nurse:</a:t>
            </a:r>
          </a:p>
          <a:p>
            <a:pPr lvl="1"/>
            <a:r>
              <a:rPr lang="en-GB" dirty="0"/>
              <a:t>50ml </a:t>
            </a:r>
            <a:r>
              <a:rPr lang="en-GB" dirty="0" err="1"/>
              <a:t>gastrografin</a:t>
            </a:r>
            <a:r>
              <a:rPr lang="en-GB" dirty="0"/>
              <a:t> and 30ml Fleet into 1l cold water taken 2 hours after swallowing</a:t>
            </a:r>
          </a:p>
          <a:p>
            <a:pPr lvl="1"/>
            <a:r>
              <a:rPr lang="en-GB" dirty="0"/>
              <a:t>Further 50ml </a:t>
            </a:r>
            <a:r>
              <a:rPr lang="en-GB" dirty="0" err="1"/>
              <a:t>gastrografin</a:t>
            </a:r>
            <a:r>
              <a:rPr lang="en-GB" dirty="0"/>
              <a:t> and 15ml Fleet in 500ml cold water 3 hours after first booster (if capsule not passed)</a:t>
            </a:r>
          </a:p>
          <a:p>
            <a:pPr lvl="1"/>
            <a:r>
              <a:rPr lang="en-GB" dirty="0"/>
              <a:t>Bisacodyl suppository 2 hours after second booster</a:t>
            </a:r>
          </a:p>
          <a:p>
            <a:r>
              <a:rPr lang="en-GB" dirty="0"/>
              <a:t>Patient advised not to eat until capsule seen to pass or third booster used</a:t>
            </a:r>
          </a:p>
          <a:p>
            <a:r>
              <a:rPr lang="en-GB" dirty="0"/>
              <a:t>Monitor and belt returned following day to endoscopy unit to download video</a:t>
            </a:r>
          </a:p>
          <a:p>
            <a:endParaRPr lang="en-GB" dirty="0"/>
          </a:p>
        </p:txBody>
      </p:sp>
    </p:spTree>
    <p:extLst>
      <p:ext uri="{BB962C8B-B14F-4D97-AF65-F5344CB8AC3E}">
        <p14:creationId xmlns:p14="http://schemas.microsoft.com/office/powerpoint/2010/main" val="197627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166C-F585-7CF9-28AD-F16EFD9E321B}"/>
              </a:ext>
            </a:extLst>
          </p:cNvPr>
          <p:cNvSpPr>
            <a:spLocks noGrp="1"/>
          </p:cNvSpPr>
          <p:nvPr>
            <p:ph type="title"/>
          </p:nvPr>
        </p:nvSpPr>
        <p:spPr/>
        <p:txBody>
          <a:bodyPr/>
          <a:lstStyle/>
          <a:p>
            <a:r>
              <a:rPr lang="en-GB" dirty="0"/>
              <a:t>Contraindications to CCE</a:t>
            </a:r>
          </a:p>
        </p:txBody>
      </p:sp>
      <p:sp>
        <p:nvSpPr>
          <p:cNvPr id="3" name="Content Placeholder 2">
            <a:extLst>
              <a:ext uri="{FF2B5EF4-FFF2-40B4-BE49-F238E27FC236}">
                <a16:creationId xmlns:a16="http://schemas.microsoft.com/office/drawing/2014/main" id="{38E45BF5-3631-EEB2-2C9B-D94EBE3E2B88}"/>
              </a:ext>
            </a:extLst>
          </p:cNvPr>
          <p:cNvSpPr>
            <a:spLocks noGrp="1"/>
          </p:cNvSpPr>
          <p:nvPr>
            <p:ph idx="1"/>
          </p:nvPr>
        </p:nvSpPr>
        <p:spPr/>
        <p:txBody>
          <a:bodyPr/>
          <a:lstStyle/>
          <a:p>
            <a:r>
              <a:rPr lang="en-GB" dirty="0"/>
              <a:t>Avoid in patients with known strictures or history of obstruction. If any doubt, a dissolvable patency capsule can be used first.</a:t>
            </a:r>
          </a:p>
          <a:p>
            <a:r>
              <a:rPr lang="en-GB" dirty="0"/>
              <a:t>Significant bowel prep – caution in patients at risk of electrolyte disturbance with bowel prep (renal disease, heart failure, antihypertensive meds)</a:t>
            </a:r>
          </a:p>
          <a:p>
            <a:r>
              <a:rPr lang="en-GB" dirty="0"/>
              <a:t>Not advised for patients with swallowing difficulties</a:t>
            </a:r>
          </a:p>
          <a:p>
            <a:r>
              <a:rPr lang="en-GB" dirty="0"/>
              <a:t>To avoid need for additional procedure, Complete studies with excellent bowel prep are key. Less likely in patients with history of constipation or diseases associated with slow transit (</a:t>
            </a:r>
            <a:r>
              <a:rPr lang="en-GB" dirty="0" err="1"/>
              <a:t>eg</a:t>
            </a:r>
            <a:r>
              <a:rPr lang="en-GB" dirty="0"/>
              <a:t> diabetes, Parkinson’s)</a:t>
            </a:r>
          </a:p>
        </p:txBody>
      </p:sp>
    </p:spTree>
    <p:extLst>
      <p:ext uri="{BB962C8B-B14F-4D97-AF65-F5344CB8AC3E}">
        <p14:creationId xmlns:p14="http://schemas.microsoft.com/office/powerpoint/2010/main" val="198643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21B0-905E-4A1B-6740-2827FA4B58C9}"/>
              </a:ext>
            </a:extLst>
          </p:cNvPr>
          <p:cNvSpPr>
            <a:spLocks noGrp="1"/>
          </p:cNvSpPr>
          <p:nvPr>
            <p:ph type="title"/>
          </p:nvPr>
        </p:nvSpPr>
        <p:spPr>
          <a:xfrm>
            <a:off x="646111" y="452718"/>
            <a:ext cx="9404723" cy="1400530"/>
          </a:xfrm>
        </p:spPr>
        <p:txBody>
          <a:bodyPr>
            <a:normAutofit/>
          </a:bodyPr>
          <a:lstStyle/>
          <a:p>
            <a:r>
              <a:rPr lang="en-GB" dirty="0"/>
              <a:t>Logistics of our service</a:t>
            </a:r>
          </a:p>
        </p:txBody>
      </p:sp>
      <p:graphicFrame>
        <p:nvGraphicFramePr>
          <p:cNvPr id="5" name="Content Placeholder 2">
            <a:extLst>
              <a:ext uri="{FF2B5EF4-FFF2-40B4-BE49-F238E27FC236}">
                <a16:creationId xmlns:a16="http://schemas.microsoft.com/office/drawing/2014/main" id="{36384185-2FCE-1121-6B4A-46AD29F9E968}"/>
              </a:ext>
            </a:extLst>
          </p:cNvPr>
          <p:cNvGraphicFramePr>
            <a:graphicFrameLocks noGrp="1"/>
          </p:cNvGraphicFramePr>
          <p:nvPr>
            <p:ph idx="1"/>
            <p:extLst>
              <p:ext uri="{D42A27DB-BD31-4B8C-83A1-F6EECF244321}">
                <p14:modId xmlns:p14="http://schemas.microsoft.com/office/powerpoint/2010/main" val="4227671881"/>
              </p:ext>
            </p:extLst>
          </p:nvPr>
        </p:nvGraphicFramePr>
        <p:xfrm>
          <a:off x="410141" y="1530221"/>
          <a:ext cx="11371718" cy="514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895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6EB1-C042-42E5-BA84-9E878B5ED6B7}"/>
              </a:ext>
            </a:extLst>
          </p:cNvPr>
          <p:cNvSpPr>
            <a:spLocks noGrp="1"/>
          </p:cNvSpPr>
          <p:nvPr>
            <p:ph type="title"/>
          </p:nvPr>
        </p:nvSpPr>
        <p:spPr/>
        <p:txBody>
          <a:bodyPr/>
          <a:lstStyle/>
          <a:p>
            <a:r>
              <a:rPr lang="en-GB" dirty="0"/>
              <a:t>Post CCE outcomes</a:t>
            </a:r>
          </a:p>
        </p:txBody>
      </p:sp>
      <p:sp>
        <p:nvSpPr>
          <p:cNvPr id="3" name="Content Placeholder 2">
            <a:extLst>
              <a:ext uri="{FF2B5EF4-FFF2-40B4-BE49-F238E27FC236}">
                <a16:creationId xmlns:a16="http://schemas.microsoft.com/office/drawing/2014/main" id="{3DE478A1-CC96-4701-6AC7-A41E0DD54280}"/>
              </a:ext>
            </a:extLst>
          </p:cNvPr>
          <p:cNvSpPr>
            <a:spLocks noGrp="1"/>
          </p:cNvSpPr>
          <p:nvPr>
            <p:ph idx="1"/>
          </p:nvPr>
        </p:nvSpPr>
        <p:spPr/>
        <p:txBody>
          <a:bodyPr>
            <a:normAutofit/>
          </a:bodyPr>
          <a:lstStyle/>
          <a:p>
            <a:r>
              <a:rPr lang="en-GB" dirty="0"/>
              <a:t>Normal study with good views – discharged</a:t>
            </a:r>
          </a:p>
          <a:p>
            <a:r>
              <a:rPr lang="en-GB" dirty="0"/>
              <a:t>Incomplete study or poor views – Colonoscopy (or flexi sig) with patient remaining on 2ww pathway</a:t>
            </a:r>
          </a:p>
          <a:p>
            <a:r>
              <a:rPr lang="en-GB" dirty="0"/>
              <a:t>Pathology encountered requiring follow-up endoscopy – either colonoscopy or flexible sigmoidoscopy normally with down grading of urgency</a:t>
            </a:r>
          </a:p>
          <a:p>
            <a:r>
              <a:rPr lang="en-GB" dirty="0"/>
              <a:t>We did not report 1-2 sub 5mm polyps (in-line with our trust CTC reporting policy, although we agreed we would consider in those aged&lt;40)</a:t>
            </a:r>
          </a:p>
          <a:p>
            <a:r>
              <a:rPr lang="en-GB" dirty="0"/>
              <a:t>Surveillance patients could also be deferred for 1 year or 3 years depending on number and size of polyps found.</a:t>
            </a:r>
          </a:p>
        </p:txBody>
      </p:sp>
    </p:spTree>
    <p:extLst>
      <p:ext uri="{BB962C8B-B14F-4D97-AF65-F5344CB8AC3E}">
        <p14:creationId xmlns:p14="http://schemas.microsoft.com/office/powerpoint/2010/main" val="244645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A28E-5D13-BD1C-63D4-8BD49E950304}"/>
              </a:ext>
            </a:extLst>
          </p:cNvPr>
          <p:cNvSpPr>
            <a:spLocks noGrp="1"/>
          </p:cNvSpPr>
          <p:nvPr>
            <p:ph type="title"/>
          </p:nvPr>
        </p:nvSpPr>
        <p:spPr/>
        <p:txBody>
          <a:bodyPr/>
          <a:lstStyle/>
          <a:p>
            <a:endParaRPr lang="en-GB"/>
          </a:p>
        </p:txBody>
      </p:sp>
      <p:pic>
        <p:nvPicPr>
          <p:cNvPr id="6" name="JS___05-10-14___2131824">
            <a:hlinkClick r:id="" action="ppaction://media"/>
            <a:extLst>
              <a:ext uri="{FF2B5EF4-FFF2-40B4-BE49-F238E27FC236}">
                <a16:creationId xmlns:a16="http://schemas.microsoft.com/office/drawing/2014/main" id="{CA1C4FE6-16DA-2FAF-6C55-F96F97D5322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87980" y="220980"/>
            <a:ext cx="6416040" cy="6416040"/>
          </a:xfrm>
          <a:prstGeom prst="rect">
            <a:avLst/>
          </a:prstGeom>
        </p:spPr>
      </p:pic>
      <p:sp>
        <p:nvSpPr>
          <p:cNvPr id="8" name="Content Placeholder 7">
            <a:extLst>
              <a:ext uri="{FF2B5EF4-FFF2-40B4-BE49-F238E27FC236}">
                <a16:creationId xmlns:a16="http://schemas.microsoft.com/office/drawing/2014/main" id="{FE48BF16-FA5F-6B5C-36E2-DC0F3866F03F}"/>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65458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45CD-20CA-BB16-4A76-0531690D8057}"/>
              </a:ext>
            </a:extLst>
          </p:cNvPr>
          <p:cNvSpPr>
            <a:spLocks noGrp="1"/>
          </p:cNvSpPr>
          <p:nvPr>
            <p:ph type="title"/>
          </p:nvPr>
        </p:nvSpPr>
        <p:spPr/>
        <p:txBody>
          <a:bodyPr/>
          <a:lstStyle/>
          <a:p>
            <a:endParaRPr lang="en-GB"/>
          </a:p>
        </p:txBody>
      </p:sp>
      <p:pic>
        <p:nvPicPr>
          <p:cNvPr id="4" name="Content Placeholder 4" descr="A close-up of a human body">
            <a:extLst>
              <a:ext uri="{FF2B5EF4-FFF2-40B4-BE49-F238E27FC236}">
                <a16:creationId xmlns:a16="http://schemas.microsoft.com/office/drawing/2014/main" id="{EE51B9D3-8043-6C27-2D7D-3E03EB19F7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073" y="-29597"/>
            <a:ext cx="3390186" cy="3390186"/>
          </a:xfrm>
        </p:spPr>
      </p:pic>
      <p:pic>
        <p:nvPicPr>
          <p:cNvPr id="6" name="Picture 5" descr="A close-up of a cell&#10;&#10;Description automatically generated">
            <a:extLst>
              <a:ext uri="{FF2B5EF4-FFF2-40B4-BE49-F238E27FC236}">
                <a16:creationId xmlns:a16="http://schemas.microsoft.com/office/drawing/2014/main" id="{71230B87-1976-00DF-7B4C-2774A0522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907" y="-6873"/>
            <a:ext cx="3390186" cy="3390186"/>
          </a:xfrm>
          <a:prstGeom prst="rect">
            <a:avLst/>
          </a:prstGeom>
        </p:spPr>
      </p:pic>
      <p:pic>
        <p:nvPicPr>
          <p:cNvPr id="7" name="Picture 6">
            <a:extLst>
              <a:ext uri="{FF2B5EF4-FFF2-40B4-BE49-F238E27FC236}">
                <a16:creationId xmlns:a16="http://schemas.microsoft.com/office/drawing/2014/main" id="{1C09BAA1-FABF-8973-6F7A-A5C48850EA5B}"/>
              </a:ext>
            </a:extLst>
          </p:cNvPr>
          <p:cNvPicPr>
            <a:picLocks noChangeAspect="1"/>
          </p:cNvPicPr>
          <p:nvPr/>
        </p:nvPicPr>
        <p:blipFill>
          <a:blip r:embed="rId4"/>
          <a:stretch>
            <a:fillRect/>
          </a:stretch>
        </p:blipFill>
        <p:spPr>
          <a:xfrm>
            <a:off x="8355743" y="0"/>
            <a:ext cx="3390184" cy="3390184"/>
          </a:xfrm>
          <a:prstGeom prst="rect">
            <a:avLst/>
          </a:prstGeom>
        </p:spPr>
      </p:pic>
      <p:pic>
        <p:nvPicPr>
          <p:cNvPr id="8" name="Picture 7">
            <a:extLst>
              <a:ext uri="{FF2B5EF4-FFF2-40B4-BE49-F238E27FC236}">
                <a16:creationId xmlns:a16="http://schemas.microsoft.com/office/drawing/2014/main" id="{EABA5443-3477-7516-65AB-A8BCC6EA3928}"/>
              </a:ext>
            </a:extLst>
          </p:cNvPr>
          <p:cNvPicPr>
            <a:picLocks noChangeAspect="1"/>
          </p:cNvPicPr>
          <p:nvPr/>
        </p:nvPicPr>
        <p:blipFill>
          <a:blip r:embed="rId5"/>
          <a:stretch>
            <a:fillRect/>
          </a:stretch>
        </p:blipFill>
        <p:spPr>
          <a:xfrm>
            <a:off x="4400907" y="3429000"/>
            <a:ext cx="3366884" cy="3366884"/>
          </a:xfrm>
          <a:prstGeom prst="rect">
            <a:avLst/>
          </a:prstGeom>
        </p:spPr>
      </p:pic>
      <p:pic>
        <p:nvPicPr>
          <p:cNvPr id="9" name="Picture 8">
            <a:extLst>
              <a:ext uri="{FF2B5EF4-FFF2-40B4-BE49-F238E27FC236}">
                <a16:creationId xmlns:a16="http://schemas.microsoft.com/office/drawing/2014/main" id="{427917CF-C8D0-4C8D-A732-862330FDE154}"/>
              </a:ext>
            </a:extLst>
          </p:cNvPr>
          <p:cNvPicPr>
            <a:picLocks noChangeAspect="1"/>
          </p:cNvPicPr>
          <p:nvPr/>
        </p:nvPicPr>
        <p:blipFill>
          <a:blip r:embed="rId6"/>
          <a:stretch>
            <a:fillRect/>
          </a:stretch>
        </p:blipFill>
        <p:spPr>
          <a:xfrm>
            <a:off x="446073" y="3429000"/>
            <a:ext cx="3390186" cy="3390186"/>
          </a:xfrm>
          <a:prstGeom prst="rect">
            <a:avLst/>
          </a:prstGeom>
        </p:spPr>
      </p:pic>
      <p:pic>
        <p:nvPicPr>
          <p:cNvPr id="10" name="Picture 9">
            <a:extLst>
              <a:ext uri="{FF2B5EF4-FFF2-40B4-BE49-F238E27FC236}">
                <a16:creationId xmlns:a16="http://schemas.microsoft.com/office/drawing/2014/main" id="{D834A376-DA95-0143-346A-04E6C4A77684}"/>
              </a:ext>
            </a:extLst>
          </p:cNvPr>
          <p:cNvPicPr>
            <a:picLocks noChangeAspect="1"/>
          </p:cNvPicPr>
          <p:nvPr/>
        </p:nvPicPr>
        <p:blipFill>
          <a:blip r:embed="rId7"/>
          <a:stretch>
            <a:fillRect/>
          </a:stretch>
        </p:blipFill>
        <p:spPr>
          <a:xfrm>
            <a:off x="8379043" y="3429000"/>
            <a:ext cx="3366884" cy="3366884"/>
          </a:xfrm>
          <a:prstGeom prst="rect">
            <a:avLst/>
          </a:prstGeom>
        </p:spPr>
      </p:pic>
    </p:spTree>
    <p:extLst>
      <p:ext uri="{BB962C8B-B14F-4D97-AF65-F5344CB8AC3E}">
        <p14:creationId xmlns:p14="http://schemas.microsoft.com/office/powerpoint/2010/main" val="240052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5078-DDAB-CD12-E048-8DEE538F8BF0}"/>
              </a:ext>
            </a:extLst>
          </p:cNvPr>
          <p:cNvSpPr>
            <a:spLocks noGrp="1"/>
          </p:cNvSpPr>
          <p:nvPr>
            <p:ph type="title"/>
          </p:nvPr>
        </p:nvSpPr>
        <p:spPr/>
        <p:txBody>
          <a:bodyPr/>
          <a:lstStyle/>
          <a:p>
            <a:r>
              <a:rPr lang="en-GB" dirty="0"/>
              <a:t>Results</a:t>
            </a:r>
          </a:p>
        </p:txBody>
      </p:sp>
      <p:sp>
        <p:nvSpPr>
          <p:cNvPr id="3" name="Content Placeholder 2">
            <a:extLst>
              <a:ext uri="{FF2B5EF4-FFF2-40B4-BE49-F238E27FC236}">
                <a16:creationId xmlns:a16="http://schemas.microsoft.com/office/drawing/2014/main" id="{2473EF3B-C5B2-4715-C2B0-3F9C263704E8}"/>
              </a:ext>
            </a:extLst>
          </p:cNvPr>
          <p:cNvSpPr>
            <a:spLocks noGrp="1"/>
          </p:cNvSpPr>
          <p:nvPr>
            <p:ph idx="1"/>
          </p:nvPr>
        </p:nvSpPr>
        <p:spPr/>
        <p:txBody>
          <a:bodyPr/>
          <a:lstStyle/>
          <a:p>
            <a:r>
              <a:rPr lang="en-GB" dirty="0"/>
              <a:t>104 CCE performed since May 2021</a:t>
            </a:r>
          </a:p>
          <a:p>
            <a:pPr lvl="1"/>
            <a:r>
              <a:rPr lang="en-GB" dirty="0"/>
              <a:t>81 2WW criteria</a:t>
            </a:r>
          </a:p>
          <a:p>
            <a:pPr lvl="1"/>
            <a:r>
              <a:rPr lang="en-GB" dirty="0"/>
              <a:t>9 polyp surveillance</a:t>
            </a:r>
          </a:p>
          <a:p>
            <a:pPr lvl="1"/>
            <a:r>
              <a:rPr lang="en-GB" dirty="0"/>
              <a:t>14 other – </a:t>
            </a:r>
          </a:p>
          <a:p>
            <a:pPr lvl="2"/>
            <a:r>
              <a:rPr lang="en-GB" dirty="0"/>
              <a:t>patient declining colonoscopy or requesting CCE to clinician.</a:t>
            </a:r>
          </a:p>
          <a:p>
            <a:pPr lvl="2"/>
            <a:r>
              <a:rPr lang="en-GB" dirty="0"/>
              <a:t>Abnormality on CTC with failed colonoscopy – to characterise further.</a:t>
            </a:r>
          </a:p>
        </p:txBody>
      </p:sp>
    </p:spTree>
    <p:extLst>
      <p:ext uri="{BB962C8B-B14F-4D97-AF65-F5344CB8AC3E}">
        <p14:creationId xmlns:p14="http://schemas.microsoft.com/office/powerpoint/2010/main" val="4139656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614</TotalTime>
  <Words>1005</Words>
  <Application>Microsoft Office PowerPoint</Application>
  <PresentationFormat>Widescreen</PresentationFormat>
  <Paragraphs>95</Paragraphs>
  <Slides>14</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Wingdings 3</vt:lpstr>
      <vt:lpstr>Ion</vt:lpstr>
      <vt:lpstr>Colon Capsule Endoscopy experience at North Bristol</vt:lpstr>
      <vt:lpstr>Colon capsule history</vt:lpstr>
      <vt:lpstr>Colon capsule procedure explained</vt:lpstr>
      <vt:lpstr>Contraindications to CCE</vt:lpstr>
      <vt:lpstr>Logistics of our service</vt:lpstr>
      <vt:lpstr>Post CCE outcomes</vt:lpstr>
      <vt:lpstr>PowerPoint Presentation</vt:lpstr>
      <vt:lpstr>PowerPoint Presentation</vt:lpstr>
      <vt:lpstr>Results</vt:lpstr>
      <vt:lpstr>NBT outcomes</vt:lpstr>
      <vt:lpstr>Outcomes</vt:lpstr>
      <vt:lpstr>National data</vt:lpstr>
      <vt:lpstr>Challenges</vt:lpstr>
      <vt:lpstr>Future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 Capsule Endoscopy experience at North Bristol</dc:title>
  <dc:creator>Ana Terlevich</dc:creator>
  <cp:lastModifiedBy>Helen Dunderdale</cp:lastModifiedBy>
  <cp:revision>4</cp:revision>
  <dcterms:created xsi:type="dcterms:W3CDTF">2024-04-25T12:09:57Z</dcterms:created>
  <dcterms:modified xsi:type="dcterms:W3CDTF">2024-05-02T15:28:33Z</dcterms:modified>
</cp:coreProperties>
</file>