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6" r:id="rId4"/>
    <p:sldId id="258" r:id="rId5"/>
    <p:sldId id="269" r:id="rId6"/>
    <p:sldId id="267" r:id="rId7"/>
    <p:sldId id="259" r:id="rId8"/>
    <p:sldId id="270" r:id="rId9"/>
    <p:sldId id="271" r:id="rId10"/>
    <p:sldId id="272" r:id="rId11"/>
    <p:sldId id="261" r:id="rId12"/>
    <p:sldId id="260" r:id="rId13"/>
    <p:sldId id="262" r:id="rId14"/>
    <p:sldId id="264" r:id="rId15"/>
    <p:sldId id="265" r:id="rId16"/>
    <p:sldId id="268" r:id="rId17"/>
    <p:sldId id="277" r:id="rId18"/>
    <p:sldId id="278" r:id="rId19"/>
    <p:sldId id="279" r:id="rId20"/>
    <p:sldId id="281" r:id="rId21"/>
    <p:sldId id="282" r:id="rId22"/>
    <p:sldId id="280" r:id="rId23"/>
    <p:sldId id="273" r:id="rId24"/>
    <p:sldId id="283" r:id="rId25"/>
    <p:sldId id="2145707303" r:id="rId26"/>
    <p:sldId id="2145707304" r:id="rId27"/>
    <p:sldId id="2147373815" r:id="rId28"/>
    <p:sldId id="284" r:id="rId29"/>
    <p:sldId id="274" r:id="rId30"/>
    <p:sldId id="275"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CB19C-AFE5-4E7F-913F-491AC4069DC0}"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DC998-0255-4D86-8931-E67D0584E75E}" type="slidenum">
              <a:rPr lang="en-GB" smtClean="0"/>
              <a:t>‹#›</a:t>
            </a:fld>
            <a:endParaRPr lang="en-GB"/>
          </a:p>
        </p:txBody>
      </p:sp>
    </p:spTree>
    <p:extLst>
      <p:ext uri="{BB962C8B-B14F-4D97-AF65-F5344CB8AC3E}">
        <p14:creationId xmlns:p14="http://schemas.microsoft.com/office/powerpoint/2010/main" val="103204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b="0">
              <a:latin typeface="+mn-lt"/>
            </a:endParaRPr>
          </a:p>
        </p:txBody>
      </p:sp>
    </p:spTree>
    <p:extLst>
      <p:ext uri="{BB962C8B-B14F-4D97-AF65-F5344CB8AC3E}">
        <p14:creationId xmlns:p14="http://schemas.microsoft.com/office/powerpoint/2010/main" val="205484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6B95-F0E5-DBAA-72F6-E9E218B711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28C775-03DD-5DCE-AAB8-190C2BA4A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41921A-C69C-6741-2D79-03EC37D23448}"/>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5" name="Footer Placeholder 4">
            <a:extLst>
              <a:ext uri="{FF2B5EF4-FFF2-40B4-BE49-F238E27FC236}">
                <a16:creationId xmlns:a16="http://schemas.microsoft.com/office/drawing/2014/main" id="{D27DF122-A6F2-49A5-3D1D-65A5AFE2B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BF82F7-B405-A13E-E7C4-FC767B163B8F}"/>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166624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D5EF-BA86-1D4B-2EE7-8273BBEF90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41ABEC-D76A-9E14-8180-3885BEDD76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2D7BB-C951-D891-947C-CD61F60074D8}"/>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5" name="Footer Placeholder 4">
            <a:extLst>
              <a:ext uri="{FF2B5EF4-FFF2-40B4-BE49-F238E27FC236}">
                <a16:creationId xmlns:a16="http://schemas.microsoft.com/office/drawing/2014/main" id="{D7BA0874-82ED-B537-B40F-EB65968C33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C57F4C-32F3-A530-0304-E97E6935E1E0}"/>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418353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2B873-6501-8EB6-FA04-B1AE68C51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8A9A98-F1CE-1DAA-F4DF-C74F87CE4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B1BDCE-FB3D-C171-F5D3-8D43D10EC11C}"/>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5" name="Footer Placeholder 4">
            <a:extLst>
              <a:ext uri="{FF2B5EF4-FFF2-40B4-BE49-F238E27FC236}">
                <a16:creationId xmlns:a16="http://schemas.microsoft.com/office/drawing/2014/main" id="{10E5126A-7B96-1559-5894-7E6657B360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5AF3BC-61E1-8085-5F0E-D529F7FDDE7D}"/>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150018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9" name="TextBox 8">
            <a:extLst>
              <a:ext uri="{FF2B5EF4-FFF2-40B4-BE49-F238E27FC236}">
                <a16:creationId xmlns:a16="http://schemas.microsoft.com/office/drawing/2014/main" id="{1B9299EE-57CA-421D-9340-8DC874E96518}"/>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096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4852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148E1-414C-37E1-2610-4B7F614912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2494AA-83C7-FEFA-1471-7054B056CF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744181-C6DC-6BEA-B8D7-1821BF738557}"/>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5" name="Footer Placeholder 4">
            <a:extLst>
              <a:ext uri="{FF2B5EF4-FFF2-40B4-BE49-F238E27FC236}">
                <a16:creationId xmlns:a16="http://schemas.microsoft.com/office/drawing/2014/main" id="{D234FFA2-0E2A-9FA3-5331-A1F1F06396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A15716-3EF9-2C92-7261-3FDB6D3C3423}"/>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383114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55CC-94A8-62D4-1AC8-58C96C9D25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67490D-DA4D-3481-9D65-9BFB42FCE0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0B5DB-D933-6CE4-14A4-0D8ED9968209}"/>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5" name="Footer Placeholder 4">
            <a:extLst>
              <a:ext uri="{FF2B5EF4-FFF2-40B4-BE49-F238E27FC236}">
                <a16:creationId xmlns:a16="http://schemas.microsoft.com/office/drawing/2014/main" id="{5F6F04EA-7351-34E0-CACD-F51B27A40D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AB647C-162F-7D2F-A80F-CFB5C403C775}"/>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186394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15A0-061A-8DEF-541D-36C2285295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2524FF-1341-C85D-EB10-451035BF3B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295815-D46A-4C12-42A1-4310350800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CE12A0-2DCE-ED3E-5EB3-604F218F1C7E}"/>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6" name="Footer Placeholder 5">
            <a:extLst>
              <a:ext uri="{FF2B5EF4-FFF2-40B4-BE49-F238E27FC236}">
                <a16:creationId xmlns:a16="http://schemas.microsoft.com/office/drawing/2014/main" id="{D3FBEFE4-1EDD-5EEF-8633-43C6D85322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222A15-76EA-D2F5-46C8-80F654B24EC8}"/>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228232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F2AA-CEFF-A28F-6489-B23FB855F3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ACB8E6-CEE1-A7D0-065E-ECD9CF1D7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40EC9-CA42-BEBD-807D-B6C85A1876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EB7660-D68A-ECFA-9774-CAC724975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60A5B-2CA9-01DB-8CD1-D36831B60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126771-B908-7B60-50DF-7FD97076B4A3}"/>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8" name="Footer Placeholder 7">
            <a:extLst>
              <a:ext uri="{FF2B5EF4-FFF2-40B4-BE49-F238E27FC236}">
                <a16:creationId xmlns:a16="http://schemas.microsoft.com/office/drawing/2014/main" id="{21721E6A-C506-AF5A-5706-83262FA133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BB8BC4-9EAF-0259-78AC-B3FF2D3C279F}"/>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415009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63B7-EAE5-ABB3-A3A3-EB5B19B2C7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4BED86-D9EA-4407-4D90-8D6FFD665795}"/>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4" name="Footer Placeholder 3">
            <a:extLst>
              <a:ext uri="{FF2B5EF4-FFF2-40B4-BE49-F238E27FC236}">
                <a16:creationId xmlns:a16="http://schemas.microsoft.com/office/drawing/2014/main" id="{D3090274-114E-1E68-2946-2B5602AB1F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73A27C-0A61-1CCC-51C8-7DD418E0F910}"/>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198883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DA9D0-E19F-DDE8-E1DC-3B05933D7896}"/>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3" name="Footer Placeholder 2">
            <a:extLst>
              <a:ext uri="{FF2B5EF4-FFF2-40B4-BE49-F238E27FC236}">
                <a16:creationId xmlns:a16="http://schemas.microsoft.com/office/drawing/2014/main" id="{FC70721D-7C97-8D7F-1009-6C1396B3B1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865FE7-F543-D062-F1FF-2E2ECF7D597E}"/>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123657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0751-617E-4D1F-8F88-FDA6DAA53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942A2C-2AF7-4C9C-1749-CFCE443F89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F5903C-F1BB-19CB-D4E2-21DAE865D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EDBA0-1BE0-35DF-A3F9-BD73EFD12966}"/>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6" name="Footer Placeholder 5">
            <a:extLst>
              <a:ext uri="{FF2B5EF4-FFF2-40B4-BE49-F238E27FC236}">
                <a16:creationId xmlns:a16="http://schemas.microsoft.com/office/drawing/2014/main" id="{FAB8698C-3DDF-513D-9ABF-16856FA4D6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00EA7-1D75-BD44-82B3-68496BA8C8D4}"/>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146575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3D66-EDF3-6863-A4C7-B69C840EC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8FC0A9-A06E-E8B0-5518-1A9E56D829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7AEBF4-980E-0920-1708-9E9A2C3FD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A7645-2E13-BE22-3CDE-92BD191EB025}"/>
              </a:ext>
            </a:extLst>
          </p:cNvPr>
          <p:cNvSpPr>
            <a:spLocks noGrp="1"/>
          </p:cNvSpPr>
          <p:nvPr>
            <p:ph type="dt" sz="half" idx="10"/>
          </p:nvPr>
        </p:nvSpPr>
        <p:spPr/>
        <p:txBody>
          <a:bodyPr/>
          <a:lstStyle/>
          <a:p>
            <a:fld id="{0FB9179D-8032-4755-AE94-0B1DD228E7AB}" type="datetimeFigureOut">
              <a:rPr lang="en-GB" smtClean="0"/>
              <a:t>02/05/2024</a:t>
            </a:fld>
            <a:endParaRPr lang="en-GB"/>
          </a:p>
        </p:txBody>
      </p:sp>
      <p:sp>
        <p:nvSpPr>
          <p:cNvPr id="6" name="Footer Placeholder 5">
            <a:extLst>
              <a:ext uri="{FF2B5EF4-FFF2-40B4-BE49-F238E27FC236}">
                <a16:creationId xmlns:a16="http://schemas.microsoft.com/office/drawing/2014/main" id="{3073A638-0382-1075-68ED-AAA63C456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E5FBBE-EF6A-A9BF-D494-64136EA09965}"/>
              </a:ext>
            </a:extLst>
          </p:cNvPr>
          <p:cNvSpPr>
            <a:spLocks noGrp="1"/>
          </p:cNvSpPr>
          <p:nvPr>
            <p:ph type="sldNum" sz="quarter" idx="12"/>
          </p:nvPr>
        </p:nvSpPr>
        <p:spPr/>
        <p:txBody>
          <a:bodyPr/>
          <a:lstStyle/>
          <a:p>
            <a:fld id="{CFC67538-CE21-45EB-8370-83939C037424}" type="slidenum">
              <a:rPr lang="en-GB" smtClean="0"/>
              <a:t>‹#›</a:t>
            </a:fld>
            <a:endParaRPr lang="en-GB"/>
          </a:p>
        </p:txBody>
      </p:sp>
    </p:spTree>
    <p:extLst>
      <p:ext uri="{BB962C8B-B14F-4D97-AF65-F5344CB8AC3E}">
        <p14:creationId xmlns:p14="http://schemas.microsoft.com/office/powerpoint/2010/main" val="30570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C4A8-0C9C-D756-C16D-2E95DB94F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5CC899-5302-9987-BAF7-12B9E283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2D8EA4-3FAE-2F3B-4287-FFED913EB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9179D-8032-4755-AE94-0B1DD228E7AB}" type="datetimeFigureOut">
              <a:rPr lang="en-GB" smtClean="0"/>
              <a:t>02/05/2024</a:t>
            </a:fld>
            <a:endParaRPr lang="en-GB"/>
          </a:p>
        </p:txBody>
      </p:sp>
      <p:sp>
        <p:nvSpPr>
          <p:cNvPr id="5" name="Footer Placeholder 4">
            <a:extLst>
              <a:ext uri="{FF2B5EF4-FFF2-40B4-BE49-F238E27FC236}">
                <a16:creationId xmlns:a16="http://schemas.microsoft.com/office/drawing/2014/main" id="{2352D024-8C30-DBF1-BD79-F49C1A1C8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9FFCCB-BEAD-082E-2E4E-9AC6DBA433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67538-CE21-45EB-8370-83939C037424}" type="slidenum">
              <a:rPr lang="en-GB" smtClean="0"/>
              <a:t>‹#›</a:t>
            </a:fld>
            <a:endParaRPr lang="en-GB"/>
          </a:p>
        </p:txBody>
      </p:sp>
    </p:spTree>
    <p:extLst>
      <p:ext uri="{BB962C8B-B14F-4D97-AF65-F5344CB8AC3E}">
        <p14:creationId xmlns:p14="http://schemas.microsoft.com/office/powerpoint/2010/main" val="2482708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21" Type="http://schemas.openxmlformats.org/officeDocument/2006/relationships/image" Target="../media/image32.sv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svg"/><Relationship Id="rId2" Type="http://schemas.openxmlformats.org/officeDocument/2006/relationships/notesSlide" Target="../notesSlides/notesSlide1.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sv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4EFA-D31F-0788-D79E-23E77A602556}"/>
              </a:ext>
            </a:extLst>
          </p:cNvPr>
          <p:cNvSpPr>
            <a:spLocks noGrp="1"/>
          </p:cNvSpPr>
          <p:nvPr>
            <p:ph type="ctrTitle"/>
          </p:nvPr>
        </p:nvSpPr>
        <p:spPr/>
        <p:txBody>
          <a:bodyPr/>
          <a:lstStyle/>
          <a:p>
            <a:r>
              <a:rPr lang="en-GB" dirty="0"/>
              <a:t>FIT for Purpose</a:t>
            </a:r>
          </a:p>
        </p:txBody>
      </p:sp>
      <p:sp>
        <p:nvSpPr>
          <p:cNvPr id="3" name="Subtitle 2">
            <a:extLst>
              <a:ext uri="{FF2B5EF4-FFF2-40B4-BE49-F238E27FC236}">
                <a16:creationId xmlns:a16="http://schemas.microsoft.com/office/drawing/2014/main" id="{721416C5-C297-79C5-69FE-B4B57C9173E7}"/>
              </a:ext>
            </a:extLst>
          </p:cNvPr>
          <p:cNvSpPr>
            <a:spLocks noGrp="1"/>
          </p:cNvSpPr>
          <p:nvPr>
            <p:ph type="subTitle" idx="1"/>
          </p:nvPr>
        </p:nvSpPr>
        <p:spPr/>
        <p:txBody>
          <a:bodyPr/>
          <a:lstStyle/>
          <a:p>
            <a:endParaRPr lang="en-GB" dirty="0"/>
          </a:p>
          <a:p>
            <a:r>
              <a:rPr lang="en-GB" dirty="0"/>
              <a:t>David Messenger</a:t>
            </a:r>
          </a:p>
          <a:p>
            <a:r>
              <a:rPr lang="en-GB" dirty="0"/>
              <a:t>Consultant Colorectal Surgeon &amp; Colorectal Cancer Lead UHBW</a:t>
            </a:r>
          </a:p>
        </p:txBody>
      </p:sp>
    </p:spTree>
    <p:extLst>
      <p:ext uri="{BB962C8B-B14F-4D97-AF65-F5344CB8AC3E}">
        <p14:creationId xmlns:p14="http://schemas.microsoft.com/office/powerpoint/2010/main" val="51090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FC4BE2-3C64-4872-1FEA-507E6D2574F2}"/>
              </a:ext>
            </a:extLst>
          </p:cNvPr>
          <p:cNvSpPr txBox="1"/>
          <p:nvPr/>
        </p:nvSpPr>
        <p:spPr>
          <a:xfrm>
            <a:off x="2175013" y="2345636"/>
            <a:ext cx="7841974" cy="954107"/>
          </a:xfrm>
          <a:prstGeom prst="rect">
            <a:avLst/>
          </a:prstGeom>
          <a:noFill/>
        </p:spPr>
        <p:txBody>
          <a:bodyPr wrap="square" rtlCol="0">
            <a:spAutoFit/>
          </a:bodyPr>
          <a:lstStyle/>
          <a:p>
            <a:pPr algn="ctr"/>
            <a:r>
              <a:rPr lang="en-GB" sz="2800" b="1" dirty="0"/>
              <a:t>If we can diagnose at an earlier stage, survival is very good for EOCRC </a:t>
            </a:r>
          </a:p>
        </p:txBody>
      </p:sp>
    </p:spTree>
    <p:extLst>
      <p:ext uri="{BB962C8B-B14F-4D97-AF65-F5344CB8AC3E}">
        <p14:creationId xmlns:p14="http://schemas.microsoft.com/office/powerpoint/2010/main" val="320662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B3C6-33EA-387B-7EEC-556011ABA28C}"/>
              </a:ext>
            </a:extLst>
          </p:cNvPr>
          <p:cNvSpPr>
            <a:spLocks noGrp="1"/>
          </p:cNvSpPr>
          <p:nvPr>
            <p:ph type="title"/>
          </p:nvPr>
        </p:nvSpPr>
        <p:spPr/>
        <p:txBody>
          <a:bodyPr/>
          <a:lstStyle/>
          <a:p>
            <a:pPr algn="ctr"/>
            <a:r>
              <a:rPr lang="en-GB" dirty="0"/>
              <a:t>Rationale</a:t>
            </a:r>
          </a:p>
        </p:txBody>
      </p:sp>
      <p:sp>
        <p:nvSpPr>
          <p:cNvPr id="3" name="Content Placeholder 2">
            <a:extLst>
              <a:ext uri="{FF2B5EF4-FFF2-40B4-BE49-F238E27FC236}">
                <a16:creationId xmlns:a16="http://schemas.microsoft.com/office/drawing/2014/main" id="{2DB9C9A8-DA62-EDCD-6F27-AC143DC0DEEB}"/>
              </a:ext>
            </a:extLst>
          </p:cNvPr>
          <p:cNvSpPr>
            <a:spLocks noGrp="1"/>
          </p:cNvSpPr>
          <p:nvPr>
            <p:ph idx="1"/>
          </p:nvPr>
        </p:nvSpPr>
        <p:spPr/>
        <p:txBody>
          <a:bodyPr/>
          <a:lstStyle/>
          <a:p>
            <a:r>
              <a:rPr lang="en-GB" dirty="0"/>
              <a:t>FIT known to have high negative predictive value (NPV): &gt;99%</a:t>
            </a:r>
          </a:p>
          <a:p>
            <a:pPr lvl="1"/>
            <a:r>
              <a:rPr lang="en-GB" dirty="0"/>
              <a:t>A good test for exclusion of CRC</a:t>
            </a:r>
          </a:p>
          <a:p>
            <a:pPr lvl="1"/>
            <a:r>
              <a:rPr lang="en-GB" dirty="0"/>
              <a:t>Allows for risk stratification of referrals</a:t>
            </a:r>
          </a:p>
          <a:p>
            <a:pPr lvl="1"/>
            <a:r>
              <a:rPr lang="en-GB" dirty="0"/>
              <a:t>BUT studies underpinning use based on adults &gt;50 years</a:t>
            </a:r>
          </a:p>
          <a:p>
            <a:r>
              <a:rPr lang="en-GB" dirty="0"/>
              <a:t>Little is known about diagnostic accuracy in adults &lt;50 years</a:t>
            </a:r>
          </a:p>
          <a:p>
            <a:pPr lvl="1"/>
            <a:r>
              <a:rPr lang="en-GB" dirty="0"/>
              <a:t>Studies small</a:t>
            </a:r>
          </a:p>
          <a:p>
            <a:pPr lvl="1"/>
            <a:r>
              <a:rPr lang="en-GB" dirty="0"/>
              <a:t>NICE FIT only included 17 patients &lt;50 years</a:t>
            </a:r>
          </a:p>
          <a:p>
            <a:pPr lvl="1"/>
            <a:r>
              <a:rPr lang="en-GB" dirty="0"/>
              <a:t>Possible comparable sensitivity, specificity and NPV</a:t>
            </a:r>
          </a:p>
          <a:p>
            <a:r>
              <a:rPr lang="en-GB" dirty="0"/>
              <a:t>Diagnostic accuracy needs to be known if application broadened to enhance early detection, i.e. stratified screening programmes</a:t>
            </a:r>
          </a:p>
          <a:p>
            <a:pPr marL="457200" lvl="1" indent="0">
              <a:buNone/>
            </a:pPr>
            <a:endParaRPr lang="en-GB" dirty="0"/>
          </a:p>
          <a:p>
            <a:pPr marL="0" indent="0">
              <a:buNone/>
            </a:pPr>
            <a:endParaRPr lang="en-GB" dirty="0"/>
          </a:p>
        </p:txBody>
      </p:sp>
    </p:spTree>
    <p:extLst>
      <p:ext uri="{BB962C8B-B14F-4D97-AF65-F5344CB8AC3E}">
        <p14:creationId xmlns:p14="http://schemas.microsoft.com/office/powerpoint/2010/main" val="426657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F444-1505-CDCE-40E3-E199AE54BF90}"/>
              </a:ext>
            </a:extLst>
          </p:cNvPr>
          <p:cNvSpPr>
            <a:spLocks noGrp="1"/>
          </p:cNvSpPr>
          <p:nvPr>
            <p:ph type="title"/>
          </p:nvPr>
        </p:nvSpPr>
        <p:spPr/>
        <p:txBody>
          <a:bodyPr/>
          <a:lstStyle/>
          <a:p>
            <a:pPr algn="ctr"/>
            <a:r>
              <a:rPr lang="en-GB" dirty="0"/>
              <a:t>Aims</a:t>
            </a:r>
          </a:p>
        </p:txBody>
      </p:sp>
      <p:sp>
        <p:nvSpPr>
          <p:cNvPr id="4" name="Content Placeholder 3">
            <a:extLst>
              <a:ext uri="{FF2B5EF4-FFF2-40B4-BE49-F238E27FC236}">
                <a16:creationId xmlns:a16="http://schemas.microsoft.com/office/drawing/2014/main" id="{9F3DF00B-D5BF-08AC-6EFD-9929CCC688F0}"/>
              </a:ext>
            </a:extLst>
          </p:cNvPr>
          <p:cNvSpPr>
            <a:spLocks noGrp="1"/>
          </p:cNvSpPr>
          <p:nvPr>
            <p:ph idx="1"/>
          </p:nvPr>
        </p:nvSpPr>
        <p:spPr/>
        <p:txBody>
          <a:bodyPr/>
          <a:lstStyle/>
          <a:p>
            <a:pPr marL="514350" indent="-514350">
              <a:buFont typeface="+mj-lt"/>
              <a:buAutoNum type="arabicPeriod"/>
            </a:pPr>
            <a:r>
              <a:rPr lang="en-GB" dirty="0"/>
              <a:t>Determine sensitivity, specificity, PPV and NPV in symptomatic population &lt;50 years</a:t>
            </a:r>
          </a:p>
          <a:p>
            <a:pPr marL="514350" indent="-514350">
              <a:buFont typeface="+mj-lt"/>
              <a:buAutoNum type="arabicPeriod"/>
            </a:pPr>
            <a:r>
              <a:rPr lang="en-GB" dirty="0"/>
              <a:t>Develop model to identify cancer risk based on FIT value</a:t>
            </a:r>
          </a:p>
          <a:p>
            <a:pPr lvl="1"/>
            <a:r>
              <a:rPr lang="en-GB" dirty="0"/>
              <a:t>Important concept PPV </a:t>
            </a:r>
            <a:r>
              <a:rPr lang="en-GB" dirty="0">
                <a:sym typeface="Symbol" panose="05050102010706020507" pitchFamily="18" charset="2"/>
              </a:rPr>
              <a:t> prevalence of CRC</a:t>
            </a:r>
          </a:p>
          <a:p>
            <a:pPr marL="514350" indent="-514350">
              <a:buFont typeface="+mj-lt"/>
              <a:buAutoNum type="arabicPeriod"/>
            </a:pPr>
            <a:r>
              <a:rPr lang="en-GB" dirty="0">
                <a:sym typeface="Symbol" panose="05050102010706020507" pitchFamily="18" charset="2"/>
              </a:rPr>
              <a:t>Sub-group analysis of aims 1 and 2 by age-band</a:t>
            </a:r>
          </a:p>
          <a:p>
            <a:pPr lvl="1"/>
            <a:r>
              <a:rPr lang="en-GB" dirty="0">
                <a:sym typeface="Symbol" panose="05050102010706020507" pitchFamily="18" charset="2"/>
              </a:rPr>
              <a:t>20-29, 30-39, 40-49 years</a:t>
            </a:r>
          </a:p>
          <a:p>
            <a:endParaRPr lang="en-GB" dirty="0">
              <a:sym typeface="Symbol" panose="05050102010706020507" pitchFamily="18" charset="2"/>
            </a:endParaRPr>
          </a:p>
          <a:p>
            <a:pPr marL="457200" lvl="1" indent="0">
              <a:buNone/>
            </a:pPr>
            <a:endParaRPr lang="en-GB" dirty="0"/>
          </a:p>
        </p:txBody>
      </p:sp>
    </p:spTree>
    <p:extLst>
      <p:ext uri="{BB962C8B-B14F-4D97-AF65-F5344CB8AC3E}">
        <p14:creationId xmlns:p14="http://schemas.microsoft.com/office/powerpoint/2010/main" val="346636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2239-9324-9B62-7309-0F1619BF579C}"/>
              </a:ext>
            </a:extLst>
          </p:cNvPr>
          <p:cNvSpPr>
            <a:spLocks noGrp="1"/>
          </p:cNvSpPr>
          <p:nvPr>
            <p:ph type="title"/>
          </p:nvPr>
        </p:nvSpPr>
        <p:spPr/>
        <p:txBody>
          <a:bodyPr/>
          <a:lstStyle/>
          <a:p>
            <a:pPr algn="ctr"/>
            <a:r>
              <a:rPr lang="en-GB" dirty="0"/>
              <a:t>Methodology</a:t>
            </a:r>
          </a:p>
        </p:txBody>
      </p:sp>
      <p:pic>
        <p:nvPicPr>
          <p:cNvPr id="6" name="Picture 5">
            <a:extLst>
              <a:ext uri="{FF2B5EF4-FFF2-40B4-BE49-F238E27FC236}">
                <a16:creationId xmlns:a16="http://schemas.microsoft.com/office/drawing/2014/main" id="{893ED1ED-0B11-9CE0-4C2B-F285B17F297F}"/>
              </a:ext>
            </a:extLst>
          </p:cNvPr>
          <p:cNvPicPr>
            <a:picLocks noChangeAspect="1"/>
          </p:cNvPicPr>
          <p:nvPr/>
        </p:nvPicPr>
        <p:blipFill>
          <a:blip r:embed="rId2"/>
          <a:stretch>
            <a:fillRect/>
          </a:stretch>
        </p:blipFill>
        <p:spPr>
          <a:xfrm>
            <a:off x="131610" y="1707559"/>
            <a:ext cx="6339378" cy="4824659"/>
          </a:xfrm>
          <a:prstGeom prst="rect">
            <a:avLst/>
          </a:prstGeom>
        </p:spPr>
      </p:pic>
      <p:sp>
        <p:nvSpPr>
          <p:cNvPr id="7" name="TextBox 6">
            <a:extLst>
              <a:ext uri="{FF2B5EF4-FFF2-40B4-BE49-F238E27FC236}">
                <a16:creationId xmlns:a16="http://schemas.microsoft.com/office/drawing/2014/main" id="{0489A644-2F2B-A58E-0133-E4C5FC5ACBC3}"/>
              </a:ext>
            </a:extLst>
          </p:cNvPr>
          <p:cNvSpPr txBox="1"/>
          <p:nvPr/>
        </p:nvSpPr>
        <p:spPr>
          <a:xfrm>
            <a:off x="5649577" y="3429000"/>
            <a:ext cx="6200672" cy="923330"/>
          </a:xfrm>
          <a:prstGeom prst="rect">
            <a:avLst/>
          </a:prstGeom>
          <a:noFill/>
        </p:spPr>
        <p:txBody>
          <a:bodyPr wrap="none" rtlCol="0">
            <a:spAutoFit/>
          </a:bodyPr>
          <a:lstStyle/>
          <a:p>
            <a:pPr marL="285750" indent="-285750">
              <a:buFont typeface="Arial" panose="020B0604020202020204" pitchFamily="34" charset="0"/>
              <a:buChar char="•"/>
            </a:pPr>
            <a:r>
              <a:rPr lang="en-GB" dirty="0"/>
              <a:t>All FIT undertaken between 01/01/2021 and 30/06/2023</a:t>
            </a:r>
          </a:p>
          <a:p>
            <a:pPr marL="285750" indent="-285750">
              <a:buFont typeface="Arial" panose="020B0604020202020204" pitchFamily="34" charset="0"/>
              <a:buChar char="•"/>
            </a:pPr>
            <a:r>
              <a:rPr lang="en-GB" dirty="0"/>
              <a:t>All new diagnoses CRC between 01/01/2021 and 30/09/2023</a:t>
            </a:r>
          </a:p>
          <a:p>
            <a:pPr marL="285750" indent="-285750">
              <a:buFont typeface="Arial" panose="020B0604020202020204" pitchFamily="34" charset="0"/>
              <a:buChar char="•"/>
            </a:pPr>
            <a:r>
              <a:rPr lang="en-GB" dirty="0"/>
              <a:t>Should allow for complete population coverage within SWAG</a:t>
            </a:r>
          </a:p>
        </p:txBody>
      </p:sp>
    </p:spTree>
    <p:extLst>
      <p:ext uri="{BB962C8B-B14F-4D97-AF65-F5344CB8AC3E}">
        <p14:creationId xmlns:p14="http://schemas.microsoft.com/office/powerpoint/2010/main" val="332231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6C4B-F5CE-9D52-4191-34E978DF8882}"/>
              </a:ext>
            </a:extLst>
          </p:cNvPr>
          <p:cNvSpPr>
            <a:spLocks noGrp="1"/>
          </p:cNvSpPr>
          <p:nvPr>
            <p:ph type="title"/>
          </p:nvPr>
        </p:nvSpPr>
        <p:spPr/>
        <p:txBody>
          <a:bodyPr/>
          <a:lstStyle/>
          <a:p>
            <a:pPr algn="ctr"/>
            <a:r>
              <a:rPr lang="en-GB" dirty="0"/>
              <a:t>Progress</a:t>
            </a:r>
          </a:p>
        </p:txBody>
      </p:sp>
      <p:sp>
        <p:nvSpPr>
          <p:cNvPr id="3" name="Content Placeholder 2">
            <a:extLst>
              <a:ext uri="{FF2B5EF4-FFF2-40B4-BE49-F238E27FC236}">
                <a16:creationId xmlns:a16="http://schemas.microsoft.com/office/drawing/2014/main" id="{4A91F81D-A70C-09A0-0EF7-6E71B4319C6C}"/>
              </a:ext>
            </a:extLst>
          </p:cNvPr>
          <p:cNvSpPr>
            <a:spLocks noGrp="1"/>
          </p:cNvSpPr>
          <p:nvPr>
            <p:ph idx="1"/>
          </p:nvPr>
        </p:nvSpPr>
        <p:spPr/>
        <p:txBody>
          <a:bodyPr/>
          <a:lstStyle/>
          <a:p>
            <a:r>
              <a:rPr lang="en-GB" dirty="0"/>
              <a:t>~41,000 FIT results have been processed</a:t>
            </a:r>
          </a:p>
          <a:p>
            <a:r>
              <a:rPr lang="en-GB" dirty="0"/>
              <a:t>421 new diagnoses of CRC &lt;50 years</a:t>
            </a:r>
          </a:p>
          <a:p>
            <a:pPr lvl="1"/>
            <a:r>
              <a:rPr lang="en-GB" dirty="0"/>
              <a:t>Initial data linkage review suggest ~30% had FIT</a:t>
            </a:r>
          </a:p>
          <a:p>
            <a:pPr lvl="1"/>
            <a:r>
              <a:rPr lang="en-GB" dirty="0"/>
              <a:t>125-130 cases for analysis</a:t>
            </a:r>
          </a:p>
          <a:p>
            <a:pPr lvl="1"/>
            <a:r>
              <a:rPr lang="en-GB" dirty="0"/>
              <a:t>Sample size more than two times larger than previous diagnostic accuracy study of adults over 50 years conducted in SWAG</a:t>
            </a:r>
          </a:p>
          <a:p>
            <a:r>
              <a:rPr lang="en-GB" dirty="0"/>
              <a:t>Currently in data analysis phase</a:t>
            </a:r>
          </a:p>
        </p:txBody>
      </p:sp>
    </p:spTree>
    <p:extLst>
      <p:ext uri="{BB962C8B-B14F-4D97-AF65-F5344CB8AC3E}">
        <p14:creationId xmlns:p14="http://schemas.microsoft.com/office/powerpoint/2010/main" val="304360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060E-5A4A-B4F4-1C34-73153DFA012C}"/>
              </a:ext>
            </a:extLst>
          </p:cNvPr>
          <p:cNvSpPr>
            <a:spLocks noGrp="1"/>
          </p:cNvSpPr>
          <p:nvPr>
            <p:ph type="title"/>
          </p:nvPr>
        </p:nvSpPr>
        <p:spPr/>
        <p:txBody>
          <a:bodyPr/>
          <a:lstStyle/>
          <a:p>
            <a:pPr algn="ctr"/>
            <a:r>
              <a:rPr lang="en-GB" dirty="0"/>
              <a:t>Acknowledgements</a:t>
            </a:r>
          </a:p>
        </p:txBody>
      </p:sp>
      <p:sp>
        <p:nvSpPr>
          <p:cNvPr id="3" name="Content Placeholder 2">
            <a:extLst>
              <a:ext uri="{FF2B5EF4-FFF2-40B4-BE49-F238E27FC236}">
                <a16:creationId xmlns:a16="http://schemas.microsoft.com/office/drawing/2014/main" id="{2BD781AB-C907-BBE2-FCC1-217BD3D2A09F}"/>
              </a:ext>
            </a:extLst>
          </p:cNvPr>
          <p:cNvSpPr>
            <a:spLocks noGrp="1"/>
          </p:cNvSpPr>
          <p:nvPr>
            <p:ph idx="1"/>
          </p:nvPr>
        </p:nvSpPr>
        <p:spPr/>
        <p:txBody>
          <a:bodyPr>
            <a:normAutofit lnSpcReduction="10000"/>
          </a:bodyPr>
          <a:lstStyle/>
          <a:p>
            <a:r>
              <a:rPr lang="en-GB" dirty="0"/>
              <a:t>Sarah Bailey, Associate Professor of Primary Care Diagnostics, University of Exeter</a:t>
            </a:r>
          </a:p>
          <a:p>
            <a:r>
              <a:rPr lang="en-GB" dirty="0"/>
              <a:t>Adrian Heaps, Consultant Clinical Scientist, Severn Pathology, NBT</a:t>
            </a:r>
          </a:p>
          <a:p>
            <a:r>
              <a:rPr lang="en-GB" dirty="0"/>
              <a:t>Allison </a:t>
            </a:r>
            <a:r>
              <a:rPr lang="en-GB" dirty="0" err="1"/>
              <a:t>Brixey</a:t>
            </a:r>
            <a:r>
              <a:rPr lang="en-GB" dirty="0"/>
              <a:t>, Laboratory Manager, Severn Pathology, NBT</a:t>
            </a:r>
          </a:p>
          <a:p>
            <a:r>
              <a:rPr lang="en-GB" dirty="0"/>
              <a:t>Ryan </a:t>
            </a:r>
            <a:r>
              <a:rPr lang="en-GB" dirty="0" err="1"/>
              <a:t>Preece</a:t>
            </a:r>
            <a:r>
              <a:rPr lang="en-GB" dirty="0"/>
              <a:t>, Specialist Trainee in General Surgery, Severn PGME</a:t>
            </a:r>
          </a:p>
          <a:p>
            <a:r>
              <a:rPr lang="en-GB" dirty="0"/>
              <a:t>Cancer Managers at the NHS trusts in SWAG</a:t>
            </a:r>
          </a:p>
          <a:p>
            <a:pPr lvl="1"/>
            <a:r>
              <a:rPr lang="en-GB" dirty="0"/>
              <a:t>Rosie </a:t>
            </a:r>
            <a:r>
              <a:rPr lang="en-GB" dirty="0" err="1"/>
              <a:t>Edgerley</a:t>
            </a:r>
            <a:r>
              <a:rPr lang="en-GB" dirty="0"/>
              <a:t>, </a:t>
            </a:r>
            <a:r>
              <a:rPr lang="en-GB" dirty="0" err="1"/>
              <a:t>SomersetFT</a:t>
            </a:r>
            <a:endParaRPr lang="en-GB" dirty="0"/>
          </a:p>
          <a:p>
            <a:pPr lvl="1"/>
            <a:r>
              <a:rPr lang="en-GB" dirty="0"/>
              <a:t>George Thompson, Salisbury</a:t>
            </a:r>
          </a:p>
          <a:p>
            <a:pPr lvl="1"/>
            <a:r>
              <a:rPr lang="en-GB" dirty="0"/>
              <a:t>Hannah Marder, Bristol</a:t>
            </a:r>
          </a:p>
          <a:p>
            <a:pPr lvl="1"/>
            <a:r>
              <a:rPr lang="en-GB" dirty="0"/>
              <a:t>Edward Nicolle, RUH</a:t>
            </a:r>
          </a:p>
        </p:txBody>
      </p:sp>
    </p:spTree>
    <p:extLst>
      <p:ext uri="{BB962C8B-B14F-4D97-AF65-F5344CB8AC3E}">
        <p14:creationId xmlns:p14="http://schemas.microsoft.com/office/powerpoint/2010/main" val="346433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113AFE-C8E5-09F0-C941-800B8D149AF9}"/>
              </a:ext>
            </a:extLst>
          </p:cNvPr>
          <p:cNvSpPr txBox="1"/>
          <p:nvPr/>
        </p:nvSpPr>
        <p:spPr>
          <a:xfrm>
            <a:off x="1855304" y="2650435"/>
            <a:ext cx="8799444" cy="646331"/>
          </a:xfrm>
          <a:prstGeom prst="rect">
            <a:avLst/>
          </a:prstGeom>
          <a:noFill/>
        </p:spPr>
        <p:txBody>
          <a:bodyPr wrap="square" rtlCol="0">
            <a:spAutoFit/>
          </a:bodyPr>
          <a:lstStyle/>
          <a:p>
            <a:r>
              <a:rPr lang="en-GB" sz="3600" b="1" dirty="0"/>
              <a:t>Multi-Cancer Blood Test Programme (MCBTP)</a:t>
            </a:r>
          </a:p>
        </p:txBody>
      </p:sp>
    </p:spTree>
    <p:extLst>
      <p:ext uri="{BB962C8B-B14F-4D97-AF65-F5344CB8AC3E}">
        <p14:creationId xmlns:p14="http://schemas.microsoft.com/office/powerpoint/2010/main" val="247502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8D8A-A1B8-BB8B-807B-5C6A826C2769}"/>
              </a:ext>
            </a:extLst>
          </p:cNvPr>
          <p:cNvSpPr>
            <a:spLocks noGrp="1"/>
          </p:cNvSpPr>
          <p:nvPr>
            <p:ph type="title"/>
          </p:nvPr>
        </p:nvSpPr>
        <p:spPr/>
        <p:txBody>
          <a:bodyPr/>
          <a:lstStyle/>
          <a:p>
            <a:pPr algn="ctr"/>
            <a:r>
              <a:rPr lang="en-GB" dirty="0"/>
              <a:t>What is it?</a:t>
            </a:r>
          </a:p>
        </p:txBody>
      </p:sp>
      <p:sp>
        <p:nvSpPr>
          <p:cNvPr id="3" name="Content Placeholder 2">
            <a:extLst>
              <a:ext uri="{FF2B5EF4-FFF2-40B4-BE49-F238E27FC236}">
                <a16:creationId xmlns:a16="http://schemas.microsoft.com/office/drawing/2014/main" id="{B0402029-52E5-44B7-4810-D188D32ECBAF}"/>
              </a:ext>
            </a:extLst>
          </p:cNvPr>
          <p:cNvSpPr>
            <a:spLocks noGrp="1"/>
          </p:cNvSpPr>
          <p:nvPr>
            <p:ph idx="1"/>
          </p:nvPr>
        </p:nvSpPr>
        <p:spPr/>
        <p:txBody>
          <a:bodyPr/>
          <a:lstStyle/>
          <a:p>
            <a:r>
              <a:rPr lang="en-GB" dirty="0"/>
              <a:t>An in-service evaluation of a multi-cancer early detection blood test (Galleri) in the NHS</a:t>
            </a:r>
          </a:p>
          <a:p>
            <a:r>
              <a:rPr lang="en-GB" dirty="0"/>
              <a:t>Pilot programme sponsored by NHS England </a:t>
            </a:r>
          </a:p>
          <a:p>
            <a:r>
              <a:rPr lang="en-GB" dirty="0"/>
              <a:t>Aim is to offer 1 million tests across selected areas in England</a:t>
            </a:r>
          </a:p>
          <a:p>
            <a:r>
              <a:rPr lang="en-GB" dirty="0"/>
              <a:t>Two-year programme running from summer 2024</a:t>
            </a:r>
          </a:p>
          <a:p>
            <a:r>
              <a:rPr lang="en-GB" dirty="0"/>
              <a:t>Forms part of NHS Long Term plan for early cancer detection</a:t>
            </a:r>
          </a:p>
        </p:txBody>
      </p:sp>
    </p:spTree>
    <p:extLst>
      <p:ext uri="{BB962C8B-B14F-4D97-AF65-F5344CB8AC3E}">
        <p14:creationId xmlns:p14="http://schemas.microsoft.com/office/powerpoint/2010/main" val="16649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C7E9-BA2E-F7B1-225C-1468E00D5544}"/>
              </a:ext>
            </a:extLst>
          </p:cNvPr>
          <p:cNvSpPr>
            <a:spLocks noGrp="1"/>
          </p:cNvSpPr>
          <p:nvPr>
            <p:ph type="title"/>
          </p:nvPr>
        </p:nvSpPr>
        <p:spPr/>
        <p:txBody>
          <a:bodyPr/>
          <a:lstStyle/>
          <a:p>
            <a:pPr algn="ctr"/>
            <a:r>
              <a:rPr lang="en-GB" dirty="0"/>
              <a:t>What are the tests?</a:t>
            </a:r>
          </a:p>
        </p:txBody>
      </p:sp>
      <p:sp>
        <p:nvSpPr>
          <p:cNvPr id="3" name="Content Placeholder 2">
            <a:extLst>
              <a:ext uri="{FF2B5EF4-FFF2-40B4-BE49-F238E27FC236}">
                <a16:creationId xmlns:a16="http://schemas.microsoft.com/office/drawing/2014/main" id="{BE1D6E79-EB43-4033-6BBB-0A3FF3399BAC}"/>
              </a:ext>
            </a:extLst>
          </p:cNvPr>
          <p:cNvSpPr>
            <a:spLocks noGrp="1"/>
          </p:cNvSpPr>
          <p:nvPr>
            <p:ph idx="1"/>
          </p:nvPr>
        </p:nvSpPr>
        <p:spPr/>
        <p:txBody>
          <a:bodyPr/>
          <a:lstStyle/>
          <a:p>
            <a:r>
              <a:rPr lang="en-GB" dirty="0"/>
              <a:t>Cancer Signal Detection (CSD)</a:t>
            </a:r>
          </a:p>
          <a:p>
            <a:pPr lvl="1"/>
            <a:r>
              <a:rPr lang="en-GB" dirty="0"/>
              <a:t>Detection of methylation patterns on cell-free DNA (cfDNA) released by apoptosis or necrosis of non-cancerous and tumour cells and found in peripheral circulation</a:t>
            </a:r>
          </a:p>
          <a:p>
            <a:r>
              <a:rPr lang="en-GB" dirty="0"/>
              <a:t>Cancer Site Origin (CSO)</a:t>
            </a:r>
          </a:p>
          <a:p>
            <a:pPr lvl="1"/>
            <a:r>
              <a:rPr lang="en-GB" dirty="0"/>
              <a:t>Further test to detect cancer origin</a:t>
            </a:r>
          </a:p>
          <a:p>
            <a:pPr lvl="1"/>
            <a:r>
              <a:rPr lang="en-GB" dirty="0"/>
              <a:t>One or two most likely sites from possible 21 tumours</a:t>
            </a:r>
          </a:p>
          <a:p>
            <a:pPr lvl="1"/>
            <a:r>
              <a:rPr lang="en-GB" dirty="0"/>
              <a:t>Includes colon, rectum and anal cancers</a:t>
            </a:r>
          </a:p>
          <a:p>
            <a:pPr lvl="1"/>
            <a:r>
              <a:rPr lang="en-GB" dirty="0"/>
              <a:t>Prediction accuracy of 88%</a:t>
            </a:r>
          </a:p>
        </p:txBody>
      </p:sp>
    </p:spTree>
    <p:extLst>
      <p:ext uri="{BB962C8B-B14F-4D97-AF65-F5344CB8AC3E}">
        <p14:creationId xmlns:p14="http://schemas.microsoft.com/office/powerpoint/2010/main" val="166237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9EDA-8ACA-B155-7E9C-BF0C704C272A}"/>
              </a:ext>
            </a:extLst>
          </p:cNvPr>
          <p:cNvSpPr>
            <a:spLocks noGrp="1"/>
          </p:cNvSpPr>
          <p:nvPr>
            <p:ph type="title"/>
          </p:nvPr>
        </p:nvSpPr>
        <p:spPr/>
        <p:txBody>
          <a:bodyPr/>
          <a:lstStyle/>
          <a:p>
            <a:pPr algn="ctr"/>
            <a:r>
              <a:rPr lang="en-GB" dirty="0"/>
              <a:t>Evidence base</a:t>
            </a:r>
          </a:p>
        </p:txBody>
      </p:sp>
      <p:sp>
        <p:nvSpPr>
          <p:cNvPr id="3" name="Content Placeholder 2">
            <a:extLst>
              <a:ext uri="{FF2B5EF4-FFF2-40B4-BE49-F238E27FC236}">
                <a16:creationId xmlns:a16="http://schemas.microsoft.com/office/drawing/2014/main" id="{DB72F849-586F-9C24-A8F6-873175D530B3}"/>
              </a:ext>
            </a:extLst>
          </p:cNvPr>
          <p:cNvSpPr>
            <a:spLocks noGrp="1"/>
          </p:cNvSpPr>
          <p:nvPr>
            <p:ph idx="1"/>
          </p:nvPr>
        </p:nvSpPr>
        <p:spPr/>
        <p:txBody>
          <a:bodyPr/>
          <a:lstStyle/>
          <a:p>
            <a:r>
              <a:rPr lang="en-GB" dirty="0"/>
              <a:t>Circulating Cell-free Genome Atlas </a:t>
            </a:r>
            <a:r>
              <a:rPr lang="en-GB" dirty="0" err="1"/>
              <a:t>substudy</a:t>
            </a:r>
            <a:r>
              <a:rPr lang="en-GB" dirty="0"/>
              <a:t> 3 (Klein et al., 2021)</a:t>
            </a:r>
          </a:p>
          <a:p>
            <a:pPr lvl="1"/>
            <a:r>
              <a:rPr lang="en-GB" dirty="0"/>
              <a:t>99.5% specificity</a:t>
            </a:r>
          </a:p>
          <a:p>
            <a:pPr lvl="1"/>
            <a:r>
              <a:rPr lang="en-GB" dirty="0"/>
              <a:t>Sensitivity increases with stage</a:t>
            </a:r>
          </a:p>
          <a:p>
            <a:pPr lvl="2"/>
            <a:r>
              <a:rPr lang="en-GB" dirty="0"/>
              <a:t>Stage I: 17%, Stage IV: 90%</a:t>
            </a:r>
          </a:p>
          <a:p>
            <a:r>
              <a:rPr lang="en-GB" dirty="0"/>
              <a:t>PATHFINDER study (</a:t>
            </a:r>
            <a:r>
              <a:rPr lang="en-GB" dirty="0" err="1"/>
              <a:t>Schrag</a:t>
            </a:r>
            <a:r>
              <a:rPr lang="en-GB" dirty="0"/>
              <a:t> et al., 2023)</a:t>
            </a:r>
          </a:p>
          <a:p>
            <a:pPr lvl="1"/>
            <a:r>
              <a:rPr lang="en-GB" dirty="0"/>
              <a:t>Asymptomatic population</a:t>
            </a:r>
          </a:p>
          <a:p>
            <a:pPr lvl="1"/>
            <a:r>
              <a:rPr lang="en-GB" dirty="0"/>
              <a:t>1.4% returned positive CSD</a:t>
            </a:r>
          </a:p>
          <a:p>
            <a:pPr lvl="1"/>
            <a:r>
              <a:rPr lang="en-GB" dirty="0"/>
              <a:t>PPV of 43% and specificity 99.5%</a:t>
            </a:r>
          </a:p>
          <a:p>
            <a:pPr lvl="1"/>
            <a:r>
              <a:rPr lang="en-GB" dirty="0"/>
              <a:t>CSO prediction accuracy of 88%</a:t>
            </a:r>
          </a:p>
          <a:p>
            <a:pPr lvl="1"/>
            <a:endParaRPr lang="en-GB" dirty="0"/>
          </a:p>
          <a:p>
            <a:pPr lvl="1"/>
            <a:endParaRPr lang="en-GB" dirty="0"/>
          </a:p>
        </p:txBody>
      </p:sp>
    </p:spTree>
    <p:extLst>
      <p:ext uri="{BB962C8B-B14F-4D97-AF65-F5344CB8AC3E}">
        <p14:creationId xmlns:p14="http://schemas.microsoft.com/office/powerpoint/2010/main" val="298028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C7A6-E85A-CD43-6736-A231BBDDCBE5}"/>
              </a:ext>
            </a:extLst>
          </p:cNvPr>
          <p:cNvSpPr>
            <a:spLocks noGrp="1"/>
          </p:cNvSpPr>
          <p:nvPr>
            <p:ph type="title"/>
          </p:nvPr>
        </p:nvSpPr>
        <p:spPr/>
        <p:txBody>
          <a:bodyPr/>
          <a:lstStyle/>
          <a:p>
            <a:pPr algn="ctr"/>
            <a:r>
              <a:rPr lang="en-GB" dirty="0"/>
              <a:t>Audit &amp; Research studies</a:t>
            </a:r>
          </a:p>
        </p:txBody>
      </p:sp>
      <p:sp>
        <p:nvSpPr>
          <p:cNvPr id="3" name="Content Placeholder 2">
            <a:extLst>
              <a:ext uri="{FF2B5EF4-FFF2-40B4-BE49-F238E27FC236}">
                <a16:creationId xmlns:a16="http://schemas.microsoft.com/office/drawing/2014/main" id="{DDCDE16D-B85D-5830-D536-71403FBFC4BB}"/>
              </a:ext>
            </a:extLst>
          </p:cNvPr>
          <p:cNvSpPr>
            <a:spLocks noGrp="1"/>
          </p:cNvSpPr>
          <p:nvPr>
            <p:ph idx="1"/>
          </p:nvPr>
        </p:nvSpPr>
        <p:spPr/>
        <p:txBody>
          <a:bodyPr/>
          <a:lstStyle/>
          <a:p>
            <a:pPr marL="514350" indent="-514350">
              <a:buFont typeface="+mj-lt"/>
              <a:buAutoNum type="arabicPeriod"/>
            </a:pPr>
            <a:endParaRPr lang="en-GB" dirty="0"/>
          </a:p>
          <a:p>
            <a:pPr marL="514350" indent="-514350">
              <a:buFont typeface="+mj-lt"/>
              <a:buAutoNum type="arabicPeriod"/>
            </a:pPr>
            <a:r>
              <a:rPr lang="en-GB" dirty="0"/>
              <a:t>The faecal immunochemical test (FIT) audit and evaluation in adults under 50 years in SWAG</a:t>
            </a:r>
          </a:p>
          <a:p>
            <a:pPr marL="514350" indent="-514350">
              <a:buFont typeface="+mj-lt"/>
              <a:buAutoNum type="arabicPeriod"/>
            </a:pPr>
            <a:r>
              <a:rPr lang="en-GB" dirty="0"/>
              <a:t>The Multi-Cancer Blood Test Programme (MCBTP)</a:t>
            </a:r>
          </a:p>
          <a:p>
            <a:pPr marL="514350" indent="-514350">
              <a:buFont typeface="+mj-lt"/>
              <a:buAutoNum type="arabicPeriod"/>
            </a:pPr>
            <a:r>
              <a:rPr lang="en-GB" dirty="0"/>
              <a:t>Cancer Vaccine Launchpad (CVLP study)</a:t>
            </a:r>
          </a:p>
        </p:txBody>
      </p:sp>
    </p:spTree>
    <p:extLst>
      <p:ext uri="{BB962C8B-B14F-4D97-AF65-F5344CB8AC3E}">
        <p14:creationId xmlns:p14="http://schemas.microsoft.com/office/powerpoint/2010/main" val="200679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954D-09C7-A579-2BD3-4F2927C8C747}"/>
              </a:ext>
            </a:extLst>
          </p:cNvPr>
          <p:cNvSpPr>
            <a:spLocks noGrp="1"/>
          </p:cNvSpPr>
          <p:nvPr>
            <p:ph type="title"/>
          </p:nvPr>
        </p:nvSpPr>
        <p:spPr/>
        <p:txBody>
          <a:bodyPr/>
          <a:lstStyle/>
          <a:p>
            <a:pPr algn="ctr"/>
            <a:r>
              <a:rPr lang="en-GB" dirty="0"/>
              <a:t>NHS-Galleri Trial</a:t>
            </a:r>
          </a:p>
        </p:txBody>
      </p:sp>
      <p:sp>
        <p:nvSpPr>
          <p:cNvPr id="3" name="Content Placeholder 2">
            <a:extLst>
              <a:ext uri="{FF2B5EF4-FFF2-40B4-BE49-F238E27FC236}">
                <a16:creationId xmlns:a16="http://schemas.microsoft.com/office/drawing/2014/main" id="{7A829735-9907-8DE6-C306-A2A32FF616D1}"/>
              </a:ext>
            </a:extLst>
          </p:cNvPr>
          <p:cNvSpPr>
            <a:spLocks noGrp="1"/>
          </p:cNvSpPr>
          <p:nvPr>
            <p:ph idx="1"/>
          </p:nvPr>
        </p:nvSpPr>
        <p:spPr>
          <a:xfrm>
            <a:off x="838199" y="1825625"/>
            <a:ext cx="10809157" cy="4351338"/>
          </a:xfrm>
        </p:spPr>
        <p:txBody>
          <a:bodyPr/>
          <a:lstStyle/>
          <a:p>
            <a:r>
              <a:rPr lang="en-GB" dirty="0"/>
              <a:t>RCT of 140,000 people: August 2021 – July 2022</a:t>
            </a:r>
          </a:p>
          <a:p>
            <a:r>
              <a:rPr lang="en-GB" dirty="0"/>
              <a:t>Primary endpoint: Incidence rate of stage III/IV cancer</a:t>
            </a:r>
          </a:p>
          <a:p>
            <a:r>
              <a:rPr lang="en-GB" dirty="0"/>
              <a:t>Sampling deliberately skewed to areas/groups of increased deprivation</a:t>
            </a:r>
          </a:p>
        </p:txBody>
      </p:sp>
      <p:pic>
        <p:nvPicPr>
          <p:cNvPr id="5" name="Picture 4">
            <a:extLst>
              <a:ext uri="{FF2B5EF4-FFF2-40B4-BE49-F238E27FC236}">
                <a16:creationId xmlns:a16="http://schemas.microsoft.com/office/drawing/2014/main" id="{E0B6F078-0435-D757-31F9-68C32AF4A677}"/>
              </a:ext>
            </a:extLst>
          </p:cNvPr>
          <p:cNvPicPr>
            <a:picLocks noChangeAspect="1"/>
          </p:cNvPicPr>
          <p:nvPr/>
        </p:nvPicPr>
        <p:blipFill>
          <a:blip r:embed="rId2"/>
          <a:stretch>
            <a:fillRect/>
          </a:stretch>
        </p:blipFill>
        <p:spPr>
          <a:xfrm>
            <a:off x="2082656" y="3773173"/>
            <a:ext cx="8320242" cy="2824688"/>
          </a:xfrm>
          <a:prstGeom prst="rect">
            <a:avLst/>
          </a:prstGeom>
        </p:spPr>
      </p:pic>
    </p:spTree>
    <p:extLst>
      <p:ext uri="{BB962C8B-B14F-4D97-AF65-F5344CB8AC3E}">
        <p14:creationId xmlns:p14="http://schemas.microsoft.com/office/powerpoint/2010/main" val="365706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36A92-08FB-B98B-1FE0-BCBD04955BA3}"/>
              </a:ext>
            </a:extLst>
          </p:cNvPr>
          <p:cNvPicPr>
            <a:picLocks noChangeAspect="1"/>
          </p:cNvPicPr>
          <p:nvPr/>
        </p:nvPicPr>
        <p:blipFill>
          <a:blip r:embed="rId2"/>
          <a:stretch>
            <a:fillRect/>
          </a:stretch>
        </p:blipFill>
        <p:spPr>
          <a:xfrm>
            <a:off x="3050961" y="1222886"/>
            <a:ext cx="6090077" cy="5423501"/>
          </a:xfrm>
          <a:prstGeom prst="rect">
            <a:avLst/>
          </a:prstGeom>
        </p:spPr>
      </p:pic>
      <p:sp>
        <p:nvSpPr>
          <p:cNvPr id="6" name="TextBox 5">
            <a:extLst>
              <a:ext uri="{FF2B5EF4-FFF2-40B4-BE49-F238E27FC236}">
                <a16:creationId xmlns:a16="http://schemas.microsoft.com/office/drawing/2014/main" id="{D7FEE8D8-A183-36E9-1A0F-3C30E1059B17}"/>
              </a:ext>
            </a:extLst>
          </p:cNvPr>
          <p:cNvSpPr txBox="1"/>
          <p:nvPr/>
        </p:nvSpPr>
        <p:spPr>
          <a:xfrm>
            <a:off x="4978768" y="431437"/>
            <a:ext cx="2008682" cy="461665"/>
          </a:xfrm>
          <a:prstGeom prst="rect">
            <a:avLst/>
          </a:prstGeom>
          <a:noFill/>
        </p:spPr>
        <p:txBody>
          <a:bodyPr wrap="square" rtlCol="0">
            <a:spAutoFit/>
          </a:bodyPr>
          <a:lstStyle/>
          <a:p>
            <a:r>
              <a:rPr lang="en-GB" sz="2400" b="1" dirty="0"/>
              <a:t>Trial pathway</a:t>
            </a:r>
          </a:p>
        </p:txBody>
      </p:sp>
    </p:spTree>
    <p:extLst>
      <p:ext uri="{BB962C8B-B14F-4D97-AF65-F5344CB8AC3E}">
        <p14:creationId xmlns:p14="http://schemas.microsoft.com/office/powerpoint/2010/main" val="44790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DECC-FFFE-D00D-4A8C-B954AD2FBC2A}"/>
              </a:ext>
            </a:extLst>
          </p:cNvPr>
          <p:cNvSpPr>
            <a:spLocks noGrp="1"/>
          </p:cNvSpPr>
          <p:nvPr>
            <p:ph type="title"/>
          </p:nvPr>
        </p:nvSpPr>
        <p:spPr/>
        <p:txBody>
          <a:bodyPr/>
          <a:lstStyle/>
          <a:p>
            <a:pPr algn="ctr"/>
            <a:r>
              <a:rPr lang="en-GB" dirty="0"/>
              <a:t>What is happening in SWAG?</a:t>
            </a:r>
          </a:p>
        </p:txBody>
      </p:sp>
      <p:sp>
        <p:nvSpPr>
          <p:cNvPr id="3" name="Content Placeholder 2">
            <a:extLst>
              <a:ext uri="{FF2B5EF4-FFF2-40B4-BE49-F238E27FC236}">
                <a16:creationId xmlns:a16="http://schemas.microsoft.com/office/drawing/2014/main" id="{0E62625B-DF3C-6AF0-E15B-39926E456798}"/>
              </a:ext>
            </a:extLst>
          </p:cNvPr>
          <p:cNvSpPr>
            <a:spLocks noGrp="1"/>
          </p:cNvSpPr>
          <p:nvPr>
            <p:ph idx="1"/>
          </p:nvPr>
        </p:nvSpPr>
        <p:spPr/>
        <p:txBody>
          <a:bodyPr/>
          <a:lstStyle/>
          <a:p>
            <a:r>
              <a:rPr lang="en-GB" dirty="0"/>
              <a:t>Bristol, North Somerset and South Gloucestershire (BNSSG) ICB will contribute patients</a:t>
            </a:r>
          </a:p>
          <a:p>
            <a:pPr lvl="1"/>
            <a:r>
              <a:rPr lang="en-GB" dirty="0"/>
              <a:t>I only learned of this a few weeks ago!</a:t>
            </a:r>
          </a:p>
          <a:p>
            <a:r>
              <a:rPr lang="en-GB" dirty="0"/>
              <a:t>Patients being recruited across SWAG</a:t>
            </a:r>
          </a:p>
          <a:p>
            <a:pPr lvl="1"/>
            <a:r>
              <a:rPr lang="en-GB" dirty="0"/>
              <a:t>Keen to know others experience/knowledge of process</a:t>
            </a:r>
          </a:p>
          <a:p>
            <a:pPr marL="0" indent="0">
              <a:buNone/>
            </a:pPr>
            <a:endParaRPr lang="en-GB" dirty="0"/>
          </a:p>
        </p:txBody>
      </p:sp>
      <p:pic>
        <p:nvPicPr>
          <p:cNvPr id="5" name="Picture 4">
            <a:extLst>
              <a:ext uri="{FF2B5EF4-FFF2-40B4-BE49-F238E27FC236}">
                <a16:creationId xmlns:a16="http://schemas.microsoft.com/office/drawing/2014/main" id="{E357E062-014B-3A7D-51A3-99684A90A258}"/>
              </a:ext>
            </a:extLst>
          </p:cNvPr>
          <p:cNvPicPr>
            <a:picLocks noChangeAspect="1"/>
          </p:cNvPicPr>
          <p:nvPr/>
        </p:nvPicPr>
        <p:blipFill>
          <a:blip r:embed="rId2"/>
          <a:stretch>
            <a:fillRect/>
          </a:stretch>
        </p:blipFill>
        <p:spPr>
          <a:xfrm>
            <a:off x="2965333" y="4092315"/>
            <a:ext cx="6142132" cy="2539327"/>
          </a:xfrm>
          <a:prstGeom prst="rect">
            <a:avLst/>
          </a:prstGeom>
        </p:spPr>
      </p:pic>
      <p:cxnSp>
        <p:nvCxnSpPr>
          <p:cNvPr id="7" name="Straight Arrow Connector 6">
            <a:extLst>
              <a:ext uri="{FF2B5EF4-FFF2-40B4-BE49-F238E27FC236}">
                <a16:creationId xmlns:a16="http://schemas.microsoft.com/office/drawing/2014/main" id="{0D9A2F4A-25EA-36FB-7A9F-520BC8B749DB}"/>
              </a:ext>
            </a:extLst>
          </p:cNvPr>
          <p:cNvCxnSpPr/>
          <p:nvPr/>
        </p:nvCxnSpPr>
        <p:spPr>
          <a:xfrm flipH="1">
            <a:off x="9009089" y="4347148"/>
            <a:ext cx="1169232" cy="8094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471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3DD7A-F264-2E32-2C69-B2C2F275C035}"/>
              </a:ext>
            </a:extLst>
          </p:cNvPr>
          <p:cNvSpPr txBox="1"/>
          <p:nvPr/>
        </p:nvSpPr>
        <p:spPr>
          <a:xfrm>
            <a:off x="1895060" y="2637183"/>
            <a:ext cx="8799444" cy="646331"/>
          </a:xfrm>
          <a:prstGeom prst="rect">
            <a:avLst/>
          </a:prstGeom>
          <a:noFill/>
        </p:spPr>
        <p:txBody>
          <a:bodyPr wrap="square" rtlCol="0">
            <a:spAutoFit/>
          </a:bodyPr>
          <a:lstStyle/>
          <a:p>
            <a:pPr algn="ctr"/>
            <a:r>
              <a:rPr lang="en-GB" sz="3600" b="1" dirty="0"/>
              <a:t>Cancer Vaccine Launchpad (CVLP) study</a:t>
            </a:r>
          </a:p>
        </p:txBody>
      </p:sp>
    </p:spTree>
    <p:extLst>
      <p:ext uri="{BB962C8B-B14F-4D97-AF65-F5344CB8AC3E}">
        <p14:creationId xmlns:p14="http://schemas.microsoft.com/office/powerpoint/2010/main" val="2090537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1DE4-27D6-EB1E-6EFC-2036CC295B55}"/>
              </a:ext>
            </a:extLst>
          </p:cNvPr>
          <p:cNvSpPr>
            <a:spLocks noGrp="1"/>
          </p:cNvSpPr>
          <p:nvPr>
            <p:ph type="title"/>
          </p:nvPr>
        </p:nvSpPr>
        <p:spPr/>
        <p:txBody>
          <a:bodyPr/>
          <a:lstStyle/>
          <a:p>
            <a:pPr algn="ctr"/>
            <a:r>
              <a:rPr lang="en-GB" dirty="0"/>
              <a:t>What is it?</a:t>
            </a:r>
          </a:p>
        </p:txBody>
      </p:sp>
      <p:sp>
        <p:nvSpPr>
          <p:cNvPr id="3" name="Content Placeholder 2">
            <a:extLst>
              <a:ext uri="{FF2B5EF4-FFF2-40B4-BE49-F238E27FC236}">
                <a16:creationId xmlns:a16="http://schemas.microsoft.com/office/drawing/2014/main" id="{9E09E347-119E-749B-78D1-08AC81DA0DDD}"/>
              </a:ext>
            </a:extLst>
          </p:cNvPr>
          <p:cNvSpPr>
            <a:spLocks noGrp="1"/>
          </p:cNvSpPr>
          <p:nvPr>
            <p:ph idx="1"/>
          </p:nvPr>
        </p:nvSpPr>
        <p:spPr/>
        <p:txBody>
          <a:bodyPr/>
          <a:lstStyle/>
          <a:p>
            <a:r>
              <a:rPr lang="en-GB" dirty="0"/>
              <a:t>NHS England sponsored trial (recent NIHR approval)</a:t>
            </a:r>
          </a:p>
          <a:p>
            <a:r>
              <a:rPr lang="en-GB" dirty="0"/>
              <a:t>Establish feasibility of pathways to enable patients to access cancer </a:t>
            </a:r>
            <a:r>
              <a:rPr lang="en-GB" dirty="0" err="1"/>
              <a:t>vacines</a:t>
            </a:r>
            <a:endParaRPr lang="en-GB" dirty="0"/>
          </a:p>
          <a:p>
            <a:r>
              <a:rPr lang="en-GB" dirty="0"/>
              <a:t>Based on mRNA technology </a:t>
            </a:r>
          </a:p>
          <a:p>
            <a:r>
              <a:rPr lang="en-GB" dirty="0"/>
              <a:t>NHS Long Term Plan – looking for accelerated development</a:t>
            </a:r>
          </a:p>
          <a:p>
            <a:pPr lvl="1"/>
            <a:r>
              <a:rPr lang="en-GB" dirty="0"/>
              <a:t>‘Riding the Covid vaccine wave’</a:t>
            </a:r>
          </a:p>
          <a:p>
            <a:endParaRPr lang="en-GB" dirty="0"/>
          </a:p>
          <a:p>
            <a:r>
              <a:rPr lang="en-GB" dirty="0"/>
              <a:t>BNT-122-01 is CRC trial arm</a:t>
            </a:r>
          </a:p>
          <a:p>
            <a:endParaRPr lang="en-GB" dirty="0"/>
          </a:p>
        </p:txBody>
      </p:sp>
    </p:spTree>
    <p:extLst>
      <p:ext uri="{BB962C8B-B14F-4D97-AF65-F5344CB8AC3E}">
        <p14:creationId xmlns:p14="http://schemas.microsoft.com/office/powerpoint/2010/main" val="108226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97B3E4-0260-224E-B0D8-BA4EF1BDDE4B}"/>
              </a:ext>
            </a:extLst>
          </p:cNvPr>
          <p:cNvSpPr>
            <a:spLocks noGrp="1"/>
          </p:cNvSpPr>
          <p:nvPr>
            <p:ph type="title"/>
          </p:nvPr>
        </p:nvSpPr>
        <p:spPr/>
        <p:txBody>
          <a:bodyPr>
            <a:normAutofit/>
          </a:bodyPr>
          <a:lstStyle/>
          <a:p>
            <a:pPr algn="ctr"/>
            <a:r>
              <a:rPr lang="en-GB" sz="2400" dirty="0">
                <a:latin typeface="+mn-lt"/>
              </a:rPr>
              <a:t>Patient eligibility criteria </a:t>
            </a:r>
          </a:p>
        </p:txBody>
      </p:sp>
      <p:sp>
        <p:nvSpPr>
          <p:cNvPr id="2" name="Text Placeholder 1">
            <a:extLst>
              <a:ext uri="{FF2B5EF4-FFF2-40B4-BE49-F238E27FC236}">
                <a16:creationId xmlns:a16="http://schemas.microsoft.com/office/drawing/2014/main" id="{3A23339B-2E73-4743-872B-54F1FB05C7FF}"/>
              </a:ext>
            </a:extLst>
          </p:cNvPr>
          <p:cNvSpPr>
            <a:spLocks noGrp="1"/>
          </p:cNvSpPr>
          <p:nvPr>
            <p:ph type="body" sz="quarter" idx="13"/>
          </p:nvPr>
        </p:nvSpPr>
        <p:spPr>
          <a:xfrm>
            <a:off x="432000" y="1485489"/>
            <a:ext cx="11050700" cy="462017"/>
          </a:xfrm>
        </p:spPr>
        <p:txBody>
          <a:bodyPr/>
          <a:lstStyle/>
          <a:p>
            <a:r>
              <a:rPr lang="en-GB" dirty="0">
                <a:solidFill>
                  <a:schemeClr val="accent5">
                    <a:lumMod val="75000"/>
                  </a:schemeClr>
                </a:solidFill>
              </a:rPr>
              <a:t>Inclusion criteria </a:t>
            </a:r>
          </a:p>
        </p:txBody>
      </p:sp>
      <p:sp>
        <p:nvSpPr>
          <p:cNvPr id="8" name="Content Placeholder 7">
            <a:extLst>
              <a:ext uri="{FF2B5EF4-FFF2-40B4-BE49-F238E27FC236}">
                <a16:creationId xmlns:a16="http://schemas.microsoft.com/office/drawing/2014/main" id="{74DF63CE-A6DC-A849-971B-4C9CBEE215A3}"/>
              </a:ext>
            </a:extLst>
          </p:cNvPr>
          <p:cNvSpPr>
            <a:spLocks noGrp="1"/>
          </p:cNvSpPr>
          <p:nvPr>
            <p:ph idx="1"/>
          </p:nvPr>
        </p:nvSpPr>
        <p:spPr>
          <a:xfrm>
            <a:off x="432000" y="2133489"/>
            <a:ext cx="11012644" cy="4117186"/>
          </a:xfrm>
        </p:spPr>
        <p:txBody>
          <a:bodyPr/>
          <a:lstStyle/>
          <a:p>
            <a:pPr marL="0" indent="0" rtl="0" fontAlgn="base">
              <a:buNone/>
            </a:pPr>
            <a:r>
              <a:rPr lang="en-GB" sz="1800" b="1" i="0" dirty="0">
                <a:solidFill>
                  <a:schemeClr val="tx1">
                    <a:alpha val="80000"/>
                  </a:schemeClr>
                </a:solidFill>
                <a:effectLst/>
                <a:latin typeface="Arial" panose="020B0604020202020204" pitchFamily="34" charset="0"/>
              </a:rPr>
              <a:t>Patients who fulfil the following criteria are eligible to be consented into the CVLP to support the BNT-122-01 colorectal trial: </a:t>
            </a:r>
          </a:p>
          <a:p>
            <a:pPr marL="0" indent="0" rtl="0" fontAlgn="base">
              <a:buNone/>
            </a:pPr>
            <a:r>
              <a:rPr lang="en-GB" sz="1800" b="1" i="0" dirty="0">
                <a:solidFill>
                  <a:schemeClr val="accent2">
                    <a:lumMod val="75000"/>
                    <a:alpha val="80000"/>
                  </a:schemeClr>
                </a:solidFill>
                <a:effectLst/>
                <a:latin typeface="Arial" panose="020B0604020202020204" pitchFamily="34" charset="0"/>
              </a:rPr>
              <a:t> </a:t>
            </a:r>
          </a:p>
          <a:p>
            <a:pPr marL="285750" indent="-285750" rtl="0" fontAlgn="base">
              <a:buFont typeface="Wingdings" panose="05000000000000000000" pitchFamily="2" charset="2"/>
              <a:buChar char="§"/>
            </a:pPr>
            <a:r>
              <a:rPr lang="en-GB" sz="1400" b="0" i="0" dirty="0">
                <a:solidFill>
                  <a:schemeClr val="tx1">
                    <a:alpha val="80000"/>
                  </a:schemeClr>
                </a:solidFill>
                <a:effectLst/>
                <a:latin typeface="Arial" panose="020B0604020202020204" pitchFamily="34" charset="0"/>
              </a:rPr>
              <a:t>Be over the age of 18. </a:t>
            </a:r>
          </a:p>
          <a:p>
            <a:pPr marL="285750" indent="-285750" rtl="0" fontAlgn="base">
              <a:buFont typeface="Wingdings" panose="05000000000000000000" pitchFamily="2" charset="2"/>
              <a:buChar char="§"/>
            </a:pPr>
            <a:r>
              <a:rPr lang="en-GB" sz="1400" b="0" i="0" dirty="0">
                <a:solidFill>
                  <a:schemeClr val="tx1">
                    <a:alpha val="80000"/>
                  </a:schemeClr>
                </a:solidFill>
                <a:effectLst/>
                <a:latin typeface="Arial" panose="020B0604020202020204" pitchFamily="34" charset="0"/>
              </a:rPr>
              <a:t>Have the capacity to consent to involvement in the CVLP. </a:t>
            </a:r>
          </a:p>
          <a:p>
            <a:pPr marL="285750" indent="-285750" rtl="0" fontAlgn="base">
              <a:buFont typeface="Wingdings" panose="05000000000000000000" pitchFamily="2" charset="2"/>
              <a:buChar char="§"/>
            </a:pPr>
            <a:r>
              <a:rPr lang="en-GB" sz="1400" b="0" i="0" dirty="0">
                <a:solidFill>
                  <a:schemeClr val="tx1">
                    <a:alpha val="80000"/>
                  </a:schemeClr>
                </a:solidFill>
                <a:effectLst/>
                <a:latin typeface="Arial" panose="020B0604020202020204" pitchFamily="34" charset="0"/>
              </a:rPr>
              <a:t>Patients who are radiologically suspected high-risk stage 2 &amp; 3 colorectal cancer that is or has been totally surgically resected as part of standard of care, either electively or as an emergency. </a:t>
            </a:r>
          </a:p>
          <a:p>
            <a:endParaRPr lang="en-GB" dirty="0">
              <a:solidFill>
                <a:schemeClr val="tx1"/>
              </a:solidFill>
            </a:endParaRPr>
          </a:p>
          <a:p>
            <a:endParaRPr lang="en-GB" dirty="0">
              <a:solidFill>
                <a:schemeClr val="tx1"/>
              </a:solidFill>
            </a:endParaRPr>
          </a:p>
          <a:p>
            <a:endParaRPr lang="en-GB" dirty="0"/>
          </a:p>
          <a:p>
            <a:endParaRPr lang="en-GB" dirty="0">
              <a:solidFill>
                <a:schemeClr val="tx1"/>
              </a:solidFill>
            </a:endParaRPr>
          </a:p>
          <a:p>
            <a:endParaRPr lang="en-GB" dirty="0"/>
          </a:p>
          <a:p>
            <a:endParaRPr lang="en-GB" dirty="0">
              <a:solidFill>
                <a:schemeClr val="tx1"/>
              </a:solidFill>
            </a:endParaRPr>
          </a:p>
          <a:p>
            <a:endParaRPr lang="en-GB" dirty="0"/>
          </a:p>
          <a:p>
            <a:endParaRPr lang="en-GB" dirty="0">
              <a:solidFill>
                <a:schemeClr val="tx1"/>
              </a:solidFill>
            </a:endParaRPr>
          </a:p>
          <a:p>
            <a:pPr marL="0" indent="0" rtl="0" fontAlgn="base">
              <a:buNone/>
            </a:pPr>
            <a:r>
              <a:rPr lang="en-GB" sz="1800" b="1" dirty="0">
                <a:solidFill>
                  <a:schemeClr val="tx1">
                    <a:alpha val="80000"/>
                  </a:schemeClr>
                </a:solidFill>
                <a:latin typeface="Arial" panose="020B0604020202020204" pitchFamily="34" charset="0"/>
              </a:rPr>
              <a:t>Post surgery and</a:t>
            </a:r>
            <a:r>
              <a:rPr lang="en-GB" sz="1800" b="1" i="0" dirty="0">
                <a:solidFill>
                  <a:schemeClr val="tx1">
                    <a:alpha val="80000"/>
                  </a:schemeClr>
                </a:solidFill>
                <a:effectLst/>
                <a:latin typeface="Arial" panose="020B0604020202020204" pitchFamily="34" charset="0"/>
              </a:rPr>
              <a:t> pathological assessment, they also need to fulfil the following inclusion criteria</a:t>
            </a:r>
            <a:r>
              <a:rPr lang="en-GB" sz="1800" b="1" dirty="0">
                <a:solidFill>
                  <a:schemeClr val="tx1">
                    <a:alpha val="80000"/>
                  </a:schemeClr>
                </a:solidFill>
                <a:latin typeface="Arial" panose="020B0604020202020204" pitchFamily="34" charset="0"/>
              </a:rPr>
              <a:t>:</a:t>
            </a:r>
            <a:endParaRPr lang="en-GB" sz="1800" b="1" i="0" dirty="0">
              <a:solidFill>
                <a:schemeClr val="tx1">
                  <a:alpha val="80000"/>
                </a:schemeClr>
              </a:solidFill>
              <a:effectLst/>
              <a:latin typeface="Arial" panose="020B0604020202020204" pitchFamily="34" charset="0"/>
            </a:endParaRPr>
          </a:p>
          <a:p>
            <a:pPr rtl="0" fontAlgn="base">
              <a:buFont typeface="Wingdings" panose="05000000000000000000" pitchFamily="2" charset="2"/>
              <a:buChar char="Ø"/>
            </a:pPr>
            <a:r>
              <a:rPr lang="en-GB" sz="1400" b="0" i="0" dirty="0">
                <a:solidFill>
                  <a:schemeClr val="tx1">
                    <a:alpha val="80000"/>
                  </a:schemeClr>
                </a:solidFill>
                <a:effectLst/>
                <a:latin typeface="Arial" panose="020B0604020202020204" pitchFamily="34" charset="0"/>
              </a:rPr>
              <a:t> Are suitable for adjuvant chemotherapy (that has not yet started) </a:t>
            </a:r>
          </a:p>
          <a:p>
            <a:pPr rtl="0" fontAlgn="base">
              <a:buFont typeface="Wingdings" panose="05000000000000000000" pitchFamily="2" charset="2"/>
              <a:buChar char="Ø"/>
            </a:pPr>
            <a:r>
              <a:rPr lang="en-GB" sz="1400" b="0" i="0" dirty="0">
                <a:solidFill>
                  <a:schemeClr val="tx1">
                    <a:alpha val="80000"/>
                  </a:schemeClr>
                </a:solidFill>
                <a:effectLst/>
                <a:latin typeface="Arial" panose="020B0604020202020204" pitchFamily="34" charset="0"/>
              </a:rPr>
              <a:t>Patients who have stage II/stage III rectal cancer or stage II (high risk)/stage III colon cancer that has been totally surgically resected (R0 confirmed by pathology report). Stage II high risk colon cancer in defined at stage II disease with any of the following risk factors for reoccurrence:  </a:t>
            </a:r>
          </a:p>
          <a:p>
            <a:pPr rtl="0" fontAlgn="base">
              <a:buFont typeface="Wingdings" panose="05000000000000000000" pitchFamily="2" charset="2"/>
              <a:buChar char="Ø"/>
            </a:pPr>
            <a:r>
              <a:rPr lang="en-GB" sz="1400" b="0" i="0" dirty="0">
                <a:solidFill>
                  <a:schemeClr val="tx1">
                    <a:alpha val="80000"/>
                  </a:schemeClr>
                </a:solidFill>
                <a:effectLst/>
                <a:latin typeface="Arial" panose="020B0604020202020204" pitchFamily="34" charset="0"/>
              </a:rPr>
              <a:t>T4/any N1 or N2 nodal involvement  </a:t>
            </a:r>
            <a:endParaRPr lang="en-GB" sz="1400" b="0" i="0" dirty="0">
              <a:solidFill>
                <a:schemeClr val="tx1">
                  <a:alpha val="80000"/>
                </a:schemeClr>
              </a:solidFill>
              <a:effectLst/>
              <a:latin typeface="Calibri" panose="020F0502020204030204" pitchFamily="34" charset="0"/>
            </a:endParaRPr>
          </a:p>
          <a:p>
            <a:pPr rtl="0" fontAlgn="base">
              <a:buFont typeface="Wingdings" panose="05000000000000000000" pitchFamily="2" charset="2"/>
              <a:buChar char="Ø"/>
            </a:pPr>
            <a:r>
              <a:rPr lang="en-GB" sz="1400" b="0" i="0" dirty="0">
                <a:solidFill>
                  <a:schemeClr val="tx1">
                    <a:alpha val="80000"/>
                  </a:schemeClr>
                </a:solidFill>
                <a:effectLst/>
                <a:latin typeface="Arial" panose="020B0604020202020204" pitchFamily="34" charset="0"/>
              </a:rPr>
              <a:t>Grade 3 / poorly differentiated </a:t>
            </a:r>
          </a:p>
          <a:p>
            <a:pPr rtl="0" fontAlgn="base">
              <a:buFont typeface="Wingdings" panose="05000000000000000000" pitchFamily="2" charset="2"/>
              <a:buChar char="Ø"/>
            </a:pPr>
            <a:r>
              <a:rPr lang="en-GB" sz="1400" b="0" i="0" dirty="0">
                <a:solidFill>
                  <a:schemeClr val="tx1">
                    <a:alpha val="80000"/>
                  </a:schemeClr>
                </a:solidFill>
                <a:effectLst/>
                <a:latin typeface="Arial" panose="020B0604020202020204" pitchFamily="34" charset="0"/>
              </a:rPr>
              <a:t>Clinical presentation with bowel obstruction or perforation  </a:t>
            </a:r>
            <a:endParaRPr lang="en-GB" sz="1400" b="0" i="0" dirty="0">
              <a:solidFill>
                <a:schemeClr val="tx1">
                  <a:alpha val="80000"/>
                </a:schemeClr>
              </a:solidFill>
              <a:effectLst/>
              <a:latin typeface="Calibri" panose="020F0502020204030204" pitchFamily="34" charset="0"/>
            </a:endParaRPr>
          </a:p>
          <a:p>
            <a:pPr rtl="0" fontAlgn="base">
              <a:buFont typeface="Wingdings" panose="05000000000000000000" pitchFamily="2" charset="2"/>
              <a:buChar char="Ø"/>
            </a:pPr>
            <a:r>
              <a:rPr lang="en-GB" sz="1400" b="0" i="0" dirty="0">
                <a:solidFill>
                  <a:schemeClr val="tx1">
                    <a:alpha val="80000"/>
                  </a:schemeClr>
                </a:solidFill>
                <a:effectLst/>
                <a:latin typeface="Arial" panose="020B0604020202020204" pitchFamily="34" charset="0"/>
              </a:rPr>
              <a:t>Histological signs of vascular, lymphatic or perineural invasion </a:t>
            </a:r>
            <a:endParaRPr lang="en-GB" sz="1400" b="0" i="0" dirty="0">
              <a:solidFill>
                <a:schemeClr val="tx1">
                  <a:alpha val="80000"/>
                </a:schemeClr>
              </a:solidFill>
              <a:effectLst/>
              <a:latin typeface="Calibri" panose="020F0502020204030204" pitchFamily="34" charset="0"/>
            </a:endParaRPr>
          </a:p>
          <a:p>
            <a:pPr rtl="0" fontAlgn="base">
              <a:buFont typeface="Wingdings" panose="05000000000000000000" pitchFamily="2" charset="2"/>
              <a:buChar char="Ø"/>
            </a:pPr>
            <a:r>
              <a:rPr lang="en-GB" sz="1400" b="0" i="0" dirty="0">
                <a:solidFill>
                  <a:schemeClr val="tx1">
                    <a:alpha val="80000"/>
                  </a:schemeClr>
                </a:solidFill>
                <a:effectLst/>
                <a:latin typeface="Arial" panose="020B0604020202020204" pitchFamily="34" charset="0"/>
              </a:rPr>
              <a:t>Have sufficient tumour available for genomic analyses (to be assessed by local pathology once tissue sample is collected). </a:t>
            </a:r>
          </a:p>
          <a:p>
            <a:endParaRPr lang="en-GB" sz="1600" dirty="0"/>
          </a:p>
          <a:p>
            <a:endParaRPr lang="en-GB" sz="1600" dirty="0">
              <a:solidFill>
                <a:schemeClr val="tx1"/>
              </a:solidFill>
            </a:endParaRPr>
          </a:p>
          <a:p>
            <a:endParaRPr lang="en-GB" dirty="0">
              <a:solidFill>
                <a:schemeClr val="tx1"/>
              </a:solidFill>
            </a:endParaRPr>
          </a:p>
          <a:p>
            <a:endParaRPr lang="en-GB" dirty="0">
              <a:solidFill>
                <a:schemeClr val="tx1"/>
              </a:solidFill>
            </a:endParaRPr>
          </a:p>
          <a:p>
            <a:endParaRPr lang="en-GB" dirty="0"/>
          </a:p>
        </p:txBody>
      </p:sp>
    </p:spTree>
    <p:extLst>
      <p:ext uri="{BB962C8B-B14F-4D97-AF65-F5344CB8AC3E}">
        <p14:creationId xmlns:p14="http://schemas.microsoft.com/office/powerpoint/2010/main" val="198721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97B3E4-0260-224E-B0D8-BA4EF1BDDE4B}"/>
              </a:ext>
            </a:extLst>
          </p:cNvPr>
          <p:cNvSpPr>
            <a:spLocks noGrp="1"/>
          </p:cNvSpPr>
          <p:nvPr>
            <p:ph type="title"/>
          </p:nvPr>
        </p:nvSpPr>
        <p:spPr/>
        <p:txBody>
          <a:bodyPr/>
          <a:lstStyle/>
          <a:p>
            <a:r>
              <a:rPr lang="en-GB" dirty="0"/>
              <a:t> </a:t>
            </a:r>
          </a:p>
        </p:txBody>
      </p:sp>
      <p:sp>
        <p:nvSpPr>
          <p:cNvPr id="2" name="Text Placeholder 1">
            <a:extLst>
              <a:ext uri="{FF2B5EF4-FFF2-40B4-BE49-F238E27FC236}">
                <a16:creationId xmlns:a16="http://schemas.microsoft.com/office/drawing/2014/main" id="{3A23339B-2E73-4743-872B-54F1FB05C7FF}"/>
              </a:ext>
            </a:extLst>
          </p:cNvPr>
          <p:cNvSpPr>
            <a:spLocks noGrp="1"/>
          </p:cNvSpPr>
          <p:nvPr>
            <p:ph type="body" sz="quarter" idx="13"/>
          </p:nvPr>
        </p:nvSpPr>
        <p:spPr>
          <a:xfrm>
            <a:off x="432000" y="1485489"/>
            <a:ext cx="11050700" cy="462017"/>
          </a:xfrm>
        </p:spPr>
        <p:txBody>
          <a:bodyPr/>
          <a:lstStyle/>
          <a:p>
            <a:r>
              <a:rPr lang="en-GB">
                <a:solidFill>
                  <a:srgbClr val="C00000"/>
                </a:solidFill>
              </a:rPr>
              <a:t>Exclusion criteria </a:t>
            </a:r>
          </a:p>
        </p:txBody>
      </p:sp>
      <p:sp>
        <p:nvSpPr>
          <p:cNvPr id="8" name="Content Placeholder 7">
            <a:extLst>
              <a:ext uri="{FF2B5EF4-FFF2-40B4-BE49-F238E27FC236}">
                <a16:creationId xmlns:a16="http://schemas.microsoft.com/office/drawing/2014/main" id="{74DF63CE-A6DC-A849-971B-4C9CBEE215A3}"/>
              </a:ext>
            </a:extLst>
          </p:cNvPr>
          <p:cNvSpPr>
            <a:spLocks noGrp="1"/>
          </p:cNvSpPr>
          <p:nvPr>
            <p:ph idx="1"/>
          </p:nvPr>
        </p:nvSpPr>
        <p:spPr>
          <a:xfrm>
            <a:off x="432000" y="2133489"/>
            <a:ext cx="11012644" cy="4117186"/>
          </a:xfrm>
        </p:spPr>
        <p:txBody>
          <a:bodyPr/>
          <a:lstStyle/>
          <a:p>
            <a:pPr marL="285750" indent="-285750" fontAlgn="base">
              <a:buFont typeface="Wingdings" panose="05000000000000000000" pitchFamily="2" charset="2"/>
              <a:buChar char="Ø"/>
            </a:pPr>
            <a:r>
              <a:rPr lang="en-GB" sz="1600" b="0" i="0">
                <a:solidFill>
                  <a:schemeClr val="tx1">
                    <a:alpha val="80000"/>
                  </a:schemeClr>
                </a:solidFill>
                <a:effectLst/>
                <a:latin typeface="Arial" panose="020B0604020202020204" pitchFamily="34" charset="0"/>
              </a:rPr>
              <a:t>Diagnosed high microsatellite instability (MSI-H) or deficient MMR analysis (</a:t>
            </a:r>
            <a:r>
              <a:rPr lang="en-GB" sz="1600" b="0" i="0" err="1">
                <a:solidFill>
                  <a:schemeClr val="tx1">
                    <a:alpha val="80000"/>
                  </a:schemeClr>
                </a:solidFill>
                <a:effectLst/>
                <a:latin typeface="Arial" panose="020B0604020202020204" pitchFamily="34" charset="0"/>
              </a:rPr>
              <a:t>dMMR</a:t>
            </a:r>
            <a:r>
              <a:rPr lang="en-GB" sz="1600" b="0" i="0">
                <a:solidFill>
                  <a:schemeClr val="tx1">
                    <a:alpha val="80000"/>
                  </a:schemeClr>
                </a:solidFill>
                <a:effectLst/>
                <a:latin typeface="Arial" panose="020B0604020202020204" pitchFamily="34" charset="0"/>
              </a:rPr>
              <a:t>). </a:t>
            </a:r>
            <a:r>
              <a:rPr lang="en-GB" sz="1600">
                <a:solidFill>
                  <a:schemeClr val="tx1">
                    <a:alpha val="80000"/>
                  </a:schemeClr>
                </a:solidFill>
                <a:latin typeface="Arial" panose="020B0604020202020204" pitchFamily="34" charset="0"/>
              </a:rPr>
              <a:t>NB-</a:t>
            </a:r>
            <a:r>
              <a:rPr lang="en-GB" sz="1600" b="0" i="0">
                <a:solidFill>
                  <a:schemeClr val="tx1">
                    <a:alpha val="80000"/>
                  </a:schemeClr>
                </a:solidFill>
                <a:effectLst/>
                <a:latin typeface="Arial" panose="020B0604020202020204" pitchFamily="34" charset="0"/>
              </a:rPr>
              <a:t> intermediate MSI is not an exclusion criterion.  </a:t>
            </a:r>
          </a:p>
          <a:p>
            <a:pPr marL="285750" indent="-285750" rtl="0" fontAlgn="base">
              <a:buFont typeface="Wingdings" panose="05000000000000000000" pitchFamily="2" charset="2"/>
              <a:buChar char="Ø"/>
            </a:pPr>
            <a:r>
              <a:rPr lang="en-GB" sz="1600" b="0" i="0">
                <a:solidFill>
                  <a:schemeClr val="tx1">
                    <a:alpha val="80000"/>
                  </a:schemeClr>
                </a:solidFill>
                <a:effectLst/>
                <a:latin typeface="Arial" panose="020B0604020202020204" pitchFamily="34" charset="0"/>
              </a:rPr>
              <a:t>Neo-adjuvant (radiotherapy or chemotherapy) prior to surgery.  </a:t>
            </a:r>
          </a:p>
          <a:p>
            <a:pPr marL="285750" indent="-285750" rtl="0" fontAlgn="base">
              <a:buFont typeface="Wingdings" panose="05000000000000000000" pitchFamily="2" charset="2"/>
              <a:buChar char="Ø"/>
            </a:pPr>
            <a:r>
              <a:rPr lang="en-GB" sz="1600" b="0" i="0">
                <a:solidFill>
                  <a:schemeClr val="tx1">
                    <a:alpha val="80000"/>
                  </a:schemeClr>
                </a:solidFill>
                <a:effectLst/>
                <a:latin typeface="Arial" panose="020B0604020202020204" pitchFamily="34" charset="0"/>
              </a:rPr>
              <a:t>Treatment with systemic immunosuppressive medication within 2 weeks prior to initiation of trial treatment or anticipation of the need for systemic immunosuppressive medication during trial treatment, with the exception of low dose steroids defined as 10mg oral prednisone (or equivalent).  </a:t>
            </a:r>
          </a:p>
          <a:p>
            <a:pPr marL="285750" indent="-285750" rtl="0" fontAlgn="base">
              <a:buFont typeface="Wingdings" panose="05000000000000000000" pitchFamily="2" charset="2"/>
              <a:buChar char="Ø"/>
            </a:pPr>
            <a:r>
              <a:rPr lang="en-GB" sz="1600" b="0" i="0">
                <a:solidFill>
                  <a:schemeClr val="tx1">
                    <a:alpha val="80000"/>
                  </a:schemeClr>
                </a:solidFill>
                <a:effectLst/>
                <a:latin typeface="Arial" panose="020B0604020202020204" pitchFamily="34" charset="0"/>
              </a:rPr>
              <a:t>Current or recent (within 28days prior to randomisation) treatment with another investigational drug.  </a:t>
            </a:r>
          </a:p>
          <a:p>
            <a:pPr marL="285750" indent="-285750" rtl="0" fontAlgn="base">
              <a:buFont typeface="Wingdings" panose="05000000000000000000" pitchFamily="2" charset="2"/>
              <a:buChar char="Ø"/>
            </a:pPr>
            <a:r>
              <a:rPr lang="en-GB" sz="1600" b="0" i="0">
                <a:solidFill>
                  <a:schemeClr val="tx1">
                    <a:alpha val="80000"/>
                  </a:schemeClr>
                </a:solidFill>
                <a:effectLst/>
                <a:latin typeface="Arial" panose="020B0604020202020204" pitchFamily="34" charset="0"/>
              </a:rPr>
              <a:t>Any known metastasis  </a:t>
            </a:r>
          </a:p>
          <a:p>
            <a:pPr marL="0" indent="0" rtl="0" fontAlgn="base">
              <a:buNone/>
            </a:pPr>
            <a:endParaRPr lang="en-GB" sz="1600">
              <a:solidFill>
                <a:schemeClr val="tx1">
                  <a:alpha val="80000"/>
                </a:schemeClr>
              </a:solidFill>
              <a:latin typeface="Arial" panose="020B0604020202020204" pitchFamily="34" charset="0"/>
            </a:endParaRPr>
          </a:p>
          <a:p>
            <a:pPr marL="0" indent="0" rtl="0" fontAlgn="base">
              <a:buNone/>
            </a:pPr>
            <a:r>
              <a:rPr lang="en-GB" sz="1800" b="1" i="0">
                <a:solidFill>
                  <a:srgbClr val="005EB8">
                    <a:alpha val="80000"/>
                  </a:srgbClr>
                </a:solidFill>
                <a:effectLst/>
                <a:latin typeface="Arial" panose="020B0604020202020204" pitchFamily="34" charset="0"/>
              </a:rPr>
              <a:t>The following additional inclusion criteria will be determined through screening at the trial site once the patient has consented into the trial:  </a:t>
            </a:r>
          </a:p>
          <a:p>
            <a:pPr marL="0" indent="0" rtl="0" fontAlgn="base">
              <a:buNone/>
            </a:pPr>
            <a:endParaRPr lang="en-GB" sz="1800" b="1" i="0">
              <a:solidFill>
                <a:schemeClr val="accent2">
                  <a:lumMod val="75000"/>
                  <a:alpha val="80000"/>
                </a:schemeClr>
              </a:solidFill>
              <a:effectLst/>
              <a:latin typeface="Arial" panose="020B0604020202020204" pitchFamily="34" charset="0"/>
            </a:endParaRPr>
          </a:p>
          <a:p>
            <a:pPr marL="285750" indent="-285750" rtl="0" fontAlgn="base">
              <a:buFont typeface="Arial" panose="020B0604020202020204" pitchFamily="34" charset="0"/>
              <a:buChar char="•"/>
            </a:pPr>
            <a:r>
              <a:rPr lang="en-GB" sz="1600" b="0" i="0">
                <a:solidFill>
                  <a:schemeClr val="tx1">
                    <a:alpha val="80000"/>
                  </a:schemeClr>
                </a:solidFill>
                <a:effectLst/>
                <a:latin typeface="Arial" panose="020B0604020202020204" pitchFamily="34" charset="0"/>
              </a:rPr>
              <a:t>Patients with detectable </a:t>
            </a:r>
            <a:r>
              <a:rPr lang="en-GB" sz="1600" b="0" i="0" err="1">
                <a:solidFill>
                  <a:schemeClr val="tx1">
                    <a:alpha val="80000"/>
                  </a:schemeClr>
                </a:solidFill>
                <a:effectLst/>
                <a:latin typeface="Arial" panose="020B0604020202020204" pitchFamily="34" charset="0"/>
              </a:rPr>
              <a:t>ctDNA</a:t>
            </a:r>
            <a:r>
              <a:rPr lang="en-GB" sz="1600" b="0" i="0">
                <a:solidFill>
                  <a:schemeClr val="tx1">
                    <a:alpha val="80000"/>
                  </a:schemeClr>
                </a:solidFill>
                <a:effectLst/>
                <a:latin typeface="Arial" panose="020B0604020202020204" pitchFamily="34" charset="0"/>
              </a:rPr>
              <a:t> prior to start of </a:t>
            </a:r>
            <a:r>
              <a:rPr lang="en-GB" sz="1600" b="0" i="0" err="1">
                <a:solidFill>
                  <a:schemeClr val="tx1">
                    <a:alpha val="80000"/>
                  </a:schemeClr>
                </a:solidFill>
                <a:effectLst/>
                <a:latin typeface="Arial" panose="020B0604020202020204" pitchFamily="34" charset="0"/>
              </a:rPr>
              <a:t>AdCTx</a:t>
            </a:r>
            <a:r>
              <a:rPr lang="en-GB" sz="1600" b="0" i="0">
                <a:solidFill>
                  <a:schemeClr val="tx1">
                    <a:alpha val="80000"/>
                  </a:schemeClr>
                </a:solidFill>
                <a:effectLst/>
                <a:latin typeface="Arial" panose="020B0604020202020204" pitchFamily="34" charset="0"/>
              </a:rPr>
              <a:t>  </a:t>
            </a:r>
          </a:p>
          <a:p>
            <a:pPr marL="285750" indent="-285750" rtl="0" fontAlgn="base">
              <a:buFont typeface="Arial" panose="020B0604020202020204" pitchFamily="34" charset="0"/>
              <a:buChar char="•"/>
            </a:pPr>
            <a:r>
              <a:rPr lang="en-GB" sz="1600" b="0" i="0">
                <a:solidFill>
                  <a:schemeClr val="tx1">
                    <a:alpha val="80000"/>
                  </a:schemeClr>
                </a:solidFill>
                <a:effectLst/>
                <a:latin typeface="Arial" panose="020B0604020202020204" pitchFamily="34" charset="0"/>
              </a:rPr>
              <a:t>At least 5 tumour neoantigens identified in the provided tumour sample.  </a:t>
            </a:r>
          </a:p>
          <a:p>
            <a:endParaRPr lang="en-GB" sz="1600"/>
          </a:p>
          <a:p>
            <a:endParaRPr lang="en-GB" sz="1600">
              <a:solidFill>
                <a:schemeClr val="tx1"/>
              </a:solidFill>
            </a:endParaRPr>
          </a:p>
          <a:p>
            <a:endParaRPr lang="en-GB">
              <a:solidFill>
                <a:schemeClr val="tx1"/>
              </a:solidFill>
            </a:endParaRPr>
          </a:p>
          <a:p>
            <a:endParaRPr lang="en-GB">
              <a:solidFill>
                <a:schemeClr val="tx1"/>
              </a:solidFill>
            </a:endParaRPr>
          </a:p>
          <a:p>
            <a:endParaRPr lang="en-GB"/>
          </a:p>
        </p:txBody>
      </p:sp>
      <p:sp>
        <p:nvSpPr>
          <p:cNvPr id="3" name="Title 6">
            <a:extLst>
              <a:ext uri="{FF2B5EF4-FFF2-40B4-BE49-F238E27FC236}">
                <a16:creationId xmlns:a16="http://schemas.microsoft.com/office/drawing/2014/main" id="{CC3CFB08-AECE-2041-3E7D-E647183BECA5}"/>
              </a:ext>
            </a:extLst>
          </p:cNvPr>
          <p:cNvSpPr txBox="1">
            <a:spLocks/>
          </p:cNvSpPr>
          <p:nvPr/>
        </p:nvSpPr>
        <p:spPr>
          <a:xfrm>
            <a:off x="584400" y="584400"/>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GB" sz="2400">
                <a:latin typeface="+mn-lt"/>
              </a:rPr>
              <a:t>Patient eligibility criteria </a:t>
            </a:r>
            <a:endParaRPr lang="en-GB" sz="2400" dirty="0">
              <a:latin typeface="+mn-lt"/>
            </a:endParaRPr>
          </a:p>
        </p:txBody>
      </p:sp>
    </p:spTree>
    <p:extLst>
      <p:ext uri="{BB962C8B-B14F-4D97-AF65-F5344CB8AC3E}">
        <p14:creationId xmlns:p14="http://schemas.microsoft.com/office/powerpoint/2010/main" val="39092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37BC4-5788-1EFD-983B-9812C20058D4}"/>
              </a:ext>
            </a:extLst>
          </p:cNvPr>
          <p:cNvSpPr>
            <a:spLocks noGrp="1"/>
          </p:cNvSpPr>
          <p:nvPr>
            <p:ph type="title"/>
          </p:nvPr>
        </p:nvSpPr>
        <p:spPr>
          <a:xfrm>
            <a:off x="171672" y="318240"/>
            <a:ext cx="10379108" cy="611649"/>
          </a:xfrm>
        </p:spPr>
        <p:txBody>
          <a:bodyPr>
            <a:normAutofit/>
          </a:bodyPr>
          <a:lstStyle/>
          <a:p>
            <a:pPr algn="ctr"/>
            <a:r>
              <a:rPr lang="en-GB" sz="2800" b="1" dirty="0">
                <a:solidFill>
                  <a:schemeClr val="tx1"/>
                </a:solidFill>
                <a:latin typeface="+mn-lt"/>
              </a:rPr>
              <a:t>Trial Pathway</a:t>
            </a:r>
          </a:p>
        </p:txBody>
      </p:sp>
      <p:pic>
        <p:nvPicPr>
          <p:cNvPr id="25" name="Graphic 24" descr="Inpatient with solid fill">
            <a:extLst>
              <a:ext uri="{FF2B5EF4-FFF2-40B4-BE49-F238E27FC236}">
                <a16:creationId xmlns:a16="http://schemas.microsoft.com/office/drawing/2014/main" id="{FD42E7B2-5020-79EC-7035-9F1E4D5871B3}"/>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2794544" y="1221602"/>
            <a:ext cx="776625" cy="776625"/>
          </a:xfrm>
          <a:prstGeom prst="rect">
            <a:avLst/>
          </a:prstGeom>
        </p:spPr>
      </p:pic>
      <p:sp>
        <p:nvSpPr>
          <p:cNvPr id="26" name="Google Shape;1043;p147">
            <a:extLst>
              <a:ext uri="{FF2B5EF4-FFF2-40B4-BE49-F238E27FC236}">
                <a16:creationId xmlns:a16="http://schemas.microsoft.com/office/drawing/2014/main" id="{D949AEFF-821A-635E-80BD-441EDD2B215D}"/>
              </a:ext>
            </a:extLst>
          </p:cNvPr>
          <p:cNvSpPr txBox="1"/>
          <p:nvPr/>
        </p:nvSpPr>
        <p:spPr>
          <a:xfrm>
            <a:off x="2310739" y="1878872"/>
            <a:ext cx="1674906" cy="584721"/>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lang="en-GB" sz="1000">
                <a:latin typeface="Arial"/>
                <a:ea typeface="Arial"/>
                <a:cs typeface="Arial"/>
                <a:sym typeface="Arial"/>
              </a:rPr>
              <a:t>3</a:t>
            </a:r>
            <a:r>
              <a:rPr kumimoji="0" lang="en-GB" sz="1000" b="0" i="0" u="none" strike="noStrike" kern="1200" cap="none" spc="0" normalizeH="0" baseline="0" noProof="0">
                <a:ln>
                  <a:noFill/>
                </a:ln>
                <a:effectLst/>
                <a:uLnTx/>
                <a:uFillTx/>
                <a:latin typeface="Arial"/>
                <a:ea typeface="Arial"/>
                <a:cs typeface="Arial"/>
                <a:sym typeface="Arial"/>
              </a:rPr>
              <a:t>. </a:t>
            </a:r>
            <a:r>
              <a:rPr lang="en-GB" sz="1000" b="0" i="0" u="none" strike="noStrike">
                <a:solidFill>
                  <a:srgbClr val="000000"/>
                </a:solidFill>
                <a:effectLst/>
                <a:latin typeface="Arial"/>
                <a:cs typeface="Arial"/>
              </a:rPr>
              <a:t>Tissue sample taken from resection</a:t>
            </a:r>
            <a:r>
              <a:rPr lang="en-GB" sz="1000">
                <a:solidFill>
                  <a:srgbClr val="000000"/>
                </a:solidFill>
                <a:latin typeface="Arial"/>
                <a:cs typeface="Arial"/>
              </a:rPr>
              <a:t> surgery</a:t>
            </a:r>
            <a:endParaRPr lang="en-GB" sz="1000" b="0" i="0" u="none" strike="noStrike" kern="1200" cap="none" spc="0" normalizeH="0" baseline="0" noProof="0">
              <a:ln>
                <a:noFill/>
              </a:ln>
              <a:effectLst/>
              <a:uLnTx/>
              <a:uFillTx/>
              <a:latin typeface="Arial"/>
              <a:cs typeface="Arial"/>
            </a:endParaRPr>
          </a:p>
        </p:txBody>
      </p:sp>
      <p:sp>
        <p:nvSpPr>
          <p:cNvPr id="31" name="Left Brace 30">
            <a:extLst>
              <a:ext uri="{FF2B5EF4-FFF2-40B4-BE49-F238E27FC236}">
                <a16:creationId xmlns:a16="http://schemas.microsoft.com/office/drawing/2014/main" id="{D9FE26D3-A833-DB61-55C6-4F3676EC6D68}"/>
              </a:ext>
            </a:extLst>
          </p:cNvPr>
          <p:cNvSpPr/>
          <p:nvPr/>
        </p:nvSpPr>
        <p:spPr>
          <a:xfrm rot="16200000">
            <a:off x="9732545" y="4270804"/>
            <a:ext cx="346661" cy="4204432"/>
          </a:xfrm>
          <a:prstGeom prst="leftBrace">
            <a:avLst>
              <a:gd name="adj1" fmla="val 27382"/>
              <a:gd name="adj2" fmla="val 47407"/>
            </a:avLst>
          </a:prstGeom>
          <a:noFill/>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2"/>
              </a:solidFill>
              <a:effectLst/>
              <a:uLnTx/>
              <a:uFillTx/>
              <a:latin typeface="Calibri" panose="020F0502020204030204"/>
              <a:ea typeface="+mn-ea"/>
              <a:cs typeface="+mn-cs"/>
            </a:endParaRPr>
          </a:p>
        </p:txBody>
      </p:sp>
      <p:sp>
        <p:nvSpPr>
          <p:cNvPr id="32" name="Left Brace 31">
            <a:extLst>
              <a:ext uri="{FF2B5EF4-FFF2-40B4-BE49-F238E27FC236}">
                <a16:creationId xmlns:a16="http://schemas.microsoft.com/office/drawing/2014/main" id="{A2C01714-8ABE-1152-0FE1-8C242C543CA5}"/>
              </a:ext>
            </a:extLst>
          </p:cNvPr>
          <p:cNvSpPr/>
          <p:nvPr/>
        </p:nvSpPr>
        <p:spPr>
          <a:xfrm rot="16200000">
            <a:off x="3776492" y="2549768"/>
            <a:ext cx="327050" cy="7629990"/>
          </a:xfrm>
          <a:prstGeom prst="leftBrace">
            <a:avLst>
              <a:gd name="adj1" fmla="val 8333"/>
              <a:gd name="adj2" fmla="val 4761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4D650A22-3573-BF98-D2C4-AB0770938714}"/>
              </a:ext>
            </a:extLst>
          </p:cNvPr>
          <p:cNvSpPr txBox="1"/>
          <p:nvPr/>
        </p:nvSpPr>
        <p:spPr>
          <a:xfrm>
            <a:off x="3199679" y="6583813"/>
            <a:ext cx="18161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NHS CVLP</a:t>
            </a:r>
          </a:p>
        </p:txBody>
      </p:sp>
      <p:sp>
        <p:nvSpPr>
          <p:cNvPr id="34" name="TextBox 33">
            <a:extLst>
              <a:ext uri="{FF2B5EF4-FFF2-40B4-BE49-F238E27FC236}">
                <a16:creationId xmlns:a16="http://schemas.microsoft.com/office/drawing/2014/main" id="{D7CF0354-FFD1-4310-8886-9E1716425263}"/>
              </a:ext>
            </a:extLst>
          </p:cNvPr>
          <p:cNvSpPr txBox="1"/>
          <p:nvPr/>
        </p:nvSpPr>
        <p:spPr>
          <a:xfrm>
            <a:off x="8720596" y="6549974"/>
            <a:ext cx="22734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bg2"/>
                </a:solidFill>
              </a:rPr>
              <a:t>Cancer </a:t>
            </a:r>
            <a:r>
              <a:rPr kumimoji="0" lang="en-GB" sz="1200" b="1" i="0" u="none" strike="noStrike" kern="1200" cap="none" spc="0" normalizeH="0" baseline="0" noProof="0">
                <a:ln>
                  <a:noFill/>
                </a:ln>
                <a:solidFill>
                  <a:schemeClr val="bg2"/>
                </a:solidFill>
                <a:effectLst/>
                <a:uLnTx/>
                <a:uFillTx/>
                <a:ea typeface="+mn-ea"/>
                <a:cs typeface="+mn-cs"/>
              </a:rPr>
              <a:t>vaccine clinical trial</a:t>
            </a:r>
          </a:p>
        </p:txBody>
      </p:sp>
      <p:pic>
        <p:nvPicPr>
          <p:cNvPr id="35" name="Graphic 34" descr="Man with solid fill">
            <a:extLst>
              <a:ext uri="{FF2B5EF4-FFF2-40B4-BE49-F238E27FC236}">
                <a16:creationId xmlns:a16="http://schemas.microsoft.com/office/drawing/2014/main" id="{C83907F3-B88B-EC49-10D2-036B88601B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240" y="1300041"/>
            <a:ext cx="637126" cy="637126"/>
          </a:xfrm>
          <a:prstGeom prst="rect">
            <a:avLst/>
          </a:prstGeom>
        </p:spPr>
      </p:pic>
      <p:sp>
        <p:nvSpPr>
          <p:cNvPr id="37" name="Google Shape;1062;p147">
            <a:extLst>
              <a:ext uri="{FF2B5EF4-FFF2-40B4-BE49-F238E27FC236}">
                <a16:creationId xmlns:a16="http://schemas.microsoft.com/office/drawing/2014/main" id="{C56612F9-F218-9C01-9090-737F5CDE5C19}"/>
              </a:ext>
            </a:extLst>
          </p:cNvPr>
          <p:cNvSpPr txBox="1"/>
          <p:nvPr/>
        </p:nvSpPr>
        <p:spPr>
          <a:xfrm>
            <a:off x="7617832" y="2009155"/>
            <a:ext cx="1486598" cy="738609"/>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kumimoji="0" lang="en" sz="1000" b="0" i="0" u="none" strike="noStrike" kern="1200" cap="none" spc="0" normalizeH="0" baseline="0" noProof="0">
                <a:ln>
                  <a:noFill/>
                </a:ln>
                <a:solidFill>
                  <a:srgbClr val="005EB8"/>
                </a:solidFill>
                <a:effectLst/>
                <a:uLnTx/>
                <a:uFillTx/>
                <a:latin typeface="Arial"/>
                <a:ea typeface="+mn-ea"/>
                <a:cs typeface="Arial"/>
                <a:sym typeface="Arial"/>
              </a:rPr>
              <a:t>5. </a:t>
            </a:r>
            <a:r>
              <a:rPr lang="en" sz="1000">
                <a:solidFill>
                  <a:srgbClr val="005EB8"/>
                </a:solidFill>
                <a:latin typeface="Arial"/>
                <a:cs typeface="Arial"/>
                <a:sym typeface="Arial"/>
              </a:rPr>
              <a:t>T</a:t>
            </a:r>
            <a:r>
              <a:rPr kumimoji="0" lang="en" sz="1000" b="0" i="0" u="none" strike="noStrike" kern="1200" cap="none" spc="0" normalizeH="0" baseline="0" noProof="0">
                <a:ln>
                  <a:noFill/>
                </a:ln>
                <a:solidFill>
                  <a:srgbClr val="005EB8"/>
                </a:solidFill>
                <a:effectLst/>
                <a:uLnTx/>
                <a:uFillTx/>
                <a:latin typeface="Arial"/>
                <a:ea typeface="+mn-ea"/>
                <a:cs typeface="Arial"/>
                <a:sym typeface="Arial"/>
              </a:rPr>
              <a:t>rial site consents patient into trial, allocates </a:t>
            </a:r>
            <a:r>
              <a:rPr lang="en" sz="1000">
                <a:solidFill>
                  <a:srgbClr val="005EB8"/>
                </a:solidFill>
                <a:latin typeface="Arial"/>
                <a:cs typeface="Arial"/>
                <a:sym typeface="Arial"/>
              </a:rPr>
              <a:t>patient</a:t>
            </a:r>
            <a:r>
              <a:rPr kumimoji="0" lang="en" sz="1000" b="0" i="0" u="none" strike="noStrike" kern="1200" cap="none" spc="0" normalizeH="0" baseline="0" noProof="0">
                <a:ln>
                  <a:noFill/>
                </a:ln>
                <a:solidFill>
                  <a:srgbClr val="005EB8"/>
                </a:solidFill>
                <a:effectLst/>
                <a:uLnTx/>
                <a:uFillTx/>
                <a:latin typeface="Arial"/>
                <a:ea typeface="+mn-ea"/>
                <a:cs typeface="Arial"/>
                <a:sym typeface="Arial"/>
              </a:rPr>
              <a:t> </a:t>
            </a:r>
            <a:r>
              <a:rPr lang="en" sz="1000">
                <a:solidFill>
                  <a:srgbClr val="005EB8"/>
                </a:solidFill>
                <a:latin typeface="Arial"/>
                <a:cs typeface="Arial"/>
                <a:sym typeface="Arial"/>
              </a:rPr>
              <a:t>ID </a:t>
            </a:r>
            <a:r>
              <a:rPr kumimoji="0" lang="en" sz="1000" b="0" i="0" u="none" strike="noStrike" kern="1200" cap="none" spc="0" normalizeH="0" baseline="0" noProof="0">
                <a:ln>
                  <a:noFill/>
                </a:ln>
                <a:solidFill>
                  <a:srgbClr val="005EB8"/>
                </a:solidFill>
                <a:effectLst/>
                <a:uLnTx/>
                <a:uFillTx/>
                <a:latin typeface="Arial"/>
                <a:ea typeface="+mn-ea"/>
                <a:cs typeface="Arial"/>
                <a:sym typeface="Arial"/>
              </a:rPr>
              <a:t>and informs CL.</a:t>
            </a:r>
            <a:endParaRPr kumimoji="0" lang="en-GB" sz="1000" b="0" i="0" u="none" strike="noStrike" kern="1200" cap="none" spc="0" normalizeH="0" baseline="0" noProof="0">
              <a:ln>
                <a:noFill/>
              </a:ln>
              <a:solidFill>
                <a:srgbClr val="005EB8"/>
              </a:solidFill>
              <a:effectLst/>
              <a:uLnTx/>
              <a:uFillTx/>
              <a:latin typeface="Arial"/>
              <a:ea typeface="+mn-ea"/>
              <a:cs typeface="Arial"/>
              <a:sym typeface="Arial"/>
            </a:endParaRPr>
          </a:p>
        </p:txBody>
      </p:sp>
      <p:pic>
        <p:nvPicPr>
          <p:cNvPr id="10" name="Google Shape;1084;p148" descr="Statistics with solid fill">
            <a:extLst>
              <a:ext uri="{FF2B5EF4-FFF2-40B4-BE49-F238E27FC236}">
                <a16:creationId xmlns:a16="http://schemas.microsoft.com/office/drawing/2014/main" id="{AE3D8D65-5DE2-D858-FAFC-6124407890CD}"/>
              </a:ext>
            </a:extLst>
          </p:cNvPr>
          <p:cNvPicPr preferRelativeResize="0"/>
          <p:nvPr/>
        </p:nvPicPr>
        <p:blipFill>
          <a:blip r:embed="rId7">
            <a:extLst>
              <a:ext uri="{96DAC541-7B7A-43D3-8B79-37D633B846F1}">
                <asvg:svgBlip xmlns:asvg="http://schemas.microsoft.com/office/drawing/2016/SVG/main" r:embed="rId8"/>
              </a:ext>
            </a:extLst>
          </a:blip>
          <a:srcRect/>
          <a:stretch/>
        </p:blipFill>
        <p:spPr>
          <a:xfrm>
            <a:off x="11000339" y="4640572"/>
            <a:ext cx="736610" cy="718900"/>
          </a:xfrm>
          <a:prstGeom prst="rect">
            <a:avLst/>
          </a:prstGeom>
          <a:noFill/>
          <a:ln>
            <a:noFill/>
          </a:ln>
        </p:spPr>
      </p:pic>
      <p:grpSp>
        <p:nvGrpSpPr>
          <p:cNvPr id="39" name="Google Shape;1042;p147">
            <a:extLst>
              <a:ext uri="{FF2B5EF4-FFF2-40B4-BE49-F238E27FC236}">
                <a16:creationId xmlns:a16="http://schemas.microsoft.com/office/drawing/2014/main" id="{B7EED26A-53FE-BFD2-9C6C-EEFE34BC26E2}"/>
              </a:ext>
            </a:extLst>
          </p:cNvPr>
          <p:cNvGrpSpPr/>
          <p:nvPr/>
        </p:nvGrpSpPr>
        <p:grpSpPr>
          <a:xfrm>
            <a:off x="-16249" y="1880134"/>
            <a:ext cx="2328374" cy="1055749"/>
            <a:chOff x="-232983" y="2903142"/>
            <a:chExt cx="1463956" cy="1047415"/>
          </a:xfrm>
        </p:grpSpPr>
        <p:sp>
          <p:nvSpPr>
            <p:cNvPr id="50" name="Google Shape;1061;p147">
              <a:extLst>
                <a:ext uri="{FF2B5EF4-FFF2-40B4-BE49-F238E27FC236}">
                  <a16:creationId xmlns:a16="http://schemas.microsoft.com/office/drawing/2014/main" id="{67452F39-9318-4766-0015-8F6271C21FC4}"/>
                </a:ext>
              </a:extLst>
            </p:cNvPr>
            <p:cNvSpPr txBox="1"/>
            <p:nvPr/>
          </p:nvSpPr>
          <p:spPr>
            <a:xfrm>
              <a:off x="-232983" y="2903142"/>
              <a:ext cx="619401" cy="1038126"/>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kumimoji="0" lang="en" sz="1000" b="0" i="0" u="none" strike="noStrike" kern="1200" cap="none" spc="0" normalizeH="0" baseline="0" noProof="0">
                  <a:ln>
                    <a:noFill/>
                  </a:ln>
                  <a:effectLst/>
                  <a:uLnTx/>
                  <a:uFillTx/>
                  <a:latin typeface="Arial"/>
                  <a:ea typeface="Arial"/>
                  <a:cs typeface="Arial"/>
                  <a:sym typeface="Arial"/>
                </a:rPr>
                <a:t>1. Patients identified by </a:t>
              </a:r>
              <a:r>
                <a:rPr lang="en" sz="1000">
                  <a:latin typeface="Arial"/>
                  <a:ea typeface="Arial"/>
                  <a:cs typeface="Arial"/>
                  <a:sym typeface="Arial"/>
                </a:rPr>
                <a:t>the clinical team managing their care</a:t>
              </a:r>
              <a:endParaRPr lang="en" sz="1000" b="0" i="0" u="none" strike="noStrike" kern="1200" cap="none" spc="0" normalizeH="0" baseline="0" noProof="0">
                <a:ln>
                  <a:noFill/>
                </a:ln>
                <a:effectLst/>
                <a:uLnTx/>
                <a:uFillTx/>
                <a:latin typeface="Arial"/>
                <a:ea typeface="Arial"/>
                <a:cs typeface="Arial"/>
              </a:endParaRPr>
            </a:p>
          </p:txBody>
        </p:sp>
        <p:sp>
          <p:nvSpPr>
            <p:cNvPr id="52" name="Google Shape;1062;p147">
              <a:extLst>
                <a:ext uri="{FF2B5EF4-FFF2-40B4-BE49-F238E27FC236}">
                  <a16:creationId xmlns:a16="http://schemas.microsoft.com/office/drawing/2014/main" id="{0B3E8305-E3EC-D66E-0390-EC9BBB126C02}"/>
                </a:ext>
              </a:extLst>
            </p:cNvPr>
            <p:cNvSpPr txBox="1"/>
            <p:nvPr/>
          </p:nvSpPr>
          <p:spPr>
            <a:xfrm>
              <a:off x="402869" y="2912431"/>
              <a:ext cx="828104" cy="1038126"/>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kumimoji="0" lang="en" sz="1000" b="0" i="0" u="none" strike="noStrike" kern="1200" cap="none" spc="0" normalizeH="0" baseline="0" noProof="0">
                  <a:ln>
                    <a:noFill/>
                  </a:ln>
                  <a:solidFill>
                    <a:prstClr val="black"/>
                  </a:solidFill>
                  <a:effectLst/>
                  <a:uLnTx/>
                  <a:uFillTx/>
                  <a:latin typeface="Arial"/>
                  <a:ea typeface="Arial"/>
                  <a:cs typeface="Arial"/>
                  <a:sym typeface="Arial"/>
                </a:rPr>
                <a:t>2. R</a:t>
              </a:r>
              <a:r>
                <a:rPr lang="en-GB" sz="1000">
                  <a:solidFill>
                    <a:prstClr val="black"/>
                  </a:solidFill>
                  <a:latin typeface="Arial"/>
                  <a:ea typeface="Arial"/>
                  <a:cs typeface="Arial"/>
                  <a:sym typeface="Arial"/>
                </a:rPr>
                <a:t>N/</a:t>
              </a:r>
              <a:r>
                <a:rPr kumimoji="0" lang="en" sz="1000" b="0" i="0" u="none" strike="noStrike" kern="1200" cap="none" spc="0" normalizeH="0" baseline="0" noProof="0">
                  <a:ln>
                    <a:noFill/>
                  </a:ln>
                  <a:solidFill>
                    <a:prstClr val="black"/>
                  </a:solidFill>
                  <a:effectLst/>
                  <a:uLnTx/>
                  <a:uFillTx/>
                  <a:latin typeface="Arial"/>
                  <a:ea typeface="Arial"/>
                  <a:cs typeface="Arial"/>
                  <a:sym typeface="Arial"/>
                </a:rPr>
                <a:t>HCP consents patient into CVLP, adds patient details to spreadsheet and sends to CL</a:t>
              </a:r>
            </a:p>
          </p:txBody>
        </p:sp>
      </p:grpSp>
      <p:pic>
        <p:nvPicPr>
          <p:cNvPr id="24" name="Google Shape;1049;p147" descr="Clipboard outline">
            <a:extLst>
              <a:ext uri="{FF2B5EF4-FFF2-40B4-BE49-F238E27FC236}">
                <a16:creationId xmlns:a16="http://schemas.microsoft.com/office/drawing/2014/main" id="{6A40313A-280A-AC5A-D0CF-BB55D51A7F05}"/>
              </a:ext>
            </a:extLst>
          </p:cNvPr>
          <p:cNvPicPr preferRelativeResize="0"/>
          <p:nvPr/>
        </p:nvPicPr>
        <p:blipFill>
          <a:blip r:embed="rId9">
            <a:extLst>
              <a:ext uri="{96DAC541-7B7A-43D3-8B79-37D633B846F1}">
                <asvg:svgBlip xmlns:asvg="http://schemas.microsoft.com/office/drawing/2016/SVG/main" r:embed="rId10"/>
              </a:ext>
            </a:extLst>
          </a:blip>
          <a:srcRect/>
          <a:stretch/>
        </p:blipFill>
        <p:spPr>
          <a:xfrm>
            <a:off x="8027259" y="1355692"/>
            <a:ext cx="598179" cy="659515"/>
          </a:xfrm>
          <a:prstGeom prst="rect">
            <a:avLst/>
          </a:prstGeom>
        </p:spPr>
      </p:pic>
      <p:sp>
        <p:nvSpPr>
          <p:cNvPr id="45" name="Google Shape;1043;p147">
            <a:extLst>
              <a:ext uri="{FF2B5EF4-FFF2-40B4-BE49-F238E27FC236}">
                <a16:creationId xmlns:a16="http://schemas.microsoft.com/office/drawing/2014/main" id="{EE7F455D-1217-6CAB-BABA-F9976945AABE}"/>
              </a:ext>
            </a:extLst>
          </p:cNvPr>
          <p:cNvSpPr txBox="1"/>
          <p:nvPr/>
        </p:nvSpPr>
        <p:spPr>
          <a:xfrm>
            <a:off x="3858338" y="3775413"/>
            <a:ext cx="1546511" cy="738609"/>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lang="en" sz="1000">
                <a:latin typeface="Arial"/>
                <a:ea typeface="Arial"/>
                <a:cs typeface="Arial"/>
                <a:sym typeface="Arial"/>
              </a:rPr>
              <a:t>8</a:t>
            </a:r>
            <a:r>
              <a:rPr kumimoji="0" lang="en" sz="1000" b="0" i="0" u="none" strike="noStrike" kern="1200" cap="none" spc="0" normalizeH="0" baseline="0" noProof="0">
                <a:ln>
                  <a:noFill/>
                </a:ln>
                <a:effectLst/>
                <a:uLnTx/>
                <a:uFillTx/>
                <a:latin typeface="Arial"/>
                <a:ea typeface="Arial"/>
                <a:cs typeface="Arial"/>
                <a:sym typeface="Arial"/>
              </a:rPr>
              <a:t>. CPGC to prepare </a:t>
            </a:r>
            <a:r>
              <a:rPr lang="en" sz="1000">
                <a:latin typeface="Arial"/>
                <a:ea typeface="Arial"/>
                <a:cs typeface="Arial"/>
                <a:sym typeface="Arial"/>
              </a:rPr>
              <a:t>curls </a:t>
            </a:r>
            <a:r>
              <a:rPr kumimoji="0" lang="en" sz="1000" b="0" i="0" u="none" strike="noStrike" kern="1200" cap="none" spc="0" normalizeH="0" baseline="0" noProof="0">
                <a:ln>
                  <a:noFill/>
                </a:ln>
                <a:effectLst/>
                <a:uLnTx/>
                <a:uFillTx/>
                <a:latin typeface="Arial"/>
                <a:ea typeface="Arial"/>
                <a:cs typeface="Arial"/>
                <a:sym typeface="Arial"/>
              </a:rPr>
              <a:t>&amp; slides for </a:t>
            </a:r>
            <a:r>
              <a:rPr lang="en" sz="1000">
                <a:latin typeface="Arial"/>
                <a:ea typeface="Arial"/>
                <a:cs typeface="Arial"/>
                <a:sym typeface="Arial"/>
              </a:rPr>
              <a:t>screening</a:t>
            </a:r>
            <a:r>
              <a:rPr kumimoji="0" lang="en" sz="1000" b="0" i="0" u="none" strike="noStrike" kern="1200" cap="none" spc="0" normalizeH="0" baseline="0" noProof="0">
                <a:ln>
                  <a:noFill/>
                </a:ln>
                <a:effectLst/>
                <a:uLnTx/>
                <a:uFillTx/>
                <a:latin typeface="Arial"/>
                <a:ea typeface="Arial"/>
                <a:cs typeface="Arial"/>
                <a:sym typeface="Arial"/>
              </a:rPr>
              <a:t> within 5 working days</a:t>
            </a:r>
            <a:r>
              <a:rPr lang="en" sz="1000">
                <a:latin typeface="Arial"/>
                <a:ea typeface="Arial"/>
                <a:cs typeface="Arial"/>
                <a:sym typeface="Arial"/>
              </a:rPr>
              <a:t> </a:t>
            </a:r>
            <a:endParaRPr lang="en-US" sz="1000" b="0" i="0" u="none" strike="noStrike" kern="1200" cap="none" spc="0" normalizeH="0" baseline="0" noProof="0">
              <a:ln>
                <a:noFill/>
              </a:ln>
              <a:effectLst/>
              <a:uLnTx/>
              <a:uFillTx/>
              <a:latin typeface="Arial"/>
              <a:cs typeface="Arial"/>
            </a:endParaRPr>
          </a:p>
        </p:txBody>
      </p:sp>
      <p:sp>
        <p:nvSpPr>
          <p:cNvPr id="58" name="TextBox 57">
            <a:extLst>
              <a:ext uri="{FF2B5EF4-FFF2-40B4-BE49-F238E27FC236}">
                <a16:creationId xmlns:a16="http://schemas.microsoft.com/office/drawing/2014/main" id="{AFDABCC0-40C0-C259-313D-EB01FC954080}"/>
              </a:ext>
            </a:extLst>
          </p:cNvPr>
          <p:cNvSpPr txBox="1"/>
          <p:nvPr/>
        </p:nvSpPr>
        <p:spPr>
          <a:xfrm>
            <a:off x="290133" y="3494064"/>
            <a:ext cx="1936373" cy="1856527"/>
          </a:xfrm>
          <a:prstGeom prst="rect">
            <a:avLst/>
          </a:prstGeom>
          <a:noFill/>
          <a:ln>
            <a:solidFill>
              <a:schemeClr val="tx1"/>
            </a:solidFill>
          </a:ln>
        </p:spPr>
        <p:txBody>
          <a:bodyPr wrap="square" lIns="91440" tIns="45720" rIns="91440" bIns="45720" rtlCol="0" anchor="t">
            <a:noAutofit/>
          </a:bodyPr>
          <a:lstStyle/>
          <a:p>
            <a:r>
              <a:rPr lang="en-GB" sz="1100" b="1">
                <a:latin typeface="+mn-lt"/>
              </a:rPr>
              <a:t>Key </a:t>
            </a:r>
          </a:p>
          <a:p>
            <a:r>
              <a:rPr lang="en-GB" sz="1100">
                <a:latin typeface="+mn-lt"/>
              </a:rPr>
              <a:t>RN - Research Nurse </a:t>
            </a:r>
          </a:p>
          <a:p>
            <a:r>
              <a:rPr lang="en-GB" sz="1100">
                <a:latin typeface="+mn-lt"/>
              </a:rPr>
              <a:t>CPGC -</a:t>
            </a:r>
            <a:r>
              <a:rPr lang="en-GB" sz="1100"/>
              <a:t> Cellular Pathology Genomic Centre</a:t>
            </a:r>
          </a:p>
          <a:p>
            <a:r>
              <a:rPr lang="en-GB" sz="1100"/>
              <a:t>CL - NHSE clinical liaison</a:t>
            </a:r>
          </a:p>
          <a:p>
            <a:r>
              <a:rPr lang="en-GB" sz="1100"/>
              <a:t>AdCTx – Adjuvant chemotherapy </a:t>
            </a:r>
          </a:p>
          <a:p>
            <a:r>
              <a:rPr lang="en-GB" sz="1100"/>
              <a:t>         - CVLP activity </a:t>
            </a:r>
          </a:p>
          <a:p>
            <a:r>
              <a:rPr lang="en-GB" sz="1100"/>
              <a:t>         - CRC trial site or </a:t>
            </a:r>
          </a:p>
          <a:p>
            <a:r>
              <a:rPr lang="en-GB" sz="1100"/>
              <a:t>          BioNTech activity</a:t>
            </a:r>
          </a:p>
          <a:p>
            <a:r>
              <a:rPr lang="en-GB" sz="1100"/>
              <a:t>    </a:t>
            </a:r>
            <a:endParaRPr lang="en-GB"/>
          </a:p>
        </p:txBody>
      </p:sp>
      <p:cxnSp>
        <p:nvCxnSpPr>
          <p:cNvPr id="66" name="Straight Arrow Connector 65">
            <a:extLst>
              <a:ext uri="{FF2B5EF4-FFF2-40B4-BE49-F238E27FC236}">
                <a16:creationId xmlns:a16="http://schemas.microsoft.com/office/drawing/2014/main" id="{215C36D0-BE6A-078E-F113-D53063532A1F}"/>
              </a:ext>
            </a:extLst>
          </p:cNvPr>
          <p:cNvCxnSpPr>
            <a:cxnSpLocks/>
          </p:cNvCxnSpPr>
          <p:nvPr/>
        </p:nvCxnSpPr>
        <p:spPr bwMode="auto">
          <a:xfrm>
            <a:off x="726938" y="1629311"/>
            <a:ext cx="572965" cy="0"/>
          </a:xfrm>
          <a:prstGeom prst="straightConnector1">
            <a:avLst/>
          </a:prstGeom>
          <a:ln>
            <a:solidFill>
              <a:srgbClr val="005EB8"/>
            </a:solidFill>
            <a:headEnd type="none" w="sm" len="sm"/>
            <a:tailEnd type="triangle" w="med" len="med"/>
          </a:ln>
        </p:spPr>
        <p:style>
          <a:lnRef idx="3">
            <a:schemeClr val="dk1"/>
          </a:lnRef>
          <a:fillRef idx="0">
            <a:schemeClr val="dk1"/>
          </a:fillRef>
          <a:effectRef idx="2">
            <a:schemeClr val="dk1"/>
          </a:effectRef>
          <a:fontRef idx="minor">
            <a:schemeClr val="tx1"/>
          </a:fontRef>
        </p:style>
      </p:cxnSp>
      <p:pic>
        <p:nvPicPr>
          <p:cNvPr id="15" name="Google Shape;1048;p147" descr="Hospital with solid fill">
            <a:extLst>
              <a:ext uri="{FF2B5EF4-FFF2-40B4-BE49-F238E27FC236}">
                <a16:creationId xmlns:a16="http://schemas.microsoft.com/office/drawing/2014/main" id="{C3128BF8-6FF2-7C84-0E23-B5A8E562FC7A}"/>
              </a:ext>
            </a:extLst>
          </p:cNvPr>
          <p:cNvPicPr preferRelativeResize="0"/>
          <p:nvPr/>
        </p:nvPicPr>
        <p:blipFill>
          <a:blip r:embed="rId11">
            <a:extLst>
              <a:ext uri="{96DAC541-7B7A-43D3-8B79-37D633B846F1}">
                <asvg:svgBlip xmlns:asvg="http://schemas.microsoft.com/office/drawing/2016/SVG/main" r:embed="rId12"/>
              </a:ext>
            </a:extLst>
          </a:blip>
          <a:srcRect/>
          <a:stretch/>
        </p:blipFill>
        <p:spPr>
          <a:xfrm>
            <a:off x="10997119" y="2941645"/>
            <a:ext cx="784241" cy="723968"/>
          </a:xfrm>
          <a:prstGeom prst="rect">
            <a:avLst/>
          </a:prstGeom>
          <a:noFill/>
          <a:ln>
            <a:noFill/>
          </a:ln>
        </p:spPr>
      </p:pic>
      <p:pic>
        <p:nvPicPr>
          <p:cNvPr id="22" name="Picture 33" descr="Truck with solid fill">
            <a:extLst>
              <a:ext uri="{FF2B5EF4-FFF2-40B4-BE49-F238E27FC236}">
                <a16:creationId xmlns:a16="http://schemas.microsoft.com/office/drawing/2014/main" id="{0755E641-1CAF-3042-76B5-70466523097B}"/>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786668" y="2958184"/>
            <a:ext cx="925894" cy="925894"/>
          </a:xfrm>
          <a:prstGeom prst="rect">
            <a:avLst/>
          </a:prstGeom>
        </p:spPr>
      </p:pic>
      <p:sp>
        <p:nvSpPr>
          <p:cNvPr id="28" name="Google Shape;1043;p147">
            <a:extLst>
              <a:ext uri="{FF2B5EF4-FFF2-40B4-BE49-F238E27FC236}">
                <a16:creationId xmlns:a16="http://schemas.microsoft.com/office/drawing/2014/main" id="{7475F7E2-C815-27DB-0C8D-72CA0E8C3093}"/>
              </a:ext>
            </a:extLst>
          </p:cNvPr>
          <p:cNvSpPr txBox="1"/>
          <p:nvPr/>
        </p:nvSpPr>
        <p:spPr>
          <a:xfrm>
            <a:off x="5550247" y="3663124"/>
            <a:ext cx="1477637" cy="584721"/>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lang="en" sz="1000">
                <a:latin typeface="Arial"/>
                <a:ea typeface="Arial"/>
                <a:cs typeface="Arial"/>
                <a:sym typeface="Arial"/>
              </a:rPr>
              <a:t>9. Curls</a:t>
            </a:r>
            <a:r>
              <a:rPr kumimoji="0" lang="en" sz="1000" b="0" i="0" u="none" strike="noStrike" kern="1200" cap="none" spc="0" normalizeH="0" baseline="0" noProof="0">
                <a:ln>
                  <a:noFill/>
                </a:ln>
                <a:effectLst/>
                <a:uLnTx/>
                <a:uFillTx/>
                <a:latin typeface="Arial"/>
                <a:ea typeface="Arial"/>
                <a:cs typeface="Arial"/>
                <a:sym typeface="Arial"/>
              </a:rPr>
              <a:t> &amp; slides for trial patients sent </a:t>
            </a:r>
            <a:r>
              <a:rPr lang="en" sz="1000">
                <a:latin typeface="Arial"/>
                <a:ea typeface="Arial"/>
                <a:cs typeface="Arial"/>
                <a:sym typeface="Arial"/>
              </a:rPr>
              <a:t>to BioNTech</a:t>
            </a:r>
            <a:endParaRPr lang="en-US" sz="1000" b="0" i="0" u="none" strike="noStrike" kern="1200" cap="none" spc="0" normalizeH="0" baseline="0" noProof="0">
              <a:ln>
                <a:noFill/>
              </a:ln>
              <a:effectLst/>
              <a:uLnTx/>
              <a:uFillTx/>
              <a:latin typeface="Arial"/>
              <a:cs typeface="Arial"/>
            </a:endParaRPr>
          </a:p>
        </p:txBody>
      </p:sp>
      <p:cxnSp>
        <p:nvCxnSpPr>
          <p:cNvPr id="38" name="Straight Arrow Connector 37">
            <a:extLst>
              <a:ext uri="{FF2B5EF4-FFF2-40B4-BE49-F238E27FC236}">
                <a16:creationId xmlns:a16="http://schemas.microsoft.com/office/drawing/2014/main" id="{7E7E5E3C-DE95-88A5-0D83-9FCE94231A3B}"/>
              </a:ext>
            </a:extLst>
          </p:cNvPr>
          <p:cNvCxnSpPr>
            <a:cxnSpLocks/>
          </p:cNvCxnSpPr>
          <p:nvPr/>
        </p:nvCxnSpPr>
        <p:spPr bwMode="auto">
          <a:xfrm>
            <a:off x="5063610" y="3394416"/>
            <a:ext cx="572965" cy="0"/>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59" name="Straight Arrow Connector 58">
            <a:extLst>
              <a:ext uri="{FF2B5EF4-FFF2-40B4-BE49-F238E27FC236}">
                <a16:creationId xmlns:a16="http://schemas.microsoft.com/office/drawing/2014/main" id="{8A544A53-CF3F-F756-045D-746C0711CE00}"/>
              </a:ext>
            </a:extLst>
          </p:cNvPr>
          <p:cNvCxnSpPr>
            <a:cxnSpLocks/>
          </p:cNvCxnSpPr>
          <p:nvPr/>
        </p:nvCxnSpPr>
        <p:spPr bwMode="auto">
          <a:xfrm>
            <a:off x="3660323" y="1689508"/>
            <a:ext cx="572965" cy="0"/>
          </a:xfrm>
          <a:prstGeom prst="straightConnector1">
            <a:avLst/>
          </a:prstGeom>
          <a:ln>
            <a:solidFill>
              <a:srgbClr val="005EB8"/>
            </a:solidFill>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61" name="Straight Arrow Connector 60">
            <a:extLst>
              <a:ext uri="{FF2B5EF4-FFF2-40B4-BE49-F238E27FC236}">
                <a16:creationId xmlns:a16="http://schemas.microsoft.com/office/drawing/2014/main" id="{AA604A0F-6F22-EB91-B16F-3D8A067AC980}"/>
              </a:ext>
            </a:extLst>
          </p:cNvPr>
          <p:cNvCxnSpPr>
            <a:cxnSpLocks/>
          </p:cNvCxnSpPr>
          <p:nvPr/>
        </p:nvCxnSpPr>
        <p:spPr bwMode="auto">
          <a:xfrm>
            <a:off x="5404849" y="1677365"/>
            <a:ext cx="2470412" cy="35336"/>
          </a:xfrm>
          <a:prstGeom prst="straightConnector1">
            <a:avLst/>
          </a:prstGeom>
          <a:ln>
            <a:solidFill>
              <a:srgbClr val="005EB8"/>
            </a:solidFill>
            <a:headEnd type="none" w="sm" len="sm"/>
            <a:tailEnd type="triangle" w="med" len="med"/>
          </a:ln>
        </p:spPr>
        <p:style>
          <a:lnRef idx="3">
            <a:schemeClr val="dk1"/>
          </a:lnRef>
          <a:fillRef idx="0">
            <a:schemeClr val="dk1"/>
          </a:fillRef>
          <a:effectRef idx="2">
            <a:schemeClr val="dk1"/>
          </a:effectRef>
          <a:fontRef idx="minor">
            <a:schemeClr val="tx1"/>
          </a:fontRef>
        </p:style>
      </p:cxnSp>
      <p:pic>
        <p:nvPicPr>
          <p:cNvPr id="4" name="Graphic 3" descr="Call centre with solid fill">
            <a:extLst>
              <a:ext uri="{FF2B5EF4-FFF2-40B4-BE49-F238E27FC236}">
                <a16:creationId xmlns:a16="http://schemas.microsoft.com/office/drawing/2014/main" id="{5ED317C5-3146-7A6B-6849-3F2152F8B22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73423" y="3027301"/>
            <a:ext cx="724333" cy="724333"/>
          </a:xfrm>
          <a:prstGeom prst="rect">
            <a:avLst/>
          </a:prstGeom>
        </p:spPr>
      </p:pic>
      <p:cxnSp>
        <p:nvCxnSpPr>
          <p:cNvPr id="8" name="Straight Arrow Connector 7">
            <a:extLst>
              <a:ext uri="{FF2B5EF4-FFF2-40B4-BE49-F238E27FC236}">
                <a16:creationId xmlns:a16="http://schemas.microsoft.com/office/drawing/2014/main" id="{335FDEF3-98D4-D36F-64E7-EF644D6ED477}"/>
              </a:ext>
            </a:extLst>
          </p:cNvPr>
          <p:cNvCxnSpPr>
            <a:cxnSpLocks/>
          </p:cNvCxnSpPr>
          <p:nvPr/>
        </p:nvCxnSpPr>
        <p:spPr bwMode="auto">
          <a:xfrm>
            <a:off x="3562024" y="3341267"/>
            <a:ext cx="572965" cy="0"/>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sp>
        <p:nvSpPr>
          <p:cNvPr id="9" name="Google Shape;1043;p147">
            <a:extLst>
              <a:ext uri="{FF2B5EF4-FFF2-40B4-BE49-F238E27FC236}">
                <a16:creationId xmlns:a16="http://schemas.microsoft.com/office/drawing/2014/main" id="{C7D38937-E7BF-B9F4-1B8C-311E8C85391C}"/>
              </a:ext>
            </a:extLst>
          </p:cNvPr>
          <p:cNvSpPr txBox="1"/>
          <p:nvPr/>
        </p:nvSpPr>
        <p:spPr>
          <a:xfrm>
            <a:off x="2376392" y="3684369"/>
            <a:ext cx="1589335" cy="738609"/>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lang="en" sz="1000">
                <a:solidFill>
                  <a:prstClr val="black"/>
                </a:solidFill>
                <a:latin typeface="Arial"/>
                <a:ea typeface="Arial"/>
                <a:cs typeface="Arial"/>
                <a:sym typeface="Arial"/>
              </a:rPr>
              <a:t>7</a:t>
            </a:r>
            <a:r>
              <a:rPr kumimoji="0" lang="en" sz="1000" b="0" i="0" u="none" strike="noStrike" kern="1200" cap="none" spc="0" normalizeH="0" baseline="0" noProof="0">
                <a:ln>
                  <a:noFill/>
                </a:ln>
                <a:solidFill>
                  <a:prstClr val="black"/>
                </a:solidFill>
                <a:effectLst/>
                <a:uLnTx/>
                <a:uFillTx/>
                <a:latin typeface="Arial"/>
                <a:ea typeface="Arial"/>
                <a:cs typeface="Arial"/>
                <a:sym typeface="Arial"/>
              </a:rPr>
              <a:t>. CL to tell CPGC once patient has consented into the trial and reference number</a:t>
            </a:r>
            <a:endParaRPr kumimoji="0" sz="1000" b="0" i="0" u="none" strike="noStrike" kern="1200" cap="none" spc="0" normalizeH="0" baseline="0" noProof="0">
              <a:ln>
                <a:noFill/>
              </a:ln>
              <a:solidFill>
                <a:prstClr val="black"/>
              </a:solidFill>
              <a:effectLst/>
              <a:uLnTx/>
              <a:uFillTx/>
              <a:latin typeface="Arial"/>
              <a:ea typeface="+mn-ea"/>
              <a:cs typeface="Arial"/>
              <a:sym typeface="Arial"/>
            </a:endParaRPr>
          </a:p>
        </p:txBody>
      </p:sp>
      <p:cxnSp>
        <p:nvCxnSpPr>
          <p:cNvPr id="29" name="Straight Arrow Connector 28">
            <a:extLst>
              <a:ext uri="{FF2B5EF4-FFF2-40B4-BE49-F238E27FC236}">
                <a16:creationId xmlns:a16="http://schemas.microsoft.com/office/drawing/2014/main" id="{1859E2DA-2748-0F19-8B2D-33E4C02A399E}"/>
              </a:ext>
            </a:extLst>
          </p:cNvPr>
          <p:cNvCxnSpPr>
            <a:cxnSpLocks/>
          </p:cNvCxnSpPr>
          <p:nvPr/>
        </p:nvCxnSpPr>
        <p:spPr bwMode="auto">
          <a:xfrm flipH="1">
            <a:off x="3562024" y="2110848"/>
            <a:ext cx="4123668" cy="1024747"/>
          </a:xfrm>
          <a:prstGeom prst="straightConnector1">
            <a:avLst/>
          </a:prstGeom>
          <a:ln>
            <a:solidFill>
              <a:srgbClr val="005EB8"/>
            </a:solidFill>
            <a:headEnd type="none" w="sm" len="sm"/>
            <a:tailEnd type="triangle" w="med" len="med"/>
          </a:ln>
        </p:spPr>
        <p:style>
          <a:lnRef idx="3">
            <a:schemeClr val="dk1"/>
          </a:lnRef>
          <a:fillRef idx="0">
            <a:schemeClr val="dk1"/>
          </a:fillRef>
          <a:effectRef idx="2">
            <a:schemeClr val="dk1"/>
          </a:effectRef>
          <a:fontRef idx="minor">
            <a:schemeClr val="tx1"/>
          </a:fontRef>
        </p:style>
      </p:cxnSp>
      <p:pic>
        <p:nvPicPr>
          <p:cNvPr id="41" name="Graphic 40" descr="Test tubes with solid fill">
            <a:extLst>
              <a:ext uri="{FF2B5EF4-FFF2-40B4-BE49-F238E27FC236}">
                <a16:creationId xmlns:a16="http://schemas.microsoft.com/office/drawing/2014/main" id="{FDEA37F4-FE0B-546C-6203-69DEAE05A8B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560479" y="1337828"/>
            <a:ext cx="724333" cy="724333"/>
          </a:xfrm>
          <a:prstGeom prst="rect">
            <a:avLst/>
          </a:prstGeom>
        </p:spPr>
      </p:pic>
      <p:sp>
        <p:nvSpPr>
          <p:cNvPr id="43" name="Google Shape;1077;p148">
            <a:extLst>
              <a:ext uri="{FF2B5EF4-FFF2-40B4-BE49-F238E27FC236}">
                <a16:creationId xmlns:a16="http://schemas.microsoft.com/office/drawing/2014/main" id="{61E04FC4-C384-C557-9CB6-ABACBADA4149}"/>
              </a:ext>
            </a:extLst>
          </p:cNvPr>
          <p:cNvSpPr txBox="1"/>
          <p:nvPr/>
        </p:nvSpPr>
        <p:spPr>
          <a:xfrm>
            <a:off x="9271953" y="1999414"/>
            <a:ext cx="1401308" cy="1200274"/>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lang="en" sz="1000">
                <a:solidFill>
                  <a:srgbClr val="005EB8"/>
                </a:solidFill>
                <a:latin typeface="Arial"/>
                <a:ea typeface="Arial"/>
                <a:cs typeface="Arial"/>
                <a:sym typeface="Arial"/>
              </a:rPr>
              <a:t>6. CRC trial site to take blood sample for ctDNA testing </a:t>
            </a:r>
            <a:r>
              <a:rPr lang="en" sz="1000" i="1">
                <a:solidFill>
                  <a:srgbClr val="005EB8"/>
                </a:solidFill>
                <a:latin typeface="Arial"/>
                <a:ea typeface="Arial"/>
                <a:cs typeface="Arial"/>
                <a:sym typeface="Arial"/>
              </a:rPr>
              <a:t>4-8 weeks after surgery and within 7 days prior to start of AdCTx</a:t>
            </a:r>
            <a:endParaRPr kumimoji="0" lang="en-GB" sz="1000" b="0" i="0" u="none" strike="noStrike" kern="1200" cap="none" spc="0" normalizeH="0" baseline="0" noProof="0">
              <a:ln>
                <a:noFill/>
              </a:ln>
              <a:solidFill>
                <a:srgbClr val="005EB8"/>
              </a:solidFill>
              <a:effectLst/>
              <a:uLnTx/>
              <a:uFillTx/>
              <a:latin typeface="Arial"/>
              <a:ea typeface="Arial"/>
              <a:cs typeface="Arial"/>
              <a:sym typeface="Arial"/>
            </a:endParaRPr>
          </a:p>
        </p:txBody>
      </p:sp>
      <p:cxnSp>
        <p:nvCxnSpPr>
          <p:cNvPr id="44" name="Straight Arrow Connector 43">
            <a:extLst>
              <a:ext uri="{FF2B5EF4-FFF2-40B4-BE49-F238E27FC236}">
                <a16:creationId xmlns:a16="http://schemas.microsoft.com/office/drawing/2014/main" id="{54BA899C-9C0C-B183-BF72-31BE810925B7}"/>
              </a:ext>
            </a:extLst>
          </p:cNvPr>
          <p:cNvCxnSpPr>
            <a:cxnSpLocks/>
          </p:cNvCxnSpPr>
          <p:nvPr/>
        </p:nvCxnSpPr>
        <p:spPr bwMode="auto">
          <a:xfrm>
            <a:off x="8776159" y="1729583"/>
            <a:ext cx="572965" cy="0"/>
          </a:xfrm>
          <a:prstGeom prst="straightConnector1">
            <a:avLst/>
          </a:prstGeom>
          <a:ln>
            <a:solidFill>
              <a:srgbClr val="005EB8"/>
            </a:solidFill>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C364475F-2756-77A3-AE11-B6ED85765DCA}"/>
              </a:ext>
            </a:extLst>
          </p:cNvPr>
          <p:cNvCxnSpPr>
            <a:cxnSpLocks/>
            <a:endCxn id="15" idx="0"/>
          </p:cNvCxnSpPr>
          <p:nvPr/>
        </p:nvCxnSpPr>
        <p:spPr bwMode="auto">
          <a:xfrm>
            <a:off x="10383262" y="1772388"/>
            <a:ext cx="1005978" cy="1169257"/>
          </a:xfrm>
          <a:prstGeom prst="straightConnector1">
            <a:avLst/>
          </a:prstGeom>
          <a:ln>
            <a:solidFill>
              <a:srgbClr val="005EB8"/>
            </a:solidFill>
            <a:headEnd type="none" w="sm" len="sm"/>
            <a:tailEnd type="triangle" w="med" len="med"/>
          </a:ln>
        </p:spPr>
        <p:style>
          <a:lnRef idx="3">
            <a:schemeClr val="dk1"/>
          </a:lnRef>
          <a:fillRef idx="0">
            <a:schemeClr val="dk1"/>
          </a:fillRef>
          <a:effectRef idx="2">
            <a:schemeClr val="dk1"/>
          </a:effectRef>
          <a:fontRef idx="minor">
            <a:schemeClr val="tx1"/>
          </a:fontRef>
        </p:style>
      </p:cxnSp>
      <p:pic>
        <p:nvPicPr>
          <p:cNvPr id="73" name="Graphic 72" descr="Scientist female with solid fill">
            <a:extLst>
              <a:ext uri="{FF2B5EF4-FFF2-40B4-BE49-F238E27FC236}">
                <a16:creationId xmlns:a16="http://schemas.microsoft.com/office/drawing/2014/main" id="{6698511D-303A-C118-1B3D-54FB0445014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230838" y="3017761"/>
            <a:ext cx="829677" cy="829677"/>
          </a:xfrm>
          <a:prstGeom prst="rect">
            <a:avLst/>
          </a:prstGeom>
        </p:spPr>
      </p:pic>
      <p:sp>
        <p:nvSpPr>
          <p:cNvPr id="5" name="Google Shape;1077;p148">
            <a:extLst>
              <a:ext uri="{FF2B5EF4-FFF2-40B4-BE49-F238E27FC236}">
                <a16:creationId xmlns:a16="http://schemas.microsoft.com/office/drawing/2014/main" id="{146ED3A8-EAD5-B031-0FFF-6BD8E8E22086}"/>
              </a:ext>
            </a:extLst>
          </p:cNvPr>
          <p:cNvSpPr txBox="1"/>
          <p:nvPr/>
        </p:nvSpPr>
        <p:spPr>
          <a:xfrm>
            <a:off x="10724753" y="3555476"/>
            <a:ext cx="1530039" cy="1046386"/>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lang="en" sz="1000">
                <a:solidFill>
                  <a:srgbClr val="005EB8"/>
                </a:solidFill>
                <a:latin typeface="Arial"/>
                <a:ea typeface="Arial"/>
                <a:cs typeface="Arial"/>
                <a:sym typeface="Arial"/>
              </a:rPr>
              <a:t>10. BioNTech to carry out ctDNA </a:t>
            </a:r>
            <a:r>
              <a:rPr kumimoji="0" lang="en" sz="1000" b="0" i="0" u="none" strike="noStrike" kern="1200" cap="none" spc="0" normalizeH="0" baseline="0" noProof="0">
                <a:ln>
                  <a:noFill/>
                </a:ln>
                <a:solidFill>
                  <a:srgbClr val="005EB8"/>
                </a:solidFill>
                <a:effectLst/>
                <a:uLnTx/>
                <a:uFillTx/>
                <a:latin typeface="Arial"/>
                <a:ea typeface="Arial"/>
                <a:cs typeface="Arial"/>
                <a:sym typeface="Arial"/>
              </a:rPr>
              <a:t>test</a:t>
            </a:r>
            <a:r>
              <a:rPr lang="en" sz="1000">
                <a:solidFill>
                  <a:srgbClr val="005EB8"/>
                </a:solidFill>
                <a:latin typeface="Arial"/>
                <a:ea typeface="Arial"/>
                <a:cs typeface="Arial"/>
                <a:sym typeface="Arial"/>
              </a:rPr>
              <a:t>/screening 1 </a:t>
            </a:r>
            <a:r>
              <a:rPr kumimoji="0" lang="en" sz="1000" b="0" i="0" u="none" strike="noStrike" kern="1200" cap="none" spc="0" normalizeH="0" baseline="0" noProof="0">
                <a:ln>
                  <a:noFill/>
                </a:ln>
                <a:solidFill>
                  <a:srgbClr val="005EB8"/>
                </a:solidFill>
                <a:effectLst/>
                <a:uLnTx/>
                <a:uFillTx/>
                <a:latin typeface="Arial"/>
                <a:ea typeface="Arial"/>
                <a:cs typeface="Arial"/>
                <a:sym typeface="Arial"/>
              </a:rPr>
              <a:t>and inform trial site of result</a:t>
            </a:r>
            <a:r>
              <a:rPr lang="en" sz="1000">
                <a:solidFill>
                  <a:srgbClr val="005EB8"/>
                </a:solidFill>
                <a:latin typeface="Arial"/>
                <a:ea typeface="Arial"/>
                <a:cs typeface="Arial"/>
                <a:sym typeface="Arial"/>
              </a:rPr>
              <a:t>. Trial site to inform CL. </a:t>
            </a:r>
            <a:endParaRPr kumimoji="0" sz="1000" b="0" i="0" u="none" strike="noStrike" kern="1200" cap="none" spc="0" normalizeH="0" baseline="0" noProof="0">
              <a:ln>
                <a:noFill/>
              </a:ln>
              <a:solidFill>
                <a:srgbClr val="005EB8"/>
              </a:solidFill>
              <a:effectLst/>
              <a:uLnTx/>
              <a:uFillTx/>
              <a:latin typeface="Arial"/>
              <a:ea typeface="Arial"/>
              <a:cs typeface="Arial"/>
              <a:sym typeface="Arial"/>
            </a:endParaRPr>
          </a:p>
        </p:txBody>
      </p:sp>
      <p:sp>
        <p:nvSpPr>
          <p:cNvPr id="16" name="TextBox 15">
            <a:extLst>
              <a:ext uri="{FF2B5EF4-FFF2-40B4-BE49-F238E27FC236}">
                <a16:creationId xmlns:a16="http://schemas.microsoft.com/office/drawing/2014/main" id="{8D9CE13F-E41B-CE65-FD0C-7DCBB7115FF7}"/>
              </a:ext>
            </a:extLst>
          </p:cNvPr>
          <p:cNvSpPr txBox="1"/>
          <p:nvPr/>
        </p:nvSpPr>
        <p:spPr>
          <a:xfrm>
            <a:off x="10381121" y="5378044"/>
            <a:ext cx="1810333" cy="707886"/>
          </a:xfrm>
          <a:prstGeom prst="rect">
            <a:avLst/>
          </a:prstGeom>
          <a:noFill/>
        </p:spPr>
        <p:txBody>
          <a:bodyPr wrap="square" lIns="91440" tIns="45720" rIns="91440" bIns="45720" anchor="t">
            <a:spAutoFit/>
          </a:bodyPr>
          <a:lstStyle/>
          <a:p>
            <a:pPr algn="ctr">
              <a:buClr>
                <a:srgbClr val="000000"/>
              </a:buClr>
              <a:buSzPts val="1100"/>
              <a:defRPr/>
            </a:pPr>
            <a:r>
              <a:rPr lang="en-GB" sz="1000">
                <a:solidFill>
                  <a:srgbClr val="005EB8"/>
                </a:solidFill>
                <a:latin typeface="Arial"/>
                <a:ea typeface="Arial"/>
                <a:cs typeface="Arial"/>
                <a:sym typeface="Arial"/>
              </a:rPr>
              <a:t>15. BioNTech to sequence eligible patients. Patients randomised to experiential or observational group.</a:t>
            </a:r>
            <a:endParaRPr lang="en-GB" sz="1000" b="0" i="0" u="none" strike="noStrike" kern="1200" cap="none" spc="0" normalizeH="0" baseline="0" noProof="0">
              <a:ln>
                <a:noFill/>
              </a:ln>
              <a:solidFill>
                <a:srgbClr val="005EB8"/>
              </a:solidFill>
              <a:effectLst/>
              <a:uLnTx/>
              <a:uFillTx/>
              <a:latin typeface="Arial"/>
              <a:ea typeface="Arial"/>
              <a:cs typeface="Arial"/>
            </a:endParaRPr>
          </a:p>
        </p:txBody>
      </p:sp>
      <p:cxnSp>
        <p:nvCxnSpPr>
          <p:cNvPr id="12" name="Straight Arrow Connector 11">
            <a:extLst>
              <a:ext uri="{FF2B5EF4-FFF2-40B4-BE49-F238E27FC236}">
                <a16:creationId xmlns:a16="http://schemas.microsoft.com/office/drawing/2014/main" id="{574E6234-3740-CD56-CD81-0AC7F12A19A3}"/>
              </a:ext>
            </a:extLst>
          </p:cNvPr>
          <p:cNvCxnSpPr>
            <a:cxnSpLocks/>
          </p:cNvCxnSpPr>
          <p:nvPr/>
        </p:nvCxnSpPr>
        <p:spPr bwMode="auto">
          <a:xfrm flipV="1">
            <a:off x="6964333" y="3394416"/>
            <a:ext cx="3715504" cy="65861"/>
          </a:xfrm>
          <a:prstGeom prst="straightConnector1">
            <a:avLst/>
          </a:prstGeom>
          <a:ln>
            <a:solidFill>
              <a:schemeClr val="tx1"/>
            </a:solidFill>
            <a:headEnd type="none" w="sm" len="sm"/>
            <a:tailEnd type="triangle" w="med" len="med"/>
          </a:ln>
        </p:spPr>
        <p:style>
          <a:lnRef idx="3">
            <a:schemeClr val="dk1"/>
          </a:lnRef>
          <a:fillRef idx="0">
            <a:schemeClr val="dk1"/>
          </a:fillRef>
          <a:effectRef idx="2">
            <a:schemeClr val="dk1"/>
          </a:effectRef>
          <a:fontRef idx="minor">
            <a:schemeClr val="tx1"/>
          </a:fontRef>
        </p:style>
      </p:cxnSp>
      <p:sp>
        <p:nvSpPr>
          <p:cNvPr id="63" name="Google Shape;1043;p147">
            <a:extLst>
              <a:ext uri="{FF2B5EF4-FFF2-40B4-BE49-F238E27FC236}">
                <a16:creationId xmlns:a16="http://schemas.microsoft.com/office/drawing/2014/main" id="{26BE82DB-9F1E-4E90-A6B8-17BFE4F85C4E}"/>
              </a:ext>
            </a:extLst>
          </p:cNvPr>
          <p:cNvSpPr txBox="1"/>
          <p:nvPr/>
        </p:nvSpPr>
        <p:spPr>
          <a:xfrm>
            <a:off x="3881422" y="5526083"/>
            <a:ext cx="1649159" cy="892498"/>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kumimoji="0" lang="en" sz="1000" b="0" i="0" u="none" strike="noStrike" kern="1200" cap="none" spc="0" normalizeH="0" baseline="0" noProof="0">
                <a:ln>
                  <a:noFill/>
                </a:ln>
                <a:effectLst/>
                <a:uLnTx/>
                <a:uFillTx/>
                <a:latin typeface="Arial"/>
                <a:ea typeface="Arial"/>
                <a:cs typeface="Arial"/>
                <a:sym typeface="Arial"/>
              </a:rPr>
              <a:t>13. CPGC to prepare 2</a:t>
            </a:r>
            <a:r>
              <a:rPr kumimoji="0" lang="en" sz="1000" b="0" i="0" u="none" strike="noStrike" kern="1200" cap="none" spc="0" normalizeH="0" baseline="30000" noProof="0">
                <a:ln>
                  <a:noFill/>
                </a:ln>
                <a:effectLst/>
                <a:uLnTx/>
                <a:uFillTx/>
                <a:latin typeface="Arial"/>
                <a:ea typeface="Arial"/>
                <a:cs typeface="Arial"/>
                <a:sym typeface="Arial"/>
              </a:rPr>
              <a:t>nd</a:t>
            </a:r>
            <a:r>
              <a:rPr kumimoji="0" lang="en" sz="1000" b="0" i="0" u="none" strike="noStrike" kern="1200" cap="none" spc="0" normalizeH="0" baseline="0" noProof="0">
                <a:ln>
                  <a:noFill/>
                </a:ln>
                <a:effectLst/>
                <a:uLnTx/>
                <a:uFillTx/>
                <a:latin typeface="Arial"/>
                <a:ea typeface="Arial"/>
                <a:cs typeface="Arial"/>
                <a:sym typeface="Arial"/>
              </a:rPr>
              <a:t> set of </a:t>
            </a:r>
            <a:r>
              <a:rPr lang="en" sz="1000">
                <a:latin typeface="Arial"/>
                <a:ea typeface="Arial"/>
                <a:cs typeface="Arial"/>
                <a:sym typeface="Arial"/>
              </a:rPr>
              <a:t>curls </a:t>
            </a:r>
            <a:r>
              <a:rPr kumimoji="0" lang="en" sz="1000" b="0" i="0" u="none" strike="noStrike" kern="1200" cap="none" spc="0" normalizeH="0" baseline="0" noProof="0">
                <a:ln>
                  <a:noFill/>
                </a:ln>
                <a:effectLst/>
                <a:uLnTx/>
                <a:uFillTx/>
                <a:latin typeface="Arial"/>
                <a:ea typeface="Arial"/>
                <a:cs typeface="Arial"/>
                <a:sym typeface="Arial"/>
              </a:rPr>
              <a:t>&amp; slides</a:t>
            </a:r>
            <a:r>
              <a:rPr lang="en" sz="1000">
                <a:latin typeface="Arial"/>
                <a:ea typeface="Arial"/>
                <a:cs typeface="Arial"/>
                <a:sym typeface="Arial"/>
              </a:rPr>
              <a:t> for sequencing and vaccine production within 3 working days</a:t>
            </a:r>
            <a:endParaRPr kumimoji="0" sz="1000" b="0" i="0" u="none" strike="noStrike" kern="1200" cap="none" spc="0" normalizeH="0" baseline="0" noProof="0">
              <a:ln>
                <a:noFill/>
              </a:ln>
              <a:effectLst/>
              <a:uLnTx/>
              <a:uFillTx/>
              <a:latin typeface="Arial"/>
              <a:ea typeface="+mn-ea"/>
              <a:cs typeface="Arial"/>
              <a:sym typeface="Arial"/>
            </a:endParaRPr>
          </a:p>
        </p:txBody>
      </p:sp>
      <p:cxnSp>
        <p:nvCxnSpPr>
          <p:cNvPr id="64" name="Straight Arrow Connector 63">
            <a:extLst>
              <a:ext uri="{FF2B5EF4-FFF2-40B4-BE49-F238E27FC236}">
                <a16:creationId xmlns:a16="http://schemas.microsoft.com/office/drawing/2014/main" id="{99467F3D-F75D-C066-B61C-E188932B0A85}"/>
              </a:ext>
            </a:extLst>
          </p:cNvPr>
          <p:cNvCxnSpPr>
            <a:cxnSpLocks/>
          </p:cNvCxnSpPr>
          <p:nvPr/>
        </p:nvCxnSpPr>
        <p:spPr bwMode="auto">
          <a:xfrm>
            <a:off x="3526831" y="5223403"/>
            <a:ext cx="572965" cy="0"/>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pic>
        <p:nvPicPr>
          <p:cNvPr id="65" name="Picture 33" descr="Truck with solid fill">
            <a:extLst>
              <a:ext uri="{FF2B5EF4-FFF2-40B4-BE49-F238E27FC236}">
                <a16:creationId xmlns:a16="http://schemas.microsoft.com/office/drawing/2014/main" id="{9259A3DC-598E-595C-9D9A-F3438714DC88}"/>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829505" y="4724278"/>
            <a:ext cx="925894" cy="925894"/>
          </a:xfrm>
          <a:prstGeom prst="rect">
            <a:avLst/>
          </a:prstGeom>
        </p:spPr>
      </p:pic>
      <p:sp>
        <p:nvSpPr>
          <p:cNvPr id="70" name="Google Shape;1043;p147">
            <a:extLst>
              <a:ext uri="{FF2B5EF4-FFF2-40B4-BE49-F238E27FC236}">
                <a16:creationId xmlns:a16="http://schemas.microsoft.com/office/drawing/2014/main" id="{D3AB915E-821C-5212-537E-575C3057F87D}"/>
              </a:ext>
            </a:extLst>
          </p:cNvPr>
          <p:cNvSpPr txBox="1"/>
          <p:nvPr/>
        </p:nvSpPr>
        <p:spPr>
          <a:xfrm>
            <a:off x="5528671" y="5468735"/>
            <a:ext cx="1358978" cy="738609"/>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lang="en" sz="1000">
                <a:latin typeface="Arial"/>
                <a:ea typeface="Arial"/>
                <a:cs typeface="Arial"/>
                <a:sym typeface="Arial"/>
              </a:rPr>
              <a:t>14. 2</a:t>
            </a:r>
            <a:r>
              <a:rPr lang="en" sz="1000" baseline="30000">
                <a:latin typeface="Arial"/>
                <a:ea typeface="Arial"/>
                <a:cs typeface="Arial"/>
                <a:sym typeface="Arial"/>
              </a:rPr>
              <a:t>nd</a:t>
            </a:r>
            <a:r>
              <a:rPr lang="en" sz="1000">
                <a:latin typeface="Arial"/>
                <a:ea typeface="Arial"/>
                <a:cs typeface="Arial"/>
                <a:sym typeface="Arial"/>
              </a:rPr>
              <a:t> set of curls</a:t>
            </a:r>
            <a:r>
              <a:rPr kumimoji="0" lang="en" sz="1000" b="0" i="0" u="none" strike="noStrike" kern="1200" cap="none" spc="0" normalizeH="0" baseline="0" noProof="0">
                <a:ln>
                  <a:noFill/>
                </a:ln>
                <a:effectLst/>
                <a:uLnTx/>
                <a:uFillTx/>
                <a:latin typeface="Arial"/>
                <a:ea typeface="Arial"/>
                <a:cs typeface="Arial"/>
                <a:sym typeface="Arial"/>
              </a:rPr>
              <a:t> &amp; slides for trial patients sent </a:t>
            </a:r>
            <a:r>
              <a:rPr lang="en" sz="1000">
                <a:latin typeface="Arial"/>
                <a:ea typeface="Arial"/>
                <a:cs typeface="Arial"/>
                <a:sym typeface="Arial"/>
              </a:rPr>
              <a:t>to BioNTech</a:t>
            </a:r>
            <a:endParaRPr lang="en-US" sz="1000" b="0" i="0" u="none" strike="noStrike" kern="1200" cap="none" spc="0" normalizeH="0" baseline="0" noProof="0">
              <a:ln>
                <a:noFill/>
              </a:ln>
              <a:effectLst/>
              <a:uLnTx/>
              <a:uFillTx/>
              <a:latin typeface="Arial"/>
              <a:cs typeface="Arial"/>
            </a:endParaRPr>
          </a:p>
        </p:txBody>
      </p:sp>
      <p:cxnSp>
        <p:nvCxnSpPr>
          <p:cNvPr id="71" name="Straight Arrow Connector 70">
            <a:extLst>
              <a:ext uri="{FF2B5EF4-FFF2-40B4-BE49-F238E27FC236}">
                <a16:creationId xmlns:a16="http://schemas.microsoft.com/office/drawing/2014/main" id="{C9683E44-6E2F-E9DF-E255-0831EFE96826}"/>
              </a:ext>
            </a:extLst>
          </p:cNvPr>
          <p:cNvCxnSpPr>
            <a:cxnSpLocks/>
          </p:cNvCxnSpPr>
          <p:nvPr/>
        </p:nvCxnSpPr>
        <p:spPr bwMode="auto">
          <a:xfrm>
            <a:off x="5056677" y="5227857"/>
            <a:ext cx="572965" cy="0"/>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pic>
        <p:nvPicPr>
          <p:cNvPr id="72" name="Graphic 71" descr="Call centre with solid fill">
            <a:extLst>
              <a:ext uri="{FF2B5EF4-FFF2-40B4-BE49-F238E27FC236}">
                <a16:creationId xmlns:a16="http://schemas.microsoft.com/office/drawing/2014/main" id="{AAD55860-8348-3CDC-2A37-50E5240ABDA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71869" y="4860742"/>
            <a:ext cx="724333" cy="724333"/>
          </a:xfrm>
          <a:prstGeom prst="rect">
            <a:avLst/>
          </a:prstGeom>
        </p:spPr>
      </p:pic>
      <p:sp>
        <p:nvSpPr>
          <p:cNvPr id="74" name="Google Shape;1043;p147">
            <a:extLst>
              <a:ext uri="{FF2B5EF4-FFF2-40B4-BE49-F238E27FC236}">
                <a16:creationId xmlns:a16="http://schemas.microsoft.com/office/drawing/2014/main" id="{1A0268E9-E3B7-9AD9-B342-37D4F5609DED}"/>
              </a:ext>
            </a:extLst>
          </p:cNvPr>
          <p:cNvSpPr txBox="1"/>
          <p:nvPr/>
        </p:nvSpPr>
        <p:spPr>
          <a:xfrm>
            <a:off x="2378137" y="5506680"/>
            <a:ext cx="1397921" cy="738609"/>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kumimoji="0" lang="en-GB" sz="1000" b="0" i="0" u="none" strike="noStrike" kern="1200" cap="none" spc="0" normalizeH="0" baseline="0" noProof="0">
                <a:ln>
                  <a:noFill/>
                </a:ln>
                <a:effectLst/>
                <a:uLnTx/>
                <a:uFillTx/>
                <a:latin typeface="Arial"/>
                <a:ea typeface="Arial"/>
                <a:cs typeface="Arial"/>
                <a:sym typeface="Arial"/>
              </a:rPr>
              <a:t>12. CL to tell CPGC </a:t>
            </a:r>
            <a:r>
              <a:rPr lang="en-GB" sz="1000">
                <a:latin typeface="Arial"/>
                <a:ea typeface="Arial"/>
                <a:cs typeface="Arial"/>
                <a:sym typeface="Arial"/>
              </a:rPr>
              <a:t>if</a:t>
            </a:r>
            <a:r>
              <a:rPr kumimoji="0" lang="en-GB" sz="1000" b="0" i="0" u="none" strike="noStrike" kern="1200" cap="none" spc="0" normalizeH="0" baseline="0" noProof="0">
                <a:ln>
                  <a:noFill/>
                </a:ln>
                <a:effectLst/>
                <a:uLnTx/>
                <a:uFillTx/>
                <a:latin typeface="Arial"/>
                <a:ea typeface="Arial"/>
                <a:cs typeface="Arial"/>
                <a:sym typeface="Arial"/>
              </a:rPr>
              <a:t> patient is eligible for vaccine manufacture</a:t>
            </a:r>
            <a:endParaRPr kumimoji="0" lang="en-GB" sz="1000" b="0" i="0" u="none" strike="noStrike" kern="1200" cap="none" spc="0" normalizeH="0" baseline="0" noProof="0">
              <a:ln>
                <a:noFill/>
              </a:ln>
              <a:effectLst/>
              <a:uLnTx/>
              <a:uFillTx/>
              <a:latin typeface="Arial"/>
              <a:ea typeface="+mn-ea"/>
              <a:cs typeface="Arial"/>
              <a:sym typeface="Arial"/>
            </a:endParaRPr>
          </a:p>
        </p:txBody>
      </p:sp>
      <p:pic>
        <p:nvPicPr>
          <p:cNvPr id="75" name="Graphic 74" descr="Scientist female with solid fill">
            <a:extLst>
              <a:ext uri="{FF2B5EF4-FFF2-40B4-BE49-F238E27FC236}">
                <a16:creationId xmlns:a16="http://schemas.microsoft.com/office/drawing/2014/main" id="{9E9849EF-7AE9-9770-B03B-D2955EA44725}"/>
              </a:ext>
            </a:extLst>
          </p:cNvPr>
          <p:cNvPicPr>
            <a:picLocks noChangeAspect="1"/>
          </p:cNvPicPr>
          <p:nvPr/>
        </p:nvPicPr>
        <p:blipFill>
          <a:blip r:embed="rId19">
            <a:extLst>
              <a:ext uri="{96DAC541-7B7A-43D3-8B79-37D633B846F1}">
                <asvg:svgBlip xmlns:asvg="http://schemas.microsoft.com/office/drawing/2016/SVG/main" r:embed="rId21"/>
              </a:ext>
            </a:extLst>
          </a:blip>
          <a:stretch>
            <a:fillRect/>
          </a:stretch>
        </p:blipFill>
        <p:spPr>
          <a:xfrm>
            <a:off x="4215474" y="4790872"/>
            <a:ext cx="829677" cy="829677"/>
          </a:xfrm>
          <a:prstGeom prst="rect">
            <a:avLst/>
          </a:prstGeom>
        </p:spPr>
      </p:pic>
      <p:pic>
        <p:nvPicPr>
          <p:cNvPr id="6" name="Graphic 5" descr="Man with solid fill">
            <a:extLst>
              <a:ext uri="{FF2B5EF4-FFF2-40B4-BE49-F238E27FC236}">
                <a16:creationId xmlns:a16="http://schemas.microsoft.com/office/drawing/2014/main" id="{1FC2B8CC-AC34-7835-6B7F-2F1C8FC959C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101327" y="3622699"/>
            <a:ext cx="692195" cy="692195"/>
          </a:xfrm>
          <a:prstGeom prst="rect">
            <a:avLst/>
          </a:prstGeom>
        </p:spPr>
      </p:pic>
      <p:sp>
        <p:nvSpPr>
          <p:cNvPr id="13" name="Plus Sign 12">
            <a:extLst>
              <a:ext uri="{FF2B5EF4-FFF2-40B4-BE49-F238E27FC236}">
                <a16:creationId xmlns:a16="http://schemas.microsoft.com/office/drawing/2014/main" id="{738682FA-F440-6F06-B282-933BD304C6A8}"/>
              </a:ext>
            </a:extLst>
          </p:cNvPr>
          <p:cNvSpPr/>
          <p:nvPr/>
        </p:nvSpPr>
        <p:spPr bwMode="auto">
          <a:xfrm>
            <a:off x="8050174" y="3582631"/>
            <a:ext cx="259104" cy="244984"/>
          </a:xfrm>
          <a:prstGeom prst="mathPlus">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cxnSp>
        <p:nvCxnSpPr>
          <p:cNvPr id="27" name="Straight Arrow Connector 26">
            <a:extLst>
              <a:ext uri="{FF2B5EF4-FFF2-40B4-BE49-F238E27FC236}">
                <a16:creationId xmlns:a16="http://schemas.microsoft.com/office/drawing/2014/main" id="{077FE588-67DD-355C-B3CD-79737DA60FC4}"/>
              </a:ext>
            </a:extLst>
          </p:cNvPr>
          <p:cNvCxnSpPr>
            <a:cxnSpLocks/>
          </p:cNvCxnSpPr>
          <p:nvPr/>
        </p:nvCxnSpPr>
        <p:spPr bwMode="auto">
          <a:xfrm>
            <a:off x="425307" y="4791748"/>
            <a:ext cx="242453" cy="0"/>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06998A24-CE57-E0D3-4B1F-8EFB2BA4F207}"/>
              </a:ext>
            </a:extLst>
          </p:cNvPr>
          <p:cNvCxnSpPr>
            <a:cxnSpLocks/>
          </p:cNvCxnSpPr>
          <p:nvPr/>
        </p:nvCxnSpPr>
        <p:spPr bwMode="auto">
          <a:xfrm>
            <a:off x="425307" y="4977721"/>
            <a:ext cx="242453" cy="0"/>
          </a:xfrm>
          <a:prstGeom prst="straightConnector1">
            <a:avLst/>
          </a:prstGeom>
          <a:ln>
            <a:solidFill>
              <a:srgbClr val="0070C0"/>
            </a:solidFill>
            <a:headEnd type="none" w="sm" len="sm"/>
            <a:tailEnd type="triangle" w="med" len="med"/>
          </a:ln>
        </p:spPr>
        <p:style>
          <a:lnRef idx="3">
            <a:schemeClr val="dk1"/>
          </a:lnRef>
          <a:fillRef idx="0">
            <a:schemeClr val="dk1"/>
          </a:fillRef>
          <a:effectRef idx="2">
            <a:schemeClr val="dk1"/>
          </a:effectRef>
          <a:fontRef idx="minor">
            <a:schemeClr val="tx1"/>
          </a:fontRef>
        </p:style>
      </p:cxnSp>
      <p:pic>
        <p:nvPicPr>
          <p:cNvPr id="23" name="Google Shape;1049;p147" descr="Clipboard outline">
            <a:extLst>
              <a:ext uri="{FF2B5EF4-FFF2-40B4-BE49-F238E27FC236}">
                <a16:creationId xmlns:a16="http://schemas.microsoft.com/office/drawing/2014/main" id="{4D68AC77-3D2C-44E4-8027-A2BE9D80B7CB}"/>
              </a:ext>
            </a:extLst>
          </p:cNvPr>
          <p:cNvPicPr preferRelativeResize="0"/>
          <p:nvPr/>
        </p:nvPicPr>
        <p:blipFill>
          <a:blip r:embed="rId24">
            <a:extLst>
              <a:ext uri="{96DAC541-7B7A-43D3-8B79-37D633B846F1}">
                <asvg:svgBlip xmlns:asvg="http://schemas.microsoft.com/office/drawing/2016/SVG/main" r:embed="rId25"/>
              </a:ext>
            </a:extLst>
          </a:blip>
          <a:srcRect/>
          <a:stretch/>
        </p:blipFill>
        <p:spPr>
          <a:xfrm>
            <a:off x="4562712" y="1265504"/>
            <a:ext cx="572965" cy="653911"/>
          </a:xfrm>
          <a:prstGeom prst="rect">
            <a:avLst/>
          </a:prstGeom>
        </p:spPr>
      </p:pic>
      <p:sp>
        <p:nvSpPr>
          <p:cNvPr id="36" name="Google Shape;1043;p147">
            <a:extLst>
              <a:ext uri="{FF2B5EF4-FFF2-40B4-BE49-F238E27FC236}">
                <a16:creationId xmlns:a16="http://schemas.microsoft.com/office/drawing/2014/main" id="{24F87D93-EFC6-19EA-3949-5A0393AE9673}"/>
              </a:ext>
            </a:extLst>
          </p:cNvPr>
          <p:cNvSpPr txBox="1"/>
          <p:nvPr/>
        </p:nvSpPr>
        <p:spPr>
          <a:xfrm>
            <a:off x="3878916" y="1824137"/>
            <a:ext cx="1983720" cy="892498"/>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lang="en-GB" sz="1000">
                <a:latin typeface="Arial"/>
                <a:cs typeface="Arial"/>
                <a:sym typeface="Arial"/>
              </a:rPr>
              <a:t>4. RN/HCP completes referral form for eligible patients, sends to trial site, copying in CL and sends tissue sample to the CPGC</a:t>
            </a:r>
            <a:endParaRPr kumimoji="0" sz="1000" b="0" i="0" u="none" strike="noStrike" kern="1200" cap="none" spc="0" normalizeH="0" baseline="0" noProof="0">
              <a:ln>
                <a:noFill/>
              </a:ln>
              <a:effectLst/>
              <a:uLnTx/>
              <a:uFillTx/>
              <a:latin typeface="Arial"/>
              <a:ea typeface="+mn-ea"/>
              <a:cs typeface="Arial"/>
              <a:sym typeface="Arial"/>
            </a:endParaRPr>
          </a:p>
        </p:txBody>
      </p:sp>
      <p:cxnSp>
        <p:nvCxnSpPr>
          <p:cNvPr id="2" name="Straight Arrow Connector 1">
            <a:extLst>
              <a:ext uri="{FF2B5EF4-FFF2-40B4-BE49-F238E27FC236}">
                <a16:creationId xmlns:a16="http://schemas.microsoft.com/office/drawing/2014/main" id="{05428157-C0CB-4E6D-54FA-092D84418625}"/>
              </a:ext>
            </a:extLst>
          </p:cNvPr>
          <p:cNvCxnSpPr>
            <a:cxnSpLocks/>
          </p:cNvCxnSpPr>
          <p:nvPr/>
        </p:nvCxnSpPr>
        <p:spPr bwMode="auto">
          <a:xfrm flipV="1">
            <a:off x="6929104" y="5218384"/>
            <a:ext cx="3715504" cy="65861"/>
          </a:xfrm>
          <a:prstGeom prst="straightConnector1">
            <a:avLst/>
          </a:prstGeom>
          <a:ln>
            <a:solidFill>
              <a:schemeClr val="tx1"/>
            </a:solidFill>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42CC372D-07E2-874F-74F4-3973C5D6ECDA}"/>
              </a:ext>
            </a:extLst>
          </p:cNvPr>
          <p:cNvCxnSpPr>
            <a:cxnSpLocks/>
          </p:cNvCxnSpPr>
          <p:nvPr/>
        </p:nvCxnSpPr>
        <p:spPr bwMode="auto">
          <a:xfrm flipH="1">
            <a:off x="8880930" y="3780966"/>
            <a:ext cx="1882104" cy="370745"/>
          </a:xfrm>
          <a:prstGeom prst="straightConnector1">
            <a:avLst/>
          </a:prstGeom>
          <a:ln>
            <a:solidFill>
              <a:srgbClr val="005EB8"/>
            </a:solidFill>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2649EDAC-B3E0-2916-12D8-5F09AE780388}"/>
              </a:ext>
            </a:extLst>
          </p:cNvPr>
          <p:cNvCxnSpPr>
            <a:cxnSpLocks/>
          </p:cNvCxnSpPr>
          <p:nvPr/>
        </p:nvCxnSpPr>
        <p:spPr bwMode="auto">
          <a:xfrm flipH="1">
            <a:off x="3526831" y="4324085"/>
            <a:ext cx="4137499" cy="653636"/>
          </a:xfrm>
          <a:prstGeom prst="straightConnector1">
            <a:avLst/>
          </a:prstGeom>
          <a:ln>
            <a:solidFill>
              <a:srgbClr val="005EB8"/>
            </a:solidFill>
            <a:headEnd type="none" w="sm" len="sm"/>
            <a:tailEnd type="triangle" w="med" len="med"/>
          </a:ln>
        </p:spPr>
        <p:style>
          <a:lnRef idx="3">
            <a:schemeClr val="dk1"/>
          </a:lnRef>
          <a:fillRef idx="0">
            <a:schemeClr val="dk1"/>
          </a:fillRef>
          <a:effectRef idx="2">
            <a:schemeClr val="dk1"/>
          </a:effectRef>
          <a:fontRef idx="minor">
            <a:schemeClr val="tx1"/>
          </a:fontRef>
        </p:style>
      </p:cxnSp>
      <p:pic>
        <p:nvPicPr>
          <p:cNvPr id="19" name="Google Shape;1049;p147" descr="Clipboard outline">
            <a:extLst>
              <a:ext uri="{FF2B5EF4-FFF2-40B4-BE49-F238E27FC236}">
                <a16:creationId xmlns:a16="http://schemas.microsoft.com/office/drawing/2014/main" id="{7B8A738C-96C1-5B92-62A3-A15AC5113BD6}"/>
              </a:ext>
            </a:extLst>
          </p:cNvPr>
          <p:cNvPicPr preferRelativeResize="0"/>
          <p:nvPr/>
        </p:nvPicPr>
        <p:blipFill>
          <a:blip r:embed="rId24">
            <a:extLst>
              <a:ext uri="{96DAC541-7B7A-43D3-8B79-37D633B846F1}">
                <asvg:svgBlip xmlns:asvg="http://schemas.microsoft.com/office/drawing/2016/SVG/main" r:embed="rId25"/>
              </a:ext>
            </a:extLst>
          </a:blip>
          <a:srcRect/>
          <a:stretch/>
        </p:blipFill>
        <p:spPr>
          <a:xfrm>
            <a:off x="1324037" y="1279673"/>
            <a:ext cx="572965" cy="653911"/>
          </a:xfrm>
          <a:prstGeom prst="rect">
            <a:avLst/>
          </a:prstGeom>
        </p:spPr>
      </p:pic>
      <p:sp>
        <p:nvSpPr>
          <p:cNvPr id="11" name="Google Shape;1043;p147">
            <a:extLst>
              <a:ext uri="{FF2B5EF4-FFF2-40B4-BE49-F238E27FC236}">
                <a16:creationId xmlns:a16="http://schemas.microsoft.com/office/drawing/2014/main" id="{06498F2B-76C5-546E-AA3C-08E098A6566F}"/>
              </a:ext>
            </a:extLst>
          </p:cNvPr>
          <p:cNvSpPr txBox="1"/>
          <p:nvPr/>
        </p:nvSpPr>
        <p:spPr>
          <a:xfrm>
            <a:off x="7532007" y="4253089"/>
            <a:ext cx="2846519" cy="892498"/>
          </a:xfrm>
          <a:prstGeom prst="rect">
            <a:avLst/>
          </a:prstGeom>
          <a:noFill/>
          <a:ln>
            <a:noFill/>
          </a:ln>
        </p:spPr>
        <p:txBody>
          <a:bodyPr spcFirstLastPara="1" wrap="square" lIns="121900" tIns="60933" rIns="121900" bIns="60933" anchor="t" anchorCtr="0">
            <a:spAutoFit/>
          </a:bodyPr>
          <a:lstStyle/>
          <a:p>
            <a:pPr algn="ctr">
              <a:buClr>
                <a:srgbClr val="000000"/>
              </a:buClr>
              <a:buSzPts val="1100"/>
              <a:defRPr/>
            </a:pPr>
            <a:r>
              <a:rPr kumimoji="0" lang="en-GB" sz="1000" b="0" i="0" u="none" strike="noStrike" kern="1200" cap="none" spc="0" normalizeH="0" baseline="0" noProof="0">
                <a:ln>
                  <a:noFill/>
                </a:ln>
                <a:solidFill>
                  <a:srgbClr val="005EB8"/>
                </a:solidFill>
                <a:effectLst/>
                <a:uLnTx/>
                <a:uFillTx/>
                <a:latin typeface="Arial"/>
                <a:ea typeface="Arial"/>
                <a:cs typeface="Arial"/>
                <a:sym typeface="Arial"/>
              </a:rPr>
              <a:t>11. If </a:t>
            </a:r>
            <a:r>
              <a:rPr lang="en-GB" sz="1000">
                <a:solidFill>
                  <a:srgbClr val="005EB8"/>
                </a:solidFill>
                <a:latin typeface="Arial"/>
                <a:ea typeface="Arial"/>
                <a:cs typeface="Arial"/>
                <a:sym typeface="Arial"/>
              </a:rPr>
              <a:t>patient is </a:t>
            </a:r>
            <a:r>
              <a:rPr lang="en-GB" sz="1000" err="1">
                <a:solidFill>
                  <a:srgbClr val="005EB8"/>
                </a:solidFill>
                <a:latin typeface="Arial"/>
                <a:ea typeface="Arial"/>
                <a:cs typeface="Arial"/>
                <a:sym typeface="Arial"/>
              </a:rPr>
              <a:t>ctDNA</a:t>
            </a:r>
            <a:r>
              <a:rPr lang="en-GB" sz="1000">
                <a:solidFill>
                  <a:srgbClr val="005EB8"/>
                </a:solidFill>
                <a:latin typeface="Arial"/>
                <a:ea typeface="Arial"/>
                <a:cs typeface="Arial"/>
                <a:sym typeface="Arial"/>
              </a:rPr>
              <a:t> positive, trial sites will complete screening 2 (take blood sample for vaccine manufacturing at least 14 days before last dose of </a:t>
            </a:r>
            <a:r>
              <a:rPr lang="en-GB" sz="1000" err="1">
                <a:solidFill>
                  <a:srgbClr val="005EB8"/>
                </a:solidFill>
                <a:latin typeface="Arial"/>
                <a:ea typeface="Arial"/>
                <a:cs typeface="Arial"/>
                <a:sym typeface="Arial"/>
              </a:rPr>
              <a:t>AdCTx</a:t>
            </a:r>
            <a:r>
              <a:rPr lang="en-GB" sz="1000">
                <a:solidFill>
                  <a:srgbClr val="005EB8"/>
                </a:solidFill>
                <a:latin typeface="Arial"/>
                <a:ea typeface="Arial"/>
                <a:cs typeface="Arial"/>
                <a:sym typeface="Arial"/>
              </a:rPr>
              <a:t>) and screening 3 (earliest 14 days after last dose of </a:t>
            </a:r>
            <a:r>
              <a:rPr lang="en-GB" sz="1000" err="1">
                <a:solidFill>
                  <a:srgbClr val="005EB8"/>
                </a:solidFill>
                <a:latin typeface="Arial"/>
                <a:ea typeface="Arial"/>
                <a:cs typeface="Arial"/>
                <a:sym typeface="Arial"/>
              </a:rPr>
              <a:t>AdCTx</a:t>
            </a:r>
            <a:r>
              <a:rPr lang="en-GB" sz="1000">
                <a:solidFill>
                  <a:srgbClr val="005EB8"/>
                </a:solidFill>
                <a:latin typeface="Arial"/>
                <a:ea typeface="Arial"/>
                <a:cs typeface="Arial"/>
                <a:sym typeface="Arial"/>
              </a:rPr>
              <a:t>). </a:t>
            </a:r>
            <a:endParaRPr kumimoji="0" lang="en-GB" sz="1000" b="0" i="0" u="none" strike="noStrike" kern="1200" cap="none" spc="0" normalizeH="0" baseline="0" noProof="0">
              <a:ln>
                <a:noFill/>
              </a:ln>
              <a:solidFill>
                <a:srgbClr val="005EB8"/>
              </a:solidFill>
              <a:effectLst/>
              <a:uLnTx/>
              <a:uFillTx/>
              <a:latin typeface="Arial"/>
              <a:ea typeface="+mn-ea"/>
              <a:cs typeface="Arial"/>
              <a:sym typeface="Arial"/>
            </a:endParaRPr>
          </a:p>
        </p:txBody>
      </p:sp>
      <p:cxnSp>
        <p:nvCxnSpPr>
          <p:cNvPr id="18" name="Straight Arrow Connector 17">
            <a:extLst>
              <a:ext uri="{FF2B5EF4-FFF2-40B4-BE49-F238E27FC236}">
                <a16:creationId xmlns:a16="http://schemas.microsoft.com/office/drawing/2014/main" id="{99AB3C27-B685-4B47-D73B-ECACD606522D}"/>
              </a:ext>
            </a:extLst>
          </p:cNvPr>
          <p:cNvCxnSpPr>
            <a:cxnSpLocks/>
          </p:cNvCxnSpPr>
          <p:nvPr/>
        </p:nvCxnSpPr>
        <p:spPr bwMode="auto">
          <a:xfrm>
            <a:off x="2024397" y="1677365"/>
            <a:ext cx="572965" cy="0"/>
          </a:xfrm>
          <a:prstGeom prst="straightConnector1">
            <a:avLst/>
          </a:prstGeom>
          <a:ln>
            <a:solidFill>
              <a:srgbClr val="005EB8"/>
            </a:solidFill>
            <a:headEnd type="none" w="sm" len="sm"/>
            <a:tailEnd type="triangle" w="med" len="med"/>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E0E092B8-58C5-160B-8DD4-4D39314960E3}"/>
              </a:ext>
            </a:extLst>
          </p:cNvPr>
          <p:cNvSpPr/>
          <p:nvPr/>
        </p:nvSpPr>
        <p:spPr>
          <a:xfrm>
            <a:off x="113052" y="1050589"/>
            <a:ext cx="5661646" cy="1996374"/>
          </a:xfrm>
          <a:prstGeom prst="rect">
            <a:avLst/>
          </a:prstGeom>
          <a:noFill/>
          <a:ln w="57150">
            <a:solidFill>
              <a:srgbClr val="C00000"/>
            </a:solid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409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F66E-50ED-C808-74AD-C617AB0AB555}"/>
              </a:ext>
            </a:extLst>
          </p:cNvPr>
          <p:cNvSpPr>
            <a:spLocks noGrp="1"/>
          </p:cNvSpPr>
          <p:nvPr>
            <p:ph type="title"/>
          </p:nvPr>
        </p:nvSpPr>
        <p:spPr/>
        <p:txBody>
          <a:bodyPr/>
          <a:lstStyle/>
          <a:p>
            <a:pPr algn="ctr"/>
            <a:r>
              <a:rPr lang="en-GB" dirty="0"/>
              <a:t>Current status</a:t>
            </a:r>
          </a:p>
        </p:txBody>
      </p:sp>
      <p:sp>
        <p:nvSpPr>
          <p:cNvPr id="3" name="Content Placeholder 2">
            <a:extLst>
              <a:ext uri="{FF2B5EF4-FFF2-40B4-BE49-F238E27FC236}">
                <a16:creationId xmlns:a16="http://schemas.microsoft.com/office/drawing/2014/main" id="{71863EF9-A4C0-845D-D6C7-2A7ED44B0D05}"/>
              </a:ext>
            </a:extLst>
          </p:cNvPr>
          <p:cNvSpPr>
            <a:spLocks noGrp="1"/>
          </p:cNvSpPr>
          <p:nvPr>
            <p:ph idx="1"/>
          </p:nvPr>
        </p:nvSpPr>
        <p:spPr/>
        <p:txBody>
          <a:bodyPr/>
          <a:lstStyle/>
          <a:p>
            <a:r>
              <a:rPr lang="en-GB" dirty="0"/>
              <a:t>UHBW (BRI site) and NBT currently recruiting patients</a:t>
            </a:r>
          </a:p>
          <a:p>
            <a:r>
              <a:rPr lang="en-GB" dirty="0"/>
              <a:t>Gloucestershire commenced recruitment?</a:t>
            </a:r>
          </a:p>
          <a:p>
            <a:r>
              <a:rPr lang="en-GB" dirty="0" err="1"/>
              <a:t>Velindre</a:t>
            </a:r>
            <a:r>
              <a:rPr lang="en-GB" dirty="0"/>
              <a:t> is Cancer Vaccine delivery site</a:t>
            </a:r>
          </a:p>
          <a:p>
            <a:r>
              <a:rPr lang="en-GB" dirty="0"/>
              <a:t>Aim is to recruit 1-2 patients per month initially</a:t>
            </a:r>
          </a:p>
          <a:p>
            <a:pPr lvl="1"/>
            <a:r>
              <a:rPr lang="en-GB" dirty="0"/>
              <a:t>Allow pathway to become embedded</a:t>
            </a:r>
          </a:p>
        </p:txBody>
      </p:sp>
    </p:spTree>
    <p:extLst>
      <p:ext uri="{BB962C8B-B14F-4D97-AF65-F5344CB8AC3E}">
        <p14:creationId xmlns:p14="http://schemas.microsoft.com/office/powerpoint/2010/main" val="2263794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758119-7183-BB85-80A9-9C429BDA4250}"/>
              </a:ext>
            </a:extLst>
          </p:cNvPr>
          <p:cNvSpPr txBox="1"/>
          <p:nvPr/>
        </p:nvSpPr>
        <p:spPr>
          <a:xfrm>
            <a:off x="1895060" y="2637183"/>
            <a:ext cx="8799444" cy="1200329"/>
          </a:xfrm>
          <a:prstGeom prst="rect">
            <a:avLst/>
          </a:prstGeom>
          <a:noFill/>
        </p:spPr>
        <p:txBody>
          <a:bodyPr wrap="square" rtlCol="0">
            <a:spAutoFit/>
          </a:bodyPr>
          <a:lstStyle/>
          <a:p>
            <a:pPr algn="ctr"/>
            <a:r>
              <a:rPr lang="en-GB" sz="3600" b="1" dirty="0"/>
              <a:t>UHBW (BRI site) experience with Robotic Colorectal Cancer Resections</a:t>
            </a:r>
          </a:p>
        </p:txBody>
      </p:sp>
    </p:spTree>
    <p:extLst>
      <p:ext uri="{BB962C8B-B14F-4D97-AF65-F5344CB8AC3E}">
        <p14:creationId xmlns:p14="http://schemas.microsoft.com/office/powerpoint/2010/main" val="316718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4A1B8-2218-7F11-CA66-51CE14A005BC}"/>
              </a:ext>
            </a:extLst>
          </p:cNvPr>
          <p:cNvSpPr txBox="1"/>
          <p:nvPr/>
        </p:nvSpPr>
        <p:spPr>
          <a:xfrm>
            <a:off x="2299252" y="2809174"/>
            <a:ext cx="7593496" cy="646331"/>
          </a:xfrm>
          <a:prstGeom prst="rect">
            <a:avLst/>
          </a:prstGeom>
          <a:noFill/>
        </p:spPr>
        <p:txBody>
          <a:bodyPr wrap="square" rtlCol="0">
            <a:spAutoFit/>
          </a:bodyPr>
          <a:lstStyle/>
          <a:p>
            <a:pPr algn="ctr"/>
            <a:r>
              <a:rPr lang="en-GB" sz="3600" b="1" dirty="0"/>
              <a:t>FIT audit in adults under 50 years</a:t>
            </a:r>
          </a:p>
        </p:txBody>
      </p:sp>
    </p:spTree>
    <p:extLst>
      <p:ext uri="{BB962C8B-B14F-4D97-AF65-F5344CB8AC3E}">
        <p14:creationId xmlns:p14="http://schemas.microsoft.com/office/powerpoint/2010/main" val="88076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5733-CB6B-6F30-CE95-2E0675483BB8}"/>
              </a:ext>
            </a:extLst>
          </p:cNvPr>
          <p:cNvSpPr>
            <a:spLocks noGrp="1"/>
          </p:cNvSpPr>
          <p:nvPr>
            <p:ph type="title"/>
          </p:nvPr>
        </p:nvSpPr>
        <p:spPr/>
        <p:txBody>
          <a:bodyPr/>
          <a:lstStyle/>
          <a:p>
            <a:pPr algn="ctr"/>
            <a:r>
              <a:rPr lang="en-GB" dirty="0"/>
              <a:t>Summary</a:t>
            </a:r>
          </a:p>
        </p:txBody>
      </p:sp>
      <p:sp>
        <p:nvSpPr>
          <p:cNvPr id="3" name="Content Placeholder 2">
            <a:extLst>
              <a:ext uri="{FF2B5EF4-FFF2-40B4-BE49-F238E27FC236}">
                <a16:creationId xmlns:a16="http://schemas.microsoft.com/office/drawing/2014/main" id="{3F39CF85-310D-57B5-E1A3-68A44271AB22}"/>
              </a:ext>
            </a:extLst>
          </p:cNvPr>
          <p:cNvSpPr>
            <a:spLocks noGrp="1"/>
          </p:cNvSpPr>
          <p:nvPr>
            <p:ph idx="1"/>
          </p:nvPr>
        </p:nvSpPr>
        <p:spPr/>
        <p:txBody>
          <a:bodyPr/>
          <a:lstStyle/>
          <a:p>
            <a:r>
              <a:rPr lang="en-GB" dirty="0"/>
              <a:t>Two surgeons trained and undertaking procedures (DM and JS)</a:t>
            </a:r>
          </a:p>
          <a:p>
            <a:r>
              <a:rPr lang="en-GB" dirty="0"/>
              <a:t>September 2023 – April 2024 (~6 month) period</a:t>
            </a:r>
          </a:p>
          <a:p>
            <a:r>
              <a:rPr lang="en-GB" dirty="0"/>
              <a:t>DaVinci Xi platform</a:t>
            </a:r>
          </a:p>
          <a:p>
            <a:r>
              <a:rPr lang="en-GB" dirty="0"/>
              <a:t>30 CRC resections in total</a:t>
            </a:r>
          </a:p>
          <a:p>
            <a:pPr lvl="1"/>
            <a:r>
              <a:rPr lang="en-GB" dirty="0"/>
              <a:t>10 right hemicolectomies</a:t>
            </a:r>
          </a:p>
          <a:p>
            <a:pPr lvl="1"/>
            <a:r>
              <a:rPr lang="en-GB" dirty="0"/>
              <a:t>10 high anterior resections</a:t>
            </a:r>
          </a:p>
          <a:p>
            <a:pPr lvl="1"/>
            <a:r>
              <a:rPr lang="en-GB" dirty="0"/>
              <a:t>6 low anterior resections</a:t>
            </a:r>
          </a:p>
          <a:p>
            <a:pPr lvl="1"/>
            <a:r>
              <a:rPr lang="en-GB" dirty="0"/>
              <a:t>2 </a:t>
            </a:r>
            <a:r>
              <a:rPr lang="en-GB" dirty="0" err="1"/>
              <a:t>extralevator</a:t>
            </a:r>
            <a:r>
              <a:rPr lang="en-GB" dirty="0"/>
              <a:t> abdominoperineal excisions</a:t>
            </a:r>
          </a:p>
          <a:p>
            <a:pPr lvl="1"/>
            <a:r>
              <a:rPr lang="en-GB" dirty="0"/>
              <a:t>2 Hartmann’s procedures</a:t>
            </a:r>
          </a:p>
          <a:p>
            <a:endParaRPr lang="en-GB" dirty="0"/>
          </a:p>
        </p:txBody>
      </p:sp>
      <p:sp>
        <p:nvSpPr>
          <p:cNvPr id="4" name="Right Brace 3">
            <a:extLst>
              <a:ext uri="{FF2B5EF4-FFF2-40B4-BE49-F238E27FC236}">
                <a16:creationId xmlns:a16="http://schemas.microsoft.com/office/drawing/2014/main" id="{C54B1463-D1C1-7E26-9D25-4606B0781672}"/>
              </a:ext>
            </a:extLst>
          </p:cNvPr>
          <p:cNvSpPr/>
          <p:nvPr/>
        </p:nvSpPr>
        <p:spPr>
          <a:xfrm>
            <a:off x="7420131" y="3882452"/>
            <a:ext cx="464695" cy="17838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042A7C44-BA87-B5E2-CBCF-B0D85126389B}"/>
              </a:ext>
            </a:extLst>
          </p:cNvPr>
          <p:cNvSpPr txBox="1"/>
          <p:nvPr/>
        </p:nvSpPr>
        <p:spPr>
          <a:xfrm>
            <a:off x="8307673" y="4451201"/>
            <a:ext cx="2623279" cy="646331"/>
          </a:xfrm>
          <a:prstGeom prst="rect">
            <a:avLst/>
          </a:prstGeom>
          <a:noFill/>
        </p:spPr>
        <p:txBody>
          <a:bodyPr wrap="square" rtlCol="0">
            <a:spAutoFit/>
          </a:bodyPr>
          <a:lstStyle/>
          <a:p>
            <a:r>
              <a:rPr lang="en-GB" b="1" dirty="0"/>
              <a:t>Replacement of laparoscopic practice</a:t>
            </a:r>
          </a:p>
        </p:txBody>
      </p:sp>
    </p:spTree>
    <p:extLst>
      <p:ext uri="{BB962C8B-B14F-4D97-AF65-F5344CB8AC3E}">
        <p14:creationId xmlns:p14="http://schemas.microsoft.com/office/powerpoint/2010/main" val="109773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5BB4-1E06-16E0-07CD-5A671BBC1041}"/>
              </a:ext>
            </a:extLst>
          </p:cNvPr>
          <p:cNvSpPr>
            <a:spLocks noGrp="1"/>
          </p:cNvSpPr>
          <p:nvPr>
            <p:ph type="title"/>
          </p:nvPr>
        </p:nvSpPr>
        <p:spPr/>
        <p:txBody>
          <a:bodyPr/>
          <a:lstStyle/>
          <a:p>
            <a:pPr algn="ctr"/>
            <a:r>
              <a:rPr lang="en-GB" dirty="0"/>
              <a:t>Outcomes</a:t>
            </a:r>
          </a:p>
        </p:txBody>
      </p:sp>
      <p:sp>
        <p:nvSpPr>
          <p:cNvPr id="3" name="Content Placeholder 2">
            <a:extLst>
              <a:ext uri="{FF2B5EF4-FFF2-40B4-BE49-F238E27FC236}">
                <a16:creationId xmlns:a16="http://schemas.microsoft.com/office/drawing/2014/main" id="{62283D38-D4F1-BD5C-956E-0B4A0AF01A03}"/>
              </a:ext>
            </a:extLst>
          </p:cNvPr>
          <p:cNvSpPr>
            <a:spLocks noGrp="1"/>
          </p:cNvSpPr>
          <p:nvPr>
            <p:ph idx="1"/>
          </p:nvPr>
        </p:nvSpPr>
        <p:spPr/>
        <p:txBody>
          <a:bodyPr/>
          <a:lstStyle/>
          <a:p>
            <a:r>
              <a:rPr lang="en-GB" dirty="0" err="1"/>
              <a:t>Clavien</a:t>
            </a:r>
            <a:r>
              <a:rPr lang="en-GB" dirty="0"/>
              <a:t> </a:t>
            </a:r>
            <a:r>
              <a:rPr lang="en-GB" dirty="0" err="1"/>
              <a:t>Dindo</a:t>
            </a:r>
            <a:r>
              <a:rPr lang="en-GB" dirty="0"/>
              <a:t> ≥III (return to theatre &lt;30 days)</a:t>
            </a:r>
          </a:p>
          <a:p>
            <a:pPr lvl="1"/>
            <a:r>
              <a:rPr lang="en-GB" dirty="0"/>
              <a:t>2/30 (6.7%)</a:t>
            </a:r>
          </a:p>
          <a:p>
            <a:pPr lvl="2"/>
            <a:r>
              <a:rPr lang="en-GB" dirty="0"/>
              <a:t>Colostomy necrosis &amp; small bowel </a:t>
            </a:r>
            <a:r>
              <a:rPr lang="en-GB" dirty="0" err="1"/>
              <a:t>microperforations</a:t>
            </a:r>
            <a:r>
              <a:rPr lang="en-GB" dirty="0"/>
              <a:t> (?ischaemic)</a:t>
            </a:r>
          </a:p>
          <a:p>
            <a:r>
              <a:rPr lang="en-GB" dirty="0"/>
              <a:t>30-day readmission</a:t>
            </a:r>
          </a:p>
          <a:p>
            <a:pPr lvl="1"/>
            <a:r>
              <a:rPr lang="en-GB" dirty="0"/>
              <a:t>1/30 (3.3%)</a:t>
            </a:r>
          </a:p>
          <a:p>
            <a:pPr lvl="2"/>
            <a:r>
              <a:rPr lang="en-GB" dirty="0"/>
              <a:t>Colostomy necrosis</a:t>
            </a:r>
          </a:p>
          <a:p>
            <a:r>
              <a:rPr lang="en-GB" dirty="0"/>
              <a:t>Anastomotic leak </a:t>
            </a:r>
          </a:p>
          <a:p>
            <a:pPr lvl="1"/>
            <a:r>
              <a:rPr lang="en-GB" dirty="0"/>
              <a:t>0/26 (0%) (!)</a:t>
            </a:r>
          </a:p>
          <a:p>
            <a:r>
              <a:rPr lang="en-GB" dirty="0"/>
              <a:t>Wound infection</a:t>
            </a:r>
          </a:p>
          <a:p>
            <a:pPr lvl="1"/>
            <a:r>
              <a:rPr lang="en-GB" dirty="0"/>
              <a:t>1/30 (3.3%)</a:t>
            </a:r>
          </a:p>
          <a:p>
            <a:pPr lvl="1"/>
            <a:endParaRPr lang="en-GB" dirty="0"/>
          </a:p>
        </p:txBody>
      </p:sp>
      <p:sp>
        <p:nvSpPr>
          <p:cNvPr id="4" name="TextBox 3">
            <a:extLst>
              <a:ext uri="{FF2B5EF4-FFF2-40B4-BE49-F238E27FC236}">
                <a16:creationId xmlns:a16="http://schemas.microsoft.com/office/drawing/2014/main" id="{9126ED3D-EF5D-E23E-B140-FAF18C85389F}"/>
              </a:ext>
            </a:extLst>
          </p:cNvPr>
          <p:cNvSpPr txBox="1"/>
          <p:nvPr/>
        </p:nvSpPr>
        <p:spPr>
          <a:xfrm>
            <a:off x="6096000" y="4283683"/>
            <a:ext cx="3801035" cy="707886"/>
          </a:xfrm>
          <a:prstGeom prst="rect">
            <a:avLst/>
          </a:prstGeom>
          <a:noFill/>
        </p:spPr>
        <p:txBody>
          <a:bodyPr wrap="square" rtlCol="0">
            <a:spAutoFit/>
          </a:bodyPr>
          <a:lstStyle/>
          <a:p>
            <a:r>
              <a:rPr lang="en-GB" sz="2000" b="1" dirty="0"/>
              <a:t>Early experience suggests it is safe</a:t>
            </a:r>
          </a:p>
          <a:p>
            <a:r>
              <a:rPr lang="en-GB" sz="2000" b="1" dirty="0"/>
              <a:t>Length of stay data to follow</a:t>
            </a:r>
          </a:p>
        </p:txBody>
      </p:sp>
    </p:spTree>
    <p:extLst>
      <p:ext uri="{BB962C8B-B14F-4D97-AF65-F5344CB8AC3E}">
        <p14:creationId xmlns:p14="http://schemas.microsoft.com/office/powerpoint/2010/main" val="201252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467543-D2BD-45A5-A243-0A1DBA6F0CC9}"/>
              </a:ext>
            </a:extLst>
          </p:cNvPr>
          <p:cNvSpPr>
            <a:spLocks noGrp="1"/>
          </p:cNvSpPr>
          <p:nvPr>
            <p:ph idx="4294967295"/>
          </p:nvPr>
        </p:nvSpPr>
        <p:spPr>
          <a:xfrm>
            <a:off x="0" y="1825625"/>
            <a:ext cx="10515600" cy="4351338"/>
          </a:xfrm>
        </p:spPr>
        <p:txBody>
          <a:bodyPr/>
          <a:lstStyle/>
          <a:p>
            <a:pPr marL="0" indent="0" algn="ctr">
              <a:buNone/>
            </a:pPr>
            <a:r>
              <a:rPr lang="en-GB" b="1" dirty="0"/>
              <a:t>Why?</a:t>
            </a:r>
          </a:p>
          <a:p>
            <a:pPr marL="0" indent="0">
              <a:buNone/>
            </a:pPr>
            <a:endParaRPr lang="en-GB" dirty="0"/>
          </a:p>
        </p:txBody>
      </p:sp>
      <p:pic>
        <p:nvPicPr>
          <p:cNvPr id="4" name="Picture 3">
            <a:extLst>
              <a:ext uri="{FF2B5EF4-FFF2-40B4-BE49-F238E27FC236}">
                <a16:creationId xmlns:a16="http://schemas.microsoft.com/office/drawing/2014/main" id="{F76298E4-EE26-2733-46CB-AE33DB7A11D8}"/>
              </a:ext>
            </a:extLst>
          </p:cNvPr>
          <p:cNvPicPr/>
          <p:nvPr/>
        </p:nvPicPr>
        <p:blipFill rotWithShape="1">
          <a:blip r:embed="rId2" cstate="print">
            <a:extLst>
              <a:ext uri="{28A0092B-C50C-407E-A947-70E740481C1C}">
                <a14:useLocalDpi xmlns:a14="http://schemas.microsoft.com/office/drawing/2010/main" val="0"/>
              </a:ext>
            </a:extLst>
          </a:blip>
          <a:srcRect l="25142" t="12438" r="29605" b="49995"/>
          <a:stretch/>
        </p:blipFill>
        <p:spPr bwMode="auto">
          <a:xfrm>
            <a:off x="538149" y="1690688"/>
            <a:ext cx="5557851" cy="4416869"/>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B491399-1438-4279-C33E-D1FCF7B0D2BD}"/>
              </a:ext>
            </a:extLst>
          </p:cNvPr>
          <p:cNvPicPr/>
          <p:nvPr/>
        </p:nvPicPr>
        <p:blipFill rotWithShape="1">
          <a:blip r:embed="rId3" cstate="print">
            <a:extLst>
              <a:ext uri="{28A0092B-C50C-407E-A947-70E740481C1C}">
                <a14:useLocalDpi xmlns:a14="http://schemas.microsoft.com/office/drawing/2010/main" val="0"/>
              </a:ext>
            </a:extLst>
          </a:blip>
          <a:srcRect b="46833"/>
          <a:stretch/>
        </p:blipFill>
        <p:spPr>
          <a:xfrm>
            <a:off x="6096000" y="1690688"/>
            <a:ext cx="5851576" cy="4416869"/>
          </a:xfrm>
          <a:prstGeom prst="rect">
            <a:avLst/>
          </a:prstGeom>
        </p:spPr>
      </p:pic>
      <p:sp>
        <p:nvSpPr>
          <p:cNvPr id="6" name="TextBox 5">
            <a:extLst>
              <a:ext uri="{FF2B5EF4-FFF2-40B4-BE49-F238E27FC236}">
                <a16:creationId xmlns:a16="http://schemas.microsoft.com/office/drawing/2014/main" id="{D14B5B80-774E-7A02-B016-4F7504D3173E}"/>
              </a:ext>
            </a:extLst>
          </p:cNvPr>
          <p:cNvSpPr txBox="1"/>
          <p:nvPr/>
        </p:nvSpPr>
        <p:spPr>
          <a:xfrm>
            <a:off x="8361978" y="6308209"/>
            <a:ext cx="3127656" cy="369332"/>
          </a:xfrm>
          <a:prstGeom prst="rect">
            <a:avLst/>
          </a:prstGeom>
          <a:noFill/>
        </p:spPr>
        <p:txBody>
          <a:bodyPr wrap="square" rtlCol="0">
            <a:spAutoFit/>
          </a:bodyPr>
          <a:lstStyle/>
          <a:p>
            <a:r>
              <a:rPr lang="en-GB" dirty="0"/>
              <a:t>Chambers et al., </a:t>
            </a:r>
            <a:r>
              <a:rPr lang="en-GB" i="1" dirty="0"/>
              <a:t>Br J </a:t>
            </a:r>
            <a:r>
              <a:rPr lang="en-GB" i="1" dirty="0" err="1"/>
              <a:t>Surg</a:t>
            </a:r>
            <a:r>
              <a:rPr lang="en-GB" dirty="0"/>
              <a:t> 2020</a:t>
            </a:r>
          </a:p>
        </p:txBody>
      </p:sp>
      <p:sp>
        <p:nvSpPr>
          <p:cNvPr id="9" name="TextBox 8">
            <a:extLst>
              <a:ext uri="{FF2B5EF4-FFF2-40B4-BE49-F238E27FC236}">
                <a16:creationId xmlns:a16="http://schemas.microsoft.com/office/drawing/2014/main" id="{DB29CD97-C80B-4C8A-1CA9-0C393F312942}"/>
              </a:ext>
            </a:extLst>
          </p:cNvPr>
          <p:cNvSpPr txBox="1"/>
          <p:nvPr/>
        </p:nvSpPr>
        <p:spPr>
          <a:xfrm>
            <a:off x="3021494" y="490331"/>
            <a:ext cx="6387547" cy="523220"/>
          </a:xfrm>
          <a:prstGeom prst="rect">
            <a:avLst/>
          </a:prstGeom>
          <a:noFill/>
        </p:spPr>
        <p:txBody>
          <a:bodyPr wrap="square" rtlCol="0">
            <a:spAutoFit/>
          </a:bodyPr>
          <a:lstStyle/>
          <a:p>
            <a:pPr algn="ctr"/>
            <a:r>
              <a:rPr lang="en-GB" sz="2800" b="1" dirty="0"/>
              <a:t>Background: Cohort effect</a:t>
            </a:r>
          </a:p>
        </p:txBody>
      </p:sp>
    </p:spTree>
    <p:extLst>
      <p:ext uri="{BB962C8B-B14F-4D97-AF65-F5344CB8AC3E}">
        <p14:creationId xmlns:p14="http://schemas.microsoft.com/office/powerpoint/2010/main" val="212090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E44237-AD53-77B0-1E00-AA9C82E97106}"/>
              </a:ext>
            </a:extLst>
          </p:cNvPr>
          <p:cNvPicPr>
            <a:picLocks noGrp="1" noChangeAspect="1"/>
          </p:cNvPicPr>
          <p:nvPr>
            <p:ph idx="4294967295"/>
          </p:nvPr>
        </p:nvPicPr>
        <p:blipFill rotWithShape="1">
          <a:blip r:embed="rId2"/>
          <a:srcRect l="11695" r="12912"/>
          <a:stretch/>
        </p:blipFill>
        <p:spPr>
          <a:xfrm>
            <a:off x="0" y="1857375"/>
            <a:ext cx="5832475" cy="4351338"/>
          </a:xfrm>
          <a:prstGeom prst="rect">
            <a:avLst/>
          </a:prstGeom>
        </p:spPr>
      </p:pic>
      <p:pic>
        <p:nvPicPr>
          <p:cNvPr id="5" name="Picture 4">
            <a:extLst>
              <a:ext uri="{FF2B5EF4-FFF2-40B4-BE49-F238E27FC236}">
                <a16:creationId xmlns:a16="http://schemas.microsoft.com/office/drawing/2014/main" id="{DE245452-5CB2-17F3-7EE2-407E1F431793}"/>
              </a:ext>
            </a:extLst>
          </p:cNvPr>
          <p:cNvPicPr>
            <a:picLocks noChangeAspect="1"/>
          </p:cNvPicPr>
          <p:nvPr/>
        </p:nvPicPr>
        <p:blipFill rotWithShape="1">
          <a:blip r:embed="rId3"/>
          <a:srcRect l="10824" r="6341"/>
          <a:stretch/>
        </p:blipFill>
        <p:spPr>
          <a:xfrm>
            <a:off x="5738102" y="1857506"/>
            <a:ext cx="6315354" cy="4288452"/>
          </a:xfrm>
          <a:prstGeom prst="rect">
            <a:avLst/>
          </a:prstGeom>
        </p:spPr>
      </p:pic>
      <p:sp>
        <p:nvSpPr>
          <p:cNvPr id="6" name="TextBox 5">
            <a:extLst>
              <a:ext uri="{FF2B5EF4-FFF2-40B4-BE49-F238E27FC236}">
                <a16:creationId xmlns:a16="http://schemas.microsoft.com/office/drawing/2014/main" id="{58BCC3A5-2401-A19D-10BC-5D66306CA483}"/>
              </a:ext>
            </a:extLst>
          </p:cNvPr>
          <p:cNvSpPr txBox="1"/>
          <p:nvPr/>
        </p:nvSpPr>
        <p:spPr>
          <a:xfrm>
            <a:off x="7840718" y="6347582"/>
            <a:ext cx="3587152" cy="369332"/>
          </a:xfrm>
          <a:prstGeom prst="rect">
            <a:avLst/>
          </a:prstGeom>
          <a:noFill/>
        </p:spPr>
        <p:txBody>
          <a:bodyPr wrap="square" rtlCol="0">
            <a:spAutoFit/>
          </a:bodyPr>
          <a:lstStyle/>
          <a:p>
            <a:r>
              <a:rPr lang="en-GB" dirty="0"/>
              <a:t>Chambers et al., </a:t>
            </a:r>
            <a:r>
              <a:rPr lang="en-GB" i="1" dirty="0"/>
              <a:t>Colorectal Dis </a:t>
            </a:r>
            <a:r>
              <a:rPr lang="en-GB" dirty="0"/>
              <a:t>2020</a:t>
            </a:r>
          </a:p>
        </p:txBody>
      </p:sp>
      <p:sp>
        <p:nvSpPr>
          <p:cNvPr id="7" name="Freeform: Shape 6">
            <a:extLst>
              <a:ext uri="{FF2B5EF4-FFF2-40B4-BE49-F238E27FC236}">
                <a16:creationId xmlns:a16="http://schemas.microsoft.com/office/drawing/2014/main" id="{A1ED061D-F88A-0E90-F51A-8CBD94977D23}"/>
              </a:ext>
            </a:extLst>
          </p:cNvPr>
          <p:cNvSpPr/>
          <p:nvPr/>
        </p:nvSpPr>
        <p:spPr>
          <a:xfrm>
            <a:off x="728871" y="2663687"/>
            <a:ext cx="1725390" cy="1675031"/>
          </a:xfrm>
          <a:custGeom>
            <a:avLst/>
            <a:gdLst>
              <a:gd name="connsiteX0" fmla="*/ 738231 w 1451295"/>
              <a:gd name="connsiteY0" fmla="*/ 35864 h 1403269"/>
              <a:gd name="connsiteX1" fmla="*/ 662730 w 1451295"/>
              <a:gd name="connsiteY1" fmla="*/ 27475 h 1403269"/>
              <a:gd name="connsiteX2" fmla="*/ 444616 w 1451295"/>
              <a:gd name="connsiteY2" fmla="*/ 44252 h 1403269"/>
              <a:gd name="connsiteX3" fmla="*/ 394282 w 1451295"/>
              <a:gd name="connsiteY3" fmla="*/ 61030 h 1403269"/>
              <a:gd name="connsiteX4" fmla="*/ 327170 w 1451295"/>
              <a:gd name="connsiteY4" fmla="*/ 94586 h 1403269"/>
              <a:gd name="connsiteX5" fmla="*/ 293615 w 1451295"/>
              <a:gd name="connsiteY5" fmla="*/ 111364 h 1403269"/>
              <a:gd name="connsiteX6" fmla="*/ 251670 w 1451295"/>
              <a:gd name="connsiteY6" fmla="*/ 128142 h 1403269"/>
              <a:gd name="connsiteX7" fmla="*/ 192947 w 1451295"/>
              <a:gd name="connsiteY7" fmla="*/ 186865 h 1403269"/>
              <a:gd name="connsiteX8" fmla="*/ 134224 w 1451295"/>
              <a:gd name="connsiteY8" fmla="*/ 253977 h 1403269"/>
              <a:gd name="connsiteX9" fmla="*/ 117446 w 1451295"/>
              <a:gd name="connsiteY9" fmla="*/ 295922 h 1403269"/>
              <a:gd name="connsiteX10" fmla="*/ 92279 w 1451295"/>
              <a:gd name="connsiteY10" fmla="*/ 371423 h 1403269"/>
              <a:gd name="connsiteX11" fmla="*/ 58723 w 1451295"/>
              <a:gd name="connsiteY11" fmla="*/ 438535 h 1403269"/>
              <a:gd name="connsiteX12" fmla="*/ 50334 w 1451295"/>
              <a:gd name="connsiteY12" fmla="*/ 472091 h 1403269"/>
              <a:gd name="connsiteX13" fmla="*/ 41945 w 1451295"/>
              <a:gd name="connsiteY13" fmla="*/ 514036 h 1403269"/>
              <a:gd name="connsiteX14" fmla="*/ 16778 w 1451295"/>
              <a:gd name="connsiteY14" fmla="*/ 589537 h 1403269"/>
              <a:gd name="connsiteX15" fmla="*/ 8389 w 1451295"/>
              <a:gd name="connsiteY15" fmla="*/ 648260 h 1403269"/>
              <a:gd name="connsiteX16" fmla="*/ 0 w 1451295"/>
              <a:gd name="connsiteY16" fmla="*/ 690205 h 1403269"/>
              <a:gd name="connsiteX17" fmla="*/ 16778 w 1451295"/>
              <a:gd name="connsiteY17" fmla="*/ 816040 h 1403269"/>
              <a:gd name="connsiteX18" fmla="*/ 41945 w 1451295"/>
              <a:gd name="connsiteY18" fmla="*/ 866374 h 1403269"/>
              <a:gd name="connsiteX19" fmla="*/ 83890 w 1451295"/>
              <a:gd name="connsiteY19" fmla="*/ 958652 h 1403269"/>
              <a:gd name="connsiteX20" fmla="*/ 134224 w 1451295"/>
              <a:gd name="connsiteY20" fmla="*/ 1025764 h 1403269"/>
              <a:gd name="connsiteX21" fmla="*/ 159391 w 1451295"/>
              <a:gd name="connsiteY21" fmla="*/ 1059320 h 1403269"/>
              <a:gd name="connsiteX22" fmla="*/ 226503 w 1451295"/>
              <a:gd name="connsiteY22" fmla="*/ 1143210 h 1403269"/>
              <a:gd name="connsiteX23" fmla="*/ 293615 w 1451295"/>
              <a:gd name="connsiteY23" fmla="*/ 1218711 h 1403269"/>
              <a:gd name="connsiteX24" fmla="*/ 327170 w 1451295"/>
              <a:gd name="connsiteY24" fmla="*/ 1243878 h 1403269"/>
              <a:gd name="connsiteX25" fmla="*/ 352337 w 1451295"/>
              <a:gd name="connsiteY25" fmla="*/ 1277434 h 1403269"/>
              <a:gd name="connsiteX26" fmla="*/ 427838 w 1451295"/>
              <a:gd name="connsiteY26" fmla="*/ 1327768 h 1403269"/>
              <a:gd name="connsiteX27" fmla="*/ 469783 w 1451295"/>
              <a:gd name="connsiteY27" fmla="*/ 1352935 h 1403269"/>
              <a:gd name="connsiteX28" fmla="*/ 528506 w 1451295"/>
              <a:gd name="connsiteY28" fmla="*/ 1369713 h 1403269"/>
              <a:gd name="connsiteX29" fmla="*/ 570451 w 1451295"/>
              <a:gd name="connsiteY29" fmla="*/ 1386491 h 1403269"/>
              <a:gd name="connsiteX30" fmla="*/ 662730 w 1451295"/>
              <a:gd name="connsiteY30" fmla="*/ 1403269 h 1403269"/>
              <a:gd name="connsiteX31" fmla="*/ 1090569 w 1451295"/>
              <a:gd name="connsiteY31" fmla="*/ 1386491 h 1403269"/>
              <a:gd name="connsiteX32" fmla="*/ 1132514 w 1451295"/>
              <a:gd name="connsiteY32" fmla="*/ 1369713 h 1403269"/>
              <a:gd name="connsiteX33" fmla="*/ 1249959 w 1451295"/>
              <a:gd name="connsiteY33" fmla="*/ 1327768 h 1403269"/>
              <a:gd name="connsiteX34" fmla="*/ 1317071 w 1451295"/>
              <a:gd name="connsiteY34" fmla="*/ 1285823 h 1403269"/>
              <a:gd name="connsiteX35" fmla="*/ 1333849 w 1451295"/>
              <a:gd name="connsiteY35" fmla="*/ 1260656 h 1403269"/>
              <a:gd name="connsiteX36" fmla="*/ 1359016 w 1451295"/>
              <a:gd name="connsiteY36" fmla="*/ 1235489 h 1403269"/>
              <a:gd name="connsiteX37" fmla="*/ 1434517 w 1451295"/>
              <a:gd name="connsiteY37" fmla="*/ 1101265 h 1403269"/>
              <a:gd name="connsiteX38" fmla="*/ 1451295 w 1451295"/>
              <a:gd name="connsiteY38" fmla="*/ 941875 h 1403269"/>
              <a:gd name="connsiteX39" fmla="*/ 1442906 w 1451295"/>
              <a:gd name="connsiteY39" fmla="*/ 639871 h 1403269"/>
              <a:gd name="connsiteX40" fmla="*/ 1426128 w 1451295"/>
              <a:gd name="connsiteY40" fmla="*/ 589537 h 1403269"/>
              <a:gd name="connsiteX41" fmla="*/ 1417739 w 1451295"/>
              <a:gd name="connsiteY41" fmla="*/ 555981 h 1403269"/>
              <a:gd name="connsiteX42" fmla="*/ 1375794 w 1451295"/>
              <a:gd name="connsiteY42" fmla="*/ 488869 h 1403269"/>
              <a:gd name="connsiteX43" fmla="*/ 1342238 w 1451295"/>
              <a:gd name="connsiteY43" fmla="*/ 421757 h 1403269"/>
              <a:gd name="connsiteX44" fmla="*/ 1333849 w 1451295"/>
              <a:gd name="connsiteY44" fmla="*/ 396590 h 1403269"/>
              <a:gd name="connsiteX45" fmla="*/ 1317071 w 1451295"/>
              <a:gd name="connsiteY45" fmla="*/ 363034 h 1403269"/>
              <a:gd name="connsiteX46" fmla="*/ 1300293 w 1451295"/>
              <a:gd name="connsiteY46" fmla="*/ 337867 h 1403269"/>
              <a:gd name="connsiteX47" fmla="*/ 1249959 w 1451295"/>
              <a:gd name="connsiteY47" fmla="*/ 253977 h 1403269"/>
              <a:gd name="connsiteX48" fmla="*/ 1233182 w 1451295"/>
              <a:gd name="connsiteY48" fmla="*/ 228810 h 1403269"/>
              <a:gd name="connsiteX49" fmla="*/ 1208015 w 1451295"/>
              <a:gd name="connsiteY49" fmla="*/ 203643 h 1403269"/>
              <a:gd name="connsiteX50" fmla="*/ 1149292 w 1451295"/>
              <a:gd name="connsiteY50" fmla="*/ 144920 h 1403269"/>
              <a:gd name="connsiteX51" fmla="*/ 1140903 w 1451295"/>
              <a:gd name="connsiteY51" fmla="*/ 119753 h 1403269"/>
              <a:gd name="connsiteX52" fmla="*/ 1115736 w 1451295"/>
              <a:gd name="connsiteY52" fmla="*/ 102975 h 1403269"/>
              <a:gd name="connsiteX53" fmla="*/ 1082180 w 1451295"/>
              <a:gd name="connsiteY53" fmla="*/ 77808 h 1403269"/>
              <a:gd name="connsiteX54" fmla="*/ 1057013 w 1451295"/>
              <a:gd name="connsiteY54" fmla="*/ 52641 h 1403269"/>
              <a:gd name="connsiteX55" fmla="*/ 998290 w 1451295"/>
              <a:gd name="connsiteY55" fmla="*/ 35864 h 1403269"/>
              <a:gd name="connsiteX56" fmla="*/ 947956 w 1451295"/>
              <a:gd name="connsiteY56" fmla="*/ 19086 h 1403269"/>
              <a:gd name="connsiteX57" fmla="*/ 805343 w 1451295"/>
              <a:gd name="connsiteY57" fmla="*/ 2308 h 1403269"/>
              <a:gd name="connsiteX58" fmla="*/ 738231 w 1451295"/>
              <a:gd name="connsiteY58" fmla="*/ 35864 h 140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51295" h="1403269">
                <a:moveTo>
                  <a:pt x="738231" y="35864"/>
                </a:moveTo>
                <a:cubicBezTo>
                  <a:pt x="714462" y="40059"/>
                  <a:pt x="688052" y="27475"/>
                  <a:pt x="662730" y="27475"/>
                </a:cubicBezTo>
                <a:cubicBezTo>
                  <a:pt x="615093" y="27475"/>
                  <a:pt x="509581" y="26535"/>
                  <a:pt x="444616" y="44252"/>
                </a:cubicBezTo>
                <a:cubicBezTo>
                  <a:pt x="427554" y="48905"/>
                  <a:pt x="410100" y="53121"/>
                  <a:pt x="394282" y="61030"/>
                </a:cubicBezTo>
                <a:lnTo>
                  <a:pt x="327170" y="94586"/>
                </a:lnTo>
                <a:cubicBezTo>
                  <a:pt x="315985" y="100179"/>
                  <a:pt x="305226" y="106720"/>
                  <a:pt x="293615" y="111364"/>
                </a:cubicBezTo>
                <a:lnTo>
                  <a:pt x="251670" y="128142"/>
                </a:lnTo>
                <a:cubicBezTo>
                  <a:pt x="232096" y="147716"/>
                  <a:pt x="210240" y="165249"/>
                  <a:pt x="192947" y="186865"/>
                </a:cubicBezTo>
                <a:cubicBezTo>
                  <a:pt x="151980" y="238074"/>
                  <a:pt x="172052" y="216149"/>
                  <a:pt x="134224" y="253977"/>
                </a:cubicBezTo>
                <a:cubicBezTo>
                  <a:pt x="128631" y="267959"/>
                  <a:pt x="122208" y="281636"/>
                  <a:pt x="117446" y="295922"/>
                </a:cubicBezTo>
                <a:cubicBezTo>
                  <a:pt x="97405" y="356045"/>
                  <a:pt x="123787" y="303155"/>
                  <a:pt x="92279" y="371423"/>
                </a:cubicBezTo>
                <a:cubicBezTo>
                  <a:pt x="81798" y="394132"/>
                  <a:pt x="64789" y="414271"/>
                  <a:pt x="58723" y="438535"/>
                </a:cubicBezTo>
                <a:cubicBezTo>
                  <a:pt x="55927" y="449720"/>
                  <a:pt x="52835" y="460836"/>
                  <a:pt x="50334" y="472091"/>
                </a:cubicBezTo>
                <a:cubicBezTo>
                  <a:pt x="47241" y="486010"/>
                  <a:pt x="46042" y="500379"/>
                  <a:pt x="41945" y="514036"/>
                </a:cubicBezTo>
                <a:cubicBezTo>
                  <a:pt x="23673" y="574943"/>
                  <a:pt x="26685" y="535050"/>
                  <a:pt x="16778" y="589537"/>
                </a:cubicBezTo>
                <a:cubicBezTo>
                  <a:pt x="13241" y="608991"/>
                  <a:pt x="11640" y="628756"/>
                  <a:pt x="8389" y="648260"/>
                </a:cubicBezTo>
                <a:cubicBezTo>
                  <a:pt x="6045" y="662325"/>
                  <a:pt x="2796" y="676223"/>
                  <a:pt x="0" y="690205"/>
                </a:cubicBezTo>
                <a:cubicBezTo>
                  <a:pt x="5593" y="732150"/>
                  <a:pt x="6977" y="774875"/>
                  <a:pt x="16778" y="816040"/>
                </a:cubicBezTo>
                <a:cubicBezTo>
                  <a:pt x="21123" y="834288"/>
                  <a:pt x="34183" y="849297"/>
                  <a:pt x="41945" y="866374"/>
                </a:cubicBezTo>
                <a:cubicBezTo>
                  <a:pt x="59082" y="904076"/>
                  <a:pt x="60219" y="921831"/>
                  <a:pt x="83890" y="958652"/>
                </a:cubicBezTo>
                <a:cubicBezTo>
                  <a:pt x="99011" y="982174"/>
                  <a:pt x="117446" y="1003393"/>
                  <a:pt x="134224" y="1025764"/>
                </a:cubicBezTo>
                <a:cubicBezTo>
                  <a:pt x="142613" y="1036949"/>
                  <a:pt x="152197" y="1047331"/>
                  <a:pt x="159391" y="1059320"/>
                </a:cubicBezTo>
                <a:cubicBezTo>
                  <a:pt x="203550" y="1132919"/>
                  <a:pt x="162334" y="1071911"/>
                  <a:pt x="226503" y="1143210"/>
                </a:cubicBezTo>
                <a:cubicBezTo>
                  <a:pt x="267799" y="1189095"/>
                  <a:pt x="249290" y="1179926"/>
                  <a:pt x="293615" y="1218711"/>
                </a:cubicBezTo>
                <a:cubicBezTo>
                  <a:pt x="304137" y="1227918"/>
                  <a:pt x="317284" y="1233992"/>
                  <a:pt x="327170" y="1243878"/>
                </a:cubicBezTo>
                <a:cubicBezTo>
                  <a:pt x="337056" y="1253765"/>
                  <a:pt x="341596" y="1268483"/>
                  <a:pt x="352337" y="1277434"/>
                </a:cubicBezTo>
                <a:cubicBezTo>
                  <a:pt x="375573" y="1296798"/>
                  <a:pt x="402395" y="1311412"/>
                  <a:pt x="427838" y="1327768"/>
                </a:cubicBezTo>
                <a:cubicBezTo>
                  <a:pt x="441554" y="1336585"/>
                  <a:pt x="454105" y="1348456"/>
                  <a:pt x="469783" y="1352935"/>
                </a:cubicBezTo>
                <a:cubicBezTo>
                  <a:pt x="489357" y="1358528"/>
                  <a:pt x="509193" y="1363275"/>
                  <a:pt x="528506" y="1369713"/>
                </a:cubicBezTo>
                <a:cubicBezTo>
                  <a:pt x="542792" y="1374475"/>
                  <a:pt x="556165" y="1381729"/>
                  <a:pt x="570451" y="1386491"/>
                </a:cubicBezTo>
                <a:cubicBezTo>
                  <a:pt x="600117" y="1396380"/>
                  <a:pt x="632163" y="1398902"/>
                  <a:pt x="662730" y="1403269"/>
                </a:cubicBezTo>
                <a:cubicBezTo>
                  <a:pt x="805343" y="1397676"/>
                  <a:pt x="948209" y="1396660"/>
                  <a:pt x="1090569" y="1386491"/>
                </a:cubicBezTo>
                <a:cubicBezTo>
                  <a:pt x="1105589" y="1385418"/>
                  <a:pt x="1118228" y="1374475"/>
                  <a:pt x="1132514" y="1369713"/>
                </a:cubicBezTo>
                <a:cubicBezTo>
                  <a:pt x="1180977" y="1353559"/>
                  <a:pt x="1204678" y="1354182"/>
                  <a:pt x="1249959" y="1327768"/>
                </a:cubicBezTo>
                <a:cubicBezTo>
                  <a:pt x="1341144" y="1274576"/>
                  <a:pt x="1254010" y="1306843"/>
                  <a:pt x="1317071" y="1285823"/>
                </a:cubicBezTo>
                <a:cubicBezTo>
                  <a:pt x="1322664" y="1277434"/>
                  <a:pt x="1327394" y="1268401"/>
                  <a:pt x="1333849" y="1260656"/>
                </a:cubicBezTo>
                <a:cubicBezTo>
                  <a:pt x="1341444" y="1251542"/>
                  <a:pt x="1352435" y="1245360"/>
                  <a:pt x="1359016" y="1235489"/>
                </a:cubicBezTo>
                <a:cubicBezTo>
                  <a:pt x="1396173" y="1179754"/>
                  <a:pt x="1409337" y="1151626"/>
                  <a:pt x="1434517" y="1101265"/>
                </a:cubicBezTo>
                <a:cubicBezTo>
                  <a:pt x="1439124" y="1064411"/>
                  <a:pt x="1451295" y="973164"/>
                  <a:pt x="1451295" y="941875"/>
                </a:cubicBezTo>
                <a:cubicBezTo>
                  <a:pt x="1451295" y="841168"/>
                  <a:pt x="1450081" y="740322"/>
                  <a:pt x="1442906" y="639871"/>
                </a:cubicBezTo>
                <a:cubicBezTo>
                  <a:pt x="1441646" y="622230"/>
                  <a:pt x="1431210" y="606477"/>
                  <a:pt x="1426128" y="589537"/>
                </a:cubicBezTo>
                <a:cubicBezTo>
                  <a:pt x="1422815" y="578494"/>
                  <a:pt x="1421787" y="566776"/>
                  <a:pt x="1417739" y="555981"/>
                </a:cubicBezTo>
                <a:cubicBezTo>
                  <a:pt x="1406224" y="525273"/>
                  <a:pt x="1395590" y="515263"/>
                  <a:pt x="1375794" y="488869"/>
                </a:cubicBezTo>
                <a:cubicBezTo>
                  <a:pt x="1359114" y="422150"/>
                  <a:pt x="1380264" y="488303"/>
                  <a:pt x="1342238" y="421757"/>
                </a:cubicBezTo>
                <a:cubicBezTo>
                  <a:pt x="1337851" y="414079"/>
                  <a:pt x="1337332" y="404718"/>
                  <a:pt x="1333849" y="396590"/>
                </a:cubicBezTo>
                <a:cubicBezTo>
                  <a:pt x="1328923" y="385096"/>
                  <a:pt x="1323276" y="373892"/>
                  <a:pt x="1317071" y="363034"/>
                </a:cubicBezTo>
                <a:cubicBezTo>
                  <a:pt x="1312069" y="354280"/>
                  <a:pt x="1305295" y="346621"/>
                  <a:pt x="1300293" y="337867"/>
                </a:cubicBezTo>
                <a:cubicBezTo>
                  <a:pt x="1248695" y="247571"/>
                  <a:pt x="1332056" y="377125"/>
                  <a:pt x="1249959" y="253977"/>
                </a:cubicBezTo>
                <a:cubicBezTo>
                  <a:pt x="1244367" y="245588"/>
                  <a:pt x="1240311" y="235939"/>
                  <a:pt x="1233182" y="228810"/>
                </a:cubicBezTo>
                <a:cubicBezTo>
                  <a:pt x="1224793" y="220421"/>
                  <a:pt x="1215736" y="212651"/>
                  <a:pt x="1208015" y="203643"/>
                </a:cubicBezTo>
                <a:cubicBezTo>
                  <a:pt x="1161037" y="148835"/>
                  <a:pt x="1207456" y="188543"/>
                  <a:pt x="1149292" y="144920"/>
                </a:cubicBezTo>
                <a:cubicBezTo>
                  <a:pt x="1146496" y="136531"/>
                  <a:pt x="1146427" y="126658"/>
                  <a:pt x="1140903" y="119753"/>
                </a:cubicBezTo>
                <a:cubicBezTo>
                  <a:pt x="1134605" y="111880"/>
                  <a:pt x="1123940" y="108835"/>
                  <a:pt x="1115736" y="102975"/>
                </a:cubicBezTo>
                <a:cubicBezTo>
                  <a:pt x="1104359" y="94848"/>
                  <a:pt x="1092796" y="86907"/>
                  <a:pt x="1082180" y="77808"/>
                </a:cubicBezTo>
                <a:cubicBezTo>
                  <a:pt x="1073172" y="70087"/>
                  <a:pt x="1066884" y="59222"/>
                  <a:pt x="1057013" y="52641"/>
                </a:cubicBezTo>
                <a:cubicBezTo>
                  <a:pt x="1049321" y="47513"/>
                  <a:pt x="1003379" y="37391"/>
                  <a:pt x="998290" y="35864"/>
                </a:cubicBezTo>
                <a:cubicBezTo>
                  <a:pt x="981350" y="30782"/>
                  <a:pt x="965401" y="21993"/>
                  <a:pt x="947956" y="19086"/>
                </a:cubicBezTo>
                <a:cubicBezTo>
                  <a:pt x="867156" y="5619"/>
                  <a:pt x="914562" y="12237"/>
                  <a:pt x="805343" y="2308"/>
                </a:cubicBezTo>
                <a:cubicBezTo>
                  <a:pt x="755510" y="-10150"/>
                  <a:pt x="762000" y="31669"/>
                  <a:pt x="738231" y="35864"/>
                </a:cubicBezTo>
                <a:close/>
              </a:path>
            </a:pathLst>
          </a:cu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FC15D92D-D2BF-A373-2D0D-57022A0F7B34}"/>
              </a:ext>
            </a:extLst>
          </p:cNvPr>
          <p:cNvSpPr txBox="1"/>
          <p:nvPr/>
        </p:nvSpPr>
        <p:spPr>
          <a:xfrm>
            <a:off x="2454260" y="2399300"/>
            <a:ext cx="1981200" cy="369332"/>
          </a:xfrm>
          <a:prstGeom prst="rect">
            <a:avLst/>
          </a:prstGeom>
          <a:noFill/>
        </p:spPr>
        <p:txBody>
          <a:bodyPr wrap="square" rtlCol="0">
            <a:spAutoFit/>
          </a:bodyPr>
          <a:lstStyle/>
          <a:p>
            <a:r>
              <a:rPr lang="en-GB" b="1" dirty="0"/>
              <a:t>Proximal tumours</a:t>
            </a:r>
          </a:p>
        </p:txBody>
      </p:sp>
      <p:sp>
        <p:nvSpPr>
          <p:cNvPr id="9" name="TextBox 8">
            <a:extLst>
              <a:ext uri="{FF2B5EF4-FFF2-40B4-BE49-F238E27FC236}">
                <a16:creationId xmlns:a16="http://schemas.microsoft.com/office/drawing/2014/main" id="{8CFEAD75-44C6-34E2-69AA-FCBDAFA3E1FD}"/>
              </a:ext>
            </a:extLst>
          </p:cNvPr>
          <p:cNvSpPr txBox="1"/>
          <p:nvPr/>
        </p:nvSpPr>
        <p:spPr>
          <a:xfrm>
            <a:off x="8132619" y="2399300"/>
            <a:ext cx="1981200" cy="369332"/>
          </a:xfrm>
          <a:prstGeom prst="rect">
            <a:avLst/>
          </a:prstGeom>
          <a:noFill/>
        </p:spPr>
        <p:txBody>
          <a:bodyPr wrap="square" rtlCol="0">
            <a:spAutoFit/>
          </a:bodyPr>
          <a:lstStyle/>
          <a:p>
            <a:r>
              <a:rPr lang="en-GB" b="1" dirty="0"/>
              <a:t>Distal tumours</a:t>
            </a:r>
          </a:p>
        </p:txBody>
      </p:sp>
      <p:sp>
        <p:nvSpPr>
          <p:cNvPr id="10" name="TextBox 9">
            <a:extLst>
              <a:ext uri="{FF2B5EF4-FFF2-40B4-BE49-F238E27FC236}">
                <a16:creationId xmlns:a16="http://schemas.microsoft.com/office/drawing/2014/main" id="{02976D82-8B82-433F-0FE7-6E9C974E438A}"/>
              </a:ext>
            </a:extLst>
          </p:cNvPr>
          <p:cNvSpPr txBox="1"/>
          <p:nvPr/>
        </p:nvSpPr>
        <p:spPr>
          <a:xfrm>
            <a:off x="3021494" y="490331"/>
            <a:ext cx="6387547" cy="523220"/>
          </a:xfrm>
          <a:prstGeom prst="rect">
            <a:avLst/>
          </a:prstGeom>
          <a:noFill/>
        </p:spPr>
        <p:txBody>
          <a:bodyPr wrap="square" rtlCol="0">
            <a:spAutoFit/>
          </a:bodyPr>
          <a:lstStyle/>
          <a:p>
            <a:pPr algn="ctr"/>
            <a:r>
              <a:rPr lang="en-GB" sz="2800" b="1" dirty="0"/>
              <a:t>Background: Stage at diagnosis</a:t>
            </a:r>
          </a:p>
        </p:txBody>
      </p:sp>
      <p:sp>
        <p:nvSpPr>
          <p:cNvPr id="11" name="Freeform: Shape 10">
            <a:extLst>
              <a:ext uri="{FF2B5EF4-FFF2-40B4-BE49-F238E27FC236}">
                <a16:creationId xmlns:a16="http://schemas.microsoft.com/office/drawing/2014/main" id="{B70285D2-0959-442C-1390-4CAA3C6BD836}"/>
              </a:ext>
            </a:extLst>
          </p:cNvPr>
          <p:cNvSpPr/>
          <p:nvPr/>
        </p:nvSpPr>
        <p:spPr>
          <a:xfrm>
            <a:off x="6354880" y="3164216"/>
            <a:ext cx="1725390" cy="1675031"/>
          </a:xfrm>
          <a:custGeom>
            <a:avLst/>
            <a:gdLst>
              <a:gd name="connsiteX0" fmla="*/ 738231 w 1451295"/>
              <a:gd name="connsiteY0" fmla="*/ 35864 h 1403269"/>
              <a:gd name="connsiteX1" fmla="*/ 662730 w 1451295"/>
              <a:gd name="connsiteY1" fmla="*/ 27475 h 1403269"/>
              <a:gd name="connsiteX2" fmla="*/ 444616 w 1451295"/>
              <a:gd name="connsiteY2" fmla="*/ 44252 h 1403269"/>
              <a:gd name="connsiteX3" fmla="*/ 394282 w 1451295"/>
              <a:gd name="connsiteY3" fmla="*/ 61030 h 1403269"/>
              <a:gd name="connsiteX4" fmla="*/ 327170 w 1451295"/>
              <a:gd name="connsiteY4" fmla="*/ 94586 h 1403269"/>
              <a:gd name="connsiteX5" fmla="*/ 293615 w 1451295"/>
              <a:gd name="connsiteY5" fmla="*/ 111364 h 1403269"/>
              <a:gd name="connsiteX6" fmla="*/ 251670 w 1451295"/>
              <a:gd name="connsiteY6" fmla="*/ 128142 h 1403269"/>
              <a:gd name="connsiteX7" fmla="*/ 192947 w 1451295"/>
              <a:gd name="connsiteY7" fmla="*/ 186865 h 1403269"/>
              <a:gd name="connsiteX8" fmla="*/ 134224 w 1451295"/>
              <a:gd name="connsiteY8" fmla="*/ 253977 h 1403269"/>
              <a:gd name="connsiteX9" fmla="*/ 117446 w 1451295"/>
              <a:gd name="connsiteY9" fmla="*/ 295922 h 1403269"/>
              <a:gd name="connsiteX10" fmla="*/ 92279 w 1451295"/>
              <a:gd name="connsiteY10" fmla="*/ 371423 h 1403269"/>
              <a:gd name="connsiteX11" fmla="*/ 58723 w 1451295"/>
              <a:gd name="connsiteY11" fmla="*/ 438535 h 1403269"/>
              <a:gd name="connsiteX12" fmla="*/ 50334 w 1451295"/>
              <a:gd name="connsiteY12" fmla="*/ 472091 h 1403269"/>
              <a:gd name="connsiteX13" fmla="*/ 41945 w 1451295"/>
              <a:gd name="connsiteY13" fmla="*/ 514036 h 1403269"/>
              <a:gd name="connsiteX14" fmla="*/ 16778 w 1451295"/>
              <a:gd name="connsiteY14" fmla="*/ 589537 h 1403269"/>
              <a:gd name="connsiteX15" fmla="*/ 8389 w 1451295"/>
              <a:gd name="connsiteY15" fmla="*/ 648260 h 1403269"/>
              <a:gd name="connsiteX16" fmla="*/ 0 w 1451295"/>
              <a:gd name="connsiteY16" fmla="*/ 690205 h 1403269"/>
              <a:gd name="connsiteX17" fmla="*/ 16778 w 1451295"/>
              <a:gd name="connsiteY17" fmla="*/ 816040 h 1403269"/>
              <a:gd name="connsiteX18" fmla="*/ 41945 w 1451295"/>
              <a:gd name="connsiteY18" fmla="*/ 866374 h 1403269"/>
              <a:gd name="connsiteX19" fmla="*/ 83890 w 1451295"/>
              <a:gd name="connsiteY19" fmla="*/ 958652 h 1403269"/>
              <a:gd name="connsiteX20" fmla="*/ 134224 w 1451295"/>
              <a:gd name="connsiteY20" fmla="*/ 1025764 h 1403269"/>
              <a:gd name="connsiteX21" fmla="*/ 159391 w 1451295"/>
              <a:gd name="connsiteY21" fmla="*/ 1059320 h 1403269"/>
              <a:gd name="connsiteX22" fmla="*/ 226503 w 1451295"/>
              <a:gd name="connsiteY22" fmla="*/ 1143210 h 1403269"/>
              <a:gd name="connsiteX23" fmla="*/ 293615 w 1451295"/>
              <a:gd name="connsiteY23" fmla="*/ 1218711 h 1403269"/>
              <a:gd name="connsiteX24" fmla="*/ 327170 w 1451295"/>
              <a:gd name="connsiteY24" fmla="*/ 1243878 h 1403269"/>
              <a:gd name="connsiteX25" fmla="*/ 352337 w 1451295"/>
              <a:gd name="connsiteY25" fmla="*/ 1277434 h 1403269"/>
              <a:gd name="connsiteX26" fmla="*/ 427838 w 1451295"/>
              <a:gd name="connsiteY26" fmla="*/ 1327768 h 1403269"/>
              <a:gd name="connsiteX27" fmla="*/ 469783 w 1451295"/>
              <a:gd name="connsiteY27" fmla="*/ 1352935 h 1403269"/>
              <a:gd name="connsiteX28" fmla="*/ 528506 w 1451295"/>
              <a:gd name="connsiteY28" fmla="*/ 1369713 h 1403269"/>
              <a:gd name="connsiteX29" fmla="*/ 570451 w 1451295"/>
              <a:gd name="connsiteY29" fmla="*/ 1386491 h 1403269"/>
              <a:gd name="connsiteX30" fmla="*/ 662730 w 1451295"/>
              <a:gd name="connsiteY30" fmla="*/ 1403269 h 1403269"/>
              <a:gd name="connsiteX31" fmla="*/ 1090569 w 1451295"/>
              <a:gd name="connsiteY31" fmla="*/ 1386491 h 1403269"/>
              <a:gd name="connsiteX32" fmla="*/ 1132514 w 1451295"/>
              <a:gd name="connsiteY32" fmla="*/ 1369713 h 1403269"/>
              <a:gd name="connsiteX33" fmla="*/ 1249959 w 1451295"/>
              <a:gd name="connsiteY33" fmla="*/ 1327768 h 1403269"/>
              <a:gd name="connsiteX34" fmla="*/ 1317071 w 1451295"/>
              <a:gd name="connsiteY34" fmla="*/ 1285823 h 1403269"/>
              <a:gd name="connsiteX35" fmla="*/ 1333849 w 1451295"/>
              <a:gd name="connsiteY35" fmla="*/ 1260656 h 1403269"/>
              <a:gd name="connsiteX36" fmla="*/ 1359016 w 1451295"/>
              <a:gd name="connsiteY36" fmla="*/ 1235489 h 1403269"/>
              <a:gd name="connsiteX37" fmla="*/ 1434517 w 1451295"/>
              <a:gd name="connsiteY37" fmla="*/ 1101265 h 1403269"/>
              <a:gd name="connsiteX38" fmla="*/ 1451295 w 1451295"/>
              <a:gd name="connsiteY38" fmla="*/ 941875 h 1403269"/>
              <a:gd name="connsiteX39" fmla="*/ 1442906 w 1451295"/>
              <a:gd name="connsiteY39" fmla="*/ 639871 h 1403269"/>
              <a:gd name="connsiteX40" fmla="*/ 1426128 w 1451295"/>
              <a:gd name="connsiteY40" fmla="*/ 589537 h 1403269"/>
              <a:gd name="connsiteX41" fmla="*/ 1417739 w 1451295"/>
              <a:gd name="connsiteY41" fmla="*/ 555981 h 1403269"/>
              <a:gd name="connsiteX42" fmla="*/ 1375794 w 1451295"/>
              <a:gd name="connsiteY42" fmla="*/ 488869 h 1403269"/>
              <a:gd name="connsiteX43" fmla="*/ 1342238 w 1451295"/>
              <a:gd name="connsiteY43" fmla="*/ 421757 h 1403269"/>
              <a:gd name="connsiteX44" fmla="*/ 1333849 w 1451295"/>
              <a:gd name="connsiteY44" fmla="*/ 396590 h 1403269"/>
              <a:gd name="connsiteX45" fmla="*/ 1317071 w 1451295"/>
              <a:gd name="connsiteY45" fmla="*/ 363034 h 1403269"/>
              <a:gd name="connsiteX46" fmla="*/ 1300293 w 1451295"/>
              <a:gd name="connsiteY46" fmla="*/ 337867 h 1403269"/>
              <a:gd name="connsiteX47" fmla="*/ 1249959 w 1451295"/>
              <a:gd name="connsiteY47" fmla="*/ 253977 h 1403269"/>
              <a:gd name="connsiteX48" fmla="*/ 1233182 w 1451295"/>
              <a:gd name="connsiteY48" fmla="*/ 228810 h 1403269"/>
              <a:gd name="connsiteX49" fmla="*/ 1208015 w 1451295"/>
              <a:gd name="connsiteY49" fmla="*/ 203643 h 1403269"/>
              <a:gd name="connsiteX50" fmla="*/ 1149292 w 1451295"/>
              <a:gd name="connsiteY50" fmla="*/ 144920 h 1403269"/>
              <a:gd name="connsiteX51" fmla="*/ 1140903 w 1451295"/>
              <a:gd name="connsiteY51" fmla="*/ 119753 h 1403269"/>
              <a:gd name="connsiteX52" fmla="*/ 1115736 w 1451295"/>
              <a:gd name="connsiteY52" fmla="*/ 102975 h 1403269"/>
              <a:gd name="connsiteX53" fmla="*/ 1082180 w 1451295"/>
              <a:gd name="connsiteY53" fmla="*/ 77808 h 1403269"/>
              <a:gd name="connsiteX54" fmla="*/ 1057013 w 1451295"/>
              <a:gd name="connsiteY54" fmla="*/ 52641 h 1403269"/>
              <a:gd name="connsiteX55" fmla="*/ 998290 w 1451295"/>
              <a:gd name="connsiteY55" fmla="*/ 35864 h 1403269"/>
              <a:gd name="connsiteX56" fmla="*/ 947956 w 1451295"/>
              <a:gd name="connsiteY56" fmla="*/ 19086 h 1403269"/>
              <a:gd name="connsiteX57" fmla="*/ 805343 w 1451295"/>
              <a:gd name="connsiteY57" fmla="*/ 2308 h 1403269"/>
              <a:gd name="connsiteX58" fmla="*/ 738231 w 1451295"/>
              <a:gd name="connsiteY58" fmla="*/ 35864 h 140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451295" h="1403269">
                <a:moveTo>
                  <a:pt x="738231" y="35864"/>
                </a:moveTo>
                <a:cubicBezTo>
                  <a:pt x="714462" y="40059"/>
                  <a:pt x="688052" y="27475"/>
                  <a:pt x="662730" y="27475"/>
                </a:cubicBezTo>
                <a:cubicBezTo>
                  <a:pt x="615093" y="27475"/>
                  <a:pt x="509581" y="26535"/>
                  <a:pt x="444616" y="44252"/>
                </a:cubicBezTo>
                <a:cubicBezTo>
                  <a:pt x="427554" y="48905"/>
                  <a:pt x="410100" y="53121"/>
                  <a:pt x="394282" y="61030"/>
                </a:cubicBezTo>
                <a:lnTo>
                  <a:pt x="327170" y="94586"/>
                </a:lnTo>
                <a:cubicBezTo>
                  <a:pt x="315985" y="100179"/>
                  <a:pt x="305226" y="106720"/>
                  <a:pt x="293615" y="111364"/>
                </a:cubicBezTo>
                <a:lnTo>
                  <a:pt x="251670" y="128142"/>
                </a:lnTo>
                <a:cubicBezTo>
                  <a:pt x="232096" y="147716"/>
                  <a:pt x="210240" y="165249"/>
                  <a:pt x="192947" y="186865"/>
                </a:cubicBezTo>
                <a:cubicBezTo>
                  <a:pt x="151980" y="238074"/>
                  <a:pt x="172052" y="216149"/>
                  <a:pt x="134224" y="253977"/>
                </a:cubicBezTo>
                <a:cubicBezTo>
                  <a:pt x="128631" y="267959"/>
                  <a:pt x="122208" y="281636"/>
                  <a:pt x="117446" y="295922"/>
                </a:cubicBezTo>
                <a:cubicBezTo>
                  <a:pt x="97405" y="356045"/>
                  <a:pt x="123787" y="303155"/>
                  <a:pt x="92279" y="371423"/>
                </a:cubicBezTo>
                <a:cubicBezTo>
                  <a:pt x="81798" y="394132"/>
                  <a:pt x="64789" y="414271"/>
                  <a:pt x="58723" y="438535"/>
                </a:cubicBezTo>
                <a:cubicBezTo>
                  <a:pt x="55927" y="449720"/>
                  <a:pt x="52835" y="460836"/>
                  <a:pt x="50334" y="472091"/>
                </a:cubicBezTo>
                <a:cubicBezTo>
                  <a:pt x="47241" y="486010"/>
                  <a:pt x="46042" y="500379"/>
                  <a:pt x="41945" y="514036"/>
                </a:cubicBezTo>
                <a:cubicBezTo>
                  <a:pt x="23673" y="574943"/>
                  <a:pt x="26685" y="535050"/>
                  <a:pt x="16778" y="589537"/>
                </a:cubicBezTo>
                <a:cubicBezTo>
                  <a:pt x="13241" y="608991"/>
                  <a:pt x="11640" y="628756"/>
                  <a:pt x="8389" y="648260"/>
                </a:cubicBezTo>
                <a:cubicBezTo>
                  <a:pt x="6045" y="662325"/>
                  <a:pt x="2796" y="676223"/>
                  <a:pt x="0" y="690205"/>
                </a:cubicBezTo>
                <a:cubicBezTo>
                  <a:pt x="5593" y="732150"/>
                  <a:pt x="6977" y="774875"/>
                  <a:pt x="16778" y="816040"/>
                </a:cubicBezTo>
                <a:cubicBezTo>
                  <a:pt x="21123" y="834288"/>
                  <a:pt x="34183" y="849297"/>
                  <a:pt x="41945" y="866374"/>
                </a:cubicBezTo>
                <a:cubicBezTo>
                  <a:pt x="59082" y="904076"/>
                  <a:pt x="60219" y="921831"/>
                  <a:pt x="83890" y="958652"/>
                </a:cubicBezTo>
                <a:cubicBezTo>
                  <a:pt x="99011" y="982174"/>
                  <a:pt x="117446" y="1003393"/>
                  <a:pt x="134224" y="1025764"/>
                </a:cubicBezTo>
                <a:cubicBezTo>
                  <a:pt x="142613" y="1036949"/>
                  <a:pt x="152197" y="1047331"/>
                  <a:pt x="159391" y="1059320"/>
                </a:cubicBezTo>
                <a:cubicBezTo>
                  <a:pt x="203550" y="1132919"/>
                  <a:pt x="162334" y="1071911"/>
                  <a:pt x="226503" y="1143210"/>
                </a:cubicBezTo>
                <a:cubicBezTo>
                  <a:pt x="267799" y="1189095"/>
                  <a:pt x="249290" y="1179926"/>
                  <a:pt x="293615" y="1218711"/>
                </a:cubicBezTo>
                <a:cubicBezTo>
                  <a:pt x="304137" y="1227918"/>
                  <a:pt x="317284" y="1233992"/>
                  <a:pt x="327170" y="1243878"/>
                </a:cubicBezTo>
                <a:cubicBezTo>
                  <a:pt x="337056" y="1253765"/>
                  <a:pt x="341596" y="1268483"/>
                  <a:pt x="352337" y="1277434"/>
                </a:cubicBezTo>
                <a:cubicBezTo>
                  <a:pt x="375573" y="1296798"/>
                  <a:pt x="402395" y="1311412"/>
                  <a:pt x="427838" y="1327768"/>
                </a:cubicBezTo>
                <a:cubicBezTo>
                  <a:pt x="441554" y="1336585"/>
                  <a:pt x="454105" y="1348456"/>
                  <a:pt x="469783" y="1352935"/>
                </a:cubicBezTo>
                <a:cubicBezTo>
                  <a:pt x="489357" y="1358528"/>
                  <a:pt x="509193" y="1363275"/>
                  <a:pt x="528506" y="1369713"/>
                </a:cubicBezTo>
                <a:cubicBezTo>
                  <a:pt x="542792" y="1374475"/>
                  <a:pt x="556165" y="1381729"/>
                  <a:pt x="570451" y="1386491"/>
                </a:cubicBezTo>
                <a:cubicBezTo>
                  <a:pt x="600117" y="1396380"/>
                  <a:pt x="632163" y="1398902"/>
                  <a:pt x="662730" y="1403269"/>
                </a:cubicBezTo>
                <a:cubicBezTo>
                  <a:pt x="805343" y="1397676"/>
                  <a:pt x="948209" y="1396660"/>
                  <a:pt x="1090569" y="1386491"/>
                </a:cubicBezTo>
                <a:cubicBezTo>
                  <a:pt x="1105589" y="1385418"/>
                  <a:pt x="1118228" y="1374475"/>
                  <a:pt x="1132514" y="1369713"/>
                </a:cubicBezTo>
                <a:cubicBezTo>
                  <a:pt x="1180977" y="1353559"/>
                  <a:pt x="1204678" y="1354182"/>
                  <a:pt x="1249959" y="1327768"/>
                </a:cubicBezTo>
                <a:cubicBezTo>
                  <a:pt x="1341144" y="1274576"/>
                  <a:pt x="1254010" y="1306843"/>
                  <a:pt x="1317071" y="1285823"/>
                </a:cubicBezTo>
                <a:cubicBezTo>
                  <a:pt x="1322664" y="1277434"/>
                  <a:pt x="1327394" y="1268401"/>
                  <a:pt x="1333849" y="1260656"/>
                </a:cubicBezTo>
                <a:cubicBezTo>
                  <a:pt x="1341444" y="1251542"/>
                  <a:pt x="1352435" y="1245360"/>
                  <a:pt x="1359016" y="1235489"/>
                </a:cubicBezTo>
                <a:cubicBezTo>
                  <a:pt x="1396173" y="1179754"/>
                  <a:pt x="1409337" y="1151626"/>
                  <a:pt x="1434517" y="1101265"/>
                </a:cubicBezTo>
                <a:cubicBezTo>
                  <a:pt x="1439124" y="1064411"/>
                  <a:pt x="1451295" y="973164"/>
                  <a:pt x="1451295" y="941875"/>
                </a:cubicBezTo>
                <a:cubicBezTo>
                  <a:pt x="1451295" y="841168"/>
                  <a:pt x="1450081" y="740322"/>
                  <a:pt x="1442906" y="639871"/>
                </a:cubicBezTo>
                <a:cubicBezTo>
                  <a:pt x="1441646" y="622230"/>
                  <a:pt x="1431210" y="606477"/>
                  <a:pt x="1426128" y="589537"/>
                </a:cubicBezTo>
                <a:cubicBezTo>
                  <a:pt x="1422815" y="578494"/>
                  <a:pt x="1421787" y="566776"/>
                  <a:pt x="1417739" y="555981"/>
                </a:cubicBezTo>
                <a:cubicBezTo>
                  <a:pt x="1406224" y="525273"/>
                  <a:pt x="1395590" y="515263"/>
                  <a:pt x="1375794" y="488869"/>
                </a:cubicBezTo>
                <a:cubicBezTo>
                  <a:pt x="1359114" y="422150"/>
                  <a:pt x="1380264" y="488303"/>
                  <a:pt x="1342238" y="421757"/>
                </a:cubicBezTo>
                <a:cubicBezTo>
                  <a:pt x="1337851" y="414079"/>
                  <a:pt x="1337332" y="404718"/>
                  <a:pt x="1333849" y="396590"/>
                </a:cubicBezTo>
                <a:cubicBezTo>
                  <a:pt x="1328923" y="385096"/>
                  <a:pt x="1323276" y="373892"/>
                  <a:pt x="1317071" y="363034"/>
                </a:cubicBezTo>
                <a:cubicBezTo>
                  <a:pt x="1312069" y="354280"/>
                  <a:pt x="1305295" y="346621"/>
                  <a:pt x="1300293" y="337867"/>
                </a:cubicBezTo>
                <a:cubicBezTo>
                  <a:pt x="1248695" y="247571"/>
                  <a:pt x="1332056" y="377125"/>
                  <a:pt x="1249959" y="253977"/>
                </a:cubicBezTo>
                <a:cubicBezTo>
                  <a:pt x="1244367" y="245588"/>
                  <a:pt x="1240311" y="235939"/>
                  <a:pt x="1233182" y="228810"/>
                </a:cubicBezTo>
                <a:cubicBezTo>
                  <a:pt x="1224793" y="220421"/>
                  <a:pt x="1215736" y="212651"/>
                  <a:pt x="1208015" y="203643"/>
                </a:cubicBezTo>
                <a:cubicBezTo>
                  <a:pt x="1161037" y="148835"/>
                  <a:pt x="1207456" y="188543"/>
                  <a:pt x="1149292" y="144920"/>
                </a:cubicBezTo>
                <a:cubicBezTo>
                  <a:pt x="1146496" y="136531"/>
                  <a:pt x="1146427" y="126658"/>
                  <a:pt x="1140903" y="119753"/>
                </a:cubicBezTo>
                <a:cubicBezTo>
                  <a:pt x="1134605" y="111880"/>
                  <a:pt x="1123940" y="108835"/>
                  <a:pt x="1115736" y="102975"/>
                </a:cubicBezTo>
                <a:cubicBezTo>
                  <a:pt x="1104359" y="94848"/>
                  <a:pt x="1092796" y="86907"/>
                  <a:pt x="1082180" y="77808"/>
                </a:cubicBezTo>
                <a:cubicBezTo>
                  <a:pt x="1073172" y="70087"/>
                  <a:pt x="1066884" y="59222"/>
                  <a:pt x="1057013" y="52641"/>
                </a:cubicBezTo>
                <a:cubicBezTo>
                  <a:pt x="1049321" y="47513"/>
                  <a:pt x="1003379" y="37391"/>
                  <a:pt x="998290" y="35864"/>
                </a:cubicBezTo>
                <a:cubicBezTo>
                  <a:pt x="981350" y="30782"/>
                  <a:pt x="965401" y="21993"/>
                  <a:pt x="947956" y="19086"/>
                </a:cubicBezTo>
                <a:cubicBezTo>
                  <a:pt x="867156" y="5619"/>
                  <a:pt x="914562" y="12237"/>
                  <a:pt x="805343" y="2308"/>
                </a:cubicBezTo>
                <a:cubicBezTo>
                  <a:pt x="755510" y="-10150"/>
                  <a:pt x="762000" y="31669"/>
                  <a:pt x="738231" y="35864"/>
                </a:cubicBezTo>
                <a:close/>
              </a:path>
            </a:pathLst>
          </a:cu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5191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7AEE7-8F9E-8797-90FD-BE5E5BFD1198}"/>
              </a:ext>
            </a:extLst>
          </p:cNvPr>
          <p:cNvPicPr>
            <a:picLocks noChangeAspect="1"/>
          </p:cNvPicPr>
          <p:nvPr/>
        </p:nvPicPr>
        <p:blipFill>
          <a:blip r:embed="rId2"/>
          <a:stretch>
            <a:fillRect/>
          </a:stretch>
        </p:blipFill>
        <p:spPr>
          <a:xfrm>
            <a:off x="865179" y="1346037"/>
            <a:ext cx="4437496" cy="4933685"/>
          </a:xfrm>
          <a:prstGeom prst="rect">
            <a:avLst/>
          </a:prstGeom>
        </p:spPr>
      </p:pic>
      <p:pic>
        <p:nvPicPr>
          <p:cNvPr id="6" name="Picture 5">
            <a:extLst>
              <a:ext uri="{FF2B5EF4-FFF2-40B4-BE49-F238E27FC236}">
                <a16:creationId xmlns:a16="http://schemas.microsoft.com/office/drawing/2014/main" id="{EE79EE6F-1C3B-FDF8-50B0-D8266ED11876}"/>
              </a:ext>
            </a:extLst>
          </p:cNvPr>
          <p:cNvPicPr>
            <a:picLocks noChangeAspect="1"/>
          </p:cNvPicPr>
          <p:nvPr/>
        </p:nvPicPr>
        <p:blipFill>
          <a:blip r:embed="rId3"/>
          <a:stretch>
            <a:fillRect/>
          </a:stretch>
        </p:blipFill>
        <p:spPr>
          <a:xfrm>
            <a:off x="6096000" y="1912869"/>
            <a:ext cx="5835262" cy="3800020"/>
          </a:xfrm>
          <a:prstGeom prst="rect">
            <a:avLst/>
          </a:prstGeom>
        </p:spPr>
      </p:pic>
      <p:sp>
        <p:nvSpPr>
          <p:cNvPr id="7" name="TextBox 6">
            <a:extLst>
              <a:ext uri="{FF2B5EF4-FFF2-40B4-BE49-F238E27FC236}">
                <a16:creationId xmlns:a16="http://schemas.microsoft.com/office/drawing/2014/main" id="{3A013BCA-40E7-4F2D-2A23-982F9B0F6864}"/>
              </a:ext>
            </a:extLst>
          </p:cNvPr>
          <p:cNvSpPr txBox="1"/>
          <p:nvPr/>
        </p:nvSpPr>
        <p:spPr>
          <a:xfrm>
            <a:off x="3021494" y="490331"/>
            <a:ext cx="6387547" cy="523220"/>
          </a:xfrm>
          <a:prstGeom prst="rect">
            <a:avLst/>
          </a:prstGeom>
          <a:noFill/>
        </p:spPr>
        <p:txBody>
          <a:bodyPr wrap="square" rtlCol="0">
            <a:spAutoFit/>
          </a:bodyPr>
          <a:lstStyle/>
          <a:p>
            <a:pPr algn="ctr"/>
            <a:r>
              <a:rPr lang="en-GB" sz="2800" b="1" dirty="0"/>
              <a:t>Background: Incidence trends</a:t>
            </a:r>
          </a:p>
        </p:txBody>
      </p:sp>
      <p:sp>
        <p:nvSpPr>
          <p:cNvPr id="8" name="TextBox 7">
            <a:extLst>
              <a:ext uri="{FF2B5EF4-FFF2-40B4-BE49-F238E27FC236}">
                <a16:creationId xmlns:a16="http://schemas.microsoft.com/office/drawing/2014/main" id="{86732E94-2020-2608-F19B-780E3286D534}"/>
              </a:ext>
            </a:extLst>
          </p:cNvPr>
          <p:cNvSpPr txBox="1"/>
          <p:nvPr/>
        </p:nvSpPr>
        <p:spPr>
          <a:xfrm>
            <a:off x="2676795" y="6427542"/>
            <a:ext cx="3127656" cy="369332"/>
          </a:xfrm>
          <a:prstGeom prst="rect">
            <a:avLst/>
          </a:prstGeom>
          <a:noFill/>
        </p:spPr>
        <p:txBody>
          <a:bodyPr wrap="square" rtlCol="0">
            <a:spAutoFit/>
          </a:bodyPr>
          <a:lstStyle/>
          <a:p>
            <a:r>
              <a:rPr lang="en-GB" dirty="0"/>
              <a:t>Chambers et al., </a:t>
            </a:r>
            <a:r>
              <a:rPr lang="en-GB" i="1" dirty="0"/>
              <a:t>Br J </a:t>
            </a:r>
            <a:r>
              <a:rPr lang="en-GB" i="1" dirty="0" err="1"/>
              <a:t>Surg</a:t>
            </a:r>
            <a:r>
              <a:rPr lang="en-GB" dirty="0"/>
              <a:t> 2020</a:t>
            </a:r>
          </a:p>
        </p:txBody>
      </p:sp>
      <p:sp>
        <p:nvSpPr>
          <p:cNvPr id="9" name="TextBox 8">
            <a:extLst>
              <a:ext uri="{FF2B5EF4-FFF2-40B4-BE49-F238E27FC236}">
                <a16:creationId xmlns:a16="http://schemas.microsoft.com/office/drawing/2014/main" id="{4AB9F4B0-307E-F220-3EB1-89DAAECD12C2}"/>
              </a:ext>
            </a:extLst>
          </p:cNvPr>
          <p:cNvSpPr txBox="1"/>
          <p:nvPr/>
        </p:nvSpPr>
        <p:spPr>
          <a:xfrm>
            <a:off x="7858539" y="5998337"/>
            <a:ext cx="3468282" cy="369332"/>
          </a:xfrm>
          <a:prstGeom prst="rect">
            <a:avLst/>
          </a:prstGeom>
          <a:noFill/>
        </p:spPr>
        <p:txBody>
          <a:bodyPr wrap="square" rtlCol="0">
            <a:spAutoFit/>
          </a:bodyPr>
          <a:lstStyle/>
          <a:p>
            <a:r>
              <a:rPr lang="en-GB" dirty="0"/>
              <a:t>Granger et al., </a:t>
            </a:r>
            <a:r>
              <a:rPr lang="en-GB" i="1" dirty="0"/>
              <a:t>Colorectal Dis</a:t>
            </a:r>
            <a:r>
              <a:rPr lang="en-GB" dirty="0"/>
              <a:t> 2023</a:t>
            </a:r>
          </a:p>
        </p:txBody>
      </p:sp>
    </p:spTree>
    <p:extLst>
      <p:ext uri="{BB962C8B-B14F-4D97-AF65-F5344CB8AC3E}">
        <p14:creationId xmlns:p14="http://schemas.microsoft.com/office/powerpoint/2010/main" val="368361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E64D04B-02F1-7F10-FB28-3DCEE9374A4F}"/>
              </a:ext>
            </a:extLst>
          </p:cNvPr>
          <p:cNvGraphicFramePr>
            <a:graphicFrameLocks noGrp="1"/>
          </p:cNvGraphicFramePr>
          <p:nvPr>
            <p:extLst>
              <p:ext uri="{D42A27DB-BD31-4B8C-83A1-F6EECF244321}">
                <p14:modId xmlns:p14="http://schemas.microsoft.com/office/powerpoint/2010/main" val="617994619"/>
              </p:ext>
            </p:extLst>
          </p:nvPr>
        </p:nvGraphicFramePr>
        <p:xfrm>
          <a:off x="476456" y="1231244"/>
          <a:ext cx="11477625" cy="5267960"/>
        </p:xfrm>
        <a:graphic>
          <a:graphicData uri="http://schemas.openxmlformats.org/drawingml/2006/table">
            <a:tbl>
              <a:tblPr firstRow="1" bandRow="1">
                <a:tableStyleId>{5C22544A-7EE6-4342-B048-85BDC9FD1C3A}</a:tableStyleId>
              </a:tblPr>
              <a:tblGrid>
                <a:gridCol w="792514">
                  <a:extLst>
                    <a:ext uri="{9D8B030D-6E8A-4147-A177-3AD203B41FA5}">
                      <a16:colId xmlns:a16="http://schemas.microsoft.com/office/drawing/2014/main" val="1270023197"/>
                    </a:ext>
                  </a:extLst>
                </a:gridCol>
                <a:gridCol w="1222024">
                  <a:extLst>
                    <a:ext uri="{9D8B030D-6E8A-4147-A177-3AD203B41FA5}">
                      <a16:colId xmlns:a16="http://schemas.microsoft.com/office/drawing/2014/main" val="1961812114"/>
                    </a:ext>
                  </a:extLst>
                </a:gridCol>
                <a:gridCol w="1857375">
                  <a:extLst>
                    <a:ext uri="{9D8B030D-6E8A-4147-A177-3AD203B41FA5}">
                      <a16:colId xmlns:a16="http://schemas.microsoft.com/office/drawing/2014/main" val="1262933851"/>
                    </a:ext>
                  </a:extLst>
                </a:gridCol>
                <a:gridCol w="1771650">
                  <a:extLst>
                    <a:ext uri="{9D8B030D-6E8A-4147-A177-3AD203B41FA5}">
                      <a16:colId xmlns:a16="http://schemas.microsoft.com/office/drawing/2014/main" val="81090080"/>
                    </a:ext>
                  </a:extLst>
                </a:gridCol>
                <a:gridCol w="923925">
                  <a:extLst>
                    <a:ext uri="{9D8B030D-6E8A-4147-A177-3AD203B41FA5}">
                      <a16:colId xmlns:a16="http://schemas.microsoft.com/office/drawing/2014/main" val="1264994785"/>
                    </a:ext>
                  </a:extLst>
                </a:gridCol>
                <a:gridCol w="1885950">
                  <a:extLst>
                    <a:ext uri="{9D8B030D-6E8A-4147-A177-3AD203B41FA5}">
                      <a16:colId xmlns:a16="http://schemas.microsoft.com/office/drawing/2014/main" val="2843637366"/>
                    </a:ext>
                  </a:extLst>
                </a:gridCol>
                <a:gridCol w="2076450">
                  <a:extLst>
                    <a:ext uri="{9D8B030D-6E8A-4147-A177-3AD203B41FA5}">
                      <a16:colId xmlns:a16="http://schemas.microsoft.com/office/drawing/2014/main" val="2535416515"/>
                    </a:ext>
                  </a:extLst>
                </a:gridCol>
                <a:gridCol w="947737">
                  <a:extLst>
                    <a:ext uri="{9D8B030D-6E8A-4147-A177-3AD203B41FA5}">
                      <a16:colId xmlns:a16="http://schemas.microsoft.com/office/drawing/2014/main" val="4151646430"/>
                    </a:ext>
                  </a:extLst>
                </a:gridCol>
              </a:tblGrid>
              <a:tr h="0">
                <a:tc>
                  <a:txBody>
                    <a:bodyPr/>
                    <a:lstStyle/>
                    <a:p>
                      <a:r>
                        <a:rPr lang="en-GB" dirty="0"/>
                        <a:t>Age group (</a:t>
                      </a:r>
                      <a:r>
                        <a:rPr lang="en-GB" dirty="0" err="1"/>
                        <a:t>yrs</a:t>
                      </a:r>
                      <a:r>
                        <a:rPr lang="en-GB"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a:t>2041 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a:t>2041 Projected Incidence rate (per 100,000): current APC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a:t>Estimated number of cases in 2041: current APC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a:t>2041 Projected Incidence rate (per 100,000): SW-specific APC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Estimated number of cases in 2041: SW-specific APC</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915394"/>
                  </a:ext>
                </a:extLst>
              </a:tr>
              <a:tr h="370840">
                <a:tc>
                  <a:txBody>
                    <a:bodyPr/>
                    <a:lstStyle/>
                    <a:p>
                      <a:r>
                        <a:rPr lang="en-GB" dirty="0"/>
                        <a:t>20-29</a:t>
                      </a:r>
                    </a:p>
                  </a:txBody>
                  <a:tcP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443,700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GB" b="1" dirty="0">
                          <a:solidFill>
                            <a:srgbClr val="FF0000"/>
                          </a:solidFill>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r>
                        <a:rPr lang="en-GB" dirty="0"/>
                        <a:t>16.3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72.3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GB" b="1" dirty="0">
                          <a:solidFill>
                            <a:srgbClr val="FF0000"/>
                          </a:solidFill>
                        </a:rPr>
                        <a:t>30.0%</a:t>
                      </a:r>
                    </a:p>
                  </a:txBody>
                  <a:tcPr anchor="ct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859477"/>
                  </a:ext>
                </a:extLst>
              </a:tr>
              <a:tr h="370840">
                <a:tc>
                  <a:txBody>
                    <a:bodyPr/>
                    <a:lstStyle/>
                    <a:p>
                      <a:r>
                        <a:rPr lang="en-GB" dirty="0"/>
                        <a:t>30-39</a:t>
                      </a:r>
                    </a:p>
                  </a:txBody>
                  <a:tcP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408,000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80.8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dirty="0"/>
                        <a:t>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265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3321492103"/>
                  </a:ext>
                </a:extLst>
              </a:tr>
              <a:tr h="370840">
                <a:tc>
                  <a:txBody>
                    <a:bodyPr/>
                    <a:lstStyle/>
                    <a:p>
                      <a:r>
                        <a:rPr lang="en-GB" dirty="0"/>
                        <a:t>40-49</a:t>
                      </a:r>
                    </a:p>
                  </a:txBody>
                  <a:tcP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r>
                        <a:rPr lang="en-GB" dirty="0"/>
                        <a:t>413,200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r>
                        <a:rPr lang="en-GB" dirty="0"/>
                        <a:t>21.6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r>
                        <a:rPr lang="en-GB" dirty="0"/>
                        <a:t>89.3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dirty="0"/>
                        <a:t>173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r>
                        <a:rPr lang="en-GB" dirty="0"/>
                        <a:t>716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2394168995"/>
                  </a:ext>
                </a:extLst>
              </a:tr>
              <a:tr h="370840">
                <a:tc>
                  <a:txBody>
                    <a:bodyPr/>
                    <a:lstStyle/>
                    <a:p>
                      <a:r>
                        <a:rPr lang="en-GB" dirty="0"/>
                        <a:t>50-59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433,100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72.3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313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r>
                        <a:rPr lang="en-GB" b="1" dirty="0">
                          <a:solidFill>
                            <a:srgbClr val="FF0000"/>
                          </a:solidFill>
                        </a:rPr>
                        <a:t>92.8%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72.3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313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r>
                        <a:rPr lang="en-GB" b="1" dirty="0">
                          <a:solidFill>
                            <a:srgbClr val="FF0000"/>
                          </a:solidFill>
                        </a:rPr>
                        <a:t>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8609459"/>
                  </a:ext>
                </a:extLst>
              </a:tr>
              <a:tr h="370840">
                <a:tc>
                  <a:txBody>
                    <a:bodyPr/>
                    <a:lstStyle/>
                    <a:p>
                      <a:r>
                        <a:rPr lang="en-GB" dirty="0"/>
                        <a:t>60-64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207,100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tc>
                  <a:txBody>
                    <a:bodyPr/>
                    <a:lstStyle/>
                    <a:p>
                      <a:r>
                        <a:rPr lang="en-GB" dirty="0"/>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1035782371"/>
                  </a:ext>
                </a:extLst>
              </a:tr>
              <a:tr h="370840">
                <a:tc>
                  <a:txBody>
                    <a:bodyPr/>
                    <a:lstStyle/>
                    <a:p>
                      <a:r>
                        <a:rPr lang="en-GB" dirty="0"/>
                        <a:t>65-69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211,700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66.1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tc>
                  <a:txBody>
                    <a:bodyPr/>
                    <a:lstStyle/>
                    <a:p>
                      <a:r>
                        <a:rPr lang="en-GB" dirty="0"/>
                        <a:t>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66.1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1774600"/>
                  </a:ext>
                </a:extLst>
              </a:tr>
              <a:tr h="370840">
                <a:tc>
                  <a:txBody>
                    <a:bodyPr/>
                    <a:lstStyle/>
                    <a:p>
                      <a:r>
                        <a:rPr lang="en-GB" dirty="0"/>
                        <a:t>70-74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230,700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tc>
                  <a:txBody>
                    <a:bodyPr/>
                    <a:lstStyle/>
                    <a:p>
                      <a:r>
                        <a:rPr lang="en-GB" dirty="0"/>
                        <a:t>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389176307"/>
                  </a:ext>
                </a:extLst>
              </a:tr>
              <a:tr h="370840">
                <a:tc>
                  <a:txBody>
                    <a:bodyPr/>
                    <a:lstStyle/>
                    <a:p>
                      <a:r>
                        <a:rPr lang="en-GB" dirty="0"/>
                        <a:t>75-79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216,400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429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tc>
                  <a:txBody>
                    <a:bodyPr/>
                    <a:lstStyle/>
                    <a:p>
                      <a:r>
                        <a:rPr lang="en-GB" dirty="0"/>
                        <a:t>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429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2314800284"/>
                  </a:ext>
                </a:extLst>
              </a:tr>
              <a:tr h="370840">
                <a:tc>
                  <a:txBody>
                    <a:bodyPr/>
                    <a:lstStyle/>
                    <a:p>
                      <a:r>
                        <a:rPr lang="en-GB" dirty="0"/>
                        <a:t>80-89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277,800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995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tc>
                  <a:txBody>
                    <a:bodyPr/>
                    <a:lstStyle/>
                    <a:p>
                      <a:r>
                        <a:rPr lang="en-GB" dirty="0"/>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995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604306986"/>
                  </a:ext>
                </a:extLst>
              </a:tr>
              <a:tr h="370840">
                <a:tc>
                  <a:txBody>
                    <a:bodyPr/>
                    <a:lstStyle/>
                    <a:p>
                      <a:r>
                        <a:rPr lang="en-GB"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92,500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308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tc>
                  <a:txBody>
                    <a:bodyPr/>
                    <a:lstStyle/>
                    <a:p>
                      <a:r>
                        <a:rPr lang="en-GB" dirty="0"/>
                        <a:t>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308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extLst>
                  <a:ext uri="{0D108BD9-81ED-4DB2-BD59-A6C34878D82A}">
                    <a16:rowId xmlns:a16="http://schemas.microsoft.com/office/drawing/2014/main" val="1489623798"/>
                  </a:ext>
                </a:extLst>
              </a:tr>
              <a:tr h="370840">
                <a:tc>
                  <a:txBody>
                    <a:bodyPr/>
                    <a:lstStyle/>
                    <a:p>
                      <a:r>
                        <a:rPr lang="en-GB" b="1"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t>2,934,200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t>90.4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t>2653.4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t>3514.4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541845"/>
                  </a:ext>
                </a:extLst>
              </a:tr>
            </a:tbl>
          </a:graphicData>
        </a:graphic>
      </p:graphicFrame>
      <p:sp>
        <p:nvSpPr>
          <p:cNvPr id="4" name="TextBox 3">
            <a:extLst>
              <a:ext uri="{FF2B5EF4-FFF2-40B4-BE49-F238E27FC236}">
                <a16:creationId xmlns:a16="http://schemas.microsoft.com/office/drawing/2014/main" id="{6FD01A02-C7E3-B920-1BC6-7687D3D893DF}"/>
              </a:ext>
            </a:extLst>
          </p:cNvPr>
          <p:cNvSpPr txBox="1"/>
          <p:nvPr/>
        </p:nvSpPr>
        <p:spPr>
          <a:xfrm>
            <a:off x="3021494" y="490331"/>
            <a:ext cx="6387547" cy="523220"/>
          </a:xfrm>
          <a:prstGeom prst="rect">
            <a:avLst/>
          </a:prstGeom>
          <a:noFill/>
        </p:spPr>
        <p:txBody>
          <a:bodyPr wrap="square" rtlCol="0">
            <a:spAutoFit/>
          </a:bodyPr>
          <a:lstStyle/>
          <a:p>
            <a:pPr algn="ctr"/>
            <a:r>
              <a:rPr lang="en-GB" sz="2800" b="1" dirty="0"/>
              <a:t>Impact across the South-West of England</a:t>
            </a:r>
          </a:p>
        </p:txBody>
      </p:sp>
    </p:spTree>
    <p:extLst>
      <p:ext uri="{BB962C8B-B14F-4D97-AF65-F5344CB8AC3E}">
        <p14:creationId xmlns:p14="http://schemas.microsoft.com/office/powerpoint/2010/main" val="64317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0FFA1C-DAAE-017D-D0AB-7364A10723D4}"/>
              </a:ext>
            </a:extLst>
          </p:cNvPr>
          <p:cNvSpPr txBox="1"/>
          <p:nvPr/>
        </p:nvSpPr>
        <p:spPr>
          <a:xfrm>
            <a:off x="1119808" y="424070"/>
            <a:ext cx="9475302" cy="523220"/>
          </a:xfrm>
          <a:prstGeom prst="rect">
            <a:avLst/>
          </a:prstGeom>
          <a:noFill/>
        </p:spPr>
        <p:txBody>
          <a:bodyPr wrap="square" rtlCol="0">
            <a:spAutoFit/>
          </a:bodyPr>
          <a:lstStyle/>
          <a:p>
            <a:pPr algn="ctr"/>
            <a:r>
              <a:rPr lang="en-GB" sz="2800" b="1" dirty="0"/>
              <a:t>How early-onset colorectal cancer (EOCRC) presents in SWAG </a:t>
            </a:r>
          </a:p>
        </p:txBody>
      </p:sp>
      <p:pic>
        <p:nvPicPr>
          <p:cNvPr id="3" name="Picture 2">
            <a:extLst>
              <a:ext uri="{FF2B5EF4-FFF2-40B4-BE49-F238E27FC236}">
                <a16:creationId xmlns:a16="http://schemas.microsoft.com/office/drawing/2014/main" id="{A93DA519-12EF-F15F-E7FE-829D8AFF7C9F}"/>
              </a:ext>
            </a:extLst>
          </p:cNvPr>
          <p:cNvPicPr>
            <a:picLocks noChangeAspect="1"/>
          </p:cNvPicPr>
          <p:nvPr/>
        </p:nvPicPr>
        <p:blipFill>
          <a:blip r:embed="rId2"/>
          <a:stretch>
            <a:fillRect/>
          </a:stretch>
        </p:blipFill>
        <p:spPr>
          <a:xfrm>
            <a:off x="390937" y="4556561"/>
            <a:ext cx="6977346" cy="2239286"/>
          </a:xfrm>
          <a:prstGeom prst="rect">
            <a:avLst/>
          </a:prstGeom>
        </p:spPr>
      </p:pic>
      <p:sp>
        <p:nvSpPr>
          <p:cNvPr id="4" name="TextBox 3">
            <a:extLst>
              <a:ext uri="{FF2B5EF4-FFF2-40B4-BE49-F238E27FC236}">
                <a16:creationId xmlns:a16="http://schemas.microsoft.com/office/drawing/2014/main" id="{94E4791F-DB1C-CB8F-0BCE-C49791184B08}"/>
              </a:ext>
            </a:extLst>
          </p:cNvPr>
          <p:cNvSpPr txBox="1"/>
          <p:nvPr/>
        </p:nvSpPr>
        <p:spPr>
          <a:xfrm>
            <a:off x="2961861" y="2227010"/>
            <a:ext cx="774700" cy="369332"/>
          </a:xfrm>
          <a:prstGeom prst="rect">
            <a:avLst/>
          </a:prstGeom>
          <a:noFill/>
        </p:spPr>
        <p:txBody>
          <a:bodyPr wrap="square" rtlCol="0">
            <a:spAutoFit/>
          </a:bodyPr>
          <a:lstStyle/>
          <a:p>
            <a:r>
              <a:rPr lang="en-GB" dirty="0">
                <a:solidFill>
                  <a:schemeClr val="bg1"/>
                </a:solidFill>
              </a:rPr>
              <a:t>27%</a:t>
            </a:r>
          </a:p>
        </p:txBody>
      </p:sp>
      <p:sp>
        <p:nvSpPr>
          <p:cNvPr id="5" name="TextBox 4">
            <a:extLst>
              <a:ext uri="{FF2B5EF4-FFF2-40B4-BE49-F238E27FC236}">
                <a16:creationId xmlns:a16="http://schemas.microsoft.com/office/drawing/2014/main" id="{00944FE7-61D5-28EF-7556-A6F989005136}"/>
              </a:ext>
            </a:extLst>
          </p:cNvPr>
          <p:cNvSpPr txBox="1"/>
          <p:nvPr/>
        </p:nvSpPr>
        <p:spPr>
          <a:xfrm>
            <a:off x="4091095" y="2227010"/>
            <a:ext cx="774700" cy="369332"/>
          </a:xfrm>
          <a:prstGeom prst="rect">
            <a:avLst/>
          </a:prstGeom>
          <a:noFill/>
        </p:spPr>
        <p:txBody>
          <a:bodyPr wrap="square">
            <a:spAutoFit/>
          </a:bodyPr>
          <a:lstStyle/>
          <a:p>
            <a:r>
              <a:rPr lang="en-GB" dirty="0">
                <a:solidFill>
                  <a:schemeClr val="bg1"/>
                </a:solidFill>
              </a:rPr>
              <a:t>48%</a:t>
            </a:r>
          </a:p>
        </p:txBody>
      </p:sp>
      <p:graphicFrame>
        <p:nvGraphicFramePr>
          <p:cNvPr id="6" name="Table 5">
            <a:extLst>
              <a:ext uri="{FF2B5EF4-FFF2-40B4-BE49-F238E27FC236}">
                <a16:creationId xmlns:a16="http://schemas.microsoft.com/office/drawing/2014/main" id="{79DE8B61-0C56-68FB-959E-E3E11F63DAC7}"/>
              </a:ext>
            </a:extLst>
          </p:cNvPr>
          <p:cNvGraphicFramePr>
            <a:graphicFrameLocks noGrp="1"/>
          </p:cNvGraphicFramePr>
          <p:nvPr>
            <p:extLst>
              <p:ext uri="{D42A27DB-BD31-4B8C-83A1-F6EECF244321}">
                <p14:modId xmlns:p14="http://schemas.microsoft.com/office/powerpoint/2010/main" val="1905376875"/>
              </p:ext>
            </p:extLst>
          </p:nvPr>
        </p:nvGraphicFramePr>
        <p:xfrm>
          <a:off x="390937" y="1118891"/>
          <a:ext cx="10933044" cy="3266069"/>
        </p:xfrm>
        <a:graphic>
          <a:graphicData uri="http://schemas.openxmlformats.org/drawingml/2006/table">
            <a:tbl>
              <a:tblPr firstRow="1" firstCol="1" bandRow="1">
                <a:tableStyleId>{5C22544A-7EE6-4342-B048-85BDC9FD1C3A}</a:tableStyleId>
              </a:tblPr>
              <a:tblGrid>
                <a:gridCol w="3101008">
                  <a:extLst>
                    <a:ext uri="{9D8B030D-6E8A-4147-A177-3AD203B41FA5}">
                      <a16:colId xmlns:a16="http://schemas.microsoft.com/office/drawing/2014/main" val="2544513320"/>
                    </a:ext>
                  </a:extLst>
                </a:gridCol>
                <a:gridCol w="1701398">
                  <a:extLst>
                    <a:ext uri="{9D8B030D-6E8A-4147-A177-3AD203B41FA5}">
                      <a16:colId xmlns:a16="http://schemas.microsoft.com/office/drawing/2014/main" val="4095477708"/>
                    </a:ext>
                  </a:extLst>
                </a:gridCol>
                <a:gridCol w="2043546">
                  <a:extLst>
                    <a:ext uri="{9D8B030D-6E8A-4147-A177-3AD203B41FA5}">
                      <a16:colId xmlns:a16="http://schemas.microsoft.com/office/drawing/2014/main" val="1816934653"/>
                    </a:ext>
                  </a:extLst>
                </a:gridCol>
                <a:gridCol w="2043546">
                  <a:extLst>
                    <a:ext uri="{9D8B030D-6E8A-4147-A177-3AD203B41FA5}">
                      <a16:colId xmlns:a16="http://schemas.microsoft.com/office/drawing/2014/main" val="4117115291"/>
                    </a:ext>
                  </a:extLst>
                </a:gridCol>
                <a:gridCol w="2043546">
                  <a:extLst>
                    <a:ext uri="{9D8B030D-6E8A-4147-A177-3AD203B41FA5}">
                      <a16:colId xmlns:a16="http://schemas.microsoft.com/office/drawing/2014/main" val="131662234"/>
                    </a:ext>
                  </a:extLst>
                </a:gridCol>
              </a:tblGrid>
              <a:tr h="432411">
                <a:tc rowSpan="2">
                  <a:txBody>
                    <a:bodyPr/>
                    <a:lstStyle/>
                    <a:p>
                      <a:pPr>
                        <a:lnSpc>
                          <a:spcPct val="107000"/>
                        </a:lnSpc>
                        <a:spcAft>
                          <a:spcPts val="800"/>
                        </a:spcAft>
                      </a:pPr>
                      <a:r>
                        <a:rPr lang="en-GB" sz="2400" dirty="0">
                          <a:effectLst/>
                        </a:rPr>
                        <a:t> </a:t>
                      </a:r>
                    </a:p>
                    <a:p>
                      <a:pPr>
                        <a:lnSpc>
                          <a:spcPct val="107000"/>
                        </a:lnSpc>
                        <a:spcAft>
                          <a:spcPts val="800"/>
                        </a:spcAft>
                      </a:pPr>
                      <a:r>
                        <a:rPr lang="en-GB" sz="2400" dirty="0">
                          <a:effectLst/>
                        </a:rPr>
                        <a:t>Symptom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07000"/>
                        </a:lnSpc>
                        <a:spcAft>
                          <a:spcPts val="800"/>
                        </a:spcAft>
                      </a:pPr>
                      <a:r>
                        <a:rPr lang="en-GB" sz="2400" dirty="0">
                          <a:effectLst/>
                        </a:rPr>
                        <a:t>Symptom duration (n,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28218329"/>
                  </a:ext>
                </a:extLst>
              </a:tr>
              <a:tr h="708675">
                <a:tc vMerge="1">
                  <a:txBody>
                    <a:bodyPr/>
                    <a:lstStyle/>
                    <a:p>
                      <a:endParaRPr lang="en-GB"/>
                    </a:p>
                  </a:txBody>
                  <a:tcPr/>
                </a:tc>
                <a:tc>
                  <a:txBody>
                    <a:bodyPr/>
                    <a:lstStyle/>
                    <a:p>
                      <a:pPr algn="ctr">
                        <a:lnSpc>
                          <a:spcPct val="107000"/>
                        </a:lnSpc>
                        <a:spcAft>
                          <a:spcPts val="800"/>
                        </a:spcAft>
                      </a:pPr>
                      <a:r>
                        <a:rPr lang="en-GB" sz="2400" b="1" dirty="0">
                          <a:effectLst/>
                        </a:rPr>
                        <a:t>&lt;5 weeks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b="1" dirty="0">
                          <a:effectLst/>
                        </a:rPr>
                        <a:t>6-10 weeks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b="1" dirty="0">
                          <a:effectLst/>
                        </a:rPr>
                        <a:t>11-24 weeks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b="1" dirty="0">
                          <a:effectLst/>
                        </a:rPr>
                        <a:t>&gt;25 weeks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2922603"/>
                  </a:ext>
                </a:extLst>
              </a:tr>
              <a:tr h="432411">
                <a:tc>
                  <a:txBody>
                    <a:bodyPr/>
                    <a:lstStyle/>
                    <a:p>
                      <a:pPr>
                        <a:lnSpc>
                          <a:spcPct val="107000"/>
                        </a:lnSpc>
                        <a:spcAft>
                          <a:spcPts val="800"/>
                        </a:spcAft>
                      </a:pPr>
                      <a:r>
                        <a:rPr lang="en-GB" sz="2400" dirty="0">
                          <a:effectLst/>
                        </a:rPr>
                        <a:t>Rectal bleeding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15 (12.7)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34 (28.8)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a:effectLst/>
                        </a:rPr>
                        <a:t>35 (29.7)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a:effectLst/>
                        </a:rPr>
                        <a:t>34 (28.8)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5008207"/>
                  </a:ext>
                </a:extLst>
              </a:tr>
              <a:tr h="432411">
                <a:tc>
                  <a:txBody>
                    <a:bodyPr/>
                    <a:lstStyle/>
                    <a:p>
                      <a:pPr>
                        <a:lnSpc>
                          <a:spcPct val="107000"/>
                        </a:lnSpc>
                        <a:spcAft>
                          <a:spcPts val="800"/>
                        </a:spcAft>
                      </a:pPr>
                      <a:r>
                        <a:rPr lang="en-GB" sz="2400">
                          <a:effectLst/>
                        </a:rPr>
                        <a:t>Abdominal pain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40 (33.6)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22 (18.5)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a:effectLst/>
                        </a:rPr>
                        <a:t>32 (26.9)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a:effectLst/>
                        </a:rPr>
                        <a:t>25 (21.0)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783394"/>
                  </a:ext>
                </a:extLst>
              </a:tr>
              <a:tr h="395339">
                <a:tc>
                  <a:txBody>
                    <a:bodyPr/>
                    <a:lstStyle/>
                    <a:p>
                      <a:pPr>
                        <a:lnSpc>
                          <a:spcPct val="107000"/>
                        </a:lnSpc>
                        <a:spcAft>
                          <a:spcPts val="800"/>
                        </a:spcAft>
                      </a:pPr>
                      <a:r>
                        <a:rPr lang="en-GB" sz="2400" dirty="0">
                          <a:effectLst/>
                        </a:rPr>
                        <a:t>Change in bowel habit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24 (19.4)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33 (26.6)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34 (27.4)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33 (26.6)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4582315"/>
                  </a:ext>
                </a:extLst>
              </a:tr>
              <a:tr h="432411">
                <a:tc>
                  <a:txBody>
                    <a:bodyPr/>
                    <a:lstStyle/>
                    <a:p>
                      <a:pPr>
                        <a:lnSpc>
                          <a:spcPct val="107000"/>
                        </a:lnSpc>
                        <a:spcAft>
                          <a:spcPts val="800"/>
                        </a:spcAft>
                      </a:pPr>
                      <a:r>
                        <a:rPr lang="en-GB" sz="2400">
                          <a:effectLst/>
                        </a:rPr>
                        <a:t>Weight loss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3 (65.2)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a:effectLst/>
                        </a:rPr>
                        <a:t>13 (28.3)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a:effectLst/>
                        </a:rPr>
                        <a:t>19 (41.3)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11 (23.9)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8098505"/>
                  </a:ext>
                </a:extLst>
              </a:tr>
              <a:tr h="432411">
                <a:tc>
                  <a:txBody>
                    <a:bodyPr/>
                    <a:lstStyle/>
                    <a:p>
                      <a:pPr>
                        <a:lnSpc>
                          <a:spcPct val="107000"/>
                        </a:lnSpc>
                        <a:spcAft>
                          <a:spcPts val="800"/>
                        </a:spcAft>
                      </a:pPr>
                      <a:r>
                        <a:rPr lang="en-GB" sz="2400">
                          <a:effectLst/>
                        </a:rPr>
                        <a:t>Anaemia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a:effectLst/>
                        </a:rPr>
                        <a:t>8 (21.1)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a:effectLst/>
                        </a:rPr>
                        <a:t>8 (21.1)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12 (31.6)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rPr>
                        <a:t>10 (26.3)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488408"/>
                  </a:ext>
                </a:extLst>
              </a:tr>
            </a:tbl>
          </a:graphicData>
        </a:graphic>
      </p:graphicFrame>
      <p:sp>
        <p:nvSpPr>
          <p:cNvPr id="7" name="TextBox 6">
            <a:extLst>
              <a:ext uri="{FF2B5EF4-FFF2-40B4-BE49-F238E27FC236}">
                <a16:creationId xmlns:a16="http://schemas.microsoft.com/office/drawing/2014/main" id="{6E939CEA-E502-7D1B-059D-4980029E2E44}"/>
              </a:ext>
            </a:extLst>
          </p:cNvPr>
          <p:cNvSpPr txBox="1"/>
          <p:nvPr/>
        </p:nvSpPr>
        <p:spPr>
          <a:xfrm>
            <a:off x="7541998" y="5415943"/>
            <a:ext cx="4650002" cy="646331"/>
          </a:xfrm>
          <a:prstGeom prst="rect">
            <a:avLst/>
          </a:prstGeom>
          <a:noFill/>
        </p:spPr>
        <p:txBody>
          <a:bodyPr wrap="square" rtlCol="0">
            <a:spAutoFit/>
          </a:bodyPr>
          <a:lstStyle/>
          <a:p>
            <a:r>
              <a:rPr lang="en-GB" dirty="0"/>
              <a:t>Biggs et al. on behalf of SWAG-YOCC group, </a:t>
            </a:r>
            <a:r>
              <a:rPr lang="en-GB" i="1" dirty="0"/>
              <a:t>Colorectal Dis </a:t>
            </a:r>
            <a:r>
              <a:rPr lang="en-GB" dirty="0"/>
              <a:t>2022</a:t>
            </a:r>
          </a:p>
        </p:txBody>
      </p:sp>
      <p:sp>
        <p:nvSpPr>
          <p:cNvPr id="8" name="TextBox 7">
            <a:extLst>
              <a:ext uri="{FF2B5EF4-FFF2-40B4-BE49-F238E27FC236}">
                <a16:creationId xmlns:a16="http://schemas.microsoft.com/office/drawing/2014/main" id="{A980C15D-A323-6872-E35E-C542917E6E5C}"/>
              </a:ext>
            </a:extLst>
          </p:cNvPr>
          <p:cNvSpPr txBox="1"/>
          <p:nvPr/>
        </p:nvSpPr>
        <p:spPr>
          <a:xfrm>
            <a:off x="828260" y="5491538"/>
            <a:ext cx="774700" cy="369332"/>
          </a:xfrm>
          <a:prstGeom prst="rect">
            <a:avLst/>
          </a:prstGeom>
          <a:noFill/>
        </p:spPr>
        <p:txBody>
          <a:bodyPr wrap="square" rtlCol="0">
            <a:spAutoFit/>
          </a:bodyPr>
          <a:lstStyle/>
          <a:p>
            <a:r>
              <a:rPr lang="en-GB" dirty="0">
                <a:solidFill>
                  <a:schemeClr val="bg1"/>
                </a:solidFill>
              </a:rPr>
              <a:t>27%</a:t>
            </a:r>
          </a:p>
        </p:txBody>
      </p:sp>
      <p:sp>
        <p:nvSpPr>
          <p:cNvPr id="9" name="TextBox 8">
            <a:extLst>
              <a:ext uri="{FF2B5EF4-FFF2-40B4-BE49-F238E27FC236}">
                <a16:creationId xmlns:a16="http://schemas.microsoft.com/office/drawing/2014/main" id="{7410C13E-4748-F646-8EB1-4729547C5AF1}"/>
              </a:ext>
            </a:extLst>
          </p:cNvPr>
          <p:cNvSpPr txBox="1"/>
          <p:nvPr/>
        </p:nvSpPr>
        <p:spPr>
          <a:xfrm>
            <a:off x="1989521" y="5491538"/>
            <a:ext cx="6096000" cy="369332"/>
          </a:xfrm>
          <a:prstGeom prst="rect">
            <a:avLst/>
          </a:prstGeom>
          <a:noFill/>
        </p:spPr>
        <p:txBody>
          <a:bodyPr wrap="square">
            <a:spAutoFit/>
          </a:bodyPr>
          <a:lstStyle/>
          <a:p>
            <a:r>
              <a:rPr lang="en-GB" dirty="0">
                <a:solidFill>
                  <a:schemeClr val="bg1"/>
                </a:solidFill>
              </a:rPr>
              <a:t>48%</a:t>
            </a:r>
          </a:p>
        </p:txBody>
      </p:sp>
      <p:sp>
        <p:nvSpPr>
          <p:cNvPr id="10" name="Rectangle 9">
            <a:extLst>
              <a:ext uri="{FF2B5EF4-FFF2-40B4-BE49-F238E27FC236}">
                <a16:creationId xmlns:a16="http://schemas.microsoft.com/office/drawing/2014/main" id="{BB08636F-9546-2DBB-EAE5-1CDED03F22DA}"/>
              </a:ext>
            </a:extLst>
          </p:cNvPr>
          <p:cNvSpPr/>
          <p:nvPr/>
        </p:nvSpPr>
        <p:spPr>
          <a:xfrm>
            <a:off x="9230139" y="1555973"/>
            <a:ext cx="2093841" cy="28289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093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8265D-BF8A-3A22-827D-5714D975DC23}"/>
              </a:ext>
            </a:extLst>
          </p:cNvPr>
          <p:cNvSpPr txBox="1"/>
          <p:nvPr/>
        </p:nvSpPr>
        <p:spPr>
          <a:xfrm>
            <a:off x="1119808" y="424070"/>
            <a:ext cx="9475302" cy="523220"/>
          </a:xfrm>
          <a:prstGeom prst="rect">
            <a:avLst/>
          </a:prstGeom>
          <a:noFill/>
        </p:spPr>
        <p:txBody>
          <a:bodyPr wrap="square" rtlCol="0">
            <a:spAutoFit/>
          </a:bodyPr>
          <a:lstStyle/>
          <a:p>
            <a:pPr algn="ctr"/>
            <a:r>
              <a:rPr lang="en-GB" sz="2800" b="1" dirty="0"/>
              <a:t>EOCRC overall survival in SWAG </a:t>
            </a:r>
          </a:p>
        </p:txBody>
      </p:sp>
      <p:pic>
        <p:nvPicPr>
          <p:cNvPr id="3" name="Picture 2">
            <a:extLst>
              <a:ext uri="{FF2B5EF4-FFF2-40B4-BE49-F238E27FC236}">
                <a16:creationId xmlns:a16="http://schemas.microsoft.com/office/drawing/2014/main" id="{8E45A708-CC7C-D97F-C64C-B898F7F0C717}"/>
              </a:ext>
            </a:extLst>
          </p:cNvPr>
          <p:cNvPicPr>
            <a:picLocks noChangeAspect="1"/>
          </p:cNvPicPr>
          <p:nvPr/>
        </p:nvPicPr>
        <p:blipFill>
          <a:blip r:embed="rId2"/>
          <a:stretch>
            <a:fillRect/>
          </a:stretch>
        </p:blipFill>
        <p:spPr>
          <a:xfrm>
            <a:off x="2482642" y="1630018"/>
            <a:ext cx="6458260" cy="4012275"/>
          </a:xfrm>
          <a:prstGeom prst="rect">
            <a:avLst/>
          </a:prstGeom>
        </p:spPr>
      </p:pic>
      <p:sp>
        <p:nvSpPr>
          <p:cNvPr id="4" name="TextBox 3">
            <a:extLst>
              <a:ext uri="{FF2B5EF4-FFF2-40B4-BE49-F238E27FC236}">
                <a16:creationId xmlns:a16="http://schemas.microsoft.com/office/drawing/2014/main" id="{255F9A8B-F77F-E847-E4B8-C6CBD5373F20}"/>
              </a:ext>
            </a:extLst>
          </p:cNvPr>
          <p:cNvSpPr txBox="1"/>
          <p:nvPr/>
        </p:nvSpPr>
        <p:spPr>
          <a:xfrm>
            <a:off x="5300871" y="5981329"/>
            <a:ext cx="6190320" cy="369332"/>
          </a:xfrm>
          <a:prstGeom prst="rect">
            <a:avLst/>
          </a:prstGeom>
          <a:noFill/>
        </p:spPr>
        <p:txBody>
          <a:bodyPr wrap="square" rtlCol="0">
            <a:spAutoFit/>
          </a:bodyPr>
          <a:lstStyle/>
          <a:p>
            <a:r>
              <a:rPr lang="en-GB" dirty="0"/>
              <a:t>Biggs et al. on behalf of SWAG-YOCC group, </a:t>
            </a:r>
            <a:r>
              <a:rPr lang="en-GB" i="1" dirty="0"/>
              <a:t>Colorectal Dis </a:t>
            </a:r>
            <a:r>
              <a:rPr lang="en-GB" dirty="0"/>
              <a:t>2022</a:t>
            </a:r>
          </a:p>
        </p:txBody>
      </p:sp>
    </p:spTree>
    <p:extLst>
      <p:ext uri="{BB962C8B-B14F-4D97-AF65-F5344CB8AC3E}">
        <p14:creationId xmlns:p14="http://schemas.microsoft.com/office/powerpoint/2010/main" val="3312165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3019</TotalTime>
  <Words>1856</Words>
  <Application>Microsoft Office PowerPoint</Application>
  <PresentationFormat>Widescreen</PresentationFormat>
  <Paragraphs>321</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Calibri</vt:lpstr>
      <vt:lpstr>Calibri Light</vt:lpstr>
      <vt:lpstr>Symbol</vt:lpstr>
      <vt:lpstr>Wingdings</vt:lpstr>
      <vt:lpstr>Office Theme</vt:lpstr>
      <vt:lpstr>FIT for Purpose</vt:lpstr>
      <vt:lpstr>Audit &amp; Research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Rationale</vt:lpstr>
      <vt:lpstr>Aims</vt:lpstr>
      <vt:lpstr>Methodology</vt:lpstr>
      <vt:lpstr>Progress</vt:lpstr>
      <vt:lpstr>Acknowledgements</vt:lpstr>
      <vt:lpstr>PowerPoint Presentation</vt:lpstr>
      <vt:lpstr>What is it?</vt:lpstr>
      <vt:lpstr>What are the tests?</vt:lpstr>
      <vt:lpstr>Evidence base</vt:lpstr>
      <vt:lpstr>NHS-Galleri Trial</vt:lpstr>
      <vt:lpstr>PowerPoint Presentation</vt:lpstr>
      <vt:lpstr>What is happening in SWAG?</vt:lpstr>
      <vt:lpstr>PowerPoint Presentation</vt:lpstr>
      <vt:lpstr>What is it?</vt:lpstr>
      <vt:lpstr>Patient eligibility criteria </vt:lpstr>
      <vt:lpstr> </vt:lpstr>
      <vt:lpstr>Trial Pathway</vt:lpstr>
      <vt:lpstr>Current status</vt:lpstr>
      <vt:lpstr>PowerPoint Presentation</vt:lpstr>
      <vt:lpstr>Summary</vt:lpstr>
      <vt:lpstr>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 for Purpose</dc:title>
  <dc:creator>David Messenger</dc:creator>
  <cp:lastModifiedBy>Helen Dunderdale</cp:lastModifiedBy>
  <cp:revision>7</cp:revision>
  <dcterms:created xsi:type="dcterms:W3CDTF">2024-04-29T15:55:48Z</dcterms:created>
  <dcterms:modified xsi:type="dcterms:W3CDTF">2024-05-02T08:08:54Z</dcterms:modified>
</cp:coreProperties>
</file>