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70" r:id="rId11"/>
    <p:sldId id="271" r:id="rId12"/>
    <p:sldId id="267" r:id="rId13"/>
    <p:sldId id="264" r:id="rId14"/>
    <p:sldId id="272" r:id="rId15"/>
    <p:sldId id="273" r:id="rId16"/>
    <p:sldId id="274" r:id="rId17"/>
    <p:sldId id="275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Aptos"/>
              </a:rPr>
              <a:t>FIT Requests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5</c:v>
              </c:pt>
              <c:pt idx="1">
                <c:v>291</c:v>
              </c:pt>
              <c:pt idx="2">
                <c:v>373</c:v>
              </c:pt>
              <c:pt idx="3">
                <c:v>365</c:v>
              </c:pt>
              <c:pt idx="4">
                <c:v>516</c:v>
              </c:pt>
              <c:pt idx="5">
                <c:v>495</c:v>
              </c:pt>
              <c:pt idx="6">
                <c:v>443</c:v>
              </c:pt>
              <c:pt idx="7">
                <c:v>563</c:v>
              </c:pt>
              <c:pt idx="8">
                <c:v>568</c:v>
              </c:pt>
              <c:pt idx="9">
                <c:v>610</c:v>
              </c:pt>
              <c:pt idx="10">
                <c:v>728</c:v>
              </c:pt>
              <c:pt idx="11">
                <c:v>846</c:v>
              </c:pt>
              <c:pt idx="12">
                <c:v>789</c:v>
              </c:pt>
              <c:pt idx="13">
                <c:v>990</c:v>
              </c:pt>
              <c:pt idx="14">
                <c:v>956</c:v>
              </c:pt>
              <c:pt idx="15">
                <c:v>952</c:v>
              </c:pt>
              <c:pt idx="16">
                <c:v>1172</c:v>
              </c:pt>
              <c:pt idx="17">
                <c:v>1079</c:v>
              </c:pt>
              <c:pt idx="18">
                <c:v>903</c:v>
              </c:pt>
              <c:pt idx="19">
                <c:v>1192</c:v>
              </c:pt>
              <c:pt idx="20">
                <c:v>1084</c:v>
              </c:pt>
              <c:pt idx="21">
                <c:v>1025</c:v>
              </c:pt>
              <c:pt idx="22">
                <c:v>422</c:v>
              </c:pt>
              <c:pt idx="23">
                <c:v>662</c:v>
              </c:pt>
              <c:pt idx="24">
                <c:v>1713</c:v>
              </c:pt>
              <c:pt idx="25">
                <c:v>2333</c:v>
              </c:pt>
              <c:pt idx="26">
                <c:v>2323</c:v>
              </c:pt>
              <c:pt idx="27">
                <c:v>2853</c:v>
              </c:pt>
              <c:pt idx="28">
                <c:v>3147</c:v>
              </c:pt>
              <c:pt idx="29">
                <c:v>3380</c:v>
              </c:pt>
              <c:pt idx="30">
                <c:v>3930</c:v>
              </c:pt>
              <c:pt idx="31">
                <c:v>3374</c:v>
              </c:pt>
              <c:pt idx="32">
                <c:v>3845</c:v>
              </c:pt>
              <c:pt idx="33">
                <c:v>4995</c:v>
              </c:pt>
              <c:pt idx="34">
                <c:v>4343</c:v>
              </c:pt>
              <c:pt idx="35">
                <c:v>4562</c:v>
              </c:pt>
              <c:pt idx="36">
                <c:v>5180</c:v>
              </c:pt>
              <c:pt idx="37">
                <c:v>5234</c:v>
              </c:pt>
              <c:pt idx="38">
                <c:v>5207</c:v>
              </c:pt>
              <c:pt idx="39">
                <c:v>5833</c:v>
              </c:pt>
              <c:pt idx="40">
                <c:v>5939</c:v>
              </c:pt>
              <c:pt idx="41">
                <c:v>6442</c:v>
              </c:pt>
              <c:pt idx="42">
                <c:v>5290</c:v>
              </c:pt>
              <c:pt idx="43">
                <c:v>5496</c:v>
              </c:pt>
              <c:pt idx="44">
                <c:v>6213</c:v>
              </c:pt>
              <c:pt idx="45">
                <c:v>7052</c:v>
              </c:pt>
              <c:pt idx="46">
                <c:v>5713</c:v>
              </c:pt>
              <c:pt idx="47">
                <c:v>8127</c:v>
              </c:pt>
              <c:pt idx="48">
                <c:v>6969</c:v>
              </c:pt>
              <c:pt idx="49">
                <c:v>8929</c:v>
              </c:pt>
              <c:pt idx="50">
                <c:v>9451</c:v>
              </c:pt>
              <c:pt idx="51">
                <c:v>8717</c:v>
              </c:pt>
              <c:pt idx="52">
                <c:v>8225</c:v>
              </c:pt>
              <c:pt idx="53">
                <c:v>9171</c:v>
              </c:pt>
              <c:pt idx="54">
                <c:v>7383</c:v>
              </c:pt>
              <c:pt idx="55">
                <c:v>9226</c:v>
              </c:pt>
              <c:pt idx="56">
                <c:v>8795</c:v>
              </c:pt>
              <c:pt idx="57">
                <c:v>10277</c:v>
              </c:pt>
              <c:pt idx="58">
                <c:v>9101</c:v>
              </c:pt>
              <c:pt idx="59">
                <c:v>12798</c:v>
              </c:pt>
              <c:pt idx="60">
                <c:v>10311</c:v>
              </c:pt>
              <c:pt idx="61">
                <c:v>10806</c:v>
              </c:pt>
              <c:pt idx="62">
                <c:v>13020</c:v>
              </c:pt>
              <c:pt idx="63">
                <c:v>10812</c:v>
              </c:pt>
              <c:pt idx="64">
                <c:v>12873</c:v>
              </c:pt>
              <c:pt idx="65">
                <c:v>11650</c:v>
              </c:pt>
              <c:pt idx="66">
                <c:v>9195</c:v>
              </c:pt>
              <c:pt idx="67">
                <c:v>11279</c:v>
              </c:pt>
              <c:pt idx="68">
                <c:v>11568</c:v>
              </c:pt>
              <c:pt idx="69">
                <c:v>11872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CFCE-42D9-82A2-A4A42A645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802384"/>
        <c:axId val="1191801904"/>
      </c:lineChart>
      <c:valAx>
        <c:axId val="119180190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191802384"/>
        <c:crosses val="autoZero"/>
        <c:crossBetween val="between"/>
      </c:valAx>
      <c:catAx>
        <c:axId val="119180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19180190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pto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Aptos"/>
              </a:rPr>
              <a:t>FIT Requests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Day Case</c:v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1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0</c:v>
              </c:pt>
              <c:pt idx="55">
                <c:v>0</c:v>
              </c:pt>
              <c:pt idx="56">
                <c:v>0</c:v>
              </c:pt>
              <c:pt idx="57">
                <c:v>0</c:v>
              </c:pt>
              <c:pt idx="58">
                <c:v>0</c:v>
              </c:pt>
              <c:pt idx="59">
                <c:v>1</c:v>
              </c:pt>
              <c:pt idx="60">
                <c:v>1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C21E-49A3-981B-04BDCD27DF59}"/>
            </c:ext>
          </c:extLst>
        </c:ser>
        <c:ser>
          <c:idx val="1"/>
          <c:order val="1"/>
          <c:tx>
            <c:v>Emergency</c:v>
          </c:tx>
          <c:spPr>
            <a:ln w="28575" cap="rnd">
              <a:solidFill>
                <a:srgbClr val="E9713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1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0</c:v>
              </c:pt>
              <c:pt idx="52">
                <c:v>0</c:v>
              </c:pt>
              <c:pt idx="53">
                <c:v>0</c:v>
              </c:pt>
              <c:pt idx="54">
                <c:v>1</c:v>
              </c:pt>
              <c:pt idx="55">
                <c:v>0</c:v>
              </c:pt>
              <c:pt idx="56">
                <c:v>1</c:v>
              </c:pt>
              <c:pt idx="57">
                <c:v>0</c:v>
              </c:pt>
              <c:pt idx="58">
                <c:v>2</c:v>
              </c:pt>
              <c:pt idx="59">
                <c:v>1</c:v>
              </c:pt>
              <c:pt idx="60">
                <c:v>0</c:v>
              </c:pt>
              <c:pt idx="61">
                <c:v>1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1</c:v>
              </c:pt>
              <c:pt idx="66">
                <c:v>1</c:v>
              </c:pt>
              <c:pt idx="67">
                <c:v>1</c:v>
              </c:pt>
              <c:pt idx="68">
                <c:v>0</c:v>
              </c:pt>
              <c:pt idx="69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C21E-49A3-981B-04BDCD27DF59}"/>
            </c:ext>
          </c:extLst>
        </c:ser>
        <c:ser>
          <c:idx val="2"/>
          <c:order val="2"/>
          <c:tx>
            <c:v>External</c:v>
          </c:tx>
          <c:spPr>
            <a:ln w="28575" cap="rnd">
              <a:solidFill>
                <a:srgbClr val="196B2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1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9</c:v>
              </c:pt>
              <c:pt idx="11">
                <c:v>12</c:v>
              </c:pt>
              <c:pt idx="12">
                <c:v>13</c:v>
              </c:pt>
              <c:pt idx="13">
                <c:v>12</c:v>
              </c:pt>
              <c:pt idx="14">
                <c:v>8</c:v>
              </c:pt>
              <c:pt idx="15">
                <c:v>6</c:v>
              </c:pt>
              <c:pt idx="16">
                <c:v>23</c:v>
              </c:pt>
              <c:pt idx="17">
                <c:v>31</c:v>
              </c:pt>
              <c:pt idx="18">
                <c:v>25</c:v>
              </c:pt>
              <c:pt idx="19">
                <c:v>13</c:v>
              </c:pt>
              <c:pt idx="20">
                <c:v>18</c:v>
              </c:pt>
              <c:pt idx="21">
                <c:v>7</c:v>
              </c:pt>
              <c:pt idx="22">
                <c:v>2</c:v>
              </c:pt>
              <c:pt idx="23">
                <c:v>18</c:v>
              </c:pt>
              <c:pt idx="24">
                <c:v>229</c:v>
              </c:pt>
              <c:pt idx="25">
                <c:v>237</c:v>
              </c:pt>
              <c:pt idx="26">
                <c:v>188</c:v>
              </c:pt>
              <c:pt idx="27">
                <c:v>216</c:v>
              </c:pt>
              <c:pt idx="28">
                <c:v>222</c:v>
              </c:pt>
              <c:pt idx="29">
                <c:v>264</c:v>
              </c:pt>
              <c:pt idx="30">
                <c:v>811</c:v>
              </c:pt>
              <c:pt idx="31">
                <c:v>436</c:v>
              </c:pt>
              <c:pt idx="32">
                <c:v>71</c:v>
              </c:pt>
              <c:pt idx="33">
                <c:v>99</c:v>
              </c:pt>
              <c:pt idx="34">
                <c:v>74</c:v>
              </c:pt>
              <c:pt idx="35">
                <c:v>107</c:v>
              </c:pt>
              <c:pt idx="36">
                <c:v>91</c:v>
              </c:pt>
              <c:pt idx="37">
                <c:v>97</c:v>
              </c:pt>
              <c:pt idx="38">
                <c:v>75</c:v>
              </c:pt>
              <c:pt idx="39">
                <c:v>66</c:v>
              </c:pt>
              <c:pt idx="40">
                <c:v>59</c:v>
              </c:pt>
              <c:pt idx="41">
                <c:v>87</c:v>
              </c:pt>
              <c:pt idx="42">
                <c:v>61</c:v>
              </c:pt>
              <c:pt idx="43">
                <c:v>91</c:v>
              </c:pt>
              <c:pt idx="44">
                <c:v>84</c:v>
              </c:pt>
              <c:pt idx="45">
                <c:v>128</c:v>
              </c:pt>
              <c:pt idx="46">
                <c:v>47</c:v>
              </c:pt>
              <c:pt idx="47">
                <c:v>50</c:v>
              </c:pt>
              <c:pt idx="48">
                <c:v>62</c:v>
              </c:pt>
              <c:pt idx="49">
                <c:v>55</c:v>
              </c:pt>
              <c:pt idx="50">
                <c:v>63</c:v>
              </c:pt>
              <c:pt idx="51">
                <c:v>48</c:v>
              </c:pt>
              <c:pt idx="52">
                <c:v>63</c:v>
              </c:pt>
              <c:pt idx="53">
                <c:v>61</c:v>
              </c:pt>
              <c:pt idx="54">
                <c:v>43</c:v>
              </c:pt>
              <c:pt idx="55">
                <c:v>38</c:v>
              </c:pt>
              <c:pt idx="56">
                <c:v>41</c:v>
              </c:pt>
              <c:pt idx="57">
                <c:v>52</c:v>
              </c:pt>
              <c:pt idx="58">
                <c:v>28</c:v>
              </c:pt>
              <c:pt idx="59">
                <c:v>30</c:v>
              </c:pt>
              <c:pt idx="60">
                <c:v>28</c:v>
              </c:pt>
              <c:pt idx="61">
                <c:v>36</c:v>
              </c:pt>
              <c:pt idx="62">
                <c:v>42</c:v>
              </c:pt>
              <c:pt idx="63">
                <c:v>40</c:v>
              </c:pt>
              <c:pt idx="64">
                <c:v>50</c:v>
              </c:pt>
              <c:pt idx="65">
                <c:v>29</c:v>
              </c:pt>
              <c:pt idx="66">
                <c:v>18</c:v>
              </c:pt>
              <c:pt idx="67">
                <c:v>28</c:v>
              </c:pt>
              <c:pt idx="68">
                <c:v>37</c:v>
              </c:pt>
              <c:pt idx="69">
                <c:v>45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C21E-49A3-981B-04BDCD27DF59}"/>
            </c:ext>
          </c:extLst>
        </c:ser>
        <c:ser>
          <c:idx val="3"/>
          <c:order val="3"/>
          <c:tx>
            <c:v>GP</c:v>
          </c:tx>
          <c:spPr>
            <a:ln w="28575" cap="rnd">
              <a:solidFill>
                <a:srgbClr val="0F9ED5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5</c:v>
              </c:pt>
              <c:pt idx="1">
                <c:v>290</c:v>
              </c:pt>
              <c:pt idx="2">
                <c:v>373</c:v>
              </c:pt>
              <c:pt idx="3">
                <c:v>364</c:v>
              </c:pt>
              <c:pt idx="4">
                <c:v>513</c:v>
              </c:pt>
              <c:pt idx="5">
                <c:v>495</c:v>
              </c:pt>
              <c:pt idx="6">
                <c:v>441</c:v>
              </c:pt>
              <c:pt idx="7">
                <c:v>558</c:v>
              </c:pt>
              <c:pt idx="8">
                <c:v>560</c:v>
              </c:pt>
              <c:pt idx="9">
                <c:v>606</c:v>
              </c:pt>
              <c:pt idx="10">
                <c:v>716</c:v>
              </c:pt>
              <c:pt idx="11">
                <c:v>830</c:v>
              </c:pt>
              <c:pt idx="12">
                <c:v>773</c:v>
              </c:pt>
              <c:pt idx="13">
                <c:v>974</c:v>
              </c:pt>
              <c:pt idx="14">
                <c:v>945</c:v>
              </c:pt>
              <c:pt idx="15">
                <c:v>940</c:v>
              </c:pt>
              <c:pt idx="16">
                <c:v>1143</c:v>
              </c:pt>
              <c:pt idx="17">
                <c:v>1045</c:v>
              </c:pt>
              <c:pt idx="18">
                <c:v>873</c:v>
              </c:pt>
              <c:pt idx="19">
                <c:v>1174</c:v>
              </c:pt>
              <c:pt idx="20">
                <c:v>1063</c:v>
              </c:pt>
              <c:pt idx="21">
                <c:v>1013</c:v>
              </c:pt>
              <c:pt idx="22">
                <c:v>416</c:v>
              </c:pt>
              <c:pt idx="23">
                <c:v>642</c:v>
              </c:pt>
              <c:pt idx="24">
                <c:v>1140</c:v>
              </c:pt>
              <c:pt idx="25">
                <c:v>1917</c:v>
              </c:pt>
              <c:pt idx="26">
                <c:v>2094</c:v>
              </c:pt>
              <c:pt idx="27">
                <c:v>2607</c:v>
              </c:pt>
              <c:pt idx="28">
                <c:v>2911</c:v>
              </c:pt>
              <c:pt idx="29">
                <c:v>3086</c:v>
              </c:pt>
              <c:pt idx="30">
                <c:v>3092</c:v>
              </c:pt>
              <c:pt idx="31">
                <c:v>2542</c:v>
              </c:pt>
              <c:pt idx="32">
                <c:v>2929</c:v>
              </c:pt>
              <c:pt idx="33">
                <c:v>3760</c:v>
              </c:pt>
              <c:pt idx="34">
                <c:v>3384</c:v>
              </c:pt>
              <c:pt idx="35">
                <c:v>3524</c:v>
              </c:pt>
              <c:pt idx="36">
                <c:v>4004</c:v>
              </c:pt>
              <c:pt idx="37">
                <c:v>4071</c:v>
              </c:pt>
              <c:pt idx="38">
                <c:v>4035</c:v>
              </c:pt>
              <c:pt idx="39">
                <c:v>4544</c:v>
              </c:pt>
              <c:pt idx="40">
                <c:v>4609</c:v>
              </c:pt>
              <c:pt idx="41">
                <c:v>4982</c:v>
              </c:pt>
              <c:pt idx="42">
                <c:v>4183</c:v>
              </c:pt>
              <c:pt idx="43">
                <c:v>4228</c:v>
              </c:pt>
              <c:pt idx="44">
                <c:v>4785</c:v>
              </c:pt>
              <c:pt idx="45">
                <c:v>5476</c:v>
              </c:pt>
              <c:pt idx="46">
                <c:v>4442</c:v>
              </c:pt>
              <c:pt idx="47">
                <c:v>6305</c:v>
              </c:pt>
              <c:pt idx="48">
                <c:v>5373</c:v>
              </c:pt>
              <c:pt idx="49">
                <c:v>6888</c:v>
              </c:pt>
              <c:pt idx="50">
                <c:v>7317</c:v>
              </c:pt>
              <c:pt idx="51">
                <c:v>6831</c:v>
              </c:pt>
              <c:pt idx="52">
                <c:v>6318</c:v>
              </c:pt>
              <c:pt idx="53">
                <c:v>7093</c:v>
              </c:pt>
              <c:pt idx="54">
                <c:v>5601</c:v>
              </c:pt>
              <c:pt idx="55">
                <c:v>7202</c:v>
              </c:pt>
              <c:pt idx="56">
                <c:v>6703</c:v>
              </c:pt>
              <c:pt idx="57">
                <c:v>8279</c:v>
              </c:pt>
              <c:pt idx="58">
                <c:v>7106</c:v>
              </c:pt>
              <c:pt idx="59">
                <c:v>10206</c:v>
              </c:pt>
              <c:pt idx="60">
                <c:v>8141</c:v>
              </c:pt>
              <c:pt idx="61">
                <c:v>8592</c:v>
              </c:pt>
              <c:pt idx="62">
                <c:v>10137</c:v>
              </c:pt>
              <c:pt idx="63">
                <c:v>8559</c:v>
              </c:pt>
              <c:pt idx="64">
                <c:v>10383</c:v>
              </c:pt>
              <c:pt idx="65">
                <c:v>9383</c:v>
              </c:pt>
              <c:pt idx="66">
                <c:v>7552</c:v>
              </c:pt>
              <c:pt idx="67">
                <c:v>9000</c:v>
              </c:pt>
              <c:pt idx="68">
                <c:v>9384</c:v>
              </c:pt>
              <c:pt idx="69">
                <c:v>9597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C21E-49A3-981B-04BDCD27DF59}"/>
            </c:ext>
          </c:extLst>
        </c:ser>
        <c:ser>
          <c:idx val="4"/>
          <c:order val="4"/>
          <c:tx>
            <c:v>Inpatient</c:v>
          </c:tx>
          <c:spPr>
            <a:ln w="28575" cap="rnd">
              <a:solidFill>
                <a:srgbClr val="A02B93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1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1</c:v>
              </c:pt>
              <c:pt idx="7">
                <c:v>1</c:v>
              </c:pt>
              <c:pt idx="8">
                <c:v>4</c:v>
              </c:pt>
              <c:pt idx="9">
                <c:v>1</c:v>
              </c:pt>
              <c:pt idx="10">
                <c:v>0</c:v>
              </c:pt>
              <c:pt idx="11">
                <c:v>1</c:v>
              </c:pt>
              <c:pt idx="12">
                <c:v>0</c:v>
              </c:pt>
              <c:pt idx="13">
                <c:v>1</c:v>
              </c:pt>
              <c:pt idx="14">
                <c:v>2</c:v>
              </c:pt>
              <c:pt idx="15">
                <c:v>1</c:v>
              </c:pt>
              <c:pt idx="16">
                <c:v>1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1</c:v>
              </c:pt>
              <c:pt idx="23">
                <c:v>0</c:v>
              </c:pt>
              <c:pt idx="24">
                <c:v>1</c:v>
              </c:pt>
              <c:pt idx="25">
                <c:v>4</c:v>
              </c:pt>
              <c:pt idx="26">
                <c:v>7</c:v>
              </c:pt>
              <c:pt idx="27">
                <c:v>5</c:v>
              </c:pt>
              <c:pt idx="28">
                <c:v>3</c:v>
              </c:pt>
              <c:pt idx="29">
                <c:v>5</c:v>
              </c:pt>
              <c:pt idx="30">
                <c:v>9</c:v>
              </c:pt>
              <c:pt idx="31">
                <c:v>7</c:v>
              </c:pt>
              <c:pt idx="32">
                <c:v>60</c:v>
              </c:pt>
              <c:pt idx="33">
                <c:v>118</c:v>
              </c:pt>
              <c:pt idx="34">
                <c:v>39</c:v>
              </c:pt>
              <c:pt idx="35">
                <c:v>48</c:v>
              </c:pt>
              <c:pt idx="36">
                <c:v>60</c:v>
              </c:pt>
              <c:pt idx="37">
                <c:v>41</c:v>
              </c:pt>
              <c:pt idx="38">
                <c:v>22</c:v>
              </c:pt>
              <c:pt idx="39">
                <c:v>26</c:v>
              </c:pt>
              <c:pt idx="40">
                <c:v>10</c:v>
              </c:pt>
              <c:pt idx="41">
                <c:v>10</c:v>
              </c:pt>
              <c:pt idx="42">
                <c:v>16</c:v>
              </c:pt>
              <c:pt idx="43">
                <c:v>23</c:v>
              </c:pt>
              <c:pt idx="44">
                <c:v>30</c:v>
              </c:pt>
              <c:pt idx="45">
                <c:v>54</c:v>
              </c:pt>
              <c:pt idx="46">
                <c:v>5</c:v>
              </c:pt>
              <c:pt idx="47">
                <c:v>8</c:v>
              </c:pt>
              <c:pt idx="48">
                <c:v>3</c:v>
              </c:pt>
              <c:pt idx="49">
                <c:v>5</c:v>
              </c:pt>
              <c:pt idx="50">
                <c:v>3</c:v>
              </c:pt>
              <c:pt idx="51">
                <c:v>8</c:v>
              </c:pt>
              <c:pt idx="52">
                <c:v>8</c:v>
              </c:pt>
              <c:pt idx="53">
                <c:v>10</c:v>
              </c:pt>
              <c:pt idx="54">
                <c:v>1</c:v>
              </c:pt>
              <c:pt idx="55">
                <c:v>7</c:v>
              </c:pt>
              <c:pt idx="56">
                <c:v>13</c:v>
              </c:pt>
              <c:pt idx="57">
                <c:v>7</c:v>
              </c:pt>
              <c:pt idx="58">
                <c:v>5</c:v>
              </c:pt>
              <c:pt idx="59">
                <c:v>7</c:v>
              </c:pt>
              <c:pt idx="60">
                <c:v>6</c:v>
              </c:pt>
              <c:pt idx="61">
                <c:v>8</c:v>
              </c:pt>
              <c:pt idx="62">
                <c:v>15</c:v>
              </c:pt>
              <c:pt idx="63">
                <c:v>16</c:v>
              </c:pt>
              <c:pt idx="64">
                <c:v>8</c:v>
              </c:pt>
              <c:pt idx="65">
                <c:v>8</c:v>
              </c:pt>
              <c:pt idx="66">
                <c:v>9</c:v>
              </c:pt>
              <c:pt idx="67">
                <c:v>11</c:v>
              </c:pt>
              <c:pt idx="68">
                <c:v>10</c:v>
              </c:pt>
              <c:pt idx="69">
                <c:v>12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C21E-49A3-981B-04BDCD27DF59}"/>
            </c:ext>
          </c:extLst>
        </c:ser>
        <c:ser>
          <c:idx val="5"/>
          <c:order val="5"/>
          <c:tx>
            <c:v>NPEX</c:v>
          </c:tx>
          <c:spPr>
            <a:ln w="28575" cap="rnd">
              <a:solidFill>
                <a:srgbClr val="4EA72E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274</c:v>
              </c:pt>
              <c:pt idx="25">
                <c:v>165</c:v>
              </c:pt>
              <c:pt idx="26">
                <c:v>31</c:v>
              </c:pt>
              <c:pt idx="27">
                <c:v>23</c:v>
              </c:pt>
              <c:pt idx="28">
                <c:v>9</c:v>
              </c:pt>
              <c:pt idx="29">
                <c:v>20</c:v>
              </c:pt>
              <c:pt idx="30">
                <c:v>16</c:v>
              </c:pt>
              <c:pt idx="31">
                <c:v>384</c:v>
              </c:pt>
              <c:pt idx="32">
                <c:v>782</c:v>
              </c:pt>
              <c:pt idx="33">
                <c:v>1013</c:v>
              </c:pt>
              <c:pt idx="34">
                <c:v>841</c:v>
              </c:pt>
              <c:pt idx="35">
                <c:v>879</c:v>
              </c:pt>
              <c:pt idx="36">
                <c:v>1017</c:v>
              </c:pt>
              <c:pt idx="37">
                <c:v>1015</c:v>
              </c:pt>
              <c:pt idx="38">
                <c:v>1071</c:v>
              </c:pt>
              <c:pt idx="39">
                <c:v>1189</c:v>
              </c:pt>
              <c:pt idx="40">
                <c:v>1252</c:v>
              </c:pt>
              <c:pt idx="41">
                <c:v>1360</c:v>
              </c:pt>
              <c:pt idx="42">
                <c:v>1020</c:v>
              </c:pt>
              <c:pt idx="43">
                <c:v>1152</c:v>
              </c:pt>
              <c:pt idx="44">
                <c:v>1307</c:v>
              </c:pt>
              <c:pt idx="45">
                <c:v>1388</c:v>
              </c:pt>
              <c:pt idx="46">
                <c:v>1213</c:v>
              </c:pt>
              <c:pt idx="47">
                <c:v>1757</c:v>
              </c:pt>
              <c:pt idx="48">
                <c:v>1518</c:v>
              </c:pt>
              <c:pt idx="49">
                <c:v>1978</c:v>
              </c:pt>
              <c:pt idx="50">
                <c:v>2067</c:v>
              </c:pt>
              <c:pt idx="51">
                <c:v>1826</c:v>
              </c:pt>
              <c:pt idx="52">
                <c:v>1829</c:v>
              </c:pt>
              <c:pt idx="53">
                <c:v>2003</c:v>
              </c:pt>
              <c:pt idx="54">
                <c:v>1733</c:v>
              </c:pt>
              <c:pt idx="55">
                <c:v>1970</c:v>
              </c:pt>
              <c:pt idx="56">
                <c:v>2031</c:v>
              </c:pt>
              <c:pt idx="57">
                <c:v>1929</c:v>
              </c:pt>
              <c:pt idx="58">
                <c:v>1954</c:v>
              </c:pt>
              <c:pt idx="59">
                <c:v>2542</c:v>
              </c:pt>
              <c:pt idx="60">
                <c:v>2125</c:v>
              </c:pt>
              <c:pt idx="61">
                <c:v>2163</c:v>
              </c:pt>
              <c:pt idx="62">
                <c:v>2811</c:v>
              </c:pt>
              <c:pt idx="63">
                <c:v>2185</c:v>
              </c:pt>
              <c:pt idx="64">
                <c:v>2411</c:v>
              </c:pt>
              <c:pt idx="65">
                <c:v>2214</c:v>
              </c:pt>
              <c:pt idx="66">
                <c:v>1603</c:v>
              </c:pt>
              <c:pt idx="67">
                <c:v>2222</c:v>
              </c:pt>
              <c:pt idx="68">
                <c:v>2122</c:v>
              </c:pt>
              <c:pt idx="69">
                <c:v>2202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C21E-49A3-981B-04BDCD27DF59}"/>
            </c:ext>
          </c:extLst>
        </c:ser>
        <c:ser>
          <c:idx val="6"/>
          <c:order val="6"/>
          <c:tx>
            <c:v>Outpatient</c:v>
          </c:tx>
          <c:spPr>
            <a:ln w="28575" cap="rnd">
              <a:solidFill>
                <a:srgbClr val="0D3A4E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3</c:v>
              </c:pt>
              <c:pt idx="5">
                <c:v>0</c:v>
              </c:pt>
              <c:pt idx="6">
                <c:v>1</c:v>
              </c:pt>
              <c:pt idx="7">
                <c:v>4</c:v>
              </c:pt>
              <c:pt idx="8">
                <c:v>4</c:v>
              </c:pt>
              <c:pt idx="9">
                <c:v>3</c:v>
              </c:pt>
              <c:pt idx="10">
                <c:v>3</c:v>
              </c:pt>
              <c:pt idx="11">
                <c:v>3</c:v>
              </c:pt>
              <c:pt idx="12">
                <c:v>3</c:v>
              </c:pt>
              <c:pt idx="13">
                <c:v>3</c:v>
              </c:pt>
              <c:pt idx="14">
                <c:v>1</c:v>
              </c:pt>
              <c:pt idx="15">
                <c:v>5</c:v>
              </c:pt>
              <c:pt idx="16">
                <c:v>5</c:v>
              </c:pt>
              <c:pt idx="17">
                <c:v>3</c:v>
              </c:pt>
              <c:pt idx="18">
                <c:v>5</c:v>
              </c:pt>
              <c:pt idx="19">
                <c:v>5</c:v>
              </c:pt>
              <c:pt idx="20">
                <c:v>3</c:v>
              </c:pt>
              <c:pt idx="21">
                <c:v>5</c:v>
              </c:pt>
              <c:pt idx="22">
                <c:v>3</c:v>
              </c:pt>
              <c:pt idx="23">
                <c:v>2</c:v>
              </c:pt>
              <c:pt idx="24">
                <c:v>67</c:v>
              </c:pt>
              <c:pt idx="25">
                <c:v>10</c:v>
              </c:pt>
              <c:pt idx="26">
                <c:v>3</c:v>
              </c:pt>
              <c:pt idx="27">
                <c:v>2</c:v>
              </c:pt>
              <c:pt idx="28">
                <c:v>2</c:v>
              </c:pt>
              <c:pt idx="29">
                <c:v>5</c:v>
              </c:pt>
              <c:pt idx="30">
                <c:v>1</c:v>
              </c:pt>
              <c:pt idx="31">
                <c:v>5</c:v>
              </c:pt>
              <c:pt idx="32">
                <c:v>3</c:v>
              </c:pt>
              <c:pt idx="33">
                <c:v>5</c:v>
              </c:pt>
              <c:pt idx="34">
                <c:v>5</c:v>
              </c:pt>
              <c:pt idx="35">
                <c:v>4</c:v>
              </c:pt>
              <c:pt idx="36">
                <c:v>8</c:v>
              </c:pt>
              <c:pt idx="37">
                <c:v>10</c:v>
              </c:pt>
              <c:pt idx="38">
                <c:v>3</c:v>
              </c:pt>
              <c:pt idx="39">
                <c:v>8</c:v>
              </c:pt>
              <c:pt idx="40">
                <c:v>9</c:v>
              </c:pt>
              <c:pt idx="41">
                <c:v>3</c:v>
              </c:pt>
              <c:pt idx="42">
                <c:v>10</c:v>
              </c:pt>
              <c:pt idx="43">
                <c:v>1</c:v>
              </c:pt>
              <c:pt idx="44">
                <c:v>6</c:v>
              </c:pt>
              <c:pt idx="45">
                <c:v>6</c:v>
              </c:pt>
              <c:pt idx="46">
                <c:v>4</c:v>
              </c:pt>
              <c:pt idx="47">
                <c:v>4</c:v>
              </c:pt>
              <c:pt idx="48">
                <c:v>10</c:v>
              </c:pt>
              <c:pt idx="49">
                <c:v>3</c:v>
              </c:pt>
              <c:pt idx="50">
                <c:v>0</c:v>
              </c:pt>
              <c:pt idx="51">
                <c:v>4</c:v>
              </c:pt>
              <c:pt idx="52">
                <c:v>6</c:v>
              </c:pt>
              <c:pt idx="53">
                <c:v>4</c:v>
              </c:pt>
              <c:pt idx="54">
                <c:v>4</c:v>
              </c:pt>
              <c:pt idx="55">
                <c:v>8</c:v>
              </c:pt>
              <c:pt idx="56">
                <c:v>6</c:v>
              </c:pt>
              <c:pt idx="57">
                <c:v>9</c:v>
              </c:pt>
              <c:pt idx="58">
                <c:v>4</c:v>
              </c:pt>
              <c:pt idx="59">
                <c:v>8</c:v>
              </c:pt>
              <c:pt idx="60">
                <c:v>6</c:v>
              </c:pt>
              <c:pt idx="61">
                <c:v>3</c:v>
              </c:pt>
              <c:pt idx="62">
                <c:v>11</c:v>
              </c:pt>
              <c:pt idx="63">
                <c:v>11</c:v>
              </c:pt>
              <c:pt idx="64">
                <c:v>17</c:v>
              </c:pt>
              <c:pt idx="65">
                <c:v>11</c:v>
              </c:pt>
              <c:pt idx="66">
                <c:v>10</c:v>
              </c:pt>
              <c:pt idx="67">
                <c:v>13</c:v>
              </c:pt>
              <c:pt idx="68">
                <c:v>11</c:v>
              </c:pt>
              <c:pt idx="69">
                <c:v>10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C21E-49A3-981B-04BDCD27DF59}"/>
            </c:ext>
          </c:extLst>
        </c:ser>
        <c:ser>
          <c:idx val="7"/>
          <c:order val="7"/>
          <c:tx>
            <c:v>Private</c:v>
          </c:tx>
          <c:spPr>
            <a:ln w="28575" cap="rnd">
              <a:solidFill>
                <a:srgbClr val="994010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1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1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1</c:v>
              </c:pt>
              <c:pt idx="44">
                <c:v>1</c:v>
              </c:pt>
              <c:pt idx="45">
                <c:v>0</c:v>
              </c:pt>
              <c:pt idx="46">
                <c:v>2</c:v>
              </c:pt>
              <c:pt idx="47">
                <c:v>3</c:v>
              </c:pt>
              <c:pt idx="48">
                <c:v>3</c:v>
              </c:pt>
              <c:pt idx="49">
                <c:v>0</c:v>
              </c:pt>
              <c:pt idx="50">
                <c:v>1</c:v>
              </c:pt>
              <c:pt idx="51">
                <c:v>0</c:v>
              </c:pt>
              <c:pt idx="52">
                <c:v>1</c:v>
              </c:pt>
              <c:pt idx="53">
                <c:v>0</c:v>
              </c:pt>
              <c:pt idx="54">
                <c:v>0</c:v>
              </c:pt>
              <c:pt idx="55">
                <c:v>1</c:v>
              </c:pt>
              <c:pt idx="56">
                <c:v>0</c:v>
              </c:pt>
              <c:pt idx="57">
                <c:v>1</c:v>
              </c:pt>
              <c:pt idx="58">
                <c:v>2</c:v>
              </c:pt>
              <c:pt idx="59">
                <c:v>3</c:v>
              </c:pt>
              <c:pt idx="60">
                <c:v>4</c:v>
              </c:pt>
              <c:pt idx="61">
                <c:v>3</c:v>
              </c:pt>
              <c:pt idx="62">
                <c:v>4</c:v>
              </c:pt>
              <c:pt idx="63">
                <c:v>1</c:v>
              </c:pt>
              <c:pt idx="64">
                <c:v>4</c:v>
              </c:pt>
              <c:pt idx="65">
                <c:v>4</c:v>
              </c:pt>
              <c:pt idx="66">
                <c:v>2</c:v>
              </c:pt>
              <c:pt idx="67">
                <c:v>4</c:v>
              </c:pt>
              <c:pt idx="68">
                <c:v>4</c:v>
              </c:pt>
              <c:pt idx="69">
                <c:v>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7-C21E-49A3-981B-04BDCD27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606352"/>
        <c:axId val="1551613072"/>
      </c:lineChart>
      <c:valAx>
        <c:axId val="155161307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606352"/>
        <c:crosses val="autoZero"/>
        <c:crossBetween val="between"/>
      </c:valAx>
      <c:catAx>
        <c:axId val="1551606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61307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pto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Aptos"/>
              </a:rPr>
              <a:t>% FIT Positive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0"/>
          <c:y val="0.1887883405219544"/>
          <c:w val="0.95713350751232318"/>
          <c:h val="0.66277924809134525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trendline>
            <c:spPr>
              <a:ln w="19046" cap="rnd">
                <a:solidFill>
                  <a:srgbClr val="156082"/>
                </a:solidFill>
                <a:custDash>
                  <a:ds d="200000" sp="0"/>
                </a:custDash>
              </a:ln>
            </c:spPr>
            <c:trendlineType val="linear"/>
            <c:dispRSqr val="0"/>
            <c:dispEq val="0"/>
          </c:trendline>
          <c:cat>
            <c:strLit>
              <c:ptCount val="17"/>
              <c:pt idx="0">
                <c:v>2022-11</c:v>
              </c:pt>
              <c:pt idx="1">
                <c:v>2022-12</c:v>
              </c:pt>
              <c:pt idx="2">
                <c:v>2023-01</c:v>
              </c:pt>
              <c:pt idx="3">
                <c:v>2023-02</c:v>
              </c:pt>
              <c:pt idx="4">
                <c:v>2023-03</c:v>
              </c:pt>
              <c:pt idx="5">
                <c:v>2023-04</c:v>
              </c:pt>
              <c:pt idx="6">
                <c:v>2023-05</c:v>
              </c:pt>
              <c:pt idx="7">
                <c:v>2023-06</c:v>
              </c:pt>
              <c:pt idx="8">
                <c:v>2023-07</c:v>
              </c:pt>
              <c:pt idx="9">
                <c:v>2023-08</c:v>
              </c:pt>
              <c:pt idx="10">
                <c:v>2023-09</c:v>
              </c:pt>
              <c:pt idx="11">
                <c:v>2023-10</c:v>
              </c:pt>
              <c:pt idx="12">
                <c:v>2023-11</c:v>
              </c:pt>
              <c:pt idx="13">
                <c:v>2023-12</c:v>
              </c:pt>
              <c:pt idx="14">
                <c:v>2024-01</c:v>
              </c:pt>
              <c:pt idx="15">
                <c:v>2024-02</c:v>
              </c:pt>
              <c:pt idx="16">
                <c:v>2024-03</c:v>
              </c:pt>
            </c:strLit>
          </c:cat>
          <c:val>
            <c:numLit>
              <c:formatCode>General</c:formatCode>
              <c:ptCount val="17"/>
              <c:pt idx="0">
                <c:v>0.33333333333333331</c:v>
              </c:pt>
              <c:pt idx="1">
                <c:v>0.45454545454545453</c:v>
              </c:pt>
              <c:pt idx="2">
                <c:v>0.16</c:v>
              </c:pt>
              <c:pt idx="3">
                <c:v>0.13636363636363635</c:v>
              </c:pt>
              <c:pt idx="4">
                <c:v>0.28947368421052633</c:v>
              </c:pt>
              <c:pt idx="5">
                <c:v>0.16</c:v>
              </c:pt>
              <c:pt idx="6">
                <c:v>0.24074074074074073</c:v>
              </c:pt>
              <c:pt idx="7">
                <c:v>0.10526315789473684</c:v>
              </c:pt>
              <c:pt idx="8">
                <c:v>0.16666666666666666</c:v>
              </c:pt>
              <c:pt idx="9">
                <c:v>0.19298245614035087</c:v>
              </c:pt>
              <c:pt idx="10">
                <c:v>0.24444444444444444</c:v>
              </c:pt>
              <c:pt idx="11">
                <c:v>0.14035087719298245</c:v>
              </c:pt>
              <c:pt idx="12">
                <c:v>0.21052631578947367</c:v>
              </c:pt>
              <c:pt idx="13">
                <c:v>0.18181818181818182</c:v>
              </c:pt>
              <c:pt idx="14">
                <c:v>0.2608695652173913</c:v>
              </c:pt>
              <c:pt idx="15">
                <c:v>0.25</c:v>
              </c:pt>
              <c:pt idx="16">
                <c:v>0.26530612244897961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E1CC-4CF4-A506-8CD048915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611632"/>
        <c:axId val="1551610192"/>
      </c:lineChart>
      <c:valAx>
        <c:axId val="155161019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611632"/>
        <c:crosses val="autoZero"/>
        <c:crossBetween val="between"/>
      </c:valAx>
      <c:catAx>
        <c:axId val="155161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61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pto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Aptos"/>
              </a:rPr>
              <a:t>% &lt;50 Years Old</a:t>
            </a:r>
          </a:p>
        </c:rich>
      </c:tx>
      <c:layout>
        <c:manualLayout>
          <c:xMode val="edge"/>
          <c:yMode val="edge"/>
          <c:x val="0.36300281787386246"/>
          <c:y val="0.1162493601193106"/>
        </c:manualLayout>
      </c:layout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69"/>
              <c:pt idx="0">
                <c:v>2018-07</c:v>
              </c:pt>
              <c:pt idx="1">
                <c:v>2018-08</c:v>
              </c:pt>
              <c:pt idx="2">
                <c:v>2018-09</c:v>
              </c:pt>
              <c:pt idx="3">
                <c:v>2018-10</c:v>
              </c:pt>
              <c:pt idx="4">
                <c:v>2018-11</c:v>
              </c:pt>
              <c:pt idx="5">
                <c:v>2018-12</c:v>
              </c:pt>
              <c:pt idx="6">
                <c:v>2019-01</c:v>
              </c:pt>
              <c:pt idx="7">
                <c:v>2019-02</c:v>
              </c:pt>
              <c:pt idx="8">
                <c:v>2019-03</c:v>
              </c:pt>
              <c:pt idx="9">
                <c:v>2019-04</c:v>
              </c:pt>
              <c:pt idx="10">
                <c:v>2019-05</c:v>
              </c:pt>
              <c:pt idx="11">
                <c:v>2019-06</c:v>
              </c:pt>
              <c:pt idx="12">
                <c:v>2019-07</c:v>
              </c:pt>
              <c:pt idx="13">
                <c:v>2019-08</c:v>
              </c:pt>
              <c:pt idx="14">
                <c:v>2019-09</c:v>
              </c:pt>
              <c:pt idx="15">
                <c:v>2019-10</c:v>
              </c:pt>
              <c:pt idx="16">
                <c:v>2019-11</c:v>
              </c:pt>
              <c:pt idx="17">
                <c:v>2019-12</c:v>
              </c:pt>
              <c:pt idx="18">
                <c:v>2020-01</c:v>
              </c:pt>
              <c:pt idx="19">
                <c:v>2020-02</c:v>
              </c:pt>
              <c:pt idx="20">
                <c:v>2020-03</c:v>
              </c:pt>
              <c:pt idx="21">
                <c:v>2020-04</c:v>
              </c:pt>
              <c:pt idx="22">
                <c:v>2020-05</c:v>
              </c:pt>
              <c:pt idx="23">
                <c:v>2020-06</c:v>
              </c:pt>
              <c:pt idx="24">
                <c:v>2020-07</c:v>
              </c:pt>
              <c:pt idx="25">
                <c:v>2020-08</c:v>
              </c:pt>
              <c:pt idx="26">
                <c:v>2020-09</c:v>
              </c:pt>
              <c:pt idx="27">
                <c:v>2020-10</c:v>
              </c:pt>
              <c:pt idx="28">
                <c:v>2020-11</c:v>
              </c:pt>
              <c:pt idx="29">
                <c:v>2020-12</c:v>
              </c:pt>
              <c:pt idx="30">
                <c:v>2021-01</c:v>
              </c:pt>
              <c:pt idx="31">
                <c:v>2021-02</c:v>
              </c:pt>
              <c:pt idx="32">
                <c:v>2021-03</c:v>
              </c:pt>
              <c:pt idx="33">
                <c:v>2021-04</c:v>
              </c:pt>
              <c:pt idx="34">
                <c:v>2021-05</c:v>
              </c:pt>
              <c:pt idx="35">
                <c:v>2021-06</c:v>
              </c:pt>
              <c:pt idx="36">
                <c:v>2021-07</c:v>
              </c:pt>
              <c:pt idx="37">
                <c:v>2021-08</c:v>
              </c:pt>
              <c:pt idx="38">
                <c:v>2021-09</c:v>
              </c:pt>
              <c:pt idx="39">
                <c:v>2021-10</c:v>
              </c:pt>
              <c:pt idx="40">
                <c:v>2021-11</c:v>
              </c:pt>
              <c:pt idx="41">
                <c:v>2021-12</c:v>
              </c:pt>
              <c:pt idx="42">
                <c:v>2022-01</c:v>
              </c:pt>
              <c:pt idx="43">
                <c:v>2022-02</c:v>
              </c:pt>
              <c:pt idx="44">
                <c:v>2022-03</c:v>
              </c:pt>
              <c:pt idx="45">
                <c:v>2022-04</c:v>
              </c:pt>
              <c:pt idx="46">
                <c:v>2022-05</c:v>
              </c:pt>
              <c:pt idx="47">
                <c:v>2022-06</c:v>
              </c:pt>
              <c:pt idx="48">
                <c:v>2022-07</c:v>
              </c:pt>
              <c:pt idx="49">
                <c:v>2022-08</c:v>
              </c:pt>
              <c:pt idx="50">
                <c:v>2022-09</c:v>
              </c:pt>
              <c:pt idx="51">
                <c:v>2022-10</c:v>
              </c:pt>
              <c:pt idx="52">
                <c:v>2022-11</c:v>
              </c:pt>
              <c:pt idx="53">
                <c:v>2022-12</c:v>
              </c:pt>
              <c:pt idx="54">
                <c:v>2023-01</c:v>
              </c:pt>
              <c:pt idx="55">
                <c:v>2023-02</c:v>
              </c:pt>
              <c:pt idx="56">
                <c:v>2023-03</c:v>
              </c:pt>
              <c:pt idx="57">
                <c:v>2023-04</c:v>
              </c:pt>
              <c:pt idx="58">
                <c:v>2023-05</c:v>
              </c:pt>
              <c:pt idx="59">
                <c:v>2023-06</c:v>
              </c:pt>
              <c:pt idx="60">
                <c:v>2023-07</c:v>
              </c:pt>
              <c:pt idx="61">
                <c:v>2023-08</c:v>
              </c:pt>
              <c:pt idx="62">
                <c:v>2023-09</c:v>
              </c:pt>
              <c:pt idx="63">
                <c:v>2023-10</c:v>
              </c:pt>
              <c:pt idx="64">
                <c:v>2023-11</c:v>
              </c:pt>
              <c:pt idx="65">
                <c:v>2023-12</c:v>
              </c:pt>
              <c:pt idx="66">
                <c:v>2024-01</c:v>
              </c:pt>
              <c:pt idx="67">
                <c:v>2024-02</c:v>
              </c:pt>
              <c:pt idx="68">
                <c:v>2024-03</c:v>
              </c:pt>
            </c:strLit>
          </c:cat>
          <c:val>
            <c:numLit>
              <c:formatCode>General</c:formatCode>
              <c:ptCount val="69"/>
              <c:pt idx="0">
                <c:v>1.0309278350515464E-2</c:v>
              </c:pt>
              <c:pt idx="1">
                <c:v>1.876675603217158E-2</c:v>
              </c:pt>
              <c:pt idx="2">
                <c:v>2.1917808219178082E-2</c:v>
              </c:pt>
              <c:pt idx="3">
                <c:v>1.5503875968992248E-2</c:v>
              </c:pt>
              <c:pt idx="4">
                <c:v>2.6262626262626262E-2</c:v>
              </c:pt>
              <c:pt idx="5">
                <c:v>2.0316027088036117E-2</c:v>
              </c:pt>
              <c:pt idx="6">
                <c:v>2.664298401420959E-2</c:v>
              </c:pt>
              <c:pt idx="7">
                <c:v>2.1126760563380281E-2</c:v>
              </c:pt>
              <c:pt idx="8">
                <c:v>1.4754098360655738E-2</c:v>
              </c:pt>
              <c:pt idx="9">
                <c:v>1.6483516483516484E-2</c:v>
              </c:pt>
              <c:pt idx="10">
                <c:v>2.2458628841607566E-2</c:v>
              </c:pt>
              <c:pt idx="11">
                <c:v>1.5209125475285171E-2</c:v>
              </c:pt>
              <c:pt idx="12">
                <c:v>2.3232323232323233E-2</c:v>
              </c:pt>
              <c:pt idx="13">
                <c:v>1.5690376569037656E-2</c:v>
              </c:pt>
              <c:pt idx="14">
                <c:v>1.680672268907563E-2</c:v>
              </c:pt>
              <c:pt idx="15">
                <c:v>1.877133105802048E-2</c:v>
              </c:pt>
              <c:pt idx="16">
                <c:v>2.6876737720111215E-2</c:v>
              </c:pt>
              <c:pt idx="17">
                <c:v>1.7718715393133997E-2</c:v>
              </c:pt>
              <c:pt idx="18">
                <c:v>1.5100671140939598E-2</c:v>
              </c:pt>
              <c:pt idx="19">
                <c:v>1.6605166051660517E-2</c:v>
              </c:pt>
              <c:pt idx="20">
                <c:v>2.1463414634146343E-2</c:v>
              </c:pt>
              <c:pt idx="21">
                <c:v>4.2654028436018961E-2</c:v>
              </c:pt>
              <c:pt idx="22">
                <c:v>3.3232628398791542E-2</c:v>
              </c:pt>
              <c:pt idx="23">
                <c:v>5.1371862230005838E-2</c:v>
              </c:pt>
              <c:pt idx="24">
                <c:v>5.6150878696956709E-2</c:v>
              </c:pt>
              <c:pt idx="25">
                <c:v>4.9504950495049507E-2</c:v>
              </c:pt>
              <c:pt idx="26">
                <c:v>6.2390466175955138E-2</c:v>
              </c:pt>
              <c:pt idx="27">
                <c:v>5.6561804893549415E-2</c:v>
              </c:pt>
              <c:pt idx="28">
                <c:v>6.893491124260355E-2</c:v>
              </c:pt>
              <c:pt idx="29">
                <c:v>8.5750636132315525E-2</c:v>
              </c:pt>
              <c:pt idx="30">
                <c:v>9.2471843509187912E-2</c:v>
              </c:pt>
              <c:pt idx="31">
                <c:v>0.11443433029908973</c:v>
              </c:pt>
              <c:pt idx="32">
                <c:v>0.12212212212212212</c:v>
              </c:pt>
              <c:pt idx="33">
                <c:v>0.12871287128712872</c:v>
              </c:pt>
              <c:pt idx="34">
                <c:v>0.13217886891714162</c:v>
              </c:pt>
              <c:pt idx="35">
                <c:v>0.13185328185328185</c:v>
              </c:pt>
              <c:pt idx="36">
                <c:v>0.13928162017577378</c:v>
              </c:pt>
              <c:pt idx="37">
                <c:v>0.12367966199347033</c:v>
              </c:pt>
              <c:pt idx="38">
                <c:v>0.14726555803188754</c:v>
              </c:pt>
              <c:pt idx="39">
                <c:v>0.15457147667957569</c:v>
              </c:pt>
              <c:pt idx="40">
                <c:v>0.16454517230673704</c:v>
              </c:pt>
              <c:pt idx="41">
                <c:v>0.16030245746691871</c:v>
              </c:pt>
              <c:pt idx="42">
                <c:v>0.14665211062590974</c:v>
              </c:pt>
              <c:pt idx="43">
                <c:v>0.14711089650732334</c:v>
              </c:pt>
              <c:pt idx="44">
                <c:v>0.14393079977311402</c:v>
              </c:pt>
              <c:pt idx="45">
                <c:v>0.15123402765622265</c:v>
              </c:pt>
              <c:pt idx="46">
                <c:v>0.17238833517903285</c:v>
              </c:pt>
              <c:pt idx="47">
                <c:v>0.17219113215669393</c:v>
              </c:pt>
              <c:pt idx="48">
                <c:v>0.18087131817672752</c:v>
              </c:pt>
              <c:pt idx="49">
                <c:v>0.16738969421225267</c:v>
              </c:pt>
              <c:pt idx="50">
                <c:v>0.17437191694390272</c:v>
              </c:pt>
              <c:pt idx="51">
                <c:v>0.18638297872340426</c:v>
              </c:pt>
              <c:pt idx="52">
                <c:v>0.18362228764584015</c:v>
              </c:pt>
              <c:pt idx="53">
                <c:v>0.19341731003657051</c:v>
              </c:pt>
              <c:pt idx="54">
                <c:v>0.17298937784522003</c:v>
              </c:pt>
              <c:pt idx="55">
                <c:v>0.17828311540648095</c:v>
              </c:pt>
              <c:pt idx="56">
                <c:v>0.18478155103629465</c:v>
              </c:pt>
              <c:pt idx="57">
                <c:v>0.18986924513789694</c:v>
              </c:pt>
              <c:pt idx="58">
                <c:v>0.20214095952492578</c:v>
              </c:pt>
              <c:pt idx="59">
                <c:v>0.19484046164290564</c:v>
              </c:pt>
              <c:pt idx="60">
                <c:v>0.19692763279659448</c:v>
              </c:pt>
              <c:pt idx="61">
                <c:v>0.18463901689708143</c:v>
              </c:pt>
              <c:pt idx="62">
                <c:v>0.19274879763226044</c:v>
              </c:pt>
              <c:pt idx="63">
                <c:v>0.20018643672803543</c:v>
              </c:pt>
              <c:pt idx="64">
                <c:v>0.21141630901287553</c:v>
              </c:pt>
              <c:pt idx="65">
                <c:v>0.21729200652528549</c:v>
              </c:pt>
              <c:pt idx="66">
                <c:v>0.2089724266335668</c:v>
              </c:pt>
              <c:pt idx="67">
                <c:v>0.20798755186721993</c:v>
              </c:pt>
              <c:pt idx="68">
                <c:v>0.20400943396226415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D4B9-4D55-9732-AA68012AE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393904"/>
        <c:axId val="1551392944"/>
      </c:lineChart>
      <c:valAx>
        <c:axId val="155139294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393904"/>
        <c:crosses val="autoZero"/>
        <c:crossBetween val="between"/>
      </c:valAx>
      <c:catAx>
        <c:axId val="155139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39294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pto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2 Week Wait Referral</c:v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2</c:v>
              </c:pt>
              <c:pt idx="50">
                <c:v>83</c:v>
              </c:pt>
              <c:pt idx="51">
                <c:v>84</c:v>
              </c:pt>
              <c:pt idx="52">
                <c:v>221</c:v>
              </c:pt>
              <c:pt idx="53">
                <c:v>644</c:v>
              </c:pt>
              <c:pt idx="54">
                <c:v>917</c:v>
              </c:pt>
              <c:pt idx="55">
                <c:v>1692</c:v>
              </c:pt>
              <c:pt idx="56">
                <c:v>1865</c:v>
              </c:pt>
              <c:pt idx="57">
                <c:v>2093</c:v>
              </c:pt>
              <c:pt idx="58">
                <c:v>1811</c:v>
              </c:pt>
              <c:pt idx="59">
                <c:v>3143</c:v>
              </c:pt>
              <c:pt idx="60">
                <c:v>2556</c:v>
              </c:pt>
              <c:pt idx="61">
                <c:v>2611</c:v>
              </c:pt>
              <c:pt idx="62">
                <c:v>2946</c:v>
              </c:pt>
              <c:pt idx="63">
                <c:v>2537</c:v>
              </c:pt>
              <c:pt idx="64">
                <c:v>2947</c:v>
              </c:pt>
              <c:pt idx="65">
                <c:v>2602</c:v>
              </c:pt>
              <c:pt idx="66">
                <c:v>2100</c:v>
              </c:pt>
              <c:pt idx="67">
                <c:v>2467</c:v>
              </c:pt>
              <c:pt idx="68">
                <c:v>2618</c:v>
              </c:pt>
              <c:pt idx="69">
                <c:v>2560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2DBF-44DD-A9B7-1AC0EFE086C7}"/>
            </c:ext>
          </c:extLst>
        </c:ser>
        <c:ser>
          <c:idx val="1"/>
          <c:order val="1"/>
          <c:tx>
            <c:v>Change in bowel habit (age &gt;40 y)</c:v>
          </c:tx>
          <c:spPr>
            <a:ln w="28575" cap="rnd">
              <a:solidFill>
                <a:srgbClr val="E9713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104</c:v>
              </c:pt>
              <c:pt idx="2">
                <c:v>136</c:v>
              </c:pt>
              <c:pt idx="3">
                <c:v>129</c:v>
              </c:pt>
              <c:pt idx="4">
                <c:v>154</c:v>
              </c:pt>
              <c:pt idx="5">
                <c:v>148</c:v>
              </c:pt>
              <c:pt idx="6">
                <c:v>129</c:v>
              </c:pt>
              <c:pt idx="7">
                <c:v>158</c:v>
              </c:pt>
              <c:pt idx="8">
                <c:v>179</c:v>
              </c:pt>
              <c:pt idx="9">
                <c:v>198</c:v>
              </c:pt>
              <c:pt idx="10">
                <c:v>236</c:v>
              </c:pt>
              <c:pt idx="11">
                <c:v>272</c:v>
              </c:pt>
              <c:pt idx="12">
                <c:v>271</c:v>
              </c:pt>
              <c:pt idx="13">
                <c:v>289</c:v>
              </c:pt>
              <c:pt idx="14">
                <c:v>279</c:v>
              </c:pt>
              <c:pt idx="15">
                <c:v>279</c:v>
              </c:pt>
              <c:pt idx="16">
                <c:v>350</c:v>
              </c:pt>
              <c:pt idx="17">
                <c:v>309</c:v>
              </c:pt>
              <c:pt idx="18">
                <c:v>253</c:v>
              </c:pt>
              <c:pt idx="19">
                <c:v>303</c:v>
              </c:pt>
              <c:pt idx="20">
                <c:v>283</c:v>
              </c:pt>
              <c:pt idx="21">
                <c:v>295</c:v>
              </c:pt>
              <c:pt idx="22">
                <c:v>107</c:v>
              </c:pt>
              <c:pt idx="23">
                <c:v>161</c:v>
              </c:pt>
              <c:pt idx="24">
                <c:v>266</c:v>
              </c:pt>
              <c:pt idx="25">
                <c:v>484</c:v>
              </c:pt>
              <c:pt idx="26">
                <c:v>529</c:v>
              </c:pt>
              <c:pt idx="27">
                <c:v>690</c:v>
              </c:pt>
              <c:pt idx="28">
                <c:v>781</c:v>
              </c:pt>
              <c:pt idx="29">
                <c:v>879</c:v>
              </c:pt>
              <c:pt idx="30">
                <c:v>945</c:v>
              </c:pt>
              <c:pt idx="31">
                <c:v>756</c:v>
              </c:pt>
              <c:pt idx="32">
                <c:v>718</c:v>
              </c:pt>
              <c:pt idx="33">
                <c:v>1175</c:v>
              </c:pt>
              <c:pt idx="34">
                <c:v>1156</c:v>
              </c:pt>
              <c:pt idx="35">
                <c:v>1297</c:v>
              </c:pt>
              <c:pt idx="36">
                <c:v>1377</c:v>
              </c:pt>
              <c:pt idx="37">
                <c:v>1535</c:v>
              </c:pt>
              <c:pt idx="38">
                <c:v>1543</c:v>
              </c:pt>
              <c:pt idx="39">
                <c:v>1797</c:v>
              </c:pt>
              <c:pt idx="40">
                <c:v>1780</c:v>
              </c:pt>
              <c:pt idx="41">
                <c:v>1900</c:v>
              </c:pt>
              <c:pt idx="42">
                <c:v>1515</c:v>
              </c:pt>
              <c:pt idx="43">
                <c:v>1593</c:v>
              </c:pt>
              <c:pt idx="44">
                <c:v>1719</c:v>
              </c:pt>
              <c:pt idx="45">
                <c:v>1989</c:v>
              </c:pt>
              <c:pt idx="46">
                <c:v>1612</c:v>
              </c:pt>
              <c:pt idx="47">
                <c:v>2208</c:v>
              </c:pt>
              <c:pt idx="48">
                <c:v>1815</c:v>
              </c:pt>
              <c:pt idx="49">
                <c:v>2150</c:v>
              </c:pt>
              <c:pt idx="50">
                <c:v>2000</c:v>
              </c:pt>
              <c:pt idx="51">
                <c:v>2124</c:v>
              </c:pt>
              <c:pt idx="52">
                <c:v>1740</c:v>
              </c:pt>
              <c:pt idx="53">
                <c:v>1550</c:v>
              </c:pt>
              <c:pt idx="54">
                <c:v>899</c:v>
              </c:pt>
              <c:pt idx="55">
                <c:v>736</c:v>
              </c:pt>
              <c:pt idx="56">
                <c:v>398</c:v>
              </c:pt>
              <c:pt idx="57">
                <c:v>549</c:v>
              </c:pt>
              <c:pt idx="58">
                <c:v>390</c:v>
              </c:pt>
              <c:pt idx="59">
                <c:v>148</c:v>
              </c:pt>
              <c:pt idx="60">
                <c:v>16</c:v>
              </c:pt>
              <c:pt idx="61">
                <c:v>5</c:v>
              </c:pt>
              <c:pt idx="62">
                <c:v>1</c:v>
              </c:pt>
              <c:pt idx="63">
                <c:v>3</c:v>
              </c:pt>
              <c:pt idx="64">
                <c:v>1</c:v>
              </c:pt>
              <c:pt idx="65">
                <c:v>4</c:v>
              </c:pt>
              <c:pt idx="66">
                <c:v>1</c:v>
              </c:pt>
              <c:pt idx="67">
                <c:v>0</c:v>
              </c:pt>
              <c:pt idx="68">
                <c:v>3</c:v>
              </c:pt>
              <c:pt idx="69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DBF-44DD-A9B7-1AC0EFE086C7}"/>
            </c:ext>
          </c:extLst>
        </c:ser>
        <c:ser>
          <c:idx val="2"/>
          <c:order val="2"/>
          <c:tx>
            <c:v>Iron / non-iron deficiency anaemia</c:v>
          </c:tx>
          <c:spPr>
            <a:ln w="28575" cap="rnd">
              <a:solidFill>
                <a:srgbClr val="196B2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74</c:v>
              </c:pt>
              <c:pt idx="2">
                <c:v>87</c:v>
              </c:pt>
              <c:pt idx="3">
                <c:v>98</c:v>
              </c:pt>
              <c:pt idx="4">
                <c:v>111</c:v>
              </c:pt>
              <c:pt idx="5">
                <c:v>137</c:v>
              </c:pt>
              <c:pt idx="6">
                <c:v>98</c:v>
              </c:pt>
              <c:pt idx="7">
                <c:v>140</c:v>
              </c:pt>
              <c:pt idx="8">
                <c:v>133</c:v>
              </c:pt>
              <c:pt idx="9">
                <c:v>132</c:v>
              </c:pt>
              <c:pt idx="10">
                <c:v>158</c:v>
              </c:pt>
              <c:pt idx="11">
                <c:v>185</c:v>
              </c:pt>
              <c:pt idx="12">
                <c:v>156</c:v>
              </c:pt>
              <c:pt idx="13">
                <c:v>238</c:v>
              </c:pt>
              <c:pt idx="14">
                <c:v>245</c:v>
              </c:pt>
              <c:pt idx="15">
                <c:v>227</c:v>
              </c:pt>
              <c:pt idx="16">
                <c:v>287</c:v>
              </c:pt>
              <c:pt idx="17">
                <c:v>209</c:v>
              </c:pt>
              <c:pt idx="18">
                <c:v>192</c:v>
              </c:pt>
              <c:pt idx="19">
                <c:v>319</c:v>
              </c:pt>
              <c:pt idx="20">
                <c:v>234</c:v>
              </c:pt>
              <c:pt idx="21">
                <c:v>249</c:v>
              </c:pt>
              <c:pt idx="22">
                <c:v>101</c:v>
              </c:pt>
              <c:pt idx="23">
                <c:v>137</c:v>
              </c:pt>
              <c:pt idx="24">
                <c:v>278</c:v>
              </c:pt>
              <c:pt idx="25">
                <c:v>480</c:v>
              </c:pt>
              <c:pt idx="26">
                <c:v>500</c:v>
              </c:pt>
              <c:pt idx="27">
                <c:v>576</c:v>
              </c:pt>
              <c:pt idx="28">
                <c:v>643</c:v>
              </c:pt>
              <c:pt idx="29">
                <c:v>687</c:v>
              </c:pt>
              <c:pt idx="30">
                <c:v>638</c:v>
              </c:pt>
              <c:pt idx="31">
                <c:v>496</c:v>
              </c:pt>
              <c:pt idx="32">
                <c:v>238</c:v>
              </c:pt>
              <c:pt idx="33">
                <c:v>456</c:v>
              </c:pt>
              <c:pt idx="34">
                <c:v>513</c:v>
              </c:pt>
              <c:pt idx="35">
                <c:v>575</c:v>
              </c:pt>
              <c:pt idx="36">
                <c:v>761</c:v>
              </c:pt>
              <c:pt idx="37">
                <c:v>756</c:v>
              </c:pt>
              <c:pt idx="38">
                <c:v>727</c:v>
              </c:pt>
              <c:pt idx="39">
                <c:v>616</c:v>
              </c:pt>
              <c:pt idx="40">
                <c:v>635</c:v>
              </c:pt>
              <c:pt idx="41">
                <c:v>734</c:v>
              </c:pt>
              <c:pt idx="42">
                <c:v>777</c:v>
              </c:pt>
              <c:pt idx="43">
                <c:v>678</c:v>
              </c:pt>
              <c:pt idx="44">
                <c:v>858</c:v>
              </c:pt>
              <c:pt idx="45">
                <c:v>990</c:v>
              </c:pt>
              <c:pt idx="46">
                <c:v>818</c:v>
              </c:pt>
              <c:pt idx="47">
                <c:v>1074</c:v>
              </c:pt>
              <c:pt idx="48">
                <c:v>945</c:v>
              </c:pt>
              <c:pt idx="49">
                <c:v>1203</c:v>
              </c:pt>
              <c:pt idx="50">
                <c:v>1245</c:v>
              </c:pt>
              <c:pt idx="51">
                <c:v>1040</c:v>
              </c:pt>
              <c:pt idx="52">
                <c:v>1022</c:v>
              </c:pt>
              <c:pt idx="53">
                <c:v>907</c:v>
              </c:pt>
              <c:pt idx="54">
                <c:v>493</c:v>
              </c:pt>
              <c:pt idx="55">
                <c:v>432</c:v>
              </c:pt>
              <c:pt idx="56">
                <c:v>266</c:v>
              </c:pt>
              <c:pt idx="57">
                <c:v>408</c:v>
              </c:pt>
              <c:pt idx="58">
                <c:v>304</c:v>
              </c:pt>
              <c:pt idx="59">
                <c:v>124</c:v>
              </c:pt>
              <c:pt idx="60">
                <c:v>16</c:v>
              </c:pt>
              <c:pt idx="61">
                <c:v>5</c:v>
              </c:pt>
              <c:pt idx="62">
                <c:v>3</c:v>
              </c:pt>
              <c:pt idx="63">
                <c:v>3</c:v>
              </c:pt>
              <c:pt idx="64">
                <c:v>3</c:v>
              </c:pt>
              <c:pt idx="65">
                <c:v>1</c:v>
              </c:pt>
              <c:pt idx="66">
                <c:v>1</c:v>
              </c:pt>
              <c:pt idx="67">
                <c:v>2</c:v>
              </c:pt>
              <c:pt idx="68">
                <c:v>2</c:v>
              </c:pt>
              <c:pt idx="69">
                <c:v>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2DBF-44DD-A9B7-1AC0EFE086C7}"/>
            </c:ext>
          </c:extLst>
        </c:ser>
        <c:ser>
          <c:idx val="3"/>
          <c:order val="3"/>
          <c:tx>
            <c:v>Low risk but not no risk</c:v>
          </c:tx>
          <c:spPr>
            <a:ln w="28575" cap="rnd">
              <a:solidFill>
                <a:srgbClr val="0F9ED5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2</c:v>
              </c:pt>
              <c:pt idx="50">
                <c:v>249</c:v>
              </c:pt>
              <c:pt idx="51">
                <c:v>284</c:v>
              </c:pt>
              <c:pt idx="52">
                <c:v>361</c:v>
              </c:pt>
              <c:pt idx="53">
                <c:v>836</c:v>
              </c:pt>
              <c:pt idx="54">
                <c:v>1111</c:v>
              </c:pt>
              <c:pt idx="55">
                <c:v>1650</c:v>
              </c:pt>
              <c:pt idx="56">
                <c:v>1789</c:v>
              </c:pt>
              <c:pt idx="57">
                <c:v>2280</c:v>
              </c:pt>
              <c:pt idx="58">
                <c:v>2046</c:v>
              </c:pt>
              <c:pt idx="59">
                <c:v>3265</c:v>
              </c:pt>
              <c:pt idx="60">
                <c:v>2811</c:v>
              </c:pt>
              <c:pt idx="61">
                <c:v>2963</c:v>
              </c:pt>
              <c:pt idx="62">
                <c:v>3643</c:v>
              </c:pt>
              <c:pt idx="63">
                <c:v>2979</c:v>
              </c:pt>
              <c:pt idx="64">
                <c:v>3889</c:v>
              </c:pt>
              <c:pt idx="65">
                <c:v>3515</c:v>
              </c:pt>
              <c:pt idx="66">
                <c:v>2792</c:v>
              </c:pt>
              <c:pt idx="67">
                <c:v>3586</c:v>
              </c:pt>
              <c:pt idx="68">
                <c:v>3563</c:v>
              </c:pt>
              <c:pt idx="69">
                <c:v>3826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2DBF-44DD-A9B7-1AC0EFE086C7}"/>
            </c:ext>
          </c:extLst>
        </c:ser>
        <c:ser>
          <c:idx val="4"/>
          <c:order val="4"/>
          <c:tx>
            <c:v>Non-site specific symptoms</c:v>
          </c:tx>
          <c:spPr>
            <a:ln w="28575" cap="rnd">
              <a:solidFill>
                <a:srgbClr val="A02B93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0</c:v>
              </c:pt>
              <c:pt idx="25">
                <c:v>0</c:v>
              </c:pt>
              <c:pt idx="26">
                <c:v>0</c:v>
              </c:pt>
              <c:pt idx="27">
                <c:v>0</c:v>
              </c:pt>
              <c:pt idx="28">
                <c:v>0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21</c:v>
              </c:pt>
              <c:pt idx="50">
                <c:v>103</c:v>
              </c:pt>
              <c:pt idx="51">
                <c:v>126</c:v>
              </c:pt>
              <c:pt idx="52">
                <c:v>242</c:v>
              </c:pt>
              <c:pt idx="53">
                <c:v>616</c:v>
              </c:pt>
              <c:pt idx="54">
                <c:v>773</c:v>
              </c:pt>
              <c:pt idx="55">
                <c:v>1276</c:v>
              </c:pt>
              <c:pt idx="56">
                <c:v>1388</c:v>
              </c:pt>
              <c:pt idx="57">
                <c:v>1764</c:v>
              </c:pt>
              <c:pt idx="58">
                <c:v>1560</c:v>
              </c:pt>
              <c:pt idx="59">
                <c:v>2602</c:v>
              </c:pt>
              <c:pt idx="60">
                <c:v>2209</c:v>
              </c:pt>
              <c:pt idx="61">
                <c:v>2263</c:v>
              </c:pt>
              <c:pt idx="62">
                <c:v>2787</c:v>
              </c:pt>
              <c:pt idx="63">
                <c:v>2355</c:v>
              </c:pt>
              <c:pt idx="64">
                <c:v>2852</c:v>
              </c:pt>
              <c:pt idx="65">
                <c:v>2632</c:v>
              </c:pt>
              <c:pt idx="66">
                <c:v>2131</c:v>
              </c:pt>
              <c:pt idx="67">
                <c:v>2401</c:v>
              </c:pt>
              <c:pt idx="68">
                <c:v>2511</c:v>
              </c:pt>
              <c:pt idx="69">
                <c:v>2566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2DBF-44DD-A9B7-1AC0EFE086C7}"/>
            </c:ext>
          </c:extLst>
        </c:ser>
        <c:ser>
          <c:idx val="5"/>
          <c:order val="5"/>
          <c:tx>
            <c:v>Not Provided</c:v>
          </c:tx>
          <c:spPr>
            <a:ln w="28575" cap="rnd">
              <a:solidFill>
                <a:srgbClr val="4EA72E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5</c:v>
              </c:pt>
              <c:pt idx="1">
                <c:v>19</c:v>
              </c:pt>
              <c:pt idx="2">
                <c:v>24</c:v>
              </c:pt>
              <c:pt idx="3">
                <c:v>20</c:v>
              </c:pt>
              <c:pt idx="4">
                <c:v>36</c:v>
              </c:pt>
              <c:pt idx="5">
                <c:v>37</c:v>
              </c:pt>
              <c:pt idx="6">
                <c:v>34</c:v>
              </c:pt>
              <c:pt idx="7">
                <c:v>38</c:v>
              </c:pt>
              <c:pt idx="8">
                <c:v>44</c:v>
              </c:pt>
              <c:pt idx="9">
                <c:v>39</c:v>
              </c:pt>
              <c:pt idx="10">
                <c:v>63</c:v>
              </c:pt>
              <c:pt idx="11">
                <c:v>62</c:v>
              </c:pt>
              <c:pt idx="12">
                <c:v>63</c:v>
              </c:pt>
              <c:pt idx="13">
                <c:v>101</c:v>
              </c:pt>
              <c:pt idx="14">
                <c:v>73</c:v>
              </c:pt>
              <c:pt idx="15">
                <c:v>56</c:v>
              </c:pt>
              <c:pt idx="16">
                <c:v>91</c:v>
              </c:pt>
              <c:pt idx="17">
                <c:v>91</c:v>
              </c:pt>
              <c:pt idx="18">
                <c:v>73</c:v>
              </c:pt>
              <c:pt idx="19">
                <c:v>91</c:v>
              </c:pt>
              <c:pt idx="20">
                <c:v>99</c:v>
              </c:pt>
              <c:pt idx="21">
                <c:v>84</c:v>
              </c:pt>
              <c:pt idx="22">
                <c:v>34</c:v>
              </c:pt>
              <c:pt idx="23">
                <c:v>62</c:v>
              </c:pt>
              <c:pt idx="24">
                <c:v>625</c:v>
              </c:pt>
              <c:pt idx="25">
                <c:v>585</c:v>
              </c:pt>
              <c:pt idx="26">
                <c:v>481</c:v>
              </c:pt>
              <c:pt idx="27">
                <c:v>543</c:v>
              </c:pt>
              <c:pt idx="28">
                <c:v>573</c:v>
              </c:pt>
              <c:pt idx="29">
                <c:v>672</c:v>
              </c:pt>
              <c:pt idx="30">
                <c:v>1100</c:v>
              </c:pt>
              <c:pt idx="31">
                <c:v>1123</c:v>
              </c:pt>
              <c:pt idx="32">
                <c:v>2412</c:v>
              </c:pt>
              <c:pt idx="33">
                <c:v>2371</c:v>
              </c:pt>
              <c:pt idx="34">
                <c:v>1639</c:v>
              </c:pt>
              <c:pt idx="35">
                <c:v>1499</c:v>
              </c:pt>
              <c:pt idx="36">
                <c:v>1601</c:v>
              </c:pt>
              <c:pt idx="37">
                <c:v>1488</c:v>
              </c:pt>
              <c:pt idx="38">
                <c:v>1492</c:v>
              </c:pt>
              <c:pt idx="39">
                <c:v>1655</c:v>
              </c:pt>
              <c:pt idx="40">
                <c:v>1704</c:v>
              </c:pt>
              <c:pt idx="41">
                <c:v>1872</c:v>
              </c:pt>
              <c:pt idx="42">
                <c:v>1467</c:v>
              </c:pt>
              <c:pt idx="43">
                <c:v>1602</c:v>
              </c:pt>
              <c:pt idx="44">
                <c:v>1769</c:v>
              </c:pt>
              <c:pt idx="45">
                <c:v>1945</c:v>
              </c:pt>
              <c:pt idx="46">
                <c:v>1579</c:v>
              </c:pt>
              <c:pt idx="47">
                <c:v>2228</c:v>
              </c:pt>
              <c:pt idx="48">
                <c:v>1994</c:v>
              </c:pt>
              <c:pt idx="49">
                <c:v>2510</c:v>
              </c:pt>
              <c:pt idx="50">
                <c:v>2610</c:v>
              </c:pt>
              <c:pt idx="51">
                <c:v>2382</c:v>
              </c:pt>
              <c:pt idx="52">
                <c:v>2339</c:v>
              </c:pt>
              <c:pt idx="53">
                <c:v>2550</c:v>
              </c:pt>
              <c:pt idx="54">
                <c:v>2171</c:v>
              </c:pt>
              <c:pt idx="55">
                <c:v>2537</c:v>
              </c:pt>
              <c:pt idx="56">
                <c:v>2556</c:v>
              </c:pt>
              <c:pt idx="57">
                <c:v>2550</c:v>
              </c:pt>
              <c:pt idx="58">
                <c:v>2544</c:v>
              </c:pt>
              <c:pt idx="59">
                <c:v>3292</c:v>
              </c:pt>
              <c:pt idx="60">
                <c:v>2655</c:v>
              </c:pt>
              <c:pt idx="61">
                <c:v>2937</c:v>
              </c:pt>
              <c:pt idx="62">
                <c:v>3617</c:v>
              </c:pt>
              <c:pt idx="63">
                <c:v>2925</c:v>
              </c:pt>
              <c:pt idx="64">
                <c:v>3171</c:v>
              </c:pt>
              <c:pt idx="65">
                <c:v>2892</c:v>
              </c:pt>
              <c:pt idx="66">
                <c:v>2169</c:v>
              </c:pt>
              <c:pt idx="67">
                <c:v>2815</c:v>
              </c:pt>
              <c:pt idx="68">
                <c:v>2867</c:v>
              </c:pt>
              <c:pt idx="69">
                <c:v>2905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2DBF-44DD-A9B7-1AC0EFE086C7}"/>
            </c:ext>
          </c:extLst>
        </c:ser>
        <c:ser>
          <c:idx val="6"/>
          <c:order val="6"/>
          <c:tx>
            <c:v>Symptoms but are low risk (age &gt;18 y)</c:v>
          </c:tx>
          <c:spPr>
            <a:ln w="28575" cap="rnd">
              <a:solidFill>
                <a:srgbClr val="0D3A4E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70"/>
              <c:pt idx="0">
                <c:v>2018-06</c:v>
              </c:pt>
              <c:pt idx="1">
                <c:v>2018-07</c:v>
              </c:pt>
              <c:pt idx="2">
                <c:v>2018-08</c:v>
              </c:pt>
              <c:pt idx="3">
                <c:v>2018-09</c:v>
              </c:pt>
              <c:pt idx="4">
                <c:v>2018-10</c:v>
              </c:pt>
              <c:pt idx="5">
                <c:v>2018-11</c:v>
              </c:pt>
              <c:pt idx="6">
                <c:v>2018-12</c:v>
              </c:pt>
              <c:pt idx="7">
                <c:v>2019-01</c:v>
              </c:pt>
              <c:pt idx="8">
                <c:v>2019-02</c:v>
              </c:pt>
              <c:pt idx="9">
                <c:v>2019-03</c:v>
              </c:pt>
              <c:pt idx="10">
                <c:v>2019-04</c:v>
              </c:pt>
              <c:pt idx="11">
                <c:v>2019-05</c:v>
              </c:pt>
              <c:pt idx="12">
                <c:v>2019-06</c:v>
              </c:pt>
              <c:pt idx="13">
                <c:v>2019-07</c:v>
              </c:pt>
              <c:pt idx="14">
                <c:v>2019-08</c:v>
              </c:pt>
              <c:pt idx="15">
                <c:v>2019-09</c:v>
              </c:pt>
              <c:pt idx="16">
                <c:v>2019-10</c:v>
              </c:pt>
              <c:pt idx="17">
                <c:v>2019-11</c:v>
              </c:pt>
              <c:pt idx="18">
                <c:v>2019-12</c:v>
              </c:pt>
              <c:pt idx="19">
                <c:v>2020-01</c:v>
              </c:pt>
              <c:pt idx="20">
                <c:v>2020-02</c:v>
              </c:pt>
              <c:pt idx="21">
                <c:v>2020-03</c:v>
              </c:pt>
              <c:pt idx="22">
                <c:v>2020-04</c:v>
              </c:pt>
              <c:pt idx="23">
                <c:v>2020-05</c:v>
              </c:pt>
              <c:pt idx="24">
                <c:v>2020-06</c:v>
              </c:pt>
              <c:pt idx="25">
                <c:v>2020-07</c:v>
              </c:pt>
              <c:pt idx="26">
                <c:v>2020-08</c:v>
              </c:pt>
              <c:pt idx="27">
                <c:v>2020-09</c:v>
              </c:pt>
              <c:pt idx="28">
                <c:v>2020-10</c:v>
              </c:pt>
              <c:pt idx="29">
                <c:v>2020-11</c:v>
              </c:pt>
              <c:pt idx="30">
                <c:v>2020-12</c:v>
              </c:pt>
              <c:pt idx="31">
                <c:v>2021-01</c:v>
              </c:pt>
              <c:pt idx="32">
                <c:v>2021-02</c:v>
              </c:pt>
              <c:pt idx="33">
                <c:v>2021-03</c:v>
              </c:pt>
              <c:pt idx="34">
                <c:v>2021-04</c:v>
              </c:pt>
              <c:pt idx="35">
                <c:v>2021-05</c:v>
              </c:pt>
              <c:pt idx="36">
                <c:v>2021-06</c:v>
              </c:pt>
              <c:pt idx="37">
                <c:v>2021-07</c:v>
              </c:pt>
              <c:pt idx="38">
                <c:v>2021-08</c:v>
              </c:pt>
              <c:pt idx="39">
                <c:v>2021-09</c:v>
              </c:pt>
              <c:pt idx="40">
                <c:v>2021-10</c:v>
              </c:pt>
              <c:pt idx="41">
                <c:v>2021-11</c:v>
              </c:pt>
              <c:pt idx="42">
                <c:v>2021-12</c:v>
              </c:pt>
              <c:pt idx="43">
                <c:v>2022-01</c:v>
              </c:pt>
              <c:pt idx="44">
                <c:v>2022-02</c:v>
              </c:pt>
              <c:pt idx="45">
                <c:v>2022-03</c:v>
              </c:pt>
              <c:pt idx="46">
                <c:v>2022-04</c:v>
              </c:pt>
              <c:pt idx="47">
                <c:v>2022-05</c:v>
              </c:pt>
              <c:pt idx="48">
                <c:v>2022-06</c:v>
              </c:pt>
              <c:pt idx="49">
                <c:v>2022-07</c:v>
              </c:pt>
              <c:pt idx="50">
                <c:v>2022-08</c:v>
              </c:pt>
              <c:pt idx="51">
                <c:v>2022-09</c:v>
              </c:pt>
              <c:pt idx="52">
                <c:v>2022-10</c:v>
              </c:pt>
              <c:pt idx="53">
                <c:v>2022-11</c:v>
              </c:pt>
              <c:pt idx="54">
                <c:v>2022-12</c:v>
              </c:pt>
              <c:pt idx="55">
                <c:v>2023-01</c:v>
              </c:pt>
              <c:pt idx="56">
                <c:v>2023-02</c:v>
              </c:pt>
              <c:pt idx="57">
                <c:v>2023-03</c:v>
              </c:pt>
              <c:pt idx="58">
                <c:v>2023-04</c:v>
              </c:pt>
              <c:pt idx="59">
                <c:v>2023-05</c:v>
              </c:pt>
              <c:pt idx="60">
                <c:v>2023-06</c:v>
              </c:pt>
              <c:pt idx="61">
                <c:v>2023-07</c:v>
              </c:pt>
              <c:pt idx="62">
                <c:v>2023-08</c:v>
              </c:pt>
              <c:pt idx="63">
                <c:v>2023-09</c:v>
              </c:pt>
              <c:pt idx="64">
                <c:v>2023-10</c:v>
              </c:pt>
              <c:pt idx="65">
                <c:v>2023-11</c:v>
              </c:pt>
              <c:pt idx="66">
                <c:v>2023-12</c:v>
              </c:pt>
              <c:pt idx="67">
                <c:v>2024-01</c:v>
              </c:pt>
              <c:pt idx="68">
                <c:v>2024-02</c:v>
              </c:pt>
              <c:pt idx="69">
                <c:v>2024-03</c:v>
              </c:pt>
            </c:strLit>
          </c:cat>
          <c:val>
            <c:numLit>
              <c:formatCode>General</c:formatCode>
              <c:ptCount val="70"/>
              <c:pt idx="0">
                <c:v>0</c:v>
              </c:pt>
              <c:pt idx="1">
                <c:v>94</c:v>
              </c:pt>
              <c:pt idx="2">
                <c:v>126</c:v>
              </c:pt>
              <c:pt idx="3">
                <c:v>118</c:v>
              </c:pt>
              <c:pt idx="4">
                <c:v>215</c:v>
              </c:pt>
              <c:pt idx="5">
                <c:v>173</c:v>
              </c:pt>
              <c:pt idx="6">
                <c:v>182</c:v>
              </c:pt>
              <c:pt idx="7">
                <c:v>227</c:v>
              </c:pt>
              <c:pt idx="8">
                <c:v>212</c:v>
              </c:pt>
              <c:pt idx="9">
                <c:v>241</c:v>
              </c:pt>
              <c:pt idx="10">
                <c:v>271</c:v>
              </c:pt>
              <c:pt idx="11">
                <c:v>327</c:v>
              </c:pt>
              <c:pt idx="12">
                <c:v>299</c:v>
              </c:pt>
              <c:pt idx="13">
                <c:v>362</c:v>
              </c:pt>
              <c:pt idx="14">
                <c:v>359</c:v>
              </c:pt>
              <c:pt idx="15">
                <c:v>390</c:v>
              </c:pt>
              <c:pt idx="16">
                <c:v>444</c:v>
              </c:pt>
              <c:pt idx="17">
                <c:v>470</c:v>
              </c:pt>
              <c:pt idx="18">
                <c:v>385</c:v>
              </c:pt>
              <c:pt idx="19">
                <c:v>479</c:v>
              </c:pt>
              <c:pt idx="20">
                <c:v>468</c:v>
              </c:pt>
              <c:pt idx="21">
                <c:v>397</c:v>
              </c:pt>
              <c:pt idx="22">
                <c:v>180</c:v>
              </c:pt>
              <c:pt idx="23">
                <c:v>302</c:v>
              </c:pt>
              <c:pt idx="24">
                <c:v>544</c:v>
              </c:pt>
              <c:pt idx="25">
                <c:v>784</c:v>
              </c:pt>
              <c:pt idx="26">
                <c:v>813</c:v>
              </c:pt>
              <c:pt idx="27">
                <c:v>1044</c:v>
              </c:pt>
              <c:pt idx="28">
                <c:v>1150</c:v>
              </c:pt>
              <c:pt idx="29">
                <c:v>1142</c:v>
              </c:pt>
              <c:pt idx="30">
                <c:v>1247</c:v>
              </c:pt>
              <c:pt idx="31">
                <c:v>999</c:v>
              </c:pt>
              <c:pt idx="32">
                <c:v>477</c:v>
              </c:pt>
              <c:pt idx="33">
                <c:v>993</c:v>
              </c:pt>
              <c:pt idx="34">
                <c:v>1035</c:v>
              </c:pt>
              <c:pt idx="35">
                <c:v>1191</c:v>
              </c:pt>
              <c:pt idx="36">
                <c:v>1441</c:v>
              </c:pt>
              <c:pt idx="37">
                <c:v>1455</c:v>
              </c:pt>
              <c:pt idx="38">
                <c:v>1445</c:v>
              </c:pt>
              <c:pt idx="39">
                <c:v>1765</c:v>
              </c:pt>
              <c:pt idx="40">
                <c:v>1820</c:v>
              </c:pt>
              <c:pt idx="41">
                <c:v>1936</c:v>
              </c:pt>
              <c:pt idx="42">
                <c:v>1531</c:v>
              </c:pt>
              <c:pt idx="43">
                <c:v>1623</c:v>
              </c:pt>
              <c:pt idx="44">
                <c:v>1867</c:v>
              </c:pt>
              <c:pt idx="45">
                <c:v>2128</c:v>
              </c:pt>
              <c:pt idx="46">
                <c:v>1704</c:v>
              </c:pt>
              <c:pt idx="47">
                <c:v>2617</c:v>
              </c:pt>
              <c:pt idx="48">
                <c:v>2215</c:v>
              </c:pt>
              <c:pt idx="49">
                <c:v>3041</c:v>
              </c:pt>
              <c:pt idx="50">
                <c:v>3161</c:v>
              </c:pt>
              <c:pt idx="51">
                <c:v>2677</c:v>
              </c:pt>
              <c:pt idx="52">
                <c:v>2300</c:v>
              </c:pt>
              <c:pt idx="53">
                <c:v>2068</c:v>
              </c:pt>
              <c:pt idx="54">
                <c:v>1019</c:v>
              </c:pt>
              <c:pt idx="55">
                <c:v>903</c:v>
              </c:pt>
              <c:pt idx="56">
                <c:v>533</c:v>
              </c:pt>
              <c:pt idx="57">
                <c:v>633</c:v>
              </c:pt>
              <c:pt idx="58">
                <c:v>446</c:v>
              </c:pt>
              <c:pt idx="59">
                <c:v>224</c:v>
              </c:pt>
              <c:pt idx="60">
                <c:v>48</c:v>
              </c:pt>
              <c:pt idx="61">
                <c:v>22</c:v>
              </c:pt>
              <c:pt idx="62">
                <c:v>23</c:v>
              </c:pt>
              <c:pt idx="63">
                <c:v>10</c:v>
              </c:pt>
              <c:pt idx="64">
                <c:v>10</c:v>
              </c:pt>
              <c:pt idx="65">
                <c:v>4</c:v>
              </c:pt>
              <c:pt idx="66">
                <c:v>1</c:v>
              </c:pt>
              <c:pt idx="67">
                <c:v>8</c:v>
              </c:pt>
              <c:pt idx="68">
                <c:v>4</c:v>
              </c:pt>
              <c:pt idx="69">
                <c:v>11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2DBF-44DD-A9B7-1AC0EFE08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398704"/>
        <c:axId val="1551401584"/>
      </c:lineChart>
      <c:valAx>
        <c:axId val="155140158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398704"/>
        <c:crosses val="autoZero"/>
        <c:crossBetween val="between"/>
      </c:valAx>
      <c:catAx>
        <c:axId val="155139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40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pto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2 Week Wait Referral</c:v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2"/>
              <c:pt idx="0">
                <c:v>2023-04</c:v>
              </c:pt>
              <c:pt idx="1">
                <c:v>2023-05</c:v>
              </c:pt>
              <c:pt idx="2">
                <c:v>2023-06</c:v>
              </c:pt>
              <c:pt idx="3">
                <c:v>2023-07</c:v>
              </c:pt>
              <c:pt idx="4">
                <c:v>2023-08</c:v>
              </c:pt>
              <c:pt idx="5">
                <c:v>2023-09</c:v>
              </c:pt>
              <c:pt idx="6">
                <c:v>2023-10</c:v>
              </c:pt>
              <c:pt idx="7">
                <c:v>2023-11</c:v>
              </c:pt>
              <c:pt idx="8">
                <c:v>2023-12</c:v>
              </c:pt>
              <c:pt idx="9">
                <c:v>2024-01</c:v>
              </c:pt>
              <c:pt idx="10">
                <c:v>2024-02</c:v>
              </c:pt>
              <c:pt idx="11">
                <c:v>2024-03</c:v>
              </c:pt>
            </c:strLit>
          </c:cat>
          <c:val>
            <c:numLit>
              <c:formatCode>General</c:formatCode>
              <c:ptCount val="12"/>
              <c:pt idx="0">
                <c:v>1811</c:v>
              </c:pt>
              <c:pt idx="1">
                <c:v>3143</c:v>
              </c:pt>
              <c:pt idx="2">
                <c:v>2556</c:v>
              </c:pt>
              <c:pt idx="3">
                <c:v>2611</c:v>
              </c:pt>
              <c:pt idx="4">
                <c:v>2946</c:v>
              </c:pt>
              <c:pt idx="5">
                <c:v>2537</c:v>
              </c:pt>
              <c:pt idx="6">
                <c:v>2947</c:v>
              </c:pt>
              <c:pt idx="7">
                <c:v>2602</c:v>
              </c:pt>
              <c:pt idx="8">
                <c:v>2100</c:v>
              </c:pt>
              <c:pt idx="9">
                <c:v>2467</c:v>
              </c:pt>
              <c:pt idx="10">
                <c:v>2618</c:v>
              </c:pt>
              <c:pt idx="11">
                <c:v>2560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89B9-4977-B270-CD0D2BE07879}"/>
            </c:ext>
          </c:extLst>
        </c:ser>
        <c:ser>
          <c:idx val="1"/>
          <c:order val="1"/>
          <c:tx>
            <c:v>Change in bowel habit (age &gt;40 y)</c:v>
          </c:tx>
          <c:spPr>
            <a:ln w="28575" cap="rnd">
              <a:solidFill>
                <a:srgbClr val="E97132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2"/>
              <c:pt idx="0">
                <c:v>2023-04</c:v>
              </c:pt>
              <c:pt idx="1">
                <c:v>2023-05</c:v>
              </c:pt>
              <c:pt idx="2">
                <c:v>2023-06</c:v>
              </c:pt>
              <c:pt idx="3">
                <c:v>2023-07</c:v>
              </c:pt>
              <c:pt idx="4">
                <c:v>2023-08</c:v>
              </c:pt>
              <c:pt idx="5">
                <c:v>2023-09</c:v>
              </c:pt>
              <c:pt idx="6">
                <c:v>2023-10</c:v>
              </c:pt>
              <c:pt idx="7">
                <c:v>2023-11</c:v>
              </c:pt>
              <c:pt idx="8">
                <c:v>2023-12</c:v>
              </c:pt>
              <c:pt idx="9">
                <c:v>2024-01</c:v>
              </c:pt>
              <c:pt idx="10">
                <c:v>2024-02</c:v>
              </c:pt>
              <c:pt idx="11">
                <c:v>2024-03</c:v>
              </c:pt>
            </c:strLit>
          </c:cat>
          <c:val>
            <c:numLit>
              <c:formatCode>General</c:formatCode>
              <c:ptCount val="12"/>
              <c:pt idx="0">
                <c:v>390</c:v>
              </c:pt>
              <c:pt idx="1">
                <c:v>148</c:v>
              </c:pt>
              <c:pt idx="2">
                <c:v>16</c:v>
              </c:pt>
              <c:pt idx="3">
                <c:v>5</c:v>
              </c:pt>
              <c:pt idx="4">
                <c:v>1</c:v>
              </c:pt>
              <c:pt idx="5">
                <c:v>3</c:v>
              </c:pt>
              <c:pt idx="6">
                <c:v>1</c:v>
              </c:pt>
              <c:pt idx="7">
                <c:v>4</c:v>
              </c:pt>
              <c:pt idx="8">
                <c:v>1</c:v>
              </c:pt>
              <c:pt idx="9">
                <c:v>0</c:v>
              </c:pt>
              <c:pt idx="10">
                <c:v>3</c:v>
              </c:pt>
              <c:pt idx="11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89B9-4977-B270-CD0D2BE07879}"/>
            </c:ext>
          </c:extLst>
        </c:ser>
        <c:ser>
          <c:idx val="2"/>
          <c:order val="2"/>
          <c:tx>
            <c:v>Iron / non-iron deficiency anaemia</c:v>
          </c:tx>
          <c:spPr>
            <a:ln w="28575" cap="rnd">
              <a:solidFill>
                <a:srgbClr val="196B2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2"/>
              <c:pt idx="0">
                <c:v>2023-04</c:v>
              </c:pt>
              <c:pt idx="1">
                <c:v>2023-05</c:v>
              </c:pt>
              <c:pt idx="2">
                <c:v>2023-06</c:v>
              </c:pt>
              <c:pt idx="3">
                <c:v>2023-07</c:v>
              </c:pt>
              <c:pt idx="4">
                <c:v>2023-08</c:v>
              </c:pt>
              <c:pt idx="5">
                <c:v>2023-09</c:v>
              </c:pt>
              <c:pt idx="6">
                <c:v>2023-10</c:v>
              </c:pt>
              <c:pt idx="7">
                <c:v>2023-11</c:v>
              </c:pt>
              <c:pt idx="8">
                <c:v>2023-12</c:v>
              </c:pt>
              <c:pt idx="9">
                <c:v>2024-01</c:v>
              </c:pt>
              <c:pt idx="10">
                <c:v>2024-02</c:v>
              </c:pt>
              <c:pt idx="11">
                <c:v>2024-03</c:v>
              </c:pt>
            </c:strLit>
          </c:cat>
          <c:val>
            <c:numLit>
              <c:formatCode>General</c:formatCode>
              <c:ptCount val="12"/>
              <c:pt idx="0">
                <c:v>304</c:v>
              </c:pt>
              <c:pt idx="1">
                <c:v>124</c:v>
              </c:pt>
              <c:pt idx="2">
                <c:v>16</c:v>
              </c:pt>
              <c:pt idx="3">
                <c:v>5</c:v>
              </c:pt>
              <c:pt idx="4">
                <c:v>3</c:v>
              </c:pt>
              <c:pt idx="5">
                <c:v>3</c:v>
              </c:pt>
              <c:pt idx="6">
                <c:v>3</c:v>
              </c:pt>
              <c:pt idx="7">
                <c:v>1</c:v>
              </c:pt>
              <c:pt idx="8">
                <c:v>1</c:v>
              </c:pt>
              <c:pt idx="9">
                <c:v>2</c:v>
              </c:pt>
              <c:pt idx="10">
                <c:v>2</c:v>
              </c:pt>
              <c:pt idx="11">
                <c:v>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89B9-4977-B270-CD0D2BE07879}"/>
            </c:ext>
          </c:extLst>
        </c:ser>
        <c:ser>
          <c:idx val="3"/>
          <c:order val="3"/>
          <c:tx>
            <c:v>Low risk but not no risk</c:v>
          </c:tx>
          <c:spPr>
            <a:ln w="28575" cap="rnd">
              <a:solidFill>
                <a:srgbClr val="0F9ED5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2"/>
              <c:pt idx="0">
                <c:v>2023-04</c:v>
              </c:pt>
              <c:pt idx="1">
                <c:v>2023-05</c:v>
              </c:pt>
              <c:pt idx="2">
                <c:v>2023-06</c:v>
              </c:pt>
              <c:pt idx="3">
                <c:v>2023-07</c:v>
              </c:pt>
              <c:pt idx="4">
                <c:v>2023-08</c:v>
              </c:pt>
              <c:pt idx="5">
                <c:v>2023-09</c:v>
              </c:pt>
              <c:pt idx="6">
                <c:v>2023-10</c:v>
              </c:pt>
              <c:pt idx="7">
                <c:v>2023-11</c:v>
              </c:pt>
              <c:pt idx="8">
                <c:v>2023-12</c:v>
              </c:pt>
              <c:pt idx="9">
                <c:v>2024-01</c:v>
              </c:pt>
              <c:pt idx="10">
                <c:v>2024-02</c:v>
              </c:pt>
              <c:pt idx="11">
                <c:v>2024-03</c:v>
              </c:pt>
            </c:strLit>
          </c:cat>
          <c:val>
            <c:numLit>
              <c:formatCode>General</c:formatCode>
              <c:ptCount val="12"/>
              <c:pt idx="0">
                <c:v>2046</c:v>
              </c:pt>
              <c:pt idx="1">
                <c:v>3265</c:v>
              </c:pt>
              <c:pt idx="2">
                <c:v>2811</c:v>
              </c:pt>
              <c:pt idx="3">
                <c:v>2963</c:v>
              </c:pt>
              <c:pt idx="4">
                <c:v>3643</c:v>
              </c:pt>
              <c:pt idx="5">
                <c:v>2979</c:v>
              </c:pt>
              <c:pt idx="6">
                <c:v>3889</c:v>
              </c:pt>
              <c:pt idx="7">
                <c:v>3515</c:v>
              </c:pt>
              <c:pt idx="8">
                <c:v>2792</c:v>
              </c:pt>
              <c:pt idx="9">
                <c:v>3586</c:v>
              </c:pt>
              <c:pt idx="10">
                <c:v>3563</c:v>
              </c:pt>
              <c:pt idx="11">
                <c:v>3826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89B9-4977-B270-CD0D2BE07879}"/>
            </c:ext>
          </c:extLst>
        </c:ser>
        <c:ser>
          <c:idx val="4"/>
          <c:order val="4"/>
          <c:tx>
            <c:v>Non-site specific symptoms</c:v>
          </c:tx>
          <c:spPr>
            <a:ln w="28575" cap="rnd">
              <a:solidFill>
                <a:srgbClr val="A02B93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2"/>
              <c:pt idx="0">
                <c:v>2023-04</c:v>
              </c:pt>
              <c:pt idx="1">
                <c:v>2023-05</c:v>
              </c:pt>
              <c:pt idx="2">
                <c:v>2023-06</c:v>
              </c:pt>
              <c:pt idx="3">
                <c:v>2023-07</c:v>
              </c:pt>
              <c:pt idx="4">
                <c:v>2023-08</c:v>
              </c:pt>
              <c:pt idx="5">
                <c:v>2023-09</c:v>
              </c:pt>
              <c:pt idx="6">
                <c:v>2023-10</c:v>
              </c:pt>
              <c:pt idx="7">
                <c:v>2023-11</c:v>
              </c:pt>
              <c:pt idx="8">
                <c:v>2023-12</c:v>
              </c:pt>
              <c:pt idx="9">
                <c:v>2024-01</c:v>
              </c:pt>
              <c:pt idx="10">
                <c:v>2024-02</c:v>
              </c:pt>
              <c:pt idx="11">
                <c:v>2024-03</c:v>
              </c:pt>
            </c:strLit>
          </c:cat>
          <c:val>
            <c:numLit>
              <c:formatCode>General</c:formatCode>
              <c:ptCount val="12"/>
              <c:pt idx="0">
                <c:v>1560</c:v>
              </c:pt>
              <c:pt idx="1">
                <c:v>2602</c:v>
              </c:pt>
              <c:pt idx="2">
                <c:v>2209</c:v>
              </c:pt>
              <c:pt idx="3">
                <c:v>2263</c:v>
              </c:pt>
              <c:pt idx="4">
                <c:v>2787</c:v>
              </c:pt>
              <c:pt idx="5">
                <c:v>2355</c:v>
              </c:pt>
              <c:pt idx="6">
                <c:v>2852</c:v>
              </c:pt>
              <c:pt idx="7">
                <c:v>2632</c:v>
              </c:pt>
              <c:pt idx="8">
                <c:v>2131</c:v>
              </c:pt>
              <c:pt idx="9">
                <c:v>2401</c:v>
              </c:pt>
              <c:pt idx="10">
                <c:v>2511</c:v>
              </c:pt>
              <c:pt idx="11">
                <c:v>2566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89B9-4977-B270-CD0D2BE07879}"/>
            </c:ext>
          </c:extLst>
        </c:ser>
        <c:ser>
          <c:idx val="5"/>
          <c:order val="5"/>
          <c:tx>
            <c:v>Not Provided</c:v>
          </c:tx>
          <c:spPr>
            <a:ln w="28575" cap="rnd">
              <a:solidFill>
                <a:srgbClr val="4EA72E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2"/>
              <c:pt idx="0">
                <c:v>2023-04</c:v>
              </c:pt>
              <c:pt idx="1">
                <c:v>2023-05</c:v>
              </c:pt>
              <c:pt idx="2">
                <c:v>2023-06</c:v>
              </c:pt>
              <c:pt idx="3">
                <c:v>2023-07</c:v>
              </c:pt>
              <c:pt idx="4">
                <c:v>2023-08</c:v>
              </c:pt>
              <c:pt idx="5">
                <c:v>2023-09</c:v>
              </c:pt>
              <c:pt idx="6">
                <c:v>2023-10</c:v>
              </c:pt>
              <c:pt idx="7">
                <c:v>2023-11</c:v>
              </c:pt>
              <c:pt idx="8">
                <c:v>2023-12</c:v>
              </c:pt>
              <c:pt idx="9">
                <c:v>2024-01</c:v>
              </c:pt>
              <c:pt idx="10">
                <c:v>2024-02</c:v>
              </c:pt>
              <c:pt idx="11">
                <c:v>2024-03</c:v>
              </c:pt>
            </c:strLit>
          </c:cat>
          <c:val>
            <c:numLit>
              <c:formatCode>General</c:formatCode>
              <c:ptCount val="12"/>
              <c:pt idx="0">
                <c:v>2544</c:v>
              </c:pt>
              <c:pt idx="1">
                <c:v>3292</c:v>
              </c:pt>
              <c:pt idx="2">
                <c:v>2655</c:v>
              </c:pt>
              <c:pt idx="3">
                <c:v>2937</c:v>
              </c:pt>
              <c:pt idx="4">
                <c:v>3617</c:v>
              </c:pt>
              <c:pt idx="5">
                <c:v>2925</c:v>
              </c:pt>
              <c:pt idx="6">
                <c:v>3171</c:v>
              </c:pt>
              <c:pt idx="7">
                <c:v>2892</c:v>
              </c:pt>
              <c:pt idx="8">
                <c:v>2169</c:v>
              </c:pt>
              <c:pt idx="9">
                <c:v>2815</c:v>
              </c:pt>
              <c:pt idx="10">
                <c:v>2867</c:v>
              </c:pt>
              <c:pt idx="11">
                <c:v>2905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89B9-4977-B270-CD0D2BE07879}"/>
            </c:ext>
          </c:extLst>
        </c:ser>
        <c:ser>
          <c:idx val="6"/>
          <c:order val="6"/>
          <c:tx>
            <c:v>Symptoms but are low risk (age &gt;18 y)</c:v>
          </c:tx>
          <c:spPr>
            <a:ln w="28575" cap="rnd">
              <a:solidFill>
                <a:srgbClr val="0D3A4E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2"/>
              <c:pt idx="0">
                <c:v>2023-04</c:v>
              </c:pt>
              <c:pt idx="1">
                <c:v>2023-05</c:v>
              </c:pt>
              <c:pt idx="2">
                <c:v>2023-06</c:v>
              </c:pt>
              <c:pt idx="3">
                <c:v>2023-07</c:v>
              </c:pt>
              <c:pt idx="4">
                <c:v>2023-08</c:v>
              </c:pt>
              <c:pt idx="5">
                <c:v>2023-09</c:v>
              </c:pt>
              <c:pt idx="6">
                <c:v>2023-10</c:v>
              </c:pt>
              <c:pt idx="7">
                <c:v>2023-11</c:v>
              </c:pt>
              <c:pt idx="8">
                <c:v>2023-12</c:v>
              </c:pt>
              <c:pt idx="9">
                <c:v>2024-01</c:v>
              </c:pt>
              <c:pt idx="10">
                <c:v>2024-02</c:v>
              </c:pt>
              <c:pt idx="11">
                <c:v>2024-03</c:v>
              </c:pt>
            </c:strLit>
          </c:cat>
          <c:val>
            <c:numLit>
              <c:formatCode>General</c:formatCode>
              <c:ptCount val="12"/>
              <c:pt idx="0">
                <c:v>446</c:v>
              </c:pt>
              <c:pt idx="1">
                <c:v>224</c:v>
              </c:pt>
              <c:pt idx="2">
                <c:v>48</c:v>
              </c:pt>
              <c:pt idx="3">
                <c:v>22</c:v>
              </c:pt>
              <c:pt idx="4">
                <c:v>23</c:v>
              </c:pt>
              <c:pt idx="5">
                <c:v>10</c:v>
              </c:pt>
              <c:pt idx="6">
                <c:v>10</c:v>
              </c:pt>
              <c:pt idx="7">
                <c:v>4</c:v>
              </c:pt>
              <c:pt idx="8">
                <c:v>1</c:v>
              </c:pt>
              <c:pt idx="9">
                <c:v>8</c:v>
              </c:pt>
              <c:pt idx="10">
                <c:v>4</c:v>
              </c:pt>
              <c:pt idx="11">
                <c:v>11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89B9-4977-B270-CD0D2BE07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405904"/>
        <c:axId val="1551407824"/>
      </c:lineChart>
      <c:valAx>
        <c:axId val="155140782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405904"/>
        <c:crosses val="autoZero"/>
        <c:crossBetween val="between"/>
      </c:valAx>
      <c:catAx>
        <c:axId val="155140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40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pto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Aptos"/>
              </a:rPr>
              <a:t>FIT Requesting Criteria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Grand Total</c:v>
          </c:tx>
          <c:spPr>
            <a:solidFill>
              <a:srgbClr val="15608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Apto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2 Week Wait Referral</c:v>
              </c:pt>
              <c:pt idx="1">
                <c:v>Low risk but not no risk</c:v>
              </c:pt>
              <c:pt idx="2">
                <c:v>Non-site specific symptoms</c:v>
              </c:pt>
              <c:pt idx="3">
                <c:v>Not Provided</c:v>
              </c:pt>
            </c:strLit>
          </c:cat>
          <c:val>
            <c:numLit>
              <c:formatCode>General</c:formatCode>
              <c:ptCount val="4"/>
              <c:pt idx="0">
                <c:v>0.23156017207008708</c:v>
              </c:pt>
              <c:pt idx="1">
                <c:v>0.29136501941034521</c:v>
              </c:pt>
              <c:pt idx="2">
                <c:v>0.21635415261477584</c:v>
              </c:pt>
              <c:pt idx="3">
                <c:v>0.26072065590479188</c:v>
              </c:pt>
            </c:numLit>
          </c:val>
          <c:extLst>
            <c:ext xmlns:c16="http://schemas.microsoft.com/office/drawing/2014/chart" uri="{C3380CC4-5D6E-409C-BE32-E72D297353CC}">
              <c16:uniqueId val="{00000000-994D-432E-AC0A-98CE47587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50112784"/>
        <c:axId val="1551403504"/>
      </c:barChart>
      <c:valAx>
        <c:axId val="1551403504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0112784"/>
        <c:crosses val="autoZero"/>
        <c:crossBetween val="between"/>
      </c:valAx>
      <c:catAx>
        <c:axId val="1550112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"/>
              </a:defRPr>
            </a:pPr>
            <a:endParaRPr lang="en-US"/>
          </a:p>
        </c:txPr>
        <c:crossAx val="155140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pto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A59C87-1A0F-E4CE-6AFC-B29F99D0847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D4074-0E32-32DF-D842-E64590AE02B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996C25E-8372-48DC-86A8-552954550595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E77C1D-7452-D4B4-D831-BE0AF6621D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C6BDCB-A47E-289C-F646-8A66DCB6E88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187DE-877E-E5F4-50A7-99B4C3E911F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E96B0-EEBE-64F6-4AFC-314135BD2C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F2D1C4B-016A-4637-94F4-DA930E1581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6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2EAEF-8153-6379-9045-62076F7D2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97B16-0A48-618F-CCC7-F24BC546C8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>
                <a:solidFill>
                  <a:srgbClr val="404040"/>
                </a:solidFill>
                <a:highlight>
                  <a:srgbClr val="FFFFFF"/>
                </a:highlight>
                <a:latin typeface="Open Sans" pitchFamily="34"/>
              </a:rPr>
              <a:t>HM-JACKarc FIT Analysers (Jack and Jill)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DBDF2-0A27-C28F-ACB1-0B1AA4597B6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C01FA9-9986-422A-A627-42AB5AD6EDC3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D630D-D72B-B1E5-D131-96E5F7A10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1881C-71F6-CA67-02D1-AA520989B4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2023-24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FBAC5-6FA5-0D1E-CB4F-36FB67CEBDA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4270D4-DAB5-4B46-91F1-97C72907C52C}" type="slidenum">
              <a:t>14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EF4EE-148D-18F5-2C83-C99D83C40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0D8BC-C811-4EA5-3F6F-D064A61A43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2023-24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60A89-7E39-1276-4B88-35DE3B7AD9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475EDC-A662-4DBA-ACDC-06F0C9D5D0B5}" type="slidenum">
              <a:t>15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2DBBF-3F13-82AA-4CBA-8E8A5810E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B1671-AA28-9FA9-E2EA-C4F2386EE2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2023-24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79995-217A-01AB-02AB-3E46BAB0233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5A129B-BFBA-4CA3-84F6-48290F406107}" type="slidenum">
              <a:t>16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20924-58E5-F00A-CC50-C485C7856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AE4BA-9B8A-CF16-1E90-73C44455AD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Kathryn, Mia, Jacob, Andi, Darrell, Mike, Holly, Afsaneh, Michaela, Naba and Ellen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31989-73F1-A5B5-DE8C-6DCF139C49B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E2F449-1C51-4F89-83D9-891C403830A2}" type="slidenum">
              <a:t>18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0EE95-64A4-CDAB-6879-2B8EE437B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E7ACF-A1F4-6883-1A82-0091F7AE0A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From 500 tests per month in 2018 to an average of 12000 tests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C7459-0B7B-16F0-A589-0AF50A640A7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7B9DFB-4CE5-4809-BA30-A33EFB47D064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571F2-24D8-2A88-E866-EC523797B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CBB5F-12AA-AAE7-4E88-657AF1BE5E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Current mean is 18% positivity (17.2% - 19.5%)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E641B-C134-D7E1-CC53-86DFF330859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6ACE11-6BA6-47A5-AD7D-E53A5A7A2B16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85E98-BAD0-313C-1EF0-29F836FE3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B8659-9377-FB84-65DC-07CD4DA9AF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Currently ~20% of FIT requests are in the &lt;50s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CAE06-90F8-5C61-4A01-F512479F606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253A5A-2380-4CEA-92B1-61D3F585E2FC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9E0DE-3BFF-9D96-840E-6BD3D1233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52B06-3228-D78C-685F-2AE9BF5DBF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New requesting criteria introduced Mid 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A4337-41F1-F908-01DE-2A56EAC85BB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D71547-0C05-4B26-9C25-0E8667456869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AED63-B061-E545-7887-CC0547138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F5D32-C147-91CB-F20F-86488A21EE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New requesting criteria introduced July 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71144-24A7-E1B9-ADC9-0FD4BCCED25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F82F01-ABBD-4DC5-B70E-3B379F70E3A7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B9652-4E39-A2F7-B59F-6B4DAAC38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CC5CE-538B-5F27-D582-35E3639532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New requesting criteria introduced July 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11ED0-75A6-AF65-AE2C-6FF50530A1E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CA61F2-871D-43C3-93E5-4348966F98F6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D83EF8-7238-21D5-D20A-7EDF25752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E6F9A-423F-4F2B-D0CA-923BA2F3BD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New requesting criteria introduced July 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5E7F7-2CC0-13CB-3837-4269819020E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BE368C-58E7-4A75-9337-3E9DF1782226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BC7A6-6DC5-01E5-20E8-A1B2F7BB6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A37C8-971E-F43B-B876-25B85322F6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Data since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336AA-5FEE-30DB-A78F-B340B46F704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5264DB-3CDA-4CA3-A536-FD4D9F3F3507}" type="slidenum">
              <a:t>13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8D58-6A88-E013-FA4A-324E95D899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CC7A8-5877-1254-77D1-A85AD24A0B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CE9B-2BDE-92CF-C640-1861EBCE96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69B5DD-77E9-457D-BA0C-87524F03F1E1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1D41A-E4C0-FFC3-4157-8A53B44066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C8F2-F7C1-7360-8F5B-5DF65E2613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6549A8-9486-4412-A8D6-F0A7451D2C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474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3168-D08F-A69F-B1D9-A86BD23B95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D067-3B81-6900-27E7-E897845B316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6AA2-B996-D6E2-D5F3-7E0400DBCA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163AD-AF72-4380-ACC3-DFF5BA1742ED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96973-55B4-D6C4-AD68-B0AAF26C42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FF834-0558-E4E3-3150-A1FAD9C7E1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2EDA35-7452-4F1D-8266-A7764DA846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7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9859B-4618-2494-E573-0699E3101F7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FE516-5A55-B153-02B1-56E07603B80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73540-61ED-0684-FBF2-8C6413A118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5BE06B-CBE6-4FE1-A554-3F45D9EF6C93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20CF-F2AD-4042-DB0F-5E350CB8FA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6B15A-FD9A-9413-38BE-522B7F4D31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74BEE2-1A00-4776-87F9-4149E09A96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4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3A7E-9D1A-E5F5-A38A-829A038F35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3E1A3-C7A3-4D85-BCB3-89D979AD50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FDE1D-1EB0-E76D-44E6-EDCCCBE08C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E91C6B-289B-4935-B705-7F9F737A225A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E6AE0-FC17-EBF4-E775-FF97E7CECB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5D43-0B14-E404-16BD-93D8599258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106499-0048-45D2-84CE-8CE41AF1B7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357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314B-738D-6884-7B67-18C73088F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2EEDE-A08A-EDA8-4FE8-57AE2574A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8273-B928-3061-795C-F7F108D657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B1A8EF-6298-4B0A-8473-BC84D9D535B2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752BC-C91E-3DBE-4A73-13FB14EE12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7A9-60FF-58A9-7F2D-C4B59511E3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B5427-06BC-42DC-8099-D23BFCD769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6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A39E-A599-DF37-1D9C-10CCB96AF0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068C-A763-9630-595E-933378D232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D4B92-B0D1-15BC-1D1D-345AF2EF28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2FC41-0025-23B5-2F52-0D6F061A71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81DAD2-A1F2-48F4-BA8B-A2686CD28ADB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33EAD-683E-8C33-5FEF-F7FCC2D9D1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203D-B96E-BCB0-0FFD-F0B89AEF9B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1FFF9-A9A8-4433-8161-14DFE49D5AE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8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9ECA-F226-1C5D-55ED-1BB6CC9F2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B6A63-E507-4856-3DDB-4EDC395138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63667-7F25-48A8-A394-BF40E977072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787D8-83EC-54E9-5665-C9C3CB7218E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1EB5-9797-E7F5-1420-5A526F013A8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3440B9-12A4-3ED4-3BDC-3142EF12F5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33352-2809-4371-B286-7AA8269D793D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31D1A-BBED-47F6-968A-85752D72DA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D9F1A-F80E-5039-6260-D61A5CEE3A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53AC4C-7AE9-4A42-9BFE-0948C3A2A7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5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D812-CD22-70FC-9700-438E9B787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598C6-B046-4758-A0BB-3A09B7670A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88386-3ED7-4187-8288-2C2B4C19A1AE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A97A-BDD0-E010-8367-E9BECE33B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3AE71-C033-1A80-4DC8-7173DC49F7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BF6743-99E1-4E83-8D1B-96BC9AE98A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5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CE58B-B98E-9755-E1EA-CCEB005C31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7E5EDE-A18D-4F96-BAEE-E2B71C8AB551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D62BF-BF92-A3DB-8354-D38E525E04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3902C-FE9A-C87D-26F3-09CF43D2E6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E482C3-5B54-48BB-BD56-936A7BE6A2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267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3EFC-DFC0-29F2-3770-4683CF5A5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0734-AF57-B16B-3E76-426471BA9C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517AA-F737-A4E9-5CBA-BC19A70A45A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D9F80-71C3-8C56-7B0B-EA4504EDC1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F699D-5CBC-4249-8660-8B3EA815CAD4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1A9C8-5E5D-6955-BDE5-F70C35BAF6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EBAA9-0D35-DF34-9F0A-1281F934F5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B9A45C-70EF-4293-9F8D-E01AADB630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4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D9CD-F222-56A2-6D24-33422EE782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A419E-8BBE-E252-A869-F8FE7DC5097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E79B2-A299-B19F-E2EA-241A6C5FFF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93A4B-DC52-3EA6-8303-E788F33A43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22EB49-E433-41C5-BDE7-1966AAD331FB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48728-FFF6-63F8-15CE-B4F3E5EF22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6DAC-6F7D-8AAC-DC1B-E3B748999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B07AAF-759D-48AB-9676-61D95E97A0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037D3-AB36-8991-59E8-B7CA9BB0BD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D8CA2-36D8-870D-652A-7BA391E474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746B0-35AB-6A5F-7C01-E738D620C78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09E7F3AA-329D-4CD3-9482-D7CAF4639C17}" type="datetime1">
              <a:rPr lang="en-GB"/>
              <a:pPr lvl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4EC7-AE4B-FA15-1035-EA973AD565C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C2994-93F6-72DE-C460-DF479978B1F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630A2D8F-AA99-47B0-936C-14CA3E7A5BB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2DDE-5CAF-465E-6CEE-CF0C6D5501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883124"/>
            <a:ext cx="7772400" cy="1626845"/>
          </a:xfrm>
        </p:spPr>
        <p:txBody>
          <a:bodyPr>
            <a:normAutofit fontScale="90000"/>
          </a:bodyPr>
          <a:lstStyle/>
          <a:p>
            <a:pPr lvl="0"/>
            <a:r>
              <a:rPr lang="en-GB" sz="5400"/>
              <a:t>Symptomatic Faecal Immunochemistry Testing (FIT)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14AD-FA58-E4C0-B0F7-9E313E0444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4127135"/>
            <a:ext cx="6858000" cy="1006178"/>
          </a:xfrm>
        </p:spPr>
        <p:txBody>
          <a:bodyPr/>
          <a:lstStyle/>
          <a:p>
            <a:pPr lvl="0"/>
            <a:r>
              <a:rPr lang="en-GB"/>
              <a:t>Dr Adrian Heaps</a:t>
            </a:r>
          </a:p>
          <a:p>
            <a:pPr lvl="0"/>
            <a:r>
              <a:rPr lang="en-GB"/>
              <a:t>Consultant Clinical Scientist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2F375-290E-FD09-0A43-D81C7678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7" y="5735638"/>
            <a:ext cx="1579004" cy="9327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3698C95-6115-BF65-FD0F-53C4121C9FEB}"/>
              </a:ext>
            </a:extLst>
          </p:cNvPr>
          <p:cNvSpPr txBox="1"/>
          <p:nvPr/>
        </p:nvSpPr>
        <p:spPr>
          <a:xfrm>
            <a:off x="1059250" y="644523"/>
            <a:ext cx="6878372" cy="266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ts val="1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4F81BD"/>
                </a:solidFill>
                <a:effectLst>
                  <a:outerShdw dist="25402" dir="5400000">
                    <a:srgbClr val="6E747A"/>
                  </a:outerShdw>
                </a:effectLst>
                <a:highlight>
                  <a:srgbClr val="FFFFFF"/>
                </a:highlight>
                <a:uFillTx/>
                <a:latin typeface="Calibri" pitchFamily="34"/>
                <a:ea typeface="Arial" pitchFamily="34"/>
                <a:cs typeface="Arial" pitchFamily="34"/>
              </a:rPr>
              <a:t>SWAG Colorectal Cancer Clinical Advisory Group Meeting 02.05.2024</a:t>
            </a:r>
            <a:endParaRPr lang="en-GB" sz="1100" b="0" i="0" u="none" strike="noStrike" kern="1200" cap="none" spc="0" baseline="0">
              <a:solidFill>
                <a:srgbClr val="000000"/>
              </a:solidFill>
              <a:highlight>
                <a:srgbClr val="FFFFFF"/>
              </a:highlight>
              <a:uFillTx/>
              <a:latin typeface="Arial" pitchFamily="34"/>
              <a:ea typeface="Arial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A4A9-B86E-E0C8-97F6-1328C055D7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Workload by requesting criteria 2023-24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2466A5-79BE-D4AA-D724-3728F85CBEB7}"/>
              </a:ext>
            </a:extLst>
          </p:cNvPr>
          <p:cNvGraphicFramePr/>
          <p:nvPr/>
        </p:nvGraphicFramePr>
        <p:xfrm>
          <a:off x="223835" y="1876421"/>
          <a:ext cx="8696328" cy="310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96AE-9E2E-AA17-4CA8-20C5CBBAE9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Workload by requesting criteria 2023-24</a:t>
            </a: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52942FAE-01BF-0E96-2EFF-7B661A128EE1}"/>
              </a:ext>
            </a:extLst>
          </p:cNvPr>
          <p:cNvGraphicFramePr/>
          <p:nvPr/>
        </p:nvGraphicFramePr>
        <p:xfrm>
          <a:off x="628650" y="1994022"/>
          <a:ext cx="7600950" cy="392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D96B-D914-897B-5C47-7AD86EDBBB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FIT requesting criteria by age group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F398423-8FC9-28A2-EB15-CE481AA8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69" y="2024024"/>
            <a:ext cx="6844905" cy="41142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019B-6CA6-1FA0-80DE-5966C2538F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Total % positives by age group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D31D3C9-56E1-E3CE-7313-46D8648AB3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248" y="5003715"/>
          <a:ext cx="3340102" cy="17145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50338">
                  <a:extLst>
                    <a:ext uri="{9D8B030D-6E8A-4147-A177-3AD203B41FA5}">
                      <a16:colId xmlns:a16="http://schemas.microsoft.com/office/drawing/2014/main" val="34748579"/>
                    </a:ext>
                  </a:extLst>
                </a:gridCol>
                <a:gridCol w="978289">
                  <a:extLst>
                    <a:ext uri="{9D8B030D-6E8A-4147-A177-3AD203B41FA5}">
                      <a16:colId xmlns:a16="http://schemas.microsoft.com/office/drawing/2014/main" val="3801752127"/>
                    </a:ext>
                  </a:extLst>
                </a:gridCol>
                <a:gridCol w="937131">
                  <a:extLst>
                    <a:ext uri="{9D8B030D-6E8A-4147-A177-3AD203B41FA5}">
                      <a16:colId xmlns:a16="http://schemas.microsoft.com/office/drawing/2014/main" val="3240884961"/>
                    </a:ext>
                  </a:extLst>
                </a:gridCol>
                <a:gridCol w="674351">
                  <a:extLst>
                    <a:ext uri="{9D8B030D-6E8A-4147-A177-3AD203B41FA5}">
                      <a16:colId xmlns:a16="http://schemas.microsoft.com/office/drawing/2014/main" val="2358844005"/>
                    </a:ext>
                  </a:extLst>
                </a:gridCol>
              </a:tblGrid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Age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Request_Count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Positive Count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% Positive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28548343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&lt;30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8835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1208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>
                          <a:highlight>
                            <a:srgbClr val="FFFF00"/>
                          </a:highlight>
                        </a:rPr>
                        <a:t>13.67%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80564799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30-39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20970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2525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12.04%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97454338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40-49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36689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4290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11.69%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467575649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50-59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69276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8622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12.45%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907404319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60-69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68499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10668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15.57%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691931497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70-79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84382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16832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19.95%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82991488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80+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63330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16666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26.32%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40627871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Grand Total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351981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60811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>
                          <a:highlight>
                            <a:srgbClr val="D9E1F2"/>
                          </a:highlight>
                        </a:rPr>
                        <a:t>17.28%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highlight>
                          <a:srgbClr val="D9E1F2"/>
                        </a:highlight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463171969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BA6886D1-5259-DCF8-5454-C8F8B0A9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840" y="1410032"/>
            <a:ext cx="5689853" cy="34245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60C3-A22F-36F6-A10C-8AFA5FE02C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% positivity by age group: ‘2 week wait referral’ criteria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C963914-DF67-0858-148B-61201930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11" y="1763118"/>
            <a:ext cx="6302657" cy="3788304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DBD376-3A18-8E98-591A-B203E6DD9A98}"/>
              </a:ext>
            </a:extLst>
          </p:cNvPr>
          <p:cNvGraphicFramePr>
            <a:graphicFrameLocks noGrp="1"/>
          </p:cNvGraphicFramePr>
          <p:nvPr/>
        </p:nvGraphicFramePr>
        <p:xfrm>
          <a:off x="104936" y="5090053"/>
          <a:ext cx="2235195" cy="17145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76296">
                  <a:extLst>
                    <a:ext uri="{9D8B030D-6E8A-4147-A177-3AD203B41FA5}">
                      <a16:colId xmlns:a16="http://schemas.microsoft.com/office/drawing/2014/main" val="905140055"/>
                    </a:ext>
                  </a:extLst>
                </a:gridCol>
                <a:gridCol w="1358898">
                  <a:extLst>
                    <a:ext uri="{9D8B030D-6E8A-4147-A177-3AD203B41FA5}">
                      <a16:colId xmlns:a16="http://schemas.microsoft.com/office/drawing/2014/main" val="561819368"/>
                    </a:ext>
                  </a:extLst>
                </a:gridCol>
              </a:tblGrid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2 Week Wait Referral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39220645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Age group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% Positive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4131221783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&lt;30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21.17%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324381401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30-39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17.54%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07378390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40-49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14.79%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85153860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50-59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15.74%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6874851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60-69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18.89%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30685744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70-79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23.00%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974504971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80+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28.95%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2819976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450E-4F00-46BD-BFB5-2C01B6E3C1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% positivity by age group: ‘Low risk but not no risk’ criteria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6803298-2C00-FE41-36A8-32ACED2E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30" y="1626205"/>
            <a:ext cx="5667304" cy="3406414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A0B14A9-0346-6AFD-2A48-DE2A715E6BE8}"/>
              </a:ext>
            </a:extLst>
          </p:cNvPr>
          <p:cNvGraphicFramePr>
            <a:graphicFrameLocks noGrp="1"/>
          </p:cNvGraphicFramePr>
          <p:nvPr/>
        </p:nvGraphicFramePr>
        <p:xfrm>
          <a:off x="90534" y="5032619"/>
          <a:ext cx="2349495" cy="17145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75117">
                  <a:extLst>
                    <a:ext uri="{9D8B030D-6E8A-4147-A177-3AD203B41FA5}">
                      <a16:colId xmlns:a16="http://schemas.microsoft.com/office/drawing/2014/main" val="3656567511"/>
                    </a:ext>
                  </a:extLst>
                </a:gridCol>
                <a:gridCol w="1474378">
                  <a:extLst>
                    <a:ext uri="{9D8B030D-6E8A-4147-A177-3AD203B41FA5}">
                      <a16:colId xmlns:a16="http://schemas.microsoft.com/office/drawing/2014/main" val="1077515380"/>
                    </a:ext>
                  </a:extLst>
                </a:gridCol>
              </a:tblGrid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Low risk but not no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83733148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Age group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% Positive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53649150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&lt;30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12.66%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89198575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30-39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10.98%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07306492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40-49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11.52%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74665368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50-59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12.07%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03997425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60-69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14.97%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55376973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70-79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19.32%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73207641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80+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25.08%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573517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86FB-5DC8-FAC1-6947-DEBF13FB29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% positivity by age group: ‘non-site-specific symptoms’ criteria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4CA4455-201D-BB21-4B83-82D8E96EC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50" y="1690689"/>
            <a:ext cx="6058924" cy="364179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A89D377-C188-FCB9-30B5-5A2BB3A80D68}"/>
              </a:ext>
            </a:extLst>
          </p:cNvPr>
          <p:cNvGraphicFramePr>
            <a:graphicFrameLocks noGrp="1"/>
          </p:cNvGraphicFramePr>
          <p:nvPr/>
        </p:nvGraphicFramePr>
        <p:xfrm>
          <a:off x="126744" y="4925086"/>
          <a:ext cx="2349495" cy="186880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75117">
                  <a:extLst>
                    <a:ext uri="{9D8B030D-6E8A-4147-A177-3AD203B41FA5}">
                      <a16:colId xmlns:a16="http://schemas.microsoft.com/office/drawing/2014/main" val="665286941"/>
                    </a:ext>
                  </a:extLst>
                </a:gridCol>
                <a:gridCol w="1474378">
                  <a:extLst>
                    <a:ext uri="{9D8B030D-6E8A-4147-A177-3AD203B41FA5}">
                      <a16:colId xmlns:a16="http://schemas.microsoft.com/office/drawing/2014/main" val="3280027590"/>
                    </a:ext>
                  </a:extLst>
                </a:gridCol>
              </a:tblGrid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Non-site-specific symptoms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938149401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Age group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% Positive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888497978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&lt;30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13.59%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65928321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30-39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11.34%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065221217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40-49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10.96%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413624208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50-59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11.11%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048444947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60-69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14.51%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631176543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70-79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19.48%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37807037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80+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26.02%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4008899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7461-FE1B-729A-0A81-3E7660AA0B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% positivity by age group: no criteria provided with request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D3C687D-79B8-47E9-87CF-583D5569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13" y="1690689"/>
            <a:ext cx="5712494" cy="343357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F72710C-88F3-8BAB-C81F-5BD7E21E94B7}"/>
              </a:ext>
            </a:extLst>
          </p:cNvPr>
          <p:cNvGraphicFramePr>
            <a:graphicFrameLocks noGrp="1"/>
          </p:cNvGraphicFramePr>
          <p:nvPr/>
        </p:nvGraphicFramePr>
        <p:xfrm>
          <a:off x="81482" y="5124261"/>
          <a:ext cx="2349495" cy="17145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75117">
                  <a:extLst>
                    <a:ext uri="{9D8B030D-6E8A-4147-A177-3AD203B41FA5}">
                      <a16:colId xmlns:a16="http://schemas.microsoft.com/office/drawing/2014/main" val="1559468097"/>
                    </a:ext>
                  </a:extLst>
                </a:gridCol>
                <a:gridCol w="1474378">
                  <a:extLst>
                    <a:ext uri="{9D8B030D-6E8A-4147-A177-3AD203B41FA5}">
                      <a16:colId xmlns:a16="http://schemas.microsoft.com/office/drawing/2014/main" val="1098997688"/>
                    </a:ext>
                  </a:extLst>
                </a:gridCol>
              </a:tblGrid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No criteria provided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400780380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Age group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% Positive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467628358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&lt;30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14.75%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87178812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30-39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12.96%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340990099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40-49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12.83%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87424155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50-59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13.29%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55199341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60-69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16.48%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93840268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70-79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20.68%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10597071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100" u="none" strike="noStrike"/>
                        <a:t>80+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GB" sz="1100" u="none" strike="noStrike"/>
                        <a:t>27.88%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3336640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group of people in lab coats&#10;&#10;Description automatically generated">
            <a:extLst>
              <a:ext uri="{FF2B5EF4-FFF2-40B4-BE49-F238E27FC236}">
                <a16:creationId xmlns:a16="http://schemas.microsoft.com/office/drawing/2014/main" id="{EDC5110D-79D2-95E3-3F84-477F4E1E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8" y="353086"/>
            <a:ext cx="8202442" cy="61518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white machine on a white counter&#10;&#10;Description automatically generated">
            <a:extLst>
              <a:ext uri="{FF2B5EF4-FFF2-40B4-BE49-F238E27FC236}">
                <a16:creationId xmlns:a16="http://schemas.microsoft.com/office/drawing/2014/main" id="{FFF08515-8CF5-1698-AFDA-DC5963C34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015"/>
          <a:stretch>
            <a:fillRect/>
          </a:stretch>
        </p:blipFill>
        <p:spPr>
          <a:xfrm>
            <a:off x="334935" y="887242"/>
            <a:ext cx="8474128" cy="50835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428F-6217-9A51-E414-B7B615A117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3B48-DE94-173F-F90E-05288E0C23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/>
              <a:t>Symptomatic FIT for SWAG-CA region:</a:t>
            </a:r>
          </a:p>
          <a:p>
            <a:pPr lvl="0"/>
            <a:r>
              <a:rPr lang="en-GB"/>
              <a:t>BSW – 48K /yr </a:t>
            </a:r>
            <a:r>
              <a:rPr lang="en-GB">
                <a:highlight>
                  <a:srgbClr val="FFFF00"/>
                </a:highlight>
              </a:rPr>
              <a:t>(postal requests)</a:t>
            </a:r>
          </a:p>
          <a:p>
            <a:pPr lvl="0"/>
            <a:r>
              <a:rPr lang="en-GB"/>
              <a:t>BNSSG – 43K / yr  </a:t>
            </a:r>
            <a:r>
              <a:rPr lang="en-GB">
                <a:highlight>
                  <a:srgbClr val="FFFF00"/>
                </a:highlight>
              </a:rPr>
              <a:t>(90% ICE requests)</a:t>
            </a:r>
            <a:endParaRPr lang="en-GB"/>
          </a:p>
          <a:p>
            <a:pPr lvl="0"/>
            <a:r>
              <a:rPr lang="en-GB"/>
              <a:t>GLOS – 28K / yr  </a:t>
            </a:r>
            <a:r>
              <a:rPr lang="en-GB">
                <a:highlight>
                  <a:srgbClr val="FFFF00"/>
                </a:highlight>
              </a:rPr>
              <a:t>(NPEX lab links)</a:t>
            </a:r>
            <a:endParaRPr lang="en-GB"/>
          </a:p>
          <a:p>
            <a:pPr lvl="0"/>
            <a:r>
              <a:rPr lang="en-GB"/>
              <a:t>SOM – 24K / yr </a:t>
            </a:r>
            <a:r>
              <a:rPr lang="en-GB">
                <a:highlight>
                  <a:srgbClr val="FFFF00"/>
                </a:highlight>
              </a:rPr>
              <a:t>(Postal and minority NPEX)</a:t>
            </a:r>
            <a:endParaRPr lang="en-GB"/>
          </a:p>
          <a:p>
            <a:pPr lvl="0"/>
            <a:r>
              <a:rPr lang="en-GB"/>
              <a:t>Non-SWAG ~1K / yr </a:t>
            </a:r>
            <a:r>
              <a:rPr lang="en-GB">
                <a:highlight>
                  <a:srgbClr val="FFFF00"/>
                </a:highlight>
              </a:rPr>
              <a:t>(various)</a:t>
            </a:r>
          </a:p>
          <a:p>
            <a:pPr lvl="0"/>
            <a:endParaRPr lang="en-GB"/>
          </a:p>
          <a:p>
            <a:pPr marL="0" lvl="0" indent="0">
              <a:buNone/>
            </a:pPr>
            <a:r>
              <a:rPr lang="en-GB"/>
              <a:t>99% primary care requests 1% secondary care</a:t>
            </a:r>
          </a:p>
          <a:p>
            <a:pPr lvl="0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5804-F9FC-B72D-C9E3-ADF82F41EB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FIT workload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9DA2957A-9B35-5D62-4A34-56CED0A63F1E}"/>
              </a:ext>
            </a:extLst>
          </p:cNvPr>
          <p:cNvGraphicFramePr/>
          <p:nvPr/>
        </p:nvGraphicFramePr>
        <p:xfrm>
          <a:off x="497936" y="1634060"/>
          <a:ext cx="8148117" cy="421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076D-5ADA-20FD-C04E-BEAD5818CF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FIT workload by requesting source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B3124B25-5D69-0208-6961-A2AB972FACC1}"/>
              </a:ext>
            </a:extLst>
          </p:cNvPr>
          <p:cNvGraphicFramePr/>
          <p:nvPr/>
        </p:nvGraphicFramePr>
        <p:xfrm>
          <a:off x="156645" y="1805766"/>
          <a:ext cx="8667753" cy="440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9515-5362-9037-5B01-5AFE8DE8B3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Positivity rate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C701F861-E044-D27B-77FF-E0734BB7471F}"/>
              </a:ext>
            </a:extLst>
          </p:cNvPr>
          <p:cNvGraphicFramePr/>
          <p:nvPr/>
        </p:nvGraphicFramePr>
        <p:xfrm>
          <a:off x="254797" y="1690689"/>
          <a:ext cx="8634414" cy="424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0578-347F-9014-5E56-6C4ED0D27D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% testing under 50 years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229056F1-2B1F-E4DF-BC08-6C0385041A15}"/>
              </a:ext>
            </a:extLst>
          </p:cNvPr>
          <p:cNvGraphicFramePr/>
          <p:nvPr/>
        </p:nvGraphicFramePr>
        <p:xfrm>
          <a:off x="383380" y="1759744"/>
          <a:ext cx="8377239" cy="333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B8AF-7A58-69A6-61EE-4B7A56C15C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Workload by requesting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7A73-7D0A-0A62-973A-F5B819871FF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New FIT criteria introduced July 2022 (BSG):</a:t>
            </a:r>
          </a:p>
          <a:p>
            <a:pPr lvl="0"/>
            <a:r>
              <a:rPr lang="en-GB"/>
              <a:t>Previous criteria:</a:t>
            </a:r>
          </a:p>
          <a:p>
            <a:pPr lvl="1"/>
            <a:r>
              <a:rPr lang="en-GB" strike="sngStrike"/>
              <a:t>Change in bowel habit age (&gt;40 yrs)</a:t>
            </a:r>
          </a:p>
          <a:p>
            <a:pPr lvl="1"/>
            <a:r>
              <a:rPr lang="en-GB" strike="sngStrike"/>
              <a:t>Iron / non-iron deficiency anaemia</a:t>
            </a:r>
          </a:p>
          <a:p>
            <a:pPr lvl="1"/>
            <a:r>
              <a:rPr lang="en-GB" strike="sngStrike"/>
              <a:t>Symptoms but are low risk (&gt;18 yrs)</a:t>
            </a:r>
          </a:p>
          <a:p>
            <a:pPr marL="457200" lvl="1" indent="0">
              <a:buNone/>
            </a:pPr>
            <a:endParaRPr lang="en-GB"/>
          </a:p>
          <a:p>
            <a:pPr lvl="0"/>
            <a:r>
              <a:rPr lang="en-GB"/>
              <a:t>New criteria:</a:t>
            </a:r>
          </a:p>
          <a:p>
            <a:pPr lvl="1"/>
            <a:r>
              <a:rPr lang="en-GB" b="1"/>
              <a:t>2 week wait referral</a:t>
            </a:r>
          </a:p>
          <a:p>
            <a:pPr lvl="1"/>
            <a:r>
              <a:rPr lang="en-GB" b="1"/>
              <a:t>Non-site-specific symptoms</a:t>
            </a:r>
          </a:p>
          <a:p>
            <a:pPr lvl="1"/>
            <a:r>
              <a:rPr lang="en-GB" b="1"/>
              <a:t>Low risk but not no risk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27F6-1397-60D9-F426-D286143124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Workload by requesting criteria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E7C78A01-D611-A961-0EF7-AF988CCC0C6B}"/>
              </a:ext>
            </a:extLst>
          </p:cNvPr>
          <p:cNvGraphicFramePr/>
          <p:nvPr/>
        </p:nvGraphicFramePr>
        <p:xfrm>
          <a:off x="223835" y="1876421"/>
          <a:ext cx="8696328" cy="310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156</TotalTime>
  <Words>531</Words>
  <Application>Microsoft Office PowerPoint</Application>
  <PresentationFormat>On-screen Show (4:3)</PresentationFormat>
  <Paragraphs>172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Open Sans</vt:lpstr>
      <vt:lpstr>Office Theme</vt:lpstr>
      <vt:lpstr>Symptomatic Faecal Immunochemistry Testing (FIT) Update</vt:lpstr>
      <vt:lpstr>PowerPoint Presentation</vt:lpstr>
      <vt:lpstr>Summary</vt:lpstr>
      <vt:lpstr>FIT workload</vt:lpstr>
      <vt:lpstr>FIT workload by requesting source</vt:lpstr>
      <vt:lpstr>Positivity rate</vt:lpstr>
      <vt:lpstr>% testing under 50 years</vt:lpstr>
      <vt:lpstr>Workload by requesting criteria</vt:lpstr>
      <vt:lpstr>Workload by requesting criteria</vt:lpstr>
      <vt:lpstr>Workload by requesting criteria 2023-24</vt:lpstr>
      <vt:lpstr>Workload by requesting criteria 2023-24</vt:lpstr>
      <vt:lpstr>FIT requesting criteria by age group</vt:lpstr>
      <vt:lpstr>Total % positives by age group</vt:lpstr>
      <vt:lpstr>% positivity by age group: ‘2 week wait referral’ criteria</vt:lpstr>
      <vt:lpstr>% positivity by age group: ‘Low risk but not no risk’ criteria</vt:lpstr>
      <vt:lpstr>% positivity by age group: ‘non-site-specific symptoms’ criteria</vt:lpstr>
      <vt:lpstr>% positivity by age group: no criteria provided with request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Faecal Immunochemistry Testing (FIT) Update</dc:title>
  <dc:creator>Adrian Heaps</dc:creator>
  <cp:lastModifiedBy>Helen Dunderdale</cp:lastModifiedBy>
  <cp:revision>8</cp:revision>
  <dcterms:created xsi:type="dcterms:W3CDTF">2024-05-02T08:22:01Z</dcterms:created>
  <dcterms:modified xsi:type="dcterms:W3CDTF">2024-05-03T08:28:31Z</dcterms:modified>
</cp:coreProperties>
</file>