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7" r:id="rId1"/>
  </p:sldMasterIdLst>
  <p:notesMasterIdLst>
    <p:notesMasterId r:id="rId15"/>
  </p:notesMasterIdLst>
  <p:sldIdLst>
    <p:sldId id="256" r:id="rId2"/>
    <p:sldId id="257" r:id="rId3"/>
    <p:sldId id="258" r:id="rId4"/>
    <p:sldId id="259" r:id="rId5"/>
    <p:sldId id="267" r:id="rId6"/>
    <p:sldId id="269" r:id="rId7"/>
    <p:sldId id="260" r:id="rId8"/>
    <p:sldId id="261" r:id="rId9"/>
    <p:sldId id="262" r:id="rId10"/>
    <p:sldId id="263" r:id="rId11"/>
    <p:sldId id="264" r:id="rId12"/>
    <p:sldId id="265" r:id="rId13"/>
    <p:sldId id="266" r:id="rId14"/>
  </p:sldIdLst>
  <p:sldSz cx="12192000" cy="6858000"/>
  <p:notesSz cx="6858000" cy="9144000"/>
  <p:embeddedFontLst>
    <p:embeddedFont>
      <p:font typeface="Lato" panose="020F0502020204030203" pitchFamily="34"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a:srgbClr val="99FFCC"/>
    <a:srgbClr val="CCFFCC"/>
    <a:srgbClr val="FFFFCC"/>
    <a:srgbClr val="FFCCCC"/>
    <a:srgbClr val="FFCCFF"/>
    <a:srgbClr val="CCFFFF"/>
    <a:srgbClr val="FFFFFF"/>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A8E6956-A0CA-458F-B309-BA270B51D0E1}">
  <a:tblStyle styleId="{9A8E6956-A0CA-458F-B309-BA270B51D0E1}"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274" y="10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72249794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9" name="Google Shape;89;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0" name="Google Shape;90;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2daaf5c8ed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 name="Google Shape;169;g2daaf5c8edf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0" name="Google Shape;170;g2daaf5c8edf_0_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GB"/>
              <a:t>12</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1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9" name="Google Shape;179;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de02880cca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7" name="Google Shape;97;gde02880cc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1024a9af742_0_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8" name="Google Shape;108;g1024a9af742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295e349dc79_0_1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295e349dc79_0_1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2" name="Google Shape;122;g295e349dc79_0_11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GB"/>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2daaf5c8edf_0_1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2daaf5c8edf_0_17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9" name="Google Shape;129;g2daaf5c8edf_0_179: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GB"/>
              <a:t>7</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2daaf5c8edf_0_1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2daaf5c8edf_0_18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7" name="Google Shape;137;g2daaf5c8edf_0_189: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GB"/>
              <a:t>8</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2daaf5c8edf_0_2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2daaf5c8edf_0_27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4" name="Google Shape;144;g2daaf5c8edf_0_278: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GB"/>
              <a:t>9</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170adfaa5fb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170adfaa5fb_0_1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1" name="Google Shape;151;g170adfaa5fb_0_17: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GB"/>
              <a:t>10</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2daaf5c8edf_0_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2daaf5c8edf_0_8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2" name="Google Shape;162;g2daaf5c8edf_0_87: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GB"/>
              <a:t>11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12.png"/><Relationship Id="rId4" Type="http://schemas.openxmlformats.org/officeDocument/2006/relationships/image" Target="../media/image11.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5.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17.png"/><Relationship Id="rId4" Type="http://schemas.openxmlformats.org/officeDocument/2006/relationships/image" Target="../media/image1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8.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20.png"/><Relationship Id="rId4" Type="http://schemas.openxmlformats.org/officeDocument/2006/relationships/image" Target="../media/image19.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16.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5"/>
        <p:cNvGrpSpPr/>
        <p:nvPr/>
      </p:nvGrpSpPr>
      <p:grpSpPr>
        <a:xfrm>
          <a:off x="0" y="0"/>
          <a:ext cx="0" cy="0"/>
          <a:chOff x="0" y="0"/>
          <a:chExt cx="0" cy="0"/>
        </a:xfrm>
      </p:grpSpPr>
      <p:pic>
        <p:nvPicPr>
          <p:cNvPr id="16" name="Google Shape;16;p2"/>
          <p:cNvPicPr preferRelativeResize="0"/>
          <p:nvPr/>
        </p:nvPicPr>
        <p:blipFill rotWithShape="1">
          <a:blip r:embed="rId2">
            <a:alphaModFix/>
          </a:blip>
          <a:srcRect/>
          <a:stretch/>
        </p:blipFill>
        <p:spPr>
          <a:xfrm>
            <a:off x="0" y="0"/>
            <a:ext cx="12192000" cy="6858000"/>
          </a:xfrm>
          <a:prstGeom prst="rect">
            <a:avLst/>
          </a:prstGeom>
          <a:noFill/>
          <a:ln>
            <a:noFill/>
          </a:ln>
        </p:spPr>
      </p:pic>
      <p:pic>
        <p:nvPicPr>
          <p:cNvPr id="17" name="Google Shape;17;p2"/>
          <p:cNvPicPr preferRelativeResize="0"/>
          <p:nvPr/>
        </p:nvPicPr>
        <p:blipFill rotWithShape="1">
          <a:blip r:embed="rId3">
            <a:alphaModFix/>
          </a:blip>
          <a:srcRect t="3" r="6600" b="-36684"/>
          <a:stretch/>
        </p:blipFill>
        <p:spPr>
          <a:xfrm>
            <a:off x="436034" y="858109"/>
            <a:ext cx="11387159" cy="45719"/>
          </a:xfrm>
          <a:prstGeom prst="rect">
            <a:avLst/>
          </a:prstGeom>
          <a:noFill/>
          <a:ln>
            <a:noFill/>
          </a:ln>
        </p:spPr>
      </p:pic>
      <p:pic>
        <p:nvPicPr>
          <p:cNvPr id="18" name="Google Shape;18;p2"/>
          <p:cNvPicPr preferRelativeResize="0"/>
          <p:nvPr/>
        </p:nvPicPr>
        <p:blipFill rotWithShape="1">
          <a:blip r:embed="rId4">
            <a:alphaModFix/>
          </a:blip>
          <a:srcRect l="35446" b="23513"/>
          <a:stretch/>
        </p:blipFill>
        <p:spPr>
          <a:xfrm>
            <a:off x="0" y="4799507"/>
            <a:ext cx="1737360" cy="2058494"/>
          </a:xfrm>
          <a:prstGeom prst="rect">
            <a:avLst/>
          </a:prstGeom>
          <a:noFill/>
          <a:ln>
            <a:noFill/>
          </a:ln>
        </p:spPr>
      </p:pic>
      <p:pic>
        <p:nvPicPr>
          <p:cNvPr id="19" name="Google Shape;19;p2"/>
          <p:cNvPicPr preferRelativeResize="0"/>
          <p:nvPr/>
        </p:nvPicPr>
        <p:blipFill rotWithShape="1">
          <a:blip r:embed="rId5">
            <a:alphaModFix/>
          </a:blip>
          <a:srcRect/>
          <a:stretch/>
        </p:blipFill>
        <p:spPr>
          <a:xfrm rot="-5400000">
            <a:off x="10239223" y="1795994"/>
            <a:ext cx="1579199" cy="1184400"/>
          </a:xfrm>
          <a:prstGeom prst="rect">
            <a:avLst/>
          </a:prstGeom>
          <a:noFill/>
          <a:ln>
            <a:noFill/>
          </a:ln>
        </p:spPr>
      </p:pic>
      <p:sp>
        <p:nvSpPr>
          <p:cNvPr id="20" name="Google Shape;20;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lt1"/>
              </a:buClr>
              <a:buSzPts val="6000"/>
              <a:buFont typeface="Arial"/>
              <a:buNone/>
              <a:defRPr sz="6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2"/>
          <p:cNvSpPr txBox="1">
            <a:spLocks noGrp="1"/>
          </p:cNvSpPr>
          <p:nvPr>
            <p:ph type="subTitle" idx="1"/>
          </p:nvPr>
        </p:nvSpPr>
        <p:spPr>
          <a:xfrm>
            <a:off x="1524000" y="3986194"/>
            <a:ext cx="9144000" cy="1271606"/>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lt1"/>
              </a:buClr>
              <a:buSzPts val="2400"/>
              <a:buNone/>
              <a:defRPr sz="2400">
                <a:solidFill>
                  <a:schemeClr val="l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2" name="Google Shape;22;p2"/>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23" name="Google Shape;23;p2"/>
          <p:cNvSpPr txBox="1"/>
          <p:nvPr/>
        </p:nvSpPr>
        <p:spPr>
          <a:xfrm>
            <a:off x="873760" y="-538480"/>
            <a:ext cx="184731" cy="36933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24" name="Google Shape;24;p2"/>
          <p:cNvPicPr preferRelativeResize="0"/>
          <p:nvPr/>
        </p:nvPicPr>
        <p:blipFill rotWithShape="1">
          <a:blip r:embed="rId6">
            <a:alphaModFix/>
          </a:blip>
          <a:srcRect/>
          <a:stretch/>
        </p:blipFill>
        <p:spPr>
          <a:xfrm>
            <a:off x="238501" y="102202"/>
            <a:ext cx="4209297" cy="801626"/>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5"/>
        <p:cNvGrpSpPr/>
        <p:nvPr/>
      </p:nvGrpSpPr>
      <p:grpSpPr>
        <a:xfrm>
          <a:off x="0" y="0"/>
          <a:ext cx="0" cy="0"/>
          <a:chOff x="0" y="0"/>
          <a:chExt cx="0" cy="0"/>
        </a:xfrm>
      </p:grpSpPr>
      <p:pic>
        <p:nvPicPr>
          <p:cNvPr id="26" name="Google Shape;26;p3"/>
          <p:cNvPicPr preferRelativeResize="0"/>
          <p:nvPr/>
        </p:nvPicPr>
        <p:blipFill rotWithShape="1">
          <a:blip r:embed="rId2">
            <a:alphaModFix/>
          </a:blip>
          <a:srcRect/>
          <a:stretch/>
        </p:blipFill>
        <p:spPr>
          <a:xfrm>
            <a:off x="0" y="0"/>
            <a:ext cx="12192000" cy="6858000"/>
          </a:xfrm>
          <a:prstGeom prst="rect">
            <a:avLst/>
          </a:prstGeom>
          <a:noFill/>
          <a:ln>
            <a:noFill/>
          </a:ln>
        </p:spPr>
      </p:pic>
      <p:pic>
        <p:nvPicPr>
          <p:cNvPr id="27" name="Google Shape;27;p3"/>
          <p:cNvPicPr preferRelativeResize="0"/>
          <p:nvPr/>
        </p:nvPicPr>
        <p:blipFill rotWithShape="1">
          <a:blip r:embed="rId3">
            <a:alphaModFix/>
          </a:blip>
          <a:srcRect t="3" r="6600" b="-36684"/>
          <a:stretch/>
        </p:blipFill>
        <p:spPr>
          <a:xfrm>
            <a:off x="402422" y="868933"/>
            <a:ext cx="11387159" cy="45719"/>
          </a:xfrm>
          <a:prstGeom prst="rect">
            <a:avLst/>
          </a:prstGeom>
          <a:noFill/>
          <a:ln>
            <a:noFill/>
          </a:ln>
        </p:spPr>
      </p:pic>
      <p:pic>
        <p:nvPicPr>
          <p:cNvPr id="28" name="Google Shape;28;p3"/>
          <p:cNvPicPr preferRelativeResize="0"/>
          <p:nvPr/>
        </p:nvPicPr>
        <p:blipFill rotWithShape="1">
          <a:blip r:embed="rId4">
            <a:alphaModFix/>
          </a:blip>
          <a:srcRect l="8151" b="33143"/>
          <a:stretch/>
        </p:blipFill>
        <p:spPr>
          <a:xfrm>
            <a:off x="1" y="4480660"/>
            <a:ext cx="3091180" cy="2377341"/>
          </a:xfrm>
          <a:prstGeom prst="rect">
            <a:avLst/>
          </a:prstGeom>
          <a:noFill/>
          <a:ln>
            <a:noFill/>
          </a:ln>
        </p:spPr>
      </p:pic>
      <p:pic>
        <p:nvPicPr>
          <p:cNvPr id="29" name="Google Shape;29;p3"/>
          <p:cNvPicPr preferRelativeResize="0"/>
          <p:nvPr/>
        </p:nvPicPr>
        <p:blipFill rotWithShape="1">
          <a:blip r:embed="rId5">
            <a:alphaModFix/>
          </a:blip>
          <a:srcRect/>
          <a:stretch/>
        </p:blipFill>
        <p:spPr>
          <a:xfrm>
            <a:off x="10445751" y="1519647"/>
            <a:ext cx="1155700" cy="927100"/>
          </a:xfrm>
          <a:prstGeom prst="rect">
            <a:avLst/>
          </a:prstGeom>
          <a:noFill/>
          <a:ln>
            <a:noFill/>
          </a:ln>
        </p:spPr>
      </p:pic>
      <p:sp>
        <p:nvSpPr>
          <p:cNvPr id="30" name="Google Shape;30;p3"/>
          <p:cNvSpPr txBox="1">
            <a:spLocks noGrp="1"/>
          </p:cNvSpPr>
          <p:nvPr>
            <p:ph type="title"/>
          </p:nvPr>
        </p:nvSpPr>
        <p:spPr>
          <a:xfrm>
            <a:off x="838200" y="2488688"/>
            <a:ext cx="9403080" cy="113347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rgbClr val="193E72"/>
              </a:buClr>
              <a:buSzPts val="4800"/>
              <a:buFont typeface="Arial"/>
              <a:buNone/>
              <a:defRPr sz="4800">
                <a:solidFill>
                  <a:srgbClr val="193E7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3"/>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193E7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193E7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193E7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193E7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193E7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193E7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193E7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193E7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193E7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pic>
        <p:nvPicPr>
          <p:cNvPr id="32" name="Google Shape;32;p3"/>
          <p:cNvPicPr preferRelativeResize="0"/>
          <p:nvPr/>
        </p:nvPicPr>
        <p:blipFill rotWithShape="1">
          <a:blip r:embed="rId6">
            <a:alphaModFix/>
          </a:blip>
          <a:srcRect/>
          <a:stretch/>
        </p:blipFill>
        <p:spPr>
          <a:xfrm>
            <a:off x="209926" y="113026"/>
            <a:ext cx="4209297" cy="801626"/>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2_Section Header">
  <p:cSld name="2_Section Header">
    <p:spTree>
      <p:nvGrpSpPr>
        <p:cNvPr id="1" name="Shape 33"/>
        <p:cNvGrpSpPr/>
        <p:nvPr/>
      </p:nvGrpSpPr>
      <p:grpSpPr>
        <a:xfrm>
          <a:off x="0" y="0"/>
          <a:ext cx="0" cy="0"/>
          <a:chOff x="0" y="0"/>
          <a:chExt cx="0" cy="0"/>
        </a:xfrm>
      </p:grpSpPr>
      <p:pic>
        <p:nvPicPr>
          <p:cNvPr id="34" name="Google Shape;34;p4"/>
          <p:cNvPicPr preferRelativeResize="0"/>
          <p:nvPr/>
        </p:nvPicPr>
        <p:blipFill rotWithShape="1">
          <a:blip r:embed="rId2">
            <a:alphaModFix/>
          </a:blip>
          <a:srcRect/>
          <a:stretch/>
        </p:blipFill>
        <p:spPr>
          <a:xfrm>
            <a:off x="0" y="0"/>
            <a:ext cx="12192000" cy="6858000"/>
          </a:xfrm>
          <a:prstGeom prst="rect">
            <a:avLst/>
          </a:prstGeom>
          <a:noFill/>
          <a:ln>
            <a:noFill/>
          </a:ln>
        </p:spPr>
      </p:pic>
      <p:pic>
        <p:nvPicPr>
          <p:cNvPr id="35" name="Google Shape;35;p4"/>
          <p:cNvPicPr preferRelativeResize="0"/>
          <p:nvPr/>
        </p:nvPicPr>
        <p:blipFill rotWithShape="1">
          <a:blip r:embed="rId3">
            <a:alphaModFix/>
          </a:blip>
          <a:srcRect t="3" r="6600" b="-36684"/>
          <a:stretch/>
        </p:blipFill>
        <p:spPr>
          <a:xfrm>
            <a:off x="402422" y="868933"/>
            <a:ext cx="11387159" cy="45719"/>
          </a:xfrm>
          <a:prstGeom prst="rect">
            <a:avLst/>
          </a:prstGeom>
          <a:noFill/>
          <a:ln>
            <a:noFill/>
          </a:ln>
        </p:spPr>
      </p:pic>
      <p:sp>
        <p:nvSpPr>
          <p:cNvPr id="36" name="Google Shape;36;p4"/>
          <p:cNvSpPr txBox="1">
            <a:spLocks noGrp="1"/>
          </p:cNvSpPr>
          <p:nvPr>
            <p:ph type="title"/>
          </p:nvPr>
        </p:nvSpPr>
        <p:spPr>
          <a:xfrm>
            <a:off x="838200" y="2488688"/>
            <a:ext cx="9403080" cy="113347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rgbClr val="193E72"/>
              </a:buClr>
              <a:buSzPts val="4800"/>
              <a:buFont typeface="Arial"/>
              <a:buNone/>
              <a:defRPr sz="4800">
                <a:solidFill>
                  <a:srgbClr val="193E7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4"/>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193E7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193E7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193E7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193E7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193E7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193E7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193E7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193E7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193E7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pic>
        <p:nvPicPr>
          <p:cNvPr id="38" name="Google Shape;38;p4"/>
          <p:cNvPicPr preferRelativeResize="0"/>
          <p:nvPr/>
        </p:nvPicPr>
        <p:blipFill rotWithShape="1">
          <a:blip r:embed="rId4">
            <a:alphaModFix/>
          </a:blip>
          <a:srcRect l="34054" b="22345"/>
          <a:stretch/>
        </p:blipFill>
        <p:spPr>
          <a:xfrm>
            <a:off x="0" y="4812138"/>
            <a:ext cx="1737360" cy="2045862"/>
          </a:xfrm>
          <a:prstGeom prst="rect">
            <a:avLst/>
          </a:prstGeom>
          <a:noFill/>
          <a:ln>
            <a:noFill/>
          </a:ln>
        </p:spPr>
      </p:pic>
      <p:pic>
        <p:nvPicPr>
          <p:cNvPr id="39" name="Google Shape;39;p4"/>
          <p:cNvPicPr preferRelativeResize="0"/>
          <p:nvPr/>
        </p:nvPicPr>
        <p:blipFill rotWithShape="1">
          <a:blip r:embed="rId5">
            <a:alphaModFix/>
          </a:blip>
          <a:srcRect/>
          <a:stretch/>
        </p:blipFill>
        <p:spPr>
          <a:xfrm rot="-5400000">
            <a:off x="10129459" y="1714918"/>
            <a:ext cx="1579205" cy="1184404"/>
          </a:xfrm>
          <a:prstGeom prst="rect">
            <a:avLst/>
          </a:prstGeom>
          <a:noFill/>
          <a:ln>
            <a:noFill/>
          </a:ln>
        </p:spPr>
      </p:pic>
      <p:pic>
        <p:nvPicPr>
          <p:cNvPr id="40" name="Google Shape;40;p4"/>
          <p:cNvPicPr preferRelativeResize="0"/>
          <p:nvPr/>
        </p:nvPicPr>
        <p:blipFill rotWithShape="1">
          <a:blip r:embed="rId6">
            <a:alphaModFix/>
          </a:blip>
          <a:srcRect/>
          <a:stretch/>
        </p:blipFill>
        <p:spPr>
          <a:xfrm>
            <a:off x="209926" y="113026"/>
            <a:ext cx="4209297" cy="801626"/>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41"/>
        <p:cNvGrpSpPr/>
        <p:nvPr/>
      </p:nvGrpSpPr>
      <p:grpSpPr>
        <a:xfrm>
          <a:off x="0" y="0"/>
          <a:ext cx="0" cy="0"/>
          <a:chOff x="0" y="0"/>
          <a:chExt cx="0" cy="0"/>
        </a:xfrm>
      </p:grpSpPr>
      <p:sp>
        <p:nvSpPr>
          <p:cNvPr id="42" name="Google Shape;42;p5"/>
          <p:cNvSpPr txBox="1">
            <a:spLocks noGrp="1"/>
          </p:cNvSpPr>
          <p:nvPr>
            <p:ph type="title"/>
          </p:nvPr>
        </p:nvSpPr>
        <p:spPr>
          <a:xfrm>
            <a:off x="838200" y="365127"/>
            <a:ext cx="10515600" cy="865467"/>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193E72"/>
              </a:buClr>
              <a:buSzPts val="3200"/>
              <a:buFont typeface="Arial"/>
              <a:buNone/>
              <a:defRPr sz="3200">
                <a:solidFill>
                  <a:srgbClr val="193E7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5"/>
          <p:cNvSpPr txBox="1">
            <a:spLocks noGrp="1"/>
          </p:cNvSpPr>
          <p:nvPr>
            <p:ph type="body" idx="1"/>
          </p:nvPr>
        </p:nvSpPr>
        <p:spPr>
          <a:xfrm>
            <a:off x="838200" y="1535065"/>
            <a:ext cx="10515600" cy="4256453"/>
          </a:xfrm>
          <a:prstGeom prst="rect">
            <a:avLst/>
          </a:prstGeom>
          <a:noFill/>
          <a:ln>
            <a:noFill/>
          </a:ln>
        </p:spPr>
        <p:txBody>
          <a:bodyPr spcFirstLastPara="1" wrap="square" lIns="91425" tIns="45700" rIns="91425" bIns="45700" anchor="t" anchorCtr="0">
            <a:noAutofit/>
          </a:bodyPr>
          <a:lstStyle>
            <a:lvl1pPr marL="457200" lvl="0" indent="-381000" algn="l">
              <a:lnSpc>
                <a:spcPct val="90000"/>
              </a:lnSpc>
              <a:spcBef>
                <a:spcPts val="1000"/>
              </a:spcBef>
              <a:spcAft>
                <a:spcPts val="0"/>
              </a:spcAft>
              <a:buClr>
                <a:srgbClr val="193E72"/>
              </a:buClr>
              <a:buSzPts val="2400"/>
              <a:buChar char="•"/>
              <a:defRPr sz="2400">
                <a:solidFill>
                  <a:srgbClr val="193E72"/>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5"/>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pic>
        <p:nvPicPr>
          <p:cNvPr id="45" name="Google Shape;45;p5"/>
          <p:cNvPicPr preferRelativeResize="0"/>
          <p:nvPr/>
        </p:nvPicPr>
        <p:blipFill rotWithShape="1">
          <a:blip r:embed="rId2">
            <a:alphaModFix/>
          </a:blip>
          <a:srcRect/>
          <a:stretch/>
        </p:blipFill>
        <p:spPr>
          <a:xfrm>
            <a:off x="400051" y="6030393"/>
            <a:ext cx="3628846" cy="691084"/>
          </a:xfrm>
          <a:prstGeom prst="rect">
            <a:avLst/>
          </a:prstGeom>
          <a:noFill/>
          <a:ln>
            <a:noFill/>
          </a:ln>
        </p:spPr>
      </p:pic>
      <p:pic>
        <p:nvPicPr>
          <p:cNvPr id="46" name="Google Shape;46;p5"/>
          <p:cNvPicPr preferRelativeResize="0"/>
          <p:nvPr/>
        </p:nvPicPr>
        <p:blipFill rotWithShape="1">
          <a:blip r:embed="rId3">
            <a:alphaModFix/>
          </a:blip>
          <a:srcRect t="5" r="8043" b="-142996"/>
          <a:stretch/>
        </p:blipFill>
        <p:spPr>
          <a:xfrm>
            <a:off x="400051" y="6070928"/>
            <a:ext cx="11056823" cy="60118"/>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Two Content">
  <p:cSld name="1_Two Content">
    <p:spTree>
      <p:nvGrpSpPr>
        <p:cNvPr id="1" name="Shape 47"/>
        <p:cNvGrpSpPr/>
        <p:nvPr/>
      </p:nvGrpSpPr>
      <p:grpSpPr>
        <a:xfrm>
          <a:off x="0" y="0"/>
          <a:ext cx="0" cy="0"/>
          <a:chOff x="0" y="0"/>
          <a:chExt cx="0" cy="0"/>
        </a:xfrm>
      </p:grpSpPr>
      <p:pic>
        <p:nvPicPr>
          <p:cNvPr id="48" name="Google Shape;48;p6"/>
          <p:cNvPicPr preferRelativeResize="0"/>
          <p:nvPr/>
        </p:nvPicPr>
        <p:blipFill rotWithShape="1">
          <a:blip r:embed="rId2">
            <a:alphaModFix/>
          </a:blip>
          <a:srcRect/>
          <a:stretch/>
        </p:blipFill>
        <p:spPr>
          <a:xfrm>
            <a:off x="0" y="0"/>
            <a:ext cx="12192000" cy="6858000"/>
          </a:xfrm>
          <a:prstGeom prst="rect">
            <a:avLst/>
          </a:prstGeom>
          <a:noFill/>
          <a:ln>
            <a:noFill/>
          </a:ln>
        </p:spPr>
      </p:pic>
      <p:pic>
        <p:nvPicPr>
          <p:cNvPr id="49" name="Google Shape;49;p6"/>
          <p:cNvPicPr preferRelativeResize="0"/>
          <p:nvPr/>
        </p:nvPicPr>
        <p:blipFill rotWithShape="1">
          <a:blip r:embed="rId3">
            <a:alphaModFix/>
          </a:blip>
          <a:srcRect t="3" r="6600" b="-36684"/>
          <a:stretch/>
        </p:blipFill>
        <p:spPr>
          <a:xfrm>
            <a:off x="402422" y="868933"/>
            <a:ext cx="11387159" cy="45719"/>
          </a:xfrm>
          <a:prstGeom prst="rect">
            <a:avLst/>
          </a:prstGeom>
          <a:noFill/>
          <a:ln>
            <a:noFill/>
          </a:ln>
        </p:spPr>
      </p:pic>
      <p:pic>
        <p:nvPicPr>
          <p:cNvPr id="50" name="Google Shape;50;p6"/>
          <p:cNvPicPr preferRelativeResize="0"/>
          <p:nvPr/>
        </p:nvPicPr>
        <p:blipFill rotWithShape="1">
          <a:blip r:embed="rId4">
            <a:alphaModFix/>
          </a:blip>
          <a:srcRect/>
          <a:stretch/>
        </p:blipFill>
        <p:spPr>
          <a:xfrm>
            <a:off x="402422" y="318527"/>
            <a:ext cx="3196167" cy="368789"/>
          </a:xfrm>
          <a:prstGeom prst="rect">
            <a:avLst/>
          </a:prstGeom>
          <a:noFill/>
          <a:ln>
            <a:noFill/>
          </a:ln>
        </p:spPr>
      </p:pic>
      <p:sp>
        <p:nvSpPr>
          <p:cNvPr id="51" name="Google Shape;51;p6"/>
          <p:cNvSpPr txBox="1">
            <a:spLocks noGrp="1"/>
          </p:cNvSpPr>
          <p:nvPr>
            <p:ph type="title"/>
          </p:nvPr>
        </p:nvSpPr>
        <p:spPr>
          <a:xfrm>
            <a:off x="838200" y="2562303"/>
            <a:ext cx="915924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193E72"/>
              </a:buClr>
              <a:buSzPts val="4800"/>
              <a:buFont typeface="Arial"/>
              <a:buNone/>
              <a:defRPr sz="4800">
                <a:solidFill>
                  <a:srgbClr val="193E7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6"/>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pic>
        <p:nvPicPr>
          <p:cNvPr id="53" name="Google Shape;53;p6"/>
          <p:cNvPicPr preferRelativeResize="0"/>
          <p:nvPr/>
        </p:nvPicPr>
        <p:blipFill rotWithShape="1">
          <a:blip r:embed="rId5">
            <a:alphaModFix/>
          </a:blip>
          <a:srcRect/>
          <a:stretch/>
        </p:blipFill>
        <p:spPr>
          <a:xfrm rot="-9311719">
            <a:off x="10164502" y="1227960"/>
            <a:ext cx="1342276" cy="1285674"/>
          </a:xfrm>
          <a:prstGeom prst="rect">
            <a:avLst/>
          </a:prstGeom>
          <a:noFill/>
          <a:ln>
            <a:noFill/>
          </a:ln>
        </p:spPr>
      </p:pic>
      <p:pic>
        <p:nvPicPr>
          <p:cNvPr id="54" name="Google Shape;54;p6"/>
          <p:cNvPicPr preferRelativeResize="0"/>
          <p:nvPr/>
        </p:nvPicPr>
        <p:blipFill rotWithShape="1">
          <a:blip r:embed="rId6">
            <a:alphaModFix/>
          </a:blip>
          <a:srcRect l="8151" b="33143"/>
          <a:stretch/>
        </p:blipFill>
        <p:spPr>
          <a:xfrm>
            <a:off x="1" y="4480660"/>
            <a:ext cx="3091180" cy="2377341"/>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55"/>
        <p:cNvGrpSpPr/>
        <p:nvPr/>
      </p:nvGrpSpPr>
      <p:grpSpPr>
        <a:xfrm>
          <a:off x="0" y="0"/>
          <a:ext cx="0" cy="0"/>
          <a:chOff x="0" y="0"/>
          <a:chExt cx="0" cy="0"/>
        </a:xfrm>
      </p:grpSpPr>
      <p:pic>
        <p:nvPicPr>
          <p:cNvPr id="56" name="Google Shape;56;p7"/>
          <p:cNvPicPr preferRelativeResize="0"/>
          <p:nvPr/>
        </p:nvPicPr>
        <p:blipFill rotWithShape="1">
          <a:blip r:embed="rId2">
            <a:alphaModFix/>
          </a:blip>
          <a:srcRect/>
          <a:stretch/>
        </p:blipFill>
        <p:spPr>
          <a:xfrm>
            <a:off x="0" y="0"/>
            <a:ext cx="12192000" cy="6858000"/>
          </a:xfrm>
          <a:prstGeom prst="rect">
            <a:avLst/>
          </a:prstGeom>
          <a:noFill/>
          <a:ln>
            <a:noFill/>
          </a:ln>
        </p:spPr>
      </p:pic>
      <p:pic>
        <p:nvPicPr>
          <p:cNvPr id="57" name="Google Shape;57;p7"/>
          <p:cNvPicPr preferRelativeResize="0"/>
          <p:nvPr/>
        </p:nvPicPr>
        <p:blipFill rotWithShape="1">
          <a:blip r:embed="rId3">
            <a:alphaModFix/>
          </a:blip>
          <a:srcRect t="3" r="6600" b="-36684"/>
          <a:stretch/>
        </p:blipFill>
        <p:spPr>
          <a:xfrm>
            <a:off x="402422" y="868933"/>
            <a:ext cx="11387159" cy="45719"/>
          </a:xfrm>
          <a:prstGeom prst="rect">
            <a:avLst/>
          </a:prstGeom>
          <a:noFill/>
          <a:ln>
            <a:noFill/>
          </a:ln>
        </p:spPr>
      </p:pic>
      <p:pic>
        <p:nvPicPr>
          <p:cNvPr id="58" name="Google Shape;58;p7"/>
          <p:cNvPicPr preferRelativeResize="0"/>
          <p:nvPr/>
        </p:nvPicPr>
        <p:blipFill rotWithShape="1">
          <a:blip r:embed="rId4">
            <a:alphaModFix/>
          </a:blip>
          <a:srcRect l="24255" b="21459"/>
          <a:stretch/>
        </p:blipFill>
        <p:spPr>
          <a:xfrm>
            <a:off x="0" y="4015298"/>
            <a:ext cx="2780030" cy="2842702"/>
          </a:xfrm>
          <a:prstGeom prst="rect">
            <a:avLst/>
          </a:prstGeom>
          <a:noFill/>
          <a:ln>
            <a:noFill/>
          </a:ln>
        </p:spPr>
      </p:pic>
      <p:pic>
        <p:nvPicPr>
          <p:cNvPr id="59" name="Google Shape;59;p7"/>
          <p:cNvPicPr preferRelativeResize="0"/>
          <p:nvPr/>
        </p:nvPicPr>
        <p:blipFill rotWithShape="1">
          <a:blip r:embed="rId5">
            <a:alphaModFix/>
          </a:blip>
          <a:srcRect/>
          <a:stretch/>
        </p:blipFill>
        <p:spPr>
          <a:xfrm rot="1782855">
            <a:off x="10190480" y="1552292"/>
            <a:ext cx="1351280" cy="675640"/>
          </a:xfrm>
          <a:prstGeom prst="rect">
            <a:avLst/>
          </a:prstGeom>
          <a:noFill/>
          <a:ln>
            <a:noFill/>
          </a:ln>
        </p:spPr>
      </p:pic>
      <p:sp>
        <p:nvSpPr>
          <p:cNvPr id="60" name="Google Shape;60;p7"/>
          <p:cNvSpPr txBox="1">
            <a:spLocks noGrp="1"/>
          </p:cNvSpPr>
          <p:nvPr>
            <p:ph type="title"/>
          </p:nvPr>
        </p:nvSpPr>
        <p:spPr>
          <a:xfrm>
            <a:off x="838200" y="2555273"/>
            <a:ext cx="915924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193E72"/>
              </a:buClr>
              <a:buSzPts val="4800"/>
              <a:buFont typeface="Arial"/>
              <a:buNone/>
              <a:defRPr sz="4800">
                <a:solidFill>
                  <a:srgbClr val="193E7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7"/>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pic>
        <p:nvPicPr>
          <p:cNvPr id="62" name="Google Shape;62;p7"/>
          <p:cNvPicPr preferRelativeResize="0"/>
          <p:nvPr/>
        </p:nvPicPr>
        <p:blipFill rotWithShape="1">
          <a:blip r:embed="rId6">
            <a:alphaModFix/>
          </a:blip>
          <a:srcRect/>
          <a:stretch/>
        </p:blipFill>
        <p:spPr>
          <a:xfrm>
            <a:off x="209926" y="113026"/>
            <a:ext cx="4209297" cy="801626"/>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63"/>
        <p:cNvGrpSpPr/>
        <p:nvPr/>
      </p:nvGrpSpPr>
      <p:grpSpPr>
        <a:xfrm>
          <a:off x="0" y="0"/>
          <a:ext cx="0" cy="0"/>
          <a:chOff x="0" y="0"/>
          <a:chExt cx="0" cy="0"/>
        </a:xfrm>
      </p:grpSpPr>
      <p:pic>
        <p:nvPicPr>
          <p:cNvPr id="64" name="Google Shape;64;p8"/>
          <p:cNvPicPr preferRelativeResize="0"/>
          <p:nvPr/>
        </p:nvPicPr>
        <p:blipFill rotWithShape="1">
          <a:blip r:embed="rId2">
            <a:alphaModFix/>
          </a:blip>
          <a:srcRect/>
          <a:stretch/>
        </p:blipFill>
        <p:spPr>
          <a:xfrm>
            <a:off x="0" y="0"/>
            <a:ext cx="12192000" cy="6858000"/>
          </a:xfrm>
          <a:prstGeom prst="rect">
            <a:avLst/>
          </a:prstGeom>
          <a:noFill/>
          <a:ln>
            <a:noFill/>
          </a:ln>
        </p:spPr>
      </p:pic>
      <p:sp>
        <p:nvSpPr>
          <p:cNvPr id="65" name="Google Shape;65;p8"/>
          <p:cNvSpPr txBox="1">
            <a:spLocks noGrp="1"/>
          </p:cNvSpPr>
          <p:nvPr>
            <p:ph type="title"/>
          </p:nvPr>
        </p:nvSpPr>
        <p:spPr>
          <a:xfrm>
            <a:off x="838200" y="365127"/>
            <a:ext cx="10515600" cy="865467"/>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lt1"/>
              </a:buClr>
              <a:buSzPts val="3200"/>
              <a:buFont typeface="Arial"/>
              <a:buNone/>
              <a:defRPr sz="3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8"/>
          <p:cNvSpPr txBox="1">
            <a:spLocks noGrp="1"/>
          </p:cNvSpPr>
          <p:nvPr>
            <p:ph type="body" idx="1"/>
          </p:nvPr>
        </p:nvSpPr>
        <p:spPr>
          <a:xfrm>
            <a:off x="838200" y="1535065"/>
            <a:ext cx="10515600" cy="4256453"/>
          </a:xfrm>
          <a:prstGeom prst="rect">
            <a:avLst/>
          </a:prstGeom>
          <a:noFill/>
          <a:ln>
            <a:noFill/>
          </a:ln>
        </p:spPr>
        <p:txBody>
          <a:bodyPr spcFirstLastPara="1" wrap="square" lIns="91425" tIns="45700" rIns="91425" bIns="45700" anchor="t" anchorCtr="0">
            <a:noAutofit/>
          </a:bodyPr>
          <a:lstStyle>
            <a:lvl1pPr marL="457200" lvl="0" indent="-381000" algn="l">
              <a:lnSpc>
                <a:spcPct val="90000"/>
              </a:lnSpc>
              <a:spcBef>
                <a:spcPts val="1000"/>
              </a:spcBef>
              <a:spcAft>
                <a:spcPts val="0"/>
              </a:spcAft>
              <a:buClr>
                <a:schemeClr val="lt1"/>
              </a:buClr>
              <a:buSzPts val="2400"/>
              <a:buChar char="•"/>
              <a:defRPr sz="2400">
                <a:solidFill>
                  <a:schemeClr val="lt1"/>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8"/>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pic>
        <p:nvPicPr>
          <p:cNvPr id="68" name="Google Shape;68;p8"/>
          <p:cNvPicPr preferRelativeResize="0"/>
          <p:nvPr/>
        </p:nvPicPr>
        <p:blipFill rotWithShape="1">
          <a:blip r:embed="rId3">
            <a:alphaModFix/>
          </a:blip>
          <a:srcRect t="5" r="8043" b="-142996"/>
          <a:stretch/>
        </p:blipFill>
        <p:spPr>
          <a:xfrm>
            <a:off x="400051" y="6070928"/>
            <a:ext cx="11056823" cy="60118"/>
          </a:xfrm>
          <a:prstGeom prst="rect">
            <a:avLst/>
          </a:prstGeom>
          <a:noFill/>
          <a:ln>
            <a:noFill/>
          </a:ln>
        </p:spPr>
      </p:pic>
      <p:pic>
        <p:nvPicPr>
          <p:cNvPr id="69" name="Google Shape;69;p8"/>
          <p:cNvPicPr preferRelativeResize="0"/>
          <p:nvPr/>
        </p:nvPicPr>
        <p:blipFill rotWithShape="1">
          <a:blip r:embed="rId4">
            <a:alphaModFix/>
          </a:blip>
          <a:srcRect/>
          <a:stretch/>
        </p:blipFill>
        <p:spPr>
          <a:xfrm>
            <a:off x="190875" y="6016955"/>
            <a:ext cx="4209297" cy="801626"/>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1_Section Header">
  <p:cSld name="1_Section Header">
    <p:spTree>
      <p:nvGrpSpPr>
        <p:cNvPr id="1" name="Shape 70"/>
        <p:cNvGrpSpPr/>
        <p:nvPr/>
      </p:nvGrpSpPr>
      <p:grpSpPr>
        <a:xfrm>
          <a:off x="0" y="0"/>
          <a:ext cx="0" cy="0"/>
          <a:chOff x="0" y="0"/>
          <a:chExt cx="0" cy="0"/>
        </a:xfrm>
      </p:grpSpPr>
      <p:pic>
        <p:nvPicPr>
          <p:cNvPr id="71" name="Google Shape;71;p9"/>
          <p:cNvPicPr preferRelativeResize="0"/>
          <p:nvPr/>
        </p:nvPicPr>
        <p:blipFill rotWithShape="1">
          <a:blip r:embed="rId2">
            <a:alphaModFix/>
          </a:blip>
          <a:srcRect/>
          <a:stretch/>
        </p:blipFill>
        <p:spPr>
          <a:xfrm>
            <a:off x="0" y="0"/>
            <a:ext cx="12192000" cy="6858000"/>
          </a:xfrm>
          <a:prstGeom prst="rect">
            <a:avLst/>
          </a:prstGeom>
          <a:noFill/>
          <a:ln>
            <a:noFill/>
          </a:ln>
        </p:spPr>
      </p:pic>
      <p:pic>
        <p:nvPicPr>
          <p:cNvPr id="72" name="Google Shape;72;p9"/>
          <p:cNvPicPr preferRelativeResize="0"/>
          <p:nvPr/>
        </p:nvPicPr>
        <p:blipFill rotWithShape="1">
          <a:blip r:embed="rId3">
            <a:alphaModFix/>
          </a:blip>
          <a:srcRect t="3" r="6600" b="-36684"/>
          <a:stretch/>
        </p:blipFill>
        <p:spPr>
          <a:xfrm>
            <a:off x="402422" y="868933"/>
            <a:ext cx="11387159" cy="45719"/>
          </a:xfrm>
          <a:prstGeom prst="rect">
            <a:avLst/>
          </a:prstGeom>
          <a:noFill/>
          <a:ln>
            <a:noFill/>
          </a:ln>
        </p:spPr>
      </p:pic>
      <p:sp>
        <p:nvSpPr>
          <p:cNvPr id="73" name="Google Shape;73;p9"/>
          <p:cNvSpPr txBox="1">
            <a:spLocks noGrp="1"/>
          </p:cNvSpPr>
          <p:nvPr>
            <p:ph type="title"/>
          </p:nvPr>
        </p:nvSpPr>
        <p:spPr>
          <a:xfrm>
            <a:off x="838200" y="2488688"/>
            <a:ext cx="9403080" cy="113347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rgbClr val="193E72"/>
              </a:buClr>
              <a:buSzPts val="4800"/>
              <a:buFont typeface="Arial"/>
              <a:buNone/>
              <a:defRPr sz="4800">
                <a:solidFill>
                  <a:srgbClr val="193E7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9"/>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193E7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193E7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193E7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193E7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193E7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193E7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193E7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193E7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193E7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pic>
        <p:nvPicPr>
          <p:cNvPr id="75" name="Google Shape;75;p9"/>
          <p:cNvPicPr preferRelativeResize="0"/>
          <p:nvPr/>
        </p:nvPicPr>
        <p:blipFill rotWithShape="1">
          <a:blip r:embed="rId4">
            <a:alphaModFix/>
          </a:blip>
          <a:srcRect/>
          <a:stretch/>
        </p:blipFill>
        <p:spPr>
          <a:xfrm>
            <a:off x="402422" y="318527"/>
            <a:ext cx="3196167" cy="368789"/>
          </a:xfrm>
          <a:prstGeom prst="rect">
            <a:avLst/>
          </a:prstGeom>
          <a:noFill/>
          <a:ln>
            <a:noFill/>
          </a:ln>
        </p:spPr>
      </p:pic>
      <p:pic>
        <p:nvPicPr>
          <p:cNvPr id="76" name="Google Shape;76;p9"/>
          <p:cNvPicPr preferRelativeResize="0"/>
          <p:nvPr/>
        </p:nvPicPr>
        <p:blipFill rotWithShape="1">
          <a:blip r:embed="rId5">
            <a:alphaModFix/>
          </a:blip>
          <a:srcRect/>
          <a:stretch/>
        </p:blipFill>
        <p:spPr>
          <a:xfrm rot="1927307">
            <a:off x="10464018" y="1601144"/>
            <a:ext cx="1081455" cy="540728"/>
          </a:xfrm>
          <a:prstGeom prst="rect">
            <a:avLst/>
          </a:prstGeom>
          <a:noFill/>
          <a:ln>
            <a:noFill/>
          </a:ln>
        </p:spPr>
      </p:pic>
      <p:pic>
        <p:nvPicPr>
          <p:cNvPr id="77" name="Google Shape;77;p9"/>
          <p:cNvPicPr preferRelativeResize="0"/>
          <p:nvPr/>
        </p:nvPicPr>
        <p:blipFill rotWithShape="1">
          <a:blip r:embed="rId6">
            <a:alphaModFix/>
          </a:blip>
          <a:srcRect/>
          <a:stretch/>
        </p:blipFill>
        <p:spPr>
          <a:xfrm>
            <a:off x="0" y="5141460"/>
            <a:ext cx="2582984" cy="1716540"/>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1_Title Slide">
  <p:cSld name="1_Title Slide">
    <p:spTree>
      <p:nvGrpSpPr>
        <p:cNvPr id="1" name="Shape 78"/>
        <p:cNvGrpSpPr/>
        <p:nvPr/>
      </p:nvGrpSpPr>
      <p:grpSpPr>
        <a:xfrm>
          <a:off x="0" y="0"/>
          <a:ext cx="0" cy="0"/>
          <a:chOff x="0" y="0"/>
          <a:chExt cx="0" cy="0"/>
        </a:xfrm>
      </p:grpSpPr>
      <p:pic>
        <p:nvPicPr>
          <p:cNvPr id="79" name="Google Shape;79;p10"/>
          <p:cNvPicPr preferRelativeResize="0"/>
          <p:nvPr/>
        </p:nvPicPr>
        <p:blipFill rotWithShape="1">
          <a:blip r:embed="rId2">
            <a:alphaModFix/>
          </a:blip>
          <a:srcRect/>
          <a:stretch/>
        </p:blipFill>
        <p:spPr>
          <a:xfrm>
            <a:off x="0" y="0"/>
            <a:ext cx="12192000" cy="6858000"/>
          </a:xfrm>
          <a:prstGeom prst="rect">
            <a:avLst/>
          </a:prstGeom>
          <a:noFill/>
          <a:ln>
            <a:noFill/>
          </a:ln>
        </p:spPr>
      </p:pic>
      <p:pic>
        <p:nvPicPr>
          <p:cNvPr id="80" name="Google Shape;80;p10"/>
          <p:cNvPicPr preferRelativeResize="0"/>
          <p:nvPr/>
        </p:nvPicPr>
        <p:blipFill rotWithShape="1">
          <a:blip r:embed="rId3">
            <a:alphaModFix/>
          </a:blip>
          <a:srcRect t="3" r="6600" b="-36684"/>
          <a:stretch/>
        </p:blipFill>
        <p:spPr>
          <a:xfrm>
            <a:off x="436034" y="858109"/>
            <a:ext cx="11387159" cy="45719"/>
          </a:xfrm>
          <a:prstGeom prst="rect">
            <a:avLst/>
          </a:prstGeom>
          <a:noFill/>
          <a:ln>
            <a:noFill/>
          </a:ln>
        </p:spPr>
      </p:pic>
      <p:pic>
        <p:nvPicPr>
          <p:cNvPr id="81" name="Google Shape;81;p10"/>
          <p:cNvPicPr preferRelativeResize="0"/>
          <p:nvPr/>
        </p:nvPicPr>
        <p:blipFill rotWithShape="1">
          <a:blip r:embed="rId4">
            <a:alphaModFix/>
          </a:blip>
          <a:srcRect l="35446" b="23513"/>
          <a:stretch/>
        </p:blipFill>
        <p:spPr>
          <a:xfrm>
            <a:off x="0" y="4799507"/>
            <a:ext cx="1737360" cy="2058494"/>
          </a:xfrm>
          <a:prstGeom prst="rect">
            <a:avLst/>
          </a:prstGeom>
          <a:noFill/>
          <a:ln>
            <a:noFill/>
          </a:ln>
        </p:spPr>
      </p:pic>
      <p:pic>
        <p:nvPicPr>
          <p:cNvPr id="82" name="Google Shape;82;p10"/>
          <p:cNvPicPr preferRelativeResize="0"/>
          <p:nvPr/>
        </p:nvPicPr>
        <p:blipFill rotWithShape="1">
          <a:blip r:embed="rId5">
            <a:alphaModFix/>
          </a:blip>
          <a:srcRect/>
          <a:stretch/>
        </p:blipFill>
        <p:spPr>
          <a:xfrm rot="-5400000">
            <a:off x="10239223" y="1795994"/>
            <a:ext cx="1579199" cy="1184400"/>
          </a:xfrm>
          <a:prstGeom prst="rect">
            <a:avLst/>
          </a:prstGeom>
          <a:noFill/>
          <a:ln>
            <a:noFill/>
          </a:ln>
        </p:spPr>
      </p:pic>
      <p:sp>
        <p:nvSpPr>
          <p:cNvPr id="83" name="Google Shape;83;p10"/>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84" name="Google Shape;84;p10"/>
          <p:cNvSpPr txBox="1"/>
          <p:nvPr/>
        </p:nvSpPr>
        <p:spPr>
          <a:xfrm>
            <a:off x="873760" y="-538480"/>
            <a:ext cx="184731" cy="36933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85" name="Google Shape;85;p10"/>
          <p:cNvSpPr txBox="1">
            <a:spLocks noGrp="1"/>
          </p:cNvSpPr>
          <p:nvPr>
            <p:ph type="title"/>
          </p:nvPr>
        </p:nvSpPr>
        <p:spPr>
          <a:xfrm>
            <a:off x="838200" y="2488688"/>
            <a:ext cx="9403080" cy="113347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lt1"/>
              </a:buClr>
              <a:buSzPts val="4800"/>
              <a:buFont typeface="Arial"/>
              <a:buNone/>
              <a:defRPr sz="48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86" name="Google Shape;86;p10"/>
          <p:cNvPicPr preferRelativeResize="0"/>
          <p:nvPr/>
        </p:nvPicPr>
        <p:blipFill rotWithShape="1">
          <a:blip r:embed="rId6">
            <a:alphaModFix/>
          </a:blip>
          <a:srcRect/>
          <a:stretch/>
        </p:blipFill>
        <p:spPr>
          <a:xfrm>
            <a:off x="238501" y="102202"/>
            <a:ext cx="4209297" cy="801626"/>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 name="Google Shape;12;p1"/>
          <p:cNvSpPr txBox="1">
            <a:spLocks noGrp="1"/>
          </p:cNvSpPr>
          <p:nvPr>
            <p:ph type="dt" idx="10"/>
          </p:nvPr>
        </p:nvSpPr>
        <p:spPr>
          <a:xfrm>
            <a:off x="838200" y="6356352"/>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3" name="Google Shape;13;p1"/>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4" name="Google Shape;14;p1"/>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nihr.ac.uk/health-and-care-professionals/career-development/associate-principal-investigator-scheme.htm"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hyperlink" Target="https://www.nihr.ac.uk/health-and-care-professionals/career-development/register-your-study-for-the-associate-principal-investigator-scheme.htm"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nihr.ac.uk/documents/principal-investigator-pipeline-programme-pipp/33803"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31.png"/></Relationships>
</file>

<file path=ppt/slides/_rels/slide12.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10.xml"/><Relationship Id="rId1" Type="http://schemas.openxmlformats.org/officeDocument/2006/relationships/slideLayout" Target="../slideLayouts/slideLayout4.xml"/><Relationship Id="rId5" Type="http://schemas.openxmlformats.org/officeDocument/2006/relationships/hyperlink" Target="https://www.jobs.nhs.uk/candidate/jobadvert/C9387-24-0952" TargetMode="External"/><Relationship Id="rId4" Type="http://schemas.openxmlformats.org/officeDocument/2006/relationships/hyperlink" Target="https://www.jobs.nhs.uk/candidate/jobadvert/C9387-24-0958"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24.png"/></Relationships>
</file>

<file path=ppt/slides/_rels/slide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26.png"/></Relationships>
</file>

<file path=ppt/slides/_rels/slide4.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3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1"/>
          <p:cNvSpPr txBox="1">
            <a:spLocks noGrp="1"/>
          </p:cNvSpPr>
          <p:nvPr>
            <p:ph type="subTitle" idx="1"/>
          </p:nvPr>
        </p:nvSpPr>
        <p:spPr>
          <a:xfrm>
            <a:off x="1524000" y="3986200"/>
            <a:ext cx="9785100" cy="465900"/>
          </a:xfrm>
          <a:prstGeom prst="rect">
            <a:avLst/>
          </a:prstGeom>
          <a:noFill/>
          <a:ln>
            <a:noFill/>
          </a:ln>
        </p:spPr>
        <p:txBody>
          <a:bodyPr spcFirstLastPara="1" wrap="square" lIns="91425" tIns="45700" rIns="91425" bIns="45700" anchor="t" anchorCtr="0">
            <a:noAutofit/>
          </a:bodyPr>
          <a:lstStyle/>
          <a:p>
            <a:pPr marL="0" lvl="0" indent="0" algn="ctr" rtl="0">
              <a:lnSpc>
                <a:spcPct val="80000"/>
              </a:lnSpc>
              <a:spcBef>
                <a:spcPts val="0"/>
              </a:spcBef>
              <a:spcAft>
                <a:spcPts val="0"/>
              </a:spcAft>
              <a:buClr>
                <a:schemeClr val="lt1"/>
              </a:buClr>
              <a:buSzPts val="2220"/>
              <a:buNone/>
            </a:pPr>
            <a:r>
              <a:rPr lang="en-GB" sz="2920">
                <a:latin typeface="Lato"/>
                <a:ea typeface="Lato"/>
                <a:cs typeface="Lato"/>
                <a:sym typeface="Lato"/>
              </a:rPr>
              <a:t>Research Update </a:t>
            </a:r>
            <a:endParaRPr sz="2920">
              <a:latin typeface="Lato"/>
              <a:ea typeface="Lato"/>
              <a:cs typeface="Lato"/>
              <a:sym typeface="Lato"/>
            </a:endParaRPr>
          </a:p>
          <a:p>
            <a:pPr marL="0" lvl="0" indent="0" algn="ctr" rtl="0">
              <a:lnSpc>
                <a:spcPct val="80000"/>
              </a:lnSpc>
              <a:spcBef>
                <a:spcPts val="0"/>
              </a:spcBef>
              <a:spcAft>
                <a:spcPts val="0"/>
              </a:spcAft>
              <a:buClr>
                <a:schemeClr val="lt1"/>
              </a:buClr>
              <a:buSzPts val="2220"/>
              <a:buNone/>
            </a:pPr>
            <a:endParaRPr sz="2920">
              <a:latin typeface="Lato"/>
              <a:ea typeface="Lato"/>
              <a:cs typeface="Lato"/>
              <a:sym typeface="Lato"/>
            </a:endParaRPr>
          </a:p>
          <a:p>
            <a:pPr marL="0" lvl="0" indent="0" algn="ctr" rtl="0">
              <a:lnSpc>
                <a:spcPct val="80000"/>
              </a:lnSpc>
              <a:spcBef>
                <a:spcPts val="0"/>
              </a:spcBef>
              <a:spcAft>
                <a:spcPts val="0"/>
              </a:spcAft>
              <a:buClr>
                <a:schemeClr val="lt1"/>
              </a:buClr>
              <a:buSzPts val="2220"/>
              <a:buNone/>
            </a:pPr>
            <a:r>
              <a:rPr lang="en-GB" sz="2920">
                <a:latin typeface="Lato"/>
                <a:ea typeface="Lato"/>
                <a:cs typeface="Lato"/>
                <a:sym typeface="Lato"/>
              </a:rPr>
              <a:t>Claire Matthews &amp; Gareth Ayre</a:t>
            </a:r>
            <a:endParaRPr sz="3100">
              <a:latin typeface="Lato"/>
              <a:ea typeface="Lato"/>
              <a:cs typeface="Lato"/>
              <a:sym typeface="Lato"/>
            </a:endParaRPr>
          </a:p>
          <a:p>
            <a:pPr marL="0" lvl="0" indent="0" algn="l" rtl="0">
              <a:lnSpc>
                <a:spcPct val="80000"/>
              </a:lnSpc>
              <a:spcBef>
                <a:spcPts val="444"/>
              </a:spcBef>
              <a:spcAft>
                <a:spcPts val="0"/>
              </a:spcAft>
              <a:buClr>
                <a:schemeClr val="lt1"/>
              </a:buClr>
              <a:buSzPts val="2220"/>
              <a:buNone/>
            </a:pPr>
            <a:r>
              <a:rPr lang="en-GB" sz="2220"/>
              <a:t> </a:t>
            </a:r>
            <a:endParaRPr/>
          </a:p>
        </p:txBody>
      </p:sp>
      <p:sp>
        <p:nvSpPr>
          <p:cNvPr id="93" name="Google Shape;93;p1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1200"/>
              </a:spcBef>
              <a:spcAft>
                <a:spcPts val="0"/>
              </a:spcAft>
              <a:buClr>
                <a:schemeClr val="lt1"/>
              </a:buClr>
              <a:buSzPts val="6000"/>
              <a:buFont typeface="Arial"/>
              <a:buNone/>
            </a:pPr>
            <a:br>
              <a:rPr lang="en-GB"/>
            </a:br>
            <a:r>
              <a:rPr lang="en-GB" sz="4500">
                <a:latin typeface="Lato"/>
                <a:ea typeface="Lato"/>
                <a:cs typeface="Lato"/>
                <a:sym typeface="Lato"/>
              </a:rPr>
              <a:t>SWAG Network Lung Cancer</a:t>
            </a:r>
            <a:endParaRPr sz="4500">
              <a:latin typeface="Lato"/>
              <a:ea typeface="Lato"/>
              <a:cs typeface="Lato"/>
              <a:sym typeface="Lato"/>
            </a:endParaRPr>
          </a:p>
          <a:p>
            <a:pPr marL="0" lvl="0" indent="0" algn="ctr" rtl="0">
              <a:lnSpc>
                <a:spcPct val="90000"/>
              </a:lnSpc>
              <a:spcBef>
                <a:spcPts val="1200"/>
              </a:spcBef>
              <a:spcAft>
                <a:spcPts val="0"/>
              </a:spcAft>
              <a:buClr>
                <a:schemeClr val="lt1"/>
              </a:buClr>
              <a:buSzPts val="6000"/>
              <a:buFont typeface="Arial"/>
              <a:buNone/>
            </a:pPr>
            <a:r>
              <a:rPr lang="en-GB" sz="4500">
                <a:latin typeface="Lato"/>
                <a:ea typeface="Lato"/>
                <a:cs typeface="Lato"/>
                <a:sym typeface="Lato"/>
              </a:rPr>
              <a:t>Clinical Advisory Group</a:t>
            </a:r>
            <a:br>
              <a:rPr lang="en-GB" sz="4500">
                <a:latin typeface="Lato"/>
                <a:ea typeface="Lato"/>
                <a:cs typeface="Lato"/>
                <a:sym typeface="Lato"/>
              </a:rPr>
            </a:br>
            <a:endParaRPr sz="4500">
              <a:latin typeface="Lato"/>
              <a:ea typeface="Lato"/>
              <a:cs typeface="Lato"/>
              <a:sym typeface="Lato"/>
            </a:endParaRPr>
          </a:p>
        </p:txBody>
      </p:sp>
      <p:sp>
        <p:nvSpPr>
          <p:cNvPr id="94" name="Google Shape;94;p11"/>
          <p:cNvSpPr txBox="1"/>
          <p:nvPr/>
        </p:nvSpPr>
        <p:spPr>
          <a:xfrm>
            <a:off x="9180875" y="5585950"/>
            <a:ext cx="2018700" cy="691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100"/>
              <a:buFont typeface="Arial"/>
              <a:buNone/>
            </a:pPr>
            <a:r>
              <a:rPr lang="en-GB" sz="2100">
                <a:solidFill>
                  <a:schemeClr val="lt1"/>
                </a:solidFill>
                <a:latin typeface="Lato"/>
                <a:ea typeface="Lato"/>
                <a:cs typeface="Lato"/>
                <a:sym typeface="Lato"/>
              </a:rPr>
              <a:t>14/05/2024</a:t>
            </a:r>
            <a:endParaRPr sz="2100" b="0" i="0" u="none" strike="noStrike" cap="none">
              <a:solidFill>
                <a:schemeClr val="lt1"/>
              </a:solidFill>
              <a:latin typeface="Lato"/>
              <a:ea typeface="Lato"/>
              <a:cs typeface="Lato"/>
              <a:sym typeface="Lato"/>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2"/>
        <p:cNvGrpSpPr/>
        <p:nvPr/>
      </p:nvGrpSpPr>
      <p:grpSpPr>
        <a:xfrm>
          <a:off x="0" y="0"/>
          <a:ext cx="0" cy="0"/>
          <a:chOff x="0" y="0"/>
          <a:chExt cx="0" cy="0"/>
        </a:xfrm>
      </p:grpSpPr>
      <p:grpSp>
        <p:nvGrpSpPr>
          <p:cNvPr id="153" name="Google Shape;153;p18"/>
          <p:cNvGrpSpPr/>
          <p:nvPr/>
        </p:nvGrpSpPr>
        <p:grpSpPr>
          <a:xfrm>
            <a:off x="10441748" y="-838776"/>
            <a:ext cx="1995749" cy="2033473"/>
            <a:chOff x="2449130" y="3506855"/>
            <a:chExt cx="3042300" cy="3042300"/>
          </a:xfrm>
        </p:grpSpPr>
        <p:sp>
          <p:nvSpPr>
            <p:cNvPr id="154" name="Google Shape;154;p18"/>
            <p:cNvSpPr/>
            <p:nvPr/>
          </p:nvSpPr>
          <p:spPr>
            <a:xfrm>
              <a:off x="3620954" y="4661600"/>
              <a:ext cx="720600" cy="720600"/>
            </a:xfrm>
            <a:prstGeom prst="ellipse">
              <a:avLst/>
            </a:prstGeom>
            <a:noFill/>
            <a:ln w="254000" cap="flat" cmpd="sng">
              <a:solidFill>
                <a:srgbClr val="173E7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900"/>
                <a:buFont typeface="Arial"/>
                <a:buNone/>
              </a:pPr>
              <a:endParaRPr sz="1900" b="0" i="0" u="none" strike="noStrike" cap="none">
                <a:solidFill>
                  <a:srgbClr val="FFFFFF"/>
                </a:solidFill>
                <a:latin typeface="Arial"/>
                <a:ea typeface="Arial"/>
                <a:cs typeface="Arial"/>
                <a:sym typeface="Arial"/>
              </a:endParaRPr>
            </a:p>
          </p:txBody>
        </p:sp>
        <p:sp>
          <p:nvSpPr>
            <p:cNvPr id="155" name="Google Shape;155;p18"/>
            <p:cNvSpPr/>
            <p:nvPr/>
          </p:nvSpPr>
          <p:spPr>
            <a:xfrm>
              <a:off x="2449130" y="3506855"/>
              <a:ext cx="3042300" cy="3042300"/>
            </a:xfrm>
            <a:prstGeom prst="ellipse">
              <a:avLst/>
            </a:prstGeom>
            <a:noFill/>
            <a:ln w="254000" cap="flat" cmpd="sng">
              <a:solidFill>
                <a:srgbClr val="FBDFDD"/>
              </a:solidFill>
              <a:prstDash val="dot"/>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900"/>
                <a:buFont typeface="Arial"/>
                <a:buNone/>
              </a:pPr>
              <a:endParaRPr sz="1900" b="0" i="0" u="none" strike="noStrike" cap="none">
                <a:solidFill>
                  <a:srgbClr val="FFFFFF"/>
                </a:solidFill>
                <a:latin typeface="Arial"/>
                <a:ea typeface="Arial"/>
                <a:cs typeface="Arial"/>
                <a:sym typeface="Arial"/>
              </a:endParaRPr>
            </a:p>
          </p:txBody>
        </p:sp>
        <p:sp>
          <p:nvSpPr>
            <p:cNvPr id="156" name="Google Shape;156;p18"/>
            <p:cNvSpPr/>
            <p:nvPr/>
          </p:nvSpPr>
          <p:spPr>
            <a:xfrm>
              <a:off x="3019333" y="4064748"/>
              <a:ext cx="1923900" cy="1923900"/>
            </a:xfrm>
            <a:prstGeom prst="ellipse">
              <a:avLst/>
            </a:prstGeom>
            <a:noFill/>
            <a:ln w="254000" cap="flat" cmpd="sng">
              <a:solidFill>
                <a:srgbClr val="E65E3B"/>
              </a:solidFill>
              <a:prstDash val="dash"/>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900"/>
                <a:buFont typeface="Arial"/>
                <a:buNone/>
              </a:pPr>
              <a:endParaRPr sz="1900" b="0" i="0" u="none" strike="noStrike" cap="none">
                <a:solidFill>
                  <a:srgbClr val="FFFFFF"/>
                </a:solidFill>
                <a:latin typeface="Arial"/>
                <a:ea typeface="Arial"/>
                <a:cs typeface="Arial"/>
                <a:sym typeface="Arial"/>
              </a:endParaRPr>
            </a:p>
          </p:txBody>
        </p:sp>
      </p:grpSp>
      <p:sp>
        <p:nvSpPr>
          <p:cNvPr id="157" name="Google Shape;157;p18"/>
          <p:cNvSpPr txBox="1">
            <a:spLocks noGrp="1"/>
          </p:cNvSpPr>
          <p:nvPr>
            <p:ph type="title"/>
          </p:nvPr>
        </p:nvSpPr>
        <p:spPr>
          <a:xfrm>
            <a:off x="764150" y="202177"/>
            <a:ext cx="10515600" cy="8655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GB"/>
              <a:t>Associate PI Scheme</a:t>
            </a:r>
            <a:endParaRPr/>
          </a:p>
        </p:txBody>
      </p:sp>
      <p:sp>
        <p:nvSpPr>
          <p:cNvPr id="158" name="Google Shape;158;p18"/>
          <p:cNvSpPr txBox="1">
            <a:spLocks noGrp="1"/>
          </p:cNvSpPr>
          <p:nvPr>
            <p:ph type="body" idx="1"/>
          </p:nvPr>
        </p:nvSpPr>
        <p:spPr>
          <a:xfrm>
            <a:off x="392850" y="867150"/>
            <a:ext cx="11604900" cy="5827800"/>
          </a:xfrm>
          <a:prstGeom prst="rect">
            <a:avLst/>
          </a:prstGeom>
          <a:solidFill>
            <a:schemeClr val="lt1"/>
          </a:solidFill>
        </p:spPr>
        <p:txBody>
          <a:bodyPr spcFirstLastPara="1" wrap="square" lIns="91425" tIns="45700" rIns="91425" bIns="45700" anchor="t" anchorCtr="0">
            <a:noAutofit/>
          </a:bodyPr>
          <a:lstStyle/>
          <a:p>
            <a:pPr marL="0" lvl="0" indent="0" algn="l" rtl="0">
              <a:spcBef>
                <a:spcPts val="1000"/>
              </a:spcBef>
              <a:spcAft>
                <a:spcPts val="0"/>
              </a:spcAft>
              <a:buNone/>
            </a:pPr>
            <a:r>
              <a:rPr lang="en-GB" sz="1900" u="sng">
                <a:solidFill>
                  <a:schemeClr val="hlink"/>
                </a:solidFill>
                <a:hlinkClick r:id="rId3"/>
              </a:rPr>
              <a:t>https://www.nihr.ac.uk/health-and-care-professionals/career-development/associate-principal-investigator-scheme.htm</a:t>
            </a:r>
            <a:endParaRPr sz="1900"/>
          </a:p>
          <a:p>
            <a:pPr marL="0" lvl="0" indent="0" algn="l" rtl="0">
              <a:spcBef>
                <a:spcPts val="1000"/>
              </a:spcBef>
              <a:spcAft>
                <a:spcPts val="0"/>
              </a:spcAft>
              <a:buNone/>
            </a:pPr>
            <a:r>
              <a:rPr lang="en-GB" sz="1900"/>
              <a:t>A six month in-work training opportunity, providing practical experience for healthcare professionals starting their research career.  People who would not normally have the opportunity to take part in clinical research in their day to day role have the chance to experience what it means to work on and deliver a NIHR portfolio trial under the mentorship of an enthusiastic Local PI.</a:t>
            </a:r>
            <a:endParaRPr sz="1900"/>
          </a:p>
          <a:p>
            <a:pPr marL="0" lvl="0" indent="0" algn="l" rtl="0">
              <a:spcBef>
                <a:spcPts val="1000"/>
              </a:spcBef>
              <a:spcAft>
                <a:spcPts val="0"/>
              </a:spcAft>
              <a:buNone/>
            </a:pPr>
            <a:r>
              <a:rPr lang="en-GB" sz="1900"/>
              <a:t>CIs working with a CTU can register their study on the scheme </a:t>
            </a:r>
            <a:r>
              <a:rPr lang="en-GB" sz="1900" u="sng">
                <a:solidFill>
                  <a:schemeClr val="hlink"/>
                </a:solidFill>
                <a:hlinkClick r:id="rId4"/>
              </a:rPr>
              <a:t>https://www.nihr.ac.uk/health-and-care-professionals/career-development/register-your-study-for-the-associate-principal-investigator-scheme.htm</a:t>
            </a:r>
            <a:endParaRPr sz="1900"/>
          </a:p>
          <a:p>
            <a:pPr marL="0" lvl="0" indent="0" algn="l" rtl="0">
              <a:spcBef>
                <a:spcPts val="1000"/>
              </a:spcBef>
              <a:spcAft>
                <a:spcPts val="0"/>
              </a:spcAft>
              <a:buNone/>
            </a:pPr>
            <a:endParaRPr sz="1900"/>
          </a:p>
          <a:p>
            <a:pPr marL="457200" lvl="0" indent="-342900" algn="l" rtl="0">
              <a:lnSpc>
                <a:spcPct val="100000"/>
              </a:lnSpc>
              <a:spcBef>
                <a:spcPts val="0"/>
              </a:spcBef>
              <a:spcAft>
                <a:spcPts val="0"/>
              </a:spcAft>
              <a:buSzPts val="1800"/>
              <a:buChar char="•"/>
            </a:pPr>
            <a:r>
              <a:rPr lang="en-GB" sz="1800">
                <a:highlight>
                  <a:schemeClr val="lt1"/>
                </a:highlight>
              </a:rPr>
              <a:t>REFINE-Lung A randomised open-label phIII trial of Reduced Frequency pembrolizumab immuNothErapy for first-line treatment of patients with advanced NSC lung cancer utilising a novel multi-arm frequency-response optimisation design. </a:t>
            </a:r>
            <a:r>
              <a:rPr lang="en-GB" sz="1800" b="1">
                <a:highlight>
                  <a:schemeClr val="lt1"/>
                </a:highlight>
              </a:rPr>
              <a:t>No APIs in the region (site: UHBW)</a:t>
            </a:r>
            <a:endParaRPr sz="1800" b="1">
              <a:highlight>
                <a:schemeClr val="lt1"/>
              </a:highlight>
            </a:endParaRPr>
          </a:p>
          <a:p>
            <a:pPr marL="457200" lvl="0" indent="-342900" algn="l" rtl="0">
              <a:lnSpc>
                <a:spcPct val="115000"/>
              </a:lnSpc>
              <a:spcBef>
                <a:spcPts val="1000"/>
              </a:spcBef>
              <a:spcAft>
                <a:spcPts val="0"/>
              </a:spcAft>
              <a:buClr>
                <a:srgbClr val="173E71"/>
              </a:buClr>
              <a:buSzPts val="1800"/>
              <a:buChar char="•"/>
            </a:pPr>
            <a:r>
              <a:rPr lang="en-GB" sz="1800">
                <a:solidFill>
                  <a:srgbClr val="173E71"/>
                </a:solidFill>
                <a:highlight>
                  <a:schemeClr val="lt1"/>
                </a:highlight>
              </a:rPr>
              <a:t>WAYFIND-R - microbiome as a biomarker of response and toxicity to ICIs (</a:t>
            </a:r>
            <a:r>
              <a:rPr lang="en-GB" sz="1800" b="1">
                <a:solidFill>
                  <a:srgbClr val="173E71"/>
                </a:solidFill>
                <a:highlight>
                  <a:schemeClr val="lt1"/>
                </a:highlight>
              </a:rPr>
              <a:t>Sites: Bristol and Bath</a:t>
            </a:r>
            <a:r>
              <a:rPr lang="en-GB" sz="1800">
                <a:solidFill>
                  <a:srgbClr val="173E71"/>
                </a:solidFill>
                <a:highlight>
                  <a:schemeClr val="lt1"/>
                </a:highlight>
              </a:rPr>
              <a:t>) </a:t>
            </a:r>
            <a:r>
              <a:rPr lang="en-GB" sz="1800" b="1">
                <a:solidFill>
                  <a:srgbClr val="173E71"/>
                </a:solidFill>
                <a:highlight>
                  <a:schemeClr val="lt1"/>
                </a:highlight>
              </a:rPr>
              <a:t>1 API in region (UHBW)</a:t>
            </a:r>
            <a:endParaRPr b="1">
              <a:solidFill>
                <a:srgbClr val="173E71"/>
              </a:solidFill>
              <a:highlight>
                <a:schemeClr val="lt1"/>
              </a:highlight>
            </a:endParaRPr>
          </a:p>
          <a:p>
            <a:pPr marL="457200" lvl="0" indent="-342900" algn="l" rtl="0">
              <a:lnSpc>
                <a:spcPct val="100000"/>
              </a:lnSpc>
              <a:spcBef>
                <a:spcPts val="1000"/>
              </a:spcBef>
              <a:spcAft>
                <a:spcPts val="0"/>
              </a:spcAft>
              <a:buSzPts val="1800"/>
              <a:buChar char="•"/>
            </a:pPr>
            <a:r>
              <a:rPr lang="en-GB" sz="1800">
                <a:highlight>
                  <a:schemeClr val="lt1"/>
                </a:highlight>
              </a:rPr>
              <a:t>ICI Genetics </a:t>
            </a:r>
            <a:r>
              <a:rPr lang="en-GB" sz="1800" b="1">
                <a:highlight>
                  <a:schemeClr val="lt1"/>
                </a:highlight>
              </a:rPr>
              <a:t>No APIs in the region (sites: Musgrove, UHBW)</a:t>
            </a:r>
            <a:endParaRPr sz="1800">
              <a:highlight>
                <a:schemeClr val="lt1"/>
              </a:highlight>
            </a:endParaRPr>
          </a:p>
          <a:p>
            <a:pPr marL="457200" lvl="0" indent="-342900" algn="l" rtl="0">
              <a:lnSpc>
                <a:spcPct val="100000"/>
              </a:lnSpc>
              <a:spcBef>
                <a:spcPts val="1000"/>
              </a:spcBef>
              <a:spcAft>
                <a:spcPts val="0"/>
              </a:spcAft>
              <a:buSzPts val="1800"/>
              <a:buChar char="•"/>
            </a:pPr>
            <a:r>
              <a:rPr lang="en-GB" sz="1800">
                <a:highlight>
                  <a:schemeClr val="lt1"/>
                </a:highlight>
              </a:rPr>
              <a:t>MITRE Microbiome Immunotherapy Toxicity and Response Evaluation (MITRE) . </a:t>
            </a:r>
            <a:r>
              <a:rPr lang="en-GB" sz="1800" b="1">
                <a:highlight>
                  <a:schemeClr val="lt1"/>
                </a:highlight>
              </a:rPr>
              <a:t>2 APIs in the region (UHBW) Other sites: Yeovil, Musgrove, Salisbury, RUH</a:t>
            </a:r>
            <a:endParaRPr sz="1800" b="1">
              <a:highlight>
                <a:schemeClr val="lt1"/>
              </a:highlight>
            </a:endParaRPr>
          </a:p>
          <a:p>
            <a:pPr marL="0" lvl="0" indent="0" algn="l" rtl="0">
              <a:lnSpc>
                <a:spcPct val="100000"/>
              </a:lnSpc>
              <a:spcBef>
                <a:spcPts val="1000"/>
              </a:spcBef>
              <a:spcAft>
                <a:spcPts val="0"/>
              </a:spcAft>
              <a:buNone/>
            </a:pPr>
            <a:endParaRPr sz="1900">
              <a:highlight>
                <a:schemeClr val="lt1"/>
              </a:highlight>
            </a:endParaRPr>
          </a:p>
          <a:p>
            <a:pPr marL="0" lvl="0" indent="0" algn="l" rtl="0">
              <a:lnSpc>
                <a:spcPct val="100000"/>
              </a:lnSpc>
              <a:spcBef>
                <a:spcPts val="0"/>
              </a:spcBef>
              <a:spcAft>
                <a:spcPts val="0"/>
              </a:spcAft>
              <a:buNone/>
            </a:pPr>
            <a:endParaRPr sz="1900"/>
          </a:p>
          <a:p>
            <a:pPr marL="0" lvl="0" indent="0" algn="l" rtl="0">
              <a:spcBef>
                <a:spcPts val="1000"/>
              </a:spcBef>
              <a:spcAft>
                <a:spcPts val="0"/>
              </a:spcAft>
              <a:buNone/>
            </a:pPr>
            <a:endParaRPr sz="1900"/>
          </a:p>
          <a:p>
            <a:pPr marL="0" lvl="0" indent="0" algn="l" rtl="0">
              <a:spcBef>
                <a:spcPts val="1000"/>
              </a:spcBef>
              <a:spcAft>
                <a:spcPts val="0"/>
              </a:spcAft>
              <a:buNone/>
            </a:pPr>
            <a:endParaRPr sz="2100" b="1">
              <a:solidFill>
                <a:srgbClr val="888888"/>
              </a:solidFill>
            </a:endParaRPr>
          </a:p>
          <a:p>
            <a:pPr marL="0" lvl="0" indent="0" algn="l" rtl="0">
              <a:spcBef>
                <a:spcPts val="1000"/>
              </a:spcBef>
              <a:spcAft>
                <a:spcPts val="0"/>
              </a:spcAft>
              <a:buNone/>
            </a:pPr>
            <a:endParaRPr sz="2100" b="1">
              <a:solidFill>
                <a:srgbClr val="888888"/>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3"/>
        <p:cNvGrpSpPr/>
        <p:nvPr/>
      </p:nvGrpSpPr>
      <p:grpSpPr>
        <a:xfrm>
          <a:off x="0" y="0"/>
          <a:ext cx="0" cy="0"/>
          <a:chOff x="0" y="0"/>
          <a:chExt cx="0" cy="0"/>
        </a:xfrm>
      </p:grpSpPr>
      <p:sp>
        <p:nvSpPr>
          <p:cNvPr id="164" name="Google Shape;164;p19"/>
          <p:cNvSpPr txBox="1">
            <a:spLocks noGrp="1"/>
          </p:cNvSpPr>
          <p:nvPr>
            <p:ph type="title"/>
          </p:nvPr>
        </p:nvSpPr>
        <p:spPr>
          <a:xfrm>
            <a:off x="838200" y="158752"/>
            <a:ext cx="10515600" cy="865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GB" sz="3000"/>
              <a:t>Principal Investigator Pipeline Programme (PIPP)</a:t>
            </a:r>
            <a:endParaRPr sz="3000"/>
          </a:p>
        </p:txBody>
      </p:sp>
      <p:sp>
        <p:nvSpPr>
          <p:cNvPr id="165" name="Google Shape;165;p19"/>
          <p:cNvSpPr txBox="1">
            <a:spLocks noGrp="1"/>
          </p:cNvSpPr>
          <p:nvPr>
            <p:ph type="body" idx="1"/>
          </p:nvPr>
        </p:nvSpPr>
        <p:spPr>
          <a:xfrm>
            <a:off x="341250" y="929000"/>
            <a:ext cx="11509500" cy="51828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GB" u="sng">
                <a:solidFill>
                  <a:schemeClr val="hlink"/>
                </a:solidFill>
                <a:hlinkClick r:id="rId3"/>
              </a:rPr>
              <a:t>https://www.nihr.ac.uk/documents/principal-investigator-pipeline-programme-pipp/33803</a:t>
            </a:r>
            <a:endParaRPr/>
          </a:p>
          <a:p>
            <a:pPr marL="457200" lvl="0" indent="-381000" algn="l" rtl="0">
              <a:lnSpc>
                <a:spcPct val="100000"/>
              </a:lnSpc>
              <a:spcBef>
                <a:spcPts val="1000"/>
              </a:spcBef>
              <a:spcAft>
                <a:spcPts val="0"/>
              </a:spcAft>
              <a:buSzPts val="2400"/>
              <a:buChar char="•"/>
            </a:pPr>
            <a:r>
              <a:rPr lang="en-GB"/>
              <a:t>A new scheme support </a:t>
            </a:r>
            <a:r>
              <a:rPr lang="en-GB" b="1"/>
              <a:t>research delivery nurses</a:t>
            </a:r>
            <a:r>
              <a:rPr lang="en-GB"/>
              <a:t> and </a:t>
            </a:r>
            <a:r>
              <a:rPr lang="en-GB" b="1"/>
              <a:t>midwives</a:t>
            </a:r>
            <a:r>
              <a:rPr lang="en-GB"/>
              <a:t> by supporting them to become Principal Investigators (PIs) </a:t>
            </a:r>
            <a:endParaRPr/>
          </a:p>
          <a:p>
            <a:pPr marL="457200" lvl="0" indent="-381000" algn="l" rtl="0">
              <a:lnSpc>
                <a:spcPct val="100000"/>
              </a:lnSpc>
              <a:spcBef>
                <a:spcPts val="1000"/>
              </a:spcBef>
              <a:spcAft>
                <a:spcPts val="0"/>
              </a:spcAft>
              <a:buSzPts val="2400"/>
              <a:buChar char="•"/>
            </a:pPr>
            <a:r>
              <a:rPr lang="en-GB"/>
              <a:t>Free of charge for eligible participants </a:t>
            </a:r>
            <a:endParaRPr/>
          </a:p>
          <a:p>
            <a:pPr marL="457200" lvl="0" indent="-381000" algn="l" rtl="0">
              <a:lnSpc>
                <a:spcPct val="100000"/>
              </a:lnSpc>
              <a:spcBef>
                <a:spcPts val="1000"/>
              </a:spcBef>
              <a:spcAft>
                <a:spcPts val="0"/>
              </a:spcAft>
              <a:buSzPts val="2400"/>
              <a:buChar char="•"/>
            </a:pPr>
            <a:r>
              <a:rPr lang="en-GB"/>
              <a:t>Delivered through a variety of live virtual and on-line classroom environments, combined with real world hands-on experience.</a:t>
            </a:r>
            <a:endParaRPr/>
          </a:p>
          <a:p>
            <a:pPr marL="0" lvl="0" indent="0" algn="l" rtl="0">
              <a:lnSpc>
                <a:spcPct val="100000"/>
              </a:lnSpc>
              <a:spcBef>
                <a:spcPts val="1000"/>
              </a:spcBef>
              <a:spcAft>
                <a:spcPts val="0"/>
              </a:spcAft>
              <a:buNone/>
            </a:pPr>
            <a:r>
              <a:rPr lang="en-GB" b="1"/>
              <a:t>COHORT 2 key dates: Applications opened 1st March 2024</a:t>
            </a:r>
            <a:endParaRPr b="1"/>
          </a:p>
          <a:p>
            <a:pPr marL="0" lvl="0" indent="0" algn="l" rtl="0">
              <a:lnSpc>
                <a:spcPct val="100000"/>
              </a:lnSpc>
              <a:spcBef>
                <a:spcPts val="1000"/>
              </a:spcBef>
              <a:spcAft>
                <a:spcPts val="0"/>
              </a:spcAft>
              <a:buNone/>
            </a:pPr>
            <a:r>
              <a:rPr lang="en-GB"/>
              <a:t>31st May 2024: Close to applications</a:t>
            </a:r>
            <a:endParaRPr/>
          </a:p>
          <a:p>
            <a:pPr marL="0" lvl="0" indent="0" algn="l" rtl="0">
              <a:lnSpc>
                <a:spcPct val="100000"/>
              </a:lnSpc>
              <a:spcBef>
                <a:spcPts val="1000"/>
              </a:spcBef>
              <a:spcAft>
                <a:spcPts val="0"/>
              </a:spcAft>
              <a:buNone/>
            </a:pPr>
            <a:r>
              <a:rPr lang="en-GB"/>
              <a:t>End June 2024: Applicants notified of outcome of application</a:t>
            </a:r>
            <a:endParaRPr/>
          </a:p>
          <a:p>
            <a:pPr marL="0" lvl="0" indent="0" algn="l" rtl="0">
              <a:lnSpc>
                <a:spcPct val="100000"/>
              </a:lnSpc>
              <a:spcBef>
                <a:spcPts val="1000"/>
              </a:spcBef>
              <a:spcAft>
                <a:spcPts val="1000"/>
              </a:spcAft>
              <a:buNone/>
            </a:pPr>
            <a:r>
              <a:rPr lang="en-GB"/>
              <a:t>September 2024: COHORT 2 begins</a:t>
            </a:r>
            <a:endParaRPr/>
          </a:p>
        </p:txBody>
      </p:sp>
      <p:pic>
        <p:nvPicPr>
          <p:cNvPr id="166" name="Google Shape;166;p19"/>
          <p:cNvPicPr preferRelativeResize="0"/>
          <p:nvPr/>
        </p:nvPicPr>
        <p:blipFill>
          <a:blip r:embed="rId4">
            <a:alphaModFix/>
          </a:blip>
          <a:stretch>
            <a:fillRect/>
          </a:stretch>
        </p:blipFill>
        <p:spPr>
          <a:xfrm>
            <a:off x="10470602" y="4561875"/>
            <a:ext cx="1366250" cy="2130249"/>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1"/>
        <p:cNvGrpSpPr/>
        <p:nvPr/>
      </p:nvGrpSpPr>
      <p:grpSpPr>
        <a:xfrm>
          <a:off x="0" y="0"/>
          <a:ext cx="0" cy="0"/>
          <a:chOff x="0" y="0"/>
          <a:chExt cx="0" cy="0"/>
        </a:xfrm>
      </p:grpSpPr>
      <p:sp>
        <p:nvSpPr>
          <p:cNvPr id="172" name="Google Shape;172;p20"/>
          <p:cNvSpPr txBox="1">
            <a:spLocks noGrp="1"/>
          </p:cNvSpPr>
          <p:nvPr>
            <p:ph type="body" idx="1"/>
          </p:nvPr>
        </p:nvSpPr>
        <p:spPr>
          <a:xfrm>
            <a:off x="465275" y="992375"/>
            <a:ext cx="6096000" cy="5006700"/>
          </a:xfrm>
          <a:prstGeom prst="rect">
            <a:avLst/>
          </a:prstGeom>
        </p:spPr>
        <p:txBody>
          <a:bodyPr spcFirstLastPara="1" wrap="square" lIns="91425" tIns="45700" rIns="91425" bIns="45700" anchor="t" anchorCtr="0">
            <a:noAutofit/>
          </a:bodyPr>
          <a:lstStyle/>
          <a:p>
            <a:pPr marL="0" lvl="0" indent="0" algn="l" rtl="0">
              <a:lnSpc>
                <a:spcPct val="100000"/>
              </a:lnSpc>
              <a:spcBef>
                <a:spcPts val="1000"/>
              </a:spcBef>
              <a:spcAft>
                <a:spcPts val="0"/>
              </a:spcAft>
              <a:buNone/>
            </a:pPr>
            <a:r>
              <a:rPr lang="en-GB" sz="1900">
                <a:latin typeface="Lato"/>
                <a:ea typeface="Lato"/>
                <a:cs typeface="Lato"/>
                <a:sym typeface="Lato"/>
              </a:rPr>
              <a:t>Launching Oct 2024</a:t>
            </a:r>
            <a:endParaRPr sz="1900">
              <a:latin typeface="Lato"/>
              <a:ea typeface="Lato"/>
              <a:cs typeface="Lato"/>
              <a:sym typeface="Lato"/>
            </a:endParaRPr>
          </a:p>
          <a:p>
            <a:pPr marL="0" lvl="0" indent="0" algn="l" rtl="0">
              <a:lnSpc>
                <a:spcPct val="100000"/>
              </a:lnSpc>
              <a:spcBef>
                <a:spcPts val="1000"/>
              </a:spcBef>
              <a:spcAft>
                <a:spcPts val="0"/>
              </a:spcAft>
              <a:buNone/>
            </a:pPr>
            <a:r>
              <a:rPr lang="en-GB" sz="1900">
                <a:latin typeface="Lato"/>
                <a:ea typeface="Lato"/>
                <a:cs typeface="Lato"/>
                <a:sym typeface="Lato"/>
              </a:rPr>
              <a:t>The NIHR RDN has 2 primary purposes:</a:t>
            </a:r>
            <a:endParaRPr sz="1900">
              <a:latin typeface="Lato"/>
              <a:ea typeface="Lato"/>
              <a:cs typeface="Lato"/>
              <a:sym typeface="Lato"/>
            </a:endParaRPr>
          </a:p>
          <a:p>
            <a:pPr marL="457200" lvl="0" indent="-342900" algn="l" rtl="0">
              <a:lnSpc>
                <a:spcPct val="100000"/>
              </a:lnSpc>
              <a:spcBef>
                <a:spcPts val="1000"/>
              </a:spcBef>
              <a:spcAft>
                <a:spcPts val="0"/>
              </a:spcAft>
              <a:buSzPts val="1800"/>
              <a:buFont typeface="Lato"/>
              <a:buChar char="•"/>
            </a:pPr>
            <a:r>
              <a:rPr lang="en-GB" sz="1800">
                <a:latin typeface="Lato"/>
                <a:ea typeface="Lato"/>
                <a:cs typeface="Lato"/>
                <a:sym typeface="Lato"/>
              </a:rPr>
              <a:t>To support the successful delivery of high quality research, as an active partner in the research system</a:t>
            </a:r>
            <a:endParaRPr sz="1800">
              <a:latin typeface="Lato"/>
              <a:ea typeface="Lato"/>
              <a:cs typeface="Lato"/>
              <a:sym typeface="Lato"/>
            </a:endParaRPr>
          </a:p>
          <a:p>
            <a:pPr marL="457200" lvl="0" indent="-342900" algn="l" rtl="0">
              <a:lnSpc>
                <a:spcPct val="100000"/>
              </a:lnSpc>
              <a:spcBef>
                <a:spcPts val="1000"/>
              </a:spcBef>
              <a:spcAft>
                <a:spcPts val="0"/>
              </a:spcAft>
              <a:buSzPts val="1800"/>
              <a:buFont typeface="Lato"/>
              <a:buChar char="•"/>
            </a:pPr>
            <a:r>
              <a:rPr lang="en-GB" sz="1800">
                <a:latin typeface="Lato"/>
                <a:ea typeface="Lato"/>
                <a:cs typeface="Lato"/>
                <a:sym typeface="Lato"/>
              </a:rPr>
              <a:t>To increase capacity and capability of the research infrastructure for the future</a:t>
            </a:r>
            <a:endParaRPr sz="1800">
              <a:latin typeface="Lato"/>
              <a:ea typeface="Lato"/>
              <a:cs typeface="Lato"/>
              <a:sym typeface="Lato"/>
            </a:endParaRPr>
          </a:p>
          <a:p>
            <a:pPr marL="0" lvl="0" indent="0" algn="l" rtl="0">
              <a:lnSpc>
                <a:spcPct val="115000"/>
              </a:lnSpc>
              <a:spcBef>
                <a:spcPts val="1000"/>
              </a:spcBef>
              <a:spcAft>
                <a:spcPts val="1000"/>
              </a:spcAft>
              <a:buNone/>
            </a:pPr>
            <a:endParaRPr sz="2100">
              <a:latin typeface="Lato"/>
              <a:ea typeface="Lato"/>
              <a:cs typeface="Lato"/>
              <a:sym typeface="Lato"/>
            </a:endParaRPr>
          </a:p>
        </p:txBody>
      </p:sp>
      <p:pic>
        <p:nvPicPr>
          <p:cNvPr id="173" name="Google Shape;173;p20"/>
          <p:cNvPicPr preferRelativeResize="0"/>
          <p:nvPr/>
        </p:nvPicPr>
        <p:blipFill rotWithShape="1">
          <a:blip r:embed="rId3">
            <a:alphaModFix/>
          </a:blip>
          <a:srcRect t="3016"/>
          <a:stretch/>
        </p:blipFill>
        <p:spPr>
          <a:xfrm>
            <a:off x="583250" y="3248025"/>
            <a:ext cx="4845999" cy="3468850"/>
          </a:xfrm>
          <a:prstGeom prst="rect">
            <a:avLst/>
          </a:prstGeom>
          <a:noFill/>
          <a:ln>
            <a:noFill/>
          </a:ln>
        </p:spPr>
      </p:pic>
      <p:sp>
        <p:nvSpPr>
          <p:cNvPr id="174" name="Google Shape;174;p20"/>
          <p:cNvSpPr txBox="1">
            <a:spLocks noGrp="1"/>
          </p:cNvSpPr>
          <p:nvPr>
            <p:ph type="title"/>
          </p:nvPr>
        </p:nvSpPr>
        <p:spPr>
          <a:xfrm>
            <a:off x="1326950" y="126875"/>
            <a:ext cx="8690700" cy="8655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GB">
                <a:latin typeface="Lato"/>
                <a:ea typeface="Lato"/>
                <a:cs typeface="Lato"/>
                <a:sym typeface="Lato"/>
              </a:rPr>
              <a:t>Clinical Research Network Transition to Research Delivery Network</a:t>
            </a:r>
            <a:endParaRPr>
              <a:latin typeface="Lato"/>
              <a:ea typeface="Lato"/>
              <a:cs typeface="Lato"/>
              <a:sym typeface="Lato"/>
            </a:endParaRPr>
          </a:p>
        </p:txBody>
      </p:sp>
      <p:sp>
        <p:nvSpPr>
          <p:cNvPr id="175" name="Google Shape;175;p20"/>
          <p:cNvSpPr txBox="1"/>
          <p:nvPr/>
        </p:nvSpPr>
        <p:spPr>
          <a:xfrm>
            <a:off x="6561275" y="1098250"/>
            <a:ext cx="5334000" cy="1677600"/>
          </a:xfrm>
          <a:prstGeom prst="rect">
            <a:avLst/>
          </a:prstGeom>
          <a:noFill/>
          <a:ln>
            <a:noFill/>
          </a:ln>
        </p:spPr>
        <p:txBody>
          <a:bodyPr spcFirstLastPara="1" wrap="square" lIns="91425" tIns="91425" rIns="91425" bIns="91425" anchor="t" anchorCtr="0">
            <a:spAutoFit/>
          </a:bodyPr>
          <a:lstStyle/>
          <a:p>
            <a:pPr marL="457200" lvl="0" indent="0" algn="l" rtl="0">
              <a:spcBef>
                <a:spcPts val="1000"/>
              </a:spcBef>
              <a:spcAft>
                <a:spcPts val="0"/>
              </a:spcAft>
              <a:buNone/>
            </a:pPr>
            <a:r>
              <a:rPr lang="en-GB" sz="1800">
                <a:solidFill>
                  <a:srgbClr val="193E72"/>
                </a:solidFill>
                <a:latin typeface="Lato"/>
                <a:ea typeface="Lato"/>
                <a:cs typeface="Lato"/>
                <a:sym typeface="Lato"/>
              </a:rPr>
              <a:t>SW Central </a:t>
            </a:r>
            <a:endParaRPr sz="1800">
              <a:solidFill>
                <a:srgbClr val="193E72"/>
              </a:solidFill>
              <a:latin typeface="Lato"/>
              <a:ea typeface="Lato"/>
              <a:cs typeface="Lato"/>
              <a:sym typeface="Lato"/>
            </a:endParaRPr>
          </a:p>
          <a:p>
            <a:pPr marL="457200" lvl="0" indent="-317500" algn="l" rtl="0">
              <a:spcBef>
                <a:spcPts val="1000"/>
              </a:spcBef>
              <a:spcAft>
                <a:spcPts val="0"/>
              </a:spcAft>
              <a:buClr>
                <a:srgbClr val="222222"/>
              </a:buClr>
              <a:buSzPts val="1400"/>
              <a:buChar char="●"/>
            </a:pPr>
            <a:r>
              <a:rPr lang="en-GB" sz="1800">
                <a:solidFill>
                  <a:srgbClr val="193E72"/>
                </a:solidFill>
                <a:latin typeface="Lato"/>
                <a:ea typeface="Lato"/>
                <a:cs typeface="Lato"/>
                <a:sym typeface="Lato"/>
              </a:rPr>
              <a:t>Network Director: Kyla Thomas</a:t>
            </a:r>
            <a:endParaRPr sz="1800">
              <a:solidFill>
                <a:srgbClr val="193E72"/>
              </a:solidFill>
              <a:latin typeface="Lato"/>
              <a:ea typeface="Lato"/>
              <a:cs typeface="Lato"/>
              <a:sym typeface="Lato"/>
            </a:endParaRPr>
          </a:p>
          <a:p>
            <a:pPr marL="457200" lvl="0" indent="-317500" algn="l" rtl="0">
              <a:spcBef>
                <a:spcPts val="1000"/>
              </a:spcBef>
              <a:spcAft>
                <a:spcPts val="0"/>
              </a:spcAft>
              <a:buClr>
                <a:srgbClr val="222222"/>
              </a:buClr>
              <a:buSzPts val="1400"/>
              <a:buChar char="●"/>
            </a:pPr>
            <a:r>
              <a:rPr lang="en-GB" sz="1800">
                <a:solidFill>
                  <a:srgbClr val="193E72"/>
                </a:solidFill>
                <a:latin typeface="Lato"/>
                <a:ea typeface="Lato"/>
                <a:cs typeface="Lato"/>
                <a:sym typeface="Lato"/>
              </a:rPr>
              <a:t>Operations Director: Stephen McGlynn</a:t>
            </a:r>
            <a:endParaRPr sz="1800">
              <a:solidFill>
                <a:srgbClr val="193E72"/>
              </a:solidFill>
              <a:latin typeface="Lato"/>
              <a:ea typeface="Lato"/>
              <a:cs typeface="Lato"/>
              <a:sym typeface="Lato"/>
            </a:endParaRPr>
          </a:p>
          <a:p>
            <a:pPr marL="457200" lvl="0" indent="-317500" algn="l" rtl="0">
              <a:spcBef>
                <a:spcPts val="1000"/>
              </a:spcBef>
              <a:spcAft>
                <a:spcPts val="1000"/>
              </a:spcAft>
              <a:buClr>
                <a:srgbClr val="222222"/>
              </a:buClr>
              <a:buSzPts val="1400"/>
              <a:buChar char="●"/>
            </a:pPr>
            <a:r>
              <a:rPr lang="en-GB" sz="1800">
                <a:solidFill>
                  <a:srgbClr val="193E72"/>
                </a:solidFill>
                <a:latin typeface="Lato"/>
                <a:ea typeface="Lato"/>
                <a:cs typeface="Lato"/>
                <a:sym typeface="Lato"/>
              </a:rPr>
              <a:t>Strategic Development Director: Ifan Jones</a:t>
            </a:r>
            <a:endParaRPr sz="1600">
              <a:solidFill>
                <a:srgbClr val="193E72"/>
              </a:solidFill>
              <a:highlight>
                <a:srgbClr val="FFFFFF"/>
              </a:highlight>
            </a:endParaRPr>
          </a:p>
        </p:txBody>
      </p:sp>
      <p:sp>
        <p:nvSpPr>
          <p:cNvPr id="176" name="Google Shape;176;p20"/>
          <p:cNvSpPr txBox="1"/>
          <p:nvPr/>
        </p:nvSpPr>
        <p:spPr>
          <a:xfrm>
            <a:off x="6715125" y="3062700"/>
            <a:ext cx="4905300" cy="3307200"/>
          </a:xfrm>
          <a:prstGeom prst="rect">
            <a:avLst/>
          </a:prstGeom>
          <a:solidFill>
            <a:schemeClr val="lt1"/>
          </a:solidFill>
          <a:ln w="28575" cap="flat" cmpd="sng">
            <a:solidFill>
              <a:srgbClr val="173E71"/>
            </a:solidFill>
            <a:prstDash val="solid"/>
            <a:round/>
            <a:headEnd type="none" w="sm" len="sm"/>
            <a:tailEnd type="none" w="sm" len="sm"/>
          </a:ln>
        </p:spPr>
        <p:txBody>
          <a:bodyPr spcFirstLastPara="1" wrap="square" lIns="91425" tIns="91425" rIns="91425" bIns="91425" anchor="t" anchorCtr="0">
            <a:spAutoFit/>
          </a:bodyPr>
          <a:lstStyle/>
          <a:p>
            <a:pPr marL="0" lvl="0" indent="0" algn="l" rtl="0">
              <a:lnSpc>
                <a:spcPct val="115000"/>
              </a:lnSpc>
              <a:spcBef>
                <a:spcPts val="1000"/>
              </a:spcBef>
              <a:spcAft>
                <a:spcPts val="0"/>
              </a:spcAft>
              <a:buClr>
                <a:schemeClr val="dk1"/>
              </a:buClr>
              <a:buSzPts val="1100"/>
              <a:buFont typeface="Arial"/>
              <a:buNone/>
            </a:pPr>
            <a:r>
              <a:rPr lang="en-GB" sz="1800">
                <a:solidFill>
                  <a:srgbClr val="193E72"/>
                </a:solidFill>
                <a:highlight>
                  <a:schemeClr val="lt1"/>
                </a:highlight>
              </a:rPr>
              <a:t>We are recruiting for two new senior leadership vacancies. </a:t>
            </a:r>
            <a:endParaRPr>
              <a:solidFill>
                <a:schemeClr val="dk1"/>
              </a:solidFill>
            </a:endParaRPr>
          </a:p>
          <a:p>
            <a:pPr marL="596900" lvl="0" indent="-330200" algn="l" rtl="0">
              <a:lnSpc>
                <a:spcPct val="115000"/>
              </a:lnSpc>
              <a:spcBef>
                <a:spcPts val="1000"/>
              </a:spcBef>
              <a:spcAft>
                <a:spcPts val="0"/>
              </a:spcAft>
              <a:buClr>
                <a:srgbClr val="222222"/>
              </a:buClr>
              <a:buSzPts val="1600"/>
              <a:buChar char="●"/>
            </a:pPr>
            <a:r>
              <a:rPr lang="en-GB" sz="1600" u="sng">
                <a:solidFill>
                  <a:srgbClr val="1155CC"/>
                </a:solidFill>
                <a:highlight>
                  <a:schemeClr val="lt1"/>
                </a:highlight>
                <a:hlinkClick r:id="rId4">
                  <a:extLst>
                    <a:ext uri="{A12FA001-AC4F-418D-AE19-62706E023703}">
                      <ahyp:hlinkClr xmlns:ahyp="http://schemas.microsoft.com/office/drawing/2018/hyperlinkcolor" val="tx"/>
                    </a:ext>
                  </a:extLst>
                </a:hlinkClick>
              </a:rPr>
              <a:t>RRDN Health and Care Research Director (Medical)</a:t>
            </a:r>
            <a:r>
              <a:rPr lang="en-GB" sz="1600">
                <a:solidFill>
                  <a:srgbClr val="222222"/>
                </a:solidFill>
                <a:highlight>
                  <a:schemeClr val="lt1"/>
                </a:highlight>
              </a:rPr>
              <a:t> - </a:t>
            </a:r>
            <a:r>
              <a:rPr lang="en-GB" sz="1600">
                <a:solidFill>
                  <a:srgbClr val="193E72"/>
                </a:solidFill>
                <a:highlight>
                  <a:schemeClr val="lt1"/>
                </a:highlight>
              </a:rPr>
              <a:t>0.4wte, appropriate clinical salary (e.g. Consultant) or AfC Band 8d, closes 15th May</a:t>
            </a:r>
            <a:endParaRPr sz="1600">
              <a:solidFill>
                <a:srgbClr val="193E72"/>
              </a:solidFill>
              <a:highlight>
                <a:schemeClr val="lt1"/>
              </a:highlight>
            </a:endParaRPr>
          </a:p>
          <a:p>
            <a:pPr marL="596900" lvl="0" indent="-330200" algn="l" rtl="0">
              <a:lnSpc>
                <a:spcPct val="115000"/>
              </a:lnSpc>
              <a:spcBef>
                <a:spcPts val="0"/>
              </a:spcBef>
              <a:spcAft>
                <a:spcPts val="0"/>
              </a:spcAft>
              <a:buClr>
                <a:srgbClr val="222222"/>
              </a:buClr>
              <a:buSzPts val="1600"/>
              <a:buChar char="●"/>
            </a:pPr>
            <a:r>
              <a:rPr lang="en-GB" sz="1600" u="sng">
                <a:solidFill>
                  <a:srgbClr val="1155CC"/>
                </a:solidFill>
                <a:highlight>
                  <a:schemeClr val="lt1"/>
                </a:highlight>
                <a:hlinkClick r:id="rId5">
                  <a:extLst>
                    <a:ext uri="{A12FA001-AC4F-418D-AE19-62706E023703}">
                      <ahyp:hlinkClr xmlns:ahyp="http://schemas.microsoft.com/office/drawing/2018/hyperlinkcolor" val="tx"/>
                    </a:ext>
                  </a:extLst>
                </a:hlinkClick>
              </a:rPr>
              <a:t>RRDN Health and Care Research Director (Nurse, Midwife or Allied Health Professional)</a:t>
            </a:r>
            <a:r>
              <a:rPr lang="en-GB" sz="1600">
                <a:solidFill>
                  <a:srgbClr val="222222"/>
                </a:solidFill>
                <a:highlight>
                  <a:schemeClr val="lt1"/>
                </a:highlight>
              </a:rPr>
              <a:t> </a:t>
            </a:r>
            <a:r>
              <a:rPr lang="en-GB" sz="1600">
                <a:solidFill>
                  <a:srgbClr val="193E72"/>
                </a:solidFill>
                <a:highlight>
                  <a:schemeClr val="lt1"/>
                </a:highlight>
              </a:rPr>
              <a:t>- 0.4wte, AfC Band 8d, closes 23rd May</a:t>
            </a:r>
            <a:endParaRPr sz="1600">
              <a:solidFill>
                <a:srgbClr val="193E72"/>
              </a:solidFill>
              <a:highlight>
                <a:schemeClr val="lt1"/>
              </a:highlight>
            </a:endParaRPr>
          </a:p>
          <a:p>
            <a:pPr marL="0" lvl="0" indent="0" algn="l" rtl="0">
              <a:spcBef>
                <a:spcPts val="1000"/>
              </a:spcBef>
              <a:spcAft>
                <a:spcPts val="1000"/>
              </a:spcAft>
              <a:buNone/>
            </a:pPr>
            <a:r>
              <a:rPr lang="en-GB" sz="1600">
                <a:solidFill>
                  <a:srgbClr val="193E72"/>
                </a:solidFill>
                <a:highlight>
                  <a:schemeClr val="lt1"/>
                </a:highlight>
              </a:rPr>
              <a:t>You can find both of these roles on NHS Jobs</a:t>
            </a:r>
            <a:endParaRPr sz="1600">
              <a:solidFill>
                <a:srgbClr val="193E72"/>
              </a:solidFill>
              <a:highlight>
                <a:schemeClr val="lt1"/>
              </a:highligh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21"/>
          <p:cNvSpPr txBox="1">
            <a:spLocks noGrp="1"/>
          </p:cNvSpPr>
          <p:nvPr>
            <p:ph type="body" idx="1"/>
          </p:nvPr>
        </p:nvSpPr>
        <p:spPr>
          <a:xfrm>
            <a:off x="888625" y="1257450"/>
            <a:ext cx="10515600" cy="46992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2400"/>
              <a:buNone/>
            </a:pPr>
            <a:r>
              <a:rPr lang="en-GB" sz="3000"/>
              <a:t>Research Delivery Managers</a:t>
            </a:r>
            <a:endParaRPr sz="3000"/>
          </a:p>
          <a:p>
            <a:pPr marL="0" lvl="0" indent="0" algn="ctr" rtl="0">
              <a:lnSpc>
                <a:spcPct val="90000"/>
              </a:lnSpc>
              <a:spcBef>
                <a:spcPts val="0"/>
              </a:spcBef>
              <a:spcAft>
                <a:spcPts val="0"/>
              </a:spcAft>
              <a:buSzPts val="2400"/>
              <a:buNone/>
            </a:pPr>
            <a:endParaRPr sz="1000"/>
          </a:p>
          <a:p>
            <a:pPr marL="2286000" lvl="0" indent="0" algn="l" rtl="0">
              <a:lnSpc>
                <a:spcPct val="90000"/>
              </a:lnSpc>
              <a:spcBef>
                <a:spcPts val="0"/>
              </a:spcBef>
              <a:spcAft>
                <a:spcPts val="0"/>
              </a:spcAft>
              <a:buSzPts val="2400"/>
              <a:buNone/>
            </a:pPr>
            <a:r>
              <a:rPr lang="en-GB"/>
              <a:t>West of England: 		claire.matthews@nihr.ac.uk </a:t>
            </a:r>
            <a:endParaRPr/>
          </a:p>
          <a:p>
            <a:pPr marL="2286000" lvl="0" indent="0" algn="l" rtl="0">
              <a:lnSpc>
                <a:spcPct val="90000"/>
              </a:lnSpc>
              <a:spcBef>
                <a:spcPts val="0"/>
              </a:spcBef>
              <a:spcAft>
                <a:spcPts val="0"/>
              </a:spcAft>
              <a:buSzPts val="2400"/>
              <a:buNone/>
            </a:pPr>
            <a:r>
              <a:rPr lang="en-GB"/>
              <a:t>South West Peninsula:	 joannetaylor1@nhs.net</a:t>
            </a:r>
            <a:endParaRPr/>
          </a:p>
          <a:p>
            <a:pPr marL="0" lvl="0" indent="0" algn="ctr" rtl="0">
              <a:lnSpc>
                <a:spcPct val="90000"/>
              </a:lnSpc>
              <a:spcBef>
                <a:spcPts val="0"/>
              </a:spcBef>
              <a:spcAft>
                <a:spcPts val="0"/>
              </a:spcAft>
              <a:buSzPts val="2400"/>
              <a:buNone/>
            </a:pPr>
            <a:endParaRPr/>
          </a:p>
          <a:p>
            <a:pPr marL="0" lvl="0" indent="0" algn="ctr" rtl="0">
              <a:lnSpc>
                <a:spcPct val="90000"/>
              </a:lnSpc>
              <a:spcBef>
                <a:spcPts val="0"/>
              </a:spcBef>
              <a:spcAft>
                <a:spcPts val="0"/>
              </a:spcAft>
              <a:buSzPts val="2400"/>
              <a:buNone/>
            </a:pPr>
            <a:endParaRPr/>
          </a:p>
          <a:p>
            <a:pPr marL="0" lvl="0" indent="0" algn="ctr" rtl="0">
              <a:lnSpc>
                <a:spcPct val="90000"/>
              </a:lnSpc>
              <a:spcBef>
                <a:spcPts val="1000"/>
              </a:spcBef>
              <a:spcAft>
                <a:spcPts val="0"/>
              </a:spcAft>
              <a:buSzPts val="2400"/>
              <a:buNone/>
            </a:pPr>
            <a:r>
              <a:rPr lang="en-GB" sz="3000"/>
              <a:t>Research Portfolio Facilitator</a:t>
            </a:r>
            <a:endParaRPr sz="3000"/>
          </a:p>
          <a:p>
            <a:pPr marL="0" lvl="0" indent="0" algn="ctr" rtl="0">
              <a:lnSpc>
                <a:spcPct val="90000"/>
              </a:lnSpc>
              <a:spcBef>
                <a:spcPts val="1000"/>
              </a:spcBef>
              <a:spcAft>
                <a:spcPts val="0"/>
              </a:spcAft>
              <a:buSzPts val="2400"/>
              <a:buNone/>
            </a:pPr>
            <a:endParaRPr sz="1000"/>
          </a:p>
          <a:p>
            <a:pPr marL="0" lvl="0" indent="0" algn="ctr" rtl="0">
              <a:lnSpc>
                <a:spcPct val="90000"/>
              </a:lnSpc>
              <a:spcBef>
                <a:spcPts val="1000"/>
              </a:spcBef>
              <a:spcAft>
                <a:spcPts val="0"/>
              </a:spcAft>
              <a:buSzPts val="2400"/>
              <a:buNone/>
            </a:pPr>
            <a:r>
              <a:rPr lang="en-GB"/>
              <a:t>West of England: rebecca.pienaar@nihr.ac.uk</a:t>
            </a:r>
            <a:endParaRPr/>
          </a:p>
          <a:p>
            <a:pPr marL="0" lvl="0" indent="0" algn="ctr" rtl="0">
              <a:lnSpc>
                <a:spcPct val="90000"/>
              </a:lnSpc>
              <a:spcBef>
                <a:spcPts val="1000"/>
              </a:spcBef>
              <a:spcAft>
                <a:spcPts val="0"/>
              </a:spcAft>
              <a:buSzPts val="2400"/>
              <a:buNone/>
            </a:pPr>
            <a:endParaRPr sz="3000"/>
          </a:p>
          <a:p>
            <a:pPr marL="0" lvl="0" indent="0" algn="ctr" rtl="0">
              <a:lnSpc>
                <a:spcPct val="90000"/>
              </a:lnSpc>
              <a:spcBef>
                <a:spcPts val="1000"/>
              </a:spcBef>
              <a:spcAft>
                <a:spcPts val="0"/>
              </a:spcAft>
              <a:buClr>
                <a:srgbClr val="000000"/>
              </a:buClr>
              <a:buSzPts val="2400"/>
              <a:buFont typeface="Arial"/>
              <a:buNone/>
            </a:pPr>
            <a:r>
              <a:rPr lang="en-GB"/>
              <a:t>Subspecialty Lead</a:t>
            </a:r>
            <a:endParaRPr/>
          </a:p>
          <a:p>
            <a:pPr marL="0" lvl="0" indent="0" algn="ctr" rtl="0">
              <a:lnSpc>
                <a:spcPct val="90000"/>
              </a:lnSpc>
              <a:spcBef>
                <a:spcPts val="1000"/>
              </a:spcBef>
              <a:spcAft>
                <a:spcPts val="0"/>
              </a:spcAft>
              <a:buClr>
                <a:srgbClr val="000000"/>
              </a:buClr>
              <a:buSzPts val="2400"/>
              <a:buFont typeface="Arial"/>
              <a:buNone/>
            </a:pPr>
            <a:r>
              <a:rPr lang="en-GB"/>
              <a:t>Gareth Ayres</a:t>
            </a:r>
            <a:endParaRPr/>
          </a:p>
        </p:txBody>
      </p:sp>
      <p:sp>
        <p:nvSpPr>
          <p:cNvPr id="182" name="Google Shape;182;p21"/>
          <p:cNvSpPr txBox="1"/>
          <p:nvPr/>
        </p:nvSpPr>
        <p:spPr>
          <a:xfrm>
            <a:off x="2575075" y="186525"/>
            <a:ext cx="6716400" cy="815700"/>
          </a:xfrm>
          <a:prstGeom prst="rect">
            <a:avLst/>
          </a:prstGeom>
          <a:noFill/>
          <a:ln>
            <a:noFill/>
          </a:ln>
        </p:spPr>
        <p:txBody>
          <a:bodyPr spcFirstLastPara="1" wrap="square" lIns="91425" tIns="91425" rIns="91425" bIns="91425" anchor="t" anchorCtr="0">
            <a:spAutoFit/>
          </a:bodyPr>
          <a:lstStyle/>
          <a:p>
            <a:pPr marL="0" lvl="0" indent="0" algn="ctr" rtl="0">
              <a:lnSpc>
                <a:spcPct val="90000"/>
              </a:lnSpc>
              <a:spcBef>
                <a:spcPts val="0"/>
              </a:spcBef>
              <a:spcAft>
                <a:spcPts val="0"/>
              </a:spcAft>
              <a:buClr>
                <a:schemeClr val="dk1"/>
              </a:buClr>
              <a:buSzPts val="2400"/>
              <a:buFont typeface="Arial"/>
              <a:buNone/>
            </a:pPr>
            <a:r>
              <a:rPr lang="en-GB" sz="3000">
                <a:solidFill>
                  <a:schemeClr val="lt1"/>
                </a:solidFill>
              </a:rPr>
              <a:t>LCRN Contacts</a:t>
            </a:r>
            <a:endParaRPr sz="2400">
              <a:solidFill>
                <a:schemeClr val="lt1"/>
              </a:solidFill>
            </a:endParaRPr>
          </a:p>
          <a:p>
            <a:pPr marL="0" lvl="0" indent="0" algn="l" rtl="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8"/>
        <p:cNvGrpSpPr/>
        <p:nvPr/>
      </p:nvGrpSpPr>
      <p:grpSpPr>
        <a:xfrm>
          <a:off x="0" y="0"/>
          <a:ext cx="0" cy="0"/>
          <a:chOff x="0" y="0"/>
          <a:chExt cx="0" cy="0"/>
        </a:xfrm>
      </p:grpSpPr>
      <p:sp>
        <p:nvSpPr>
          <p:cNvPr id="99" name="Google Shape;99;p12"/>
          <p:cNvSpPr txBox="1"/>
          <p:nvPr/>
        </p:nvSpPr>
        <p:spPr>
          <a:xfrm>
            <a:off x="2046900" y="104125"/>
            <a:ext cx="8098200" cy="5388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sz="2300">
                <a:solidFill>
                  <a:srgbClr val="3D85C6"/>
                </a:solidFill>
              </a:rPr>
              <a:t>National Recruitment to Lung Cancer Studies </a:t>
            </a:r>
            <a:endParaRPr sz="2300">
              <a:solidFill>
                <a:srgbClr val="3D85C6"/>
              </a:solidFill>
            </a:endParaRPr>
          </a:p>
        </p:txBody>
      </p:sp>
      <p:sp>
        <p:nvSpPr>
          <p:cNvPr id="100" name="Google Shape;100;p12"/>
          <p:cNvSpPr txBox="1"/>
          <p:nvPr/>
        </p:nvSpPr>
        <p:spPr>
          <a:xfrm>
            <a:off x="8424275" y="6132375"/>
            <a:ext cx="28407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a:t>Data cut 09/05/2024</a:t>
            </a:r>
            <a:endParaRPr/>
          </a:p>
          <a:p>
            <a:pPr marL="0" lvl="0" indent="0" algn="l" rtl="0">
              <a:spcBef>
                <a:spcPts val="0"/>
              </a:spcBef>
              <a:spcAft>
                <a:spcPts val="0"/>
              </a:spcAft>
              <a:buNone/>
            </a:pPr>
            <a:r>
              <a:rPr lang="en-GB"/>
              <a:t>Source: ODP All Portfolio</a:t>
            </a:r>
            <a:endParaRPr/>
          </a:p>
        </p:txBody>
      </p:sp>
      <p:sp>
        <p:nvSpPr>
          <p:cNvPr id="101" name="Google Shape;101;p12"/>
          <p:cNvSpPr txBox="1"/>
          <p:nvPr/>
        </p:nvSpPr>
        <p:spPr>
          <a:xfrm>
            <a:off x="4141350" y="5751875"/>
            <a:ext cx="5097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p:txBody>
      </p:sp>
      <p:sp>
        <p:nvSpPr>
          <p:cNvPr id="102" name="Google Shape;102;p12"/>
          <p:cNvSpPr txBox="1"/>
          <p:nvPr/>
        </p:nvSpPr>
        <p:spPr>
          <a:xfrm>
            <a:off x="192550" y="831425"/>
            <a:ext cx="1377600" cy="769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900">
                <a:solidFill>
                  <a:srgbClr val="3D85C6"/>
                </a:solidFill>
              </a:rPr>
              <a:t>Apr 2022 - Mar 2023 </a:t>
            </a:r>
            <a:endParaRPr sz="1900"/>
          </a:p>
        </p:txBody>
      </p:sp>
      <p:sp>
        <p:nvSpPr>
          <p:cNvPr id="103" name="Google Shape;103;p12"/>
          <p:cNvSpPr txBox="1"/>
          <p:nvPr/>
        </p:nvSpPr>
        <p:spPr>
          <a:xfrm>
            <a:off x="192550" y="3725025"/>
            <a:ext cx="1426800" cy="769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900">
                <a:solidFill>
                  <a:srgbClr val="3D85C6"/>
                </a:solidFill>
              </a:rPr>
              <a:t>Apr 2023 - Mar 2024 </a:t>
            </a:r>
            <a:endParaRPr sz="1900"/>
          </a:p>
        </p:txBody>
      </p:sp>
      <p:pic>
        <p:nvPicPr>
          <p:cNvPr id="104" name="Google Shape;104;p12"/>
          <p:cNvPicPr preferRelativeResize="0"/>
          <p:nvPr/>
        </p:nvPicPr>
        <p:blipFill>
          <a:blip r:embed="rId3">
            <a:alphaModFix/>
          </a:blip>
          <a:stretch>
            <a:fillRect/>
          </a:stretch>
        </p:blipFill>
        <p:spPr>
          <a:xfrm>
            <a:off x="1722550" y="795325"/>
            <a:ext cx="8714124" cy="2489750"/>
          </a:xfrm>
          <a:prstGeom prst="rect">
            <a:avLst/>
          </a:prstGeom>
          <a:noFill/>
          <a:ln>
            <a:noFill/>
          </a:ln>
        </p:spPr>
      </p:pic>
      <p:pic>
        <p:nvPicPr>
          <p:cNvPr id="105" name="Google Shape;105;p12"/>
          <p:cNvPicPr preferRelativeResize="0"/>
          <p:nvPr/>
        </p:nvPicPr>
        <p:blipFill>
          <a:blip r:embed="rId4">
            <a:alphaModFix/>
          </a:blip>
          <a:stretch>
            <a:fillRect/>
          </a:stretch>
        </p:blipFill>
        <p:spPr>
          <a:xfrm>
            <a:off x="1771750" y="3437475"/>
            <a:ext cx="8664924" cy="245759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9"/>
        <p:cNvGrpSpPr/>
        <p:nvPr/>
      </p:nvGrpSpPr>
      <p:grpSpPr>
        <a:xfrm>
          <a:off x="0" y="0"/>
          <a:ext cx="0" cy="0"/>
          <a:chOff x="0" y="0"/>
          <a:chExt cx="0" cy="0"/>
        </a:xfrm>
      </p:grpSpPr>
      <p:sp>
        <p:nvSpPr>
          <p:cNvPr id="110" name="Google Shape;110;p13"/>
          <p:cNvSpPr txBox="1"/>
          <p:nvPr/>
        </p:nvSpPr>
        <p:spPr>
          <a:xfrm>
            <a:off x="225775" y="104125"/>
            <a:ext cx="11599200" cy="523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sz="2200">
                <a:solidFill>
                  <a:srgbClr val="3D85C6"/>
                </a:solidFill>
              </a:rPr>
              <a:t>National vs Regional Recruitment to Lung Cancer Studies Apr 2019 - May 2024</a:t>
            </a:r>
            <a:endParaRPr sz="2200">
              <a:solidFill>
                <a:srgbClr val="3D85C6"/>
              </a:solidFill>
            </a:endParaRPr>
          </a:p>
        </p:txBody>
      </p:sp>
      <p:sp>
        <p:nvSpPr>
          <p:cNvPr id="111" name="Google Shape;111;p13"/>
          <p:cNvSpPr txBox="1"/>
          <p:nvPr/>
        </p:nvSpPr>
        <p:spPr>
          <a:xfrm>
            <a:off x="8424275" y="6132375"/>
            <a:ext cx="28407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a:t>Data cut 09/05/2024</a:t>
            </a:r>
            <a:endParaRPr/>
          </a:p>
          <a:p>
            <a:pPr marL="0" lvl="0" indent="0" algn="l" rtl="0">
              <a:spcBef>
                <a:spcPts val="0"/>
              </a:spcBef>
              <a:spcAft>
                <a:spcPts val="0"/>
              </a:spcAft>
              <a:buNone/>
            </a:pPr>
            <a:r>
              <a:rPr lang="en-GB"/>
              <a:t>Source: ODP All Portfolio</a:t>
            </a:r>
            <a:endParaRPr/>
          </a:p>
        </p:txBody>
      </p:sp>
      <p:sp>
        <p:nvSpPr>
          <p:cNvPr id="112" name="Google Shape;112;p13"/>
          <p:cNvSpPr txBox="1"/>
          <p:nvPr/>
        </p:nvSpPr>
        <p:spPr>
          <a:xfrm>
            <a:off x="423325" y="1476975"/>
            <a:ext cx="13077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a:t>National Recruitment</a:t>
            </a:r>
            <a:endParaRPr/>
          </a:p>
        </p:txBody>
      </p:sp>
      <p:sp>
        <p:nvSpPr>
          <p:cNvPr id="113" name="Google Shape;113;p13"/>
          <p:cNvSpPr txBox="1"/>
          <p:nvPr/>
        </p:nvSpPr>
        <p:spPr>
          <a:xfrm>
            <a:off x="491075" y="4261050"/>
            <a:ext cx="1307700" cy="785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a:t>SWAG region Recruitment</a:t>
            </a:r>
            <a:endParaRPr/>
          </a:p>
          <a:p>
            <a:pPr marL="0" lvl="0" indent="0" algn="l" rtl="0">
              <a:spcBef>
                <a:spcPts val="0"/>
              </a:spcBef>
              <a:spcAft>
                <a:spcPts val="0"/>
              </a:spcAft>
              <a:buNone/>
            </a:pPr>
            <a:endParaRPr sz="1100"/>
          </a:p>
        </p:txBody>
      </p:sp>
      <p:pic>
        <p:nvPicPr>
          <p:cNvPr id="114" name="Google Shape;114;p13"/>
          <p:cNvPicPr preferRelativeResize="0"/>
          <p:nvPr/>
        </p:nvPicPr>
        <p:blipFill>
          <a:blip r:embed="rId3">
            <a:alphaModFix/>
          </a:blip>
          <a:stretch>
            <a:fillRect/>
          </a:stretch>
        </p:blipFill>
        <p:spPr>
          <a:xfrm>
            <a:off x="2289313" y="5781680"/>
            <a:ext cx="2238375" cy="219075"/>
          </a:xfrm>
          <a:prstGeom prst="rect">
            <a:avLst/>
          </a:prstGeom>
          <a:noFill/>
          <a:ln>
            <a:noFill/>
          </a:ln>
        </p:spPr>
      </p:pic>
      <p:pic>
        <p:nvPicPr>
          <p:cNvPr id="115" name="Google Shape;115;p13"/>
          <p:cNvPicPr preferRelativeResize="0"/>
          <p:nvPr/>
        </p:nvPicPr>
        <p:blipFill>
          <a:blip r:embed="rId4">
            <a:alphaModFix/>
          </a:blip>
          <a:stretch>
            <a:fillRect/>
          </a:stretch>
        </p:blipFill>
        <p:spPr>
          <a:xfrm>
            <a:off x="1798775" y="617976"/>
            <a:ext cx="3187450" cy="2552025"/>
          </a:xfrm>
          <a:prstGeom prst="rect">
            <a:avLst/>
          </a:prstGeom>
          <a:noFill/>
          <a:ln>
            <a:noFill/>
          </a:ln>
        </p:spPr>
      </p:pic>
      <p:pic>
        <p:nvPicPr>
          <p:cNvPr id="116" name="Google Shape;116;p13"/>
          <p:cNvPicPr preferRelativeResize="0"/>
          <p:nvPr/>
        </p:nvPicPr>
        <p:blipFill>
          <a:blip r:embed="rId5">
            <a:alphaModFix/>
          </a:blip>
          <a:stretch>
            <a:fillRect/>
          </a:stretch>
        </p:blipFill>
        <p:spPr>
          <a:xfrm>
            <a:off x="1939925" y="3299500"/>
            <a:ext cx="3052779" cy="2472250"/>
          </a:xfrm>
          <a:prstGeom prst="rect">
            <a:avLst/>
          </a:prstGeom>
          <a:noFill/>
          <a:ln>
            <a:noFill/>
          </a:ln>
        </p:spPr>
      </p:pic>
      <p:pic>
        <p:nvPicPr>
          <p:cNvPr id="117" name="Google Shape;117;p13"/>
          <p:cNvPicPr preferRelativeResize="0"/>
          <p:nvPr/>
        </p:nvPicPr>
        <p:blipFill>
          <a:blip r:embed="rId6">
            <a:alphaModFix/>
          </a:blip>
          <a:stretch>
            <a:fillRect/>
          </a:stretch>
        </p:blipFill>
        <p:spPr>
          <a:xfrm>
            <a:off x="6851850" y="1833650"/>
            <a:ext cx="5021074" cy="2472250"/>
          </a:xfrm>
          <a:prstGeom prst="rect">
            <a:avLst/>
          </a:prstGeom>
          <a:noFill/>
          <a:ln>
            <a:noFill/>
          </a:ln>
        </p:spPr>
      </p:pic>
      <p:sp>
        <p:nvSpPr>
          <p:cNvPr id="118" name="Google Shape;118;p13"/>
          <p:cNvSpPr txBox="1"/>
          <p:nvPr/>
        </p:nvSpPr>
        <p:spPr>
          <a:xfrm>
            <a:off x="1170625" y="383300"/>
            <a:ext cx="59670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280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3"/>
        <p:cNvGrpSpPr/>
        <p:nvPr/>
      </p:nvGrpSpPr>
      <p:grpSpPr>
        <a:xfrm>
          <a:off x="0" y="0"/>
          <a:ext cx="0" cy="0"/>
          <a:chOff x="0" y="0"/>
          <a:chExt cx="0" cy="0"/>
        </a:xfrm>
      </p:grpSpPr>
      <p:pic>
        <p:nvPicPr>
          <p:cNvPr id="124" name="Google Shape;124;p14"/>
          <p:cNvPicPr preferRelativeResize="0"/>
          <p:nvPr/>
        </p:nvPicPr>
        <p:blipFill rotWithShape="1">
          <a:blip r:embed="rId3">
            <a:alphaModFix/>
          </a:blip>
          <a:srcRect t="1419"/>
          <a:stretch/>
        </p:blipFill>
        <p:spPr>
          <a:xfrm>
            <a:off x="2131075" y="290750"/>
            <a:ext cx="8313225" cy="5752524"/>
          </a:xfrm>
          <a:prstGeom prst="rect">
            <a:avLst/>
          </a:prstGeom>
          <a:noFill/>
          <a:ln>
            <a:noFill/>
          </a:ln>
        </p:spPr>
      </p:pic>
      <p:pic>
        <p:nvPicPr>
          <p:cNvPr id="125" name="Google Shape;125;p14"/>
          <p:cNvPicPr preferRelativeResize="0"/>
          <p:nvPr/>
        </p:nvPicPr>
        <p:blipFill>
          <a:blip r:embed="rId4">
            <a:alphaModFix/>
          </a:blip>
          <a:stretch>
            <a:fillRect/>
          </a:stretch>
        </p:blipFill>
        <p:spPr>
          <a:xfrm>
            <a:off x="3492200" y="-1"/>
            <a:ext cx="5429250" cy="2286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18740208"/>
              </p:ext>
            </p:extLst>
          </p:nvPr>
        </p:nvGraphicFramePr>
        <p:xfrm>
          <a:off x="694266" y="516465"/>
          <a:ext cx="10634133" cy="5383254"/>
        </p:xfrm>
        <a:graphic>
          <a:graphicData uri="http://schemas.openxmlformats.org/drawingml/2006/table">
            <a:tbl>
              <a:tblPr firstRow="1" bandRow="1">
                <a:tableStyleId>{9A8E6956-A0CA-458F-B309-BA270B51D0E1}</a:tableStyleId>
              </a:tblPr>
              <a:tblGrid>
                <a:gridCol w="2277534">
                  <a:extLst>
                    <a:ext uri="{9D8B030D-6E8A-4147-A177-3AD203B41FA5}">
                      <a16:colId xmlns:a16="http://schemas.microsoft.com/office/drawing/2014/main" val="20000"/>
                    </a:ext>
                  </a:extLst>
                </a:gridCol>
                <a:gridCol w="6392333">
                  <a:extLst>
                    <a:ext uri="{9D8B030D-6E8A-4147-A177-3AD203B41FA5}">
                      <a16:colId xmlns:a16="http://schemas.microsoft.com/office/drawing/2014/main" val="20001"/>
                    </a:ext>
                  </a:extLst>
                </a:gridCol>
                <a:gridCol w="1964266">
                  <a:extLst>
                    <a:ext uri="{9D8B030D-6E8A-4147-A177-3AD203B41FA5}">
                      <a16:colId xmlns:a16="http://schemas.microsoft.com/office/drawing/2014/main" val="20002"/>
                    </a:ext>
                  </a:extLst>
                </a:gridCol>
              </a:tblGrid>
              <a:tr h="451633">
                <a:tc>
                  <a:txBody>
                    <a:bodyPr/>
                    <a:lstStyle/>
                    <a:p>
                      <a:pPr algn="ctr"/>
                      <a:r>
                        <a:rPr lang="en-GB" sz="2400" b="0" baseline="0" dirty="0"/>
                        <a:t>Study</a:t>
                      </a:r>
                    </a:p>
                  </a:txBody>
                  <a:tcPr>
                    <a:lnL w="12700" cmpd="sng">
                      <a:noFill/>
                      <a:prstDash val="solid"/>
                    </a:lnL>
                    <a:lnR w="12700" cap="flat" cmpd="sng" algn="ctr">
                      <a:noFill/>
                      <a:prstDash val="solid"/>
                      <a:round/>
                      <a:headEnd type="none" w="med" len="med"/>
                      <a:tailEnd type="none" w="med" len="med"/>
                    </a:lnR>
                    <a:lnT w="12700" cmpd="sng">
                      <a:noFill/>
                      <a:prstDash val="soli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GB" sz="2400" b="0" baseline="0" dirty="0"/>
                        <a:t>Description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prstDash val="soli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GB" sz="2400" b="0" baseline="0" dirty="0"/>
                        <a:t>Centre</a:t>
                      </a:r>
                    </a:p>
                  </a:txBody>
                  <a:tcPr>
                    <a:lnL w="12700" cap="flat" cmpd="sng" algn="ctr">
                      <a:noFill/>
                      <a:prstDash val="solid"/>
                      <a:round/>
                      <a:headEnd type="none" w="med" len="med"/>
                      <a:tailEnd type="none" w="med" len="med"/>
                    </a:lnL>
                    <a:lnR w="12700" cmpd="sng">
                      <a:noFill/>
                      <a:prstDash val="solid"/>
                    </a:lnR>
                    <a:lnT w="12700" cmpd="sng">
                      <a:noFill/>
                      <a:prstDash val="soli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0"/>
                  </a:ext>
                </a:extLst>
              </a:tr>
              <a:tr h="317046">
                <a:tc>
                  <a:txBody>
                    <a:bodyPr/>
                    <a:lstStyle/>
                    <a:p>
                      <a:r>
                        <a:rPr lang="en-GB" b="1" dirty="0"/>
                        <a:t>Pleural</a:t>
                      </a:r>
                    </a:p>
                  </a:txBody>
                  <a:tcPr>
                    <a:lnL w="12700" cmpd="sng">
                      <a:noFill/>
                      <a:prstDash val="soli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endParaRPr lang="en-GB" dirty="0"/>
                    </a:p>
                  </a:txBody>
                  <a:tcPr>
                    <a:lnL w="12700" cap="flat" cmpd="sng" algn="ctr">
                      <a:noFill/>
                      <a:prstDash val="solid"/>
                      <a:round/>
                      <a:headEnd type="none" w="med" len="med"/>
                      <a:tailEnd type="none" w="med" len="med"/>
                    </a:lnL>
                    <a:lnR w="12700" cmpd="sng">
                      <a:noFill/>
                      <a:prstDash val="soli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FFFF"/>
                    </a:solidFill>
                  </a:tcPr>
                </a:tc>
                <a:extLst>
                  <a:ext uri="{0D108BD9-81ED-4DB2-BD59-A6C34878D82A}">
                    <a16:rowId xmlns:a16="http://schemas.microsoft.com/office/drawing/2014/main" val="10001"/>
                  </a:ext>
                </a:extLst>
              </a:tr>
              <a:tr h="317046">
                <a:tc>
                  <a:txBody>
                    <a:bodyPr/>
                    <a:lstStyle/>
                    <a:p>
                      <a:pPr marL="76200" indent="0">
                        <a:buNone/>
                      </a:pPr>
                      <a:r>
                        <a:rPr lang="en-GB" dirty="0"/>
                        <a:t>MITOPE</a:t>
                      </a:r>
                    </a:p>
                  </a:txBody>
                  <a:tcPr>
                    <a:lnL w="12700" cmpd="sng">
                      <a:noFill/>
                      <a:prstDash val="soli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marL="76200" indent="0">
                        <a:buNone/>
                      </a:pPr>
                      <a:r>
                        <a:rPr lang="en-GB" dirty="0"/>
                        <a:t>Phase 1/2 of RSO-021 (</a:t>
                      </a:r>
                      <a:r>
                        <a:rPr lang="en-GB" dirty="0" err="1"/>
                        <a:t>thiostreopton</a:t>
                      </a:r>
                      <a:r>
                        <a:rPr lang="en-GB" dirty="0"/>
                        <a:t>) in malignant pleural effusion (mesothelioma or metastatic)</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marL="76200" indent="0">
                        <a:buNone/>
                      </a:pPr>
                      <a:r>
                        <a:rPr lang="en-GB" dirty="0"/>
                        <a:t>NBT</a:t>
                      </a:r>
                    </a:p>
                  </a:txBody>
                  <a:tcPr>
                    <a:lnL w="12700" cap="flat" cmpd="sng" algn="ctr">
                      <a:noFill/>
                      <a:prstDash val="solid"/>
                      <a:round/>
                      <a:headEnd type="none" w="med" len="med"/>
                      <a:tailEnd type="none" w="med" len="med"/>
                    </a:lnL>
                    <a:lnR w="12700" cmpd="sng">
                      <a:noFill/>
                      <a:prstDash val="soli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FFFF"/>
                    </a:solidFill>
                  </a:tcPr>
                </a:tc>
                <a:extLst>
                  <a:ext uri="{0D108BD9-81ED-4DB2-BD59-A6C34878D82A}">
                    <a16:rowId xmlns:a16="http://schemas.microsoft.com/office/drawing/2014/main" val="10002"/>
                  </a:ext>
                </a:extLst>
              </a:tr>
              <a:tr h="317046">
                <a:tc>
                  <a:txBody>
                    <a:bodyPr/>
                    <a:lstStyle/>
                    <a:p>
                      <a:r>
                        <a:rPr lang="en-GB" sz="1400" b="0" i="0" u="none" strike="noStrike" cap="none" dirty="0" err="1">
                          <a:solidFill>
                            <a:srgbClr val="000000"/>
                          </a:solidFill>
                          <a:effectLst/>
                          <a:latin typeface="Arial"/>
                          <a:ea typeface="Arial"/>
                          <a:cs typeface="Arial"/>
                          <a:sym typeface="Arial"/>
                        </a:rPr>
                        <a:t>eVOLVE-Meso</a:t>
                      </a:r>
                      <a:endParaRPr lang="en-GB" sz="1400" b="0" i="0" u="none" strike="noStrike" cap="none" dirty="0">
                        <a:solidFill>
                          <a:srgbClr val="000000"/>
                        </a:solidFill>
                        <a:effectLst/>
                        <a:latin typeface="Arial"/>
                        <a:ea typeface="Arial"/>
                        <a:cs typeface="Arial"/>
                        <a:sym typeface="Arial"/>
                      </a:endParaRPr>
                    </a:p>
                  </a:txBody>
                  <a:tcPr>
                    <a:lnL w="12700" cmpd="sng">
                      <a:noFill/>
                      <a:prstDash val="soli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r>
                        <a:rPr lang="en-GB" sz="1400" b="0" i="0" u="none" strike="noStrike" cap="none" dirty="0" err="1">
                          <a:solidFill>
                            <a:srgbClr val="000000"/>
                          </a:solidFill>
                          <a:effectLst/>
                          <a:latin typeface="Arial"/>
                          <a:ea typeface="Arial"/>
                          <a:cs typeface="Arial"/>
                          <a:sym typeface="Arial"/>
                        </a:rPr>
                        <a:t>Volrustomig</a:t>
                      </a:r>
                      <a:r>
                        <a:rPr lang="en-GB" sz="1400" b="0" i="0" u="none" strike="noStrike" cap="none" dirty="0">
                          <a:solidFill>
                            <a:srgbClr val="000000"/>
                          </a:solidFill>
                          <a:effectLst/>
                          <a:latin typeface="Arial"/>
                          <a:ea typeface="Arial"/>
                          <a:cs typeface="Arial"/>
                          <a:sym typeface="Arial"/>
                        </a:rPr>
                        <a:t> (bi-valent PDL1 / CTLA4 Mab) vs</a:t>
                      </a:r>
                      <a:r>
                        <a:rPr lang="en-GB" sz="1400" b="0" i="0" u="none" strike="noStrike" cap="none" baseline="0" dirty="0">
                          <a:solidFill>
                            <a:srgbClr val="000000"/>
                          </a:solidFill>
                          <a:effectLst/>
                          <a:latin typeface="Arial"/>
                          <a:ea typeface="Arial"/>
                          <a:cs typeface="Arial"/>
                          <a:sym typeface="Arial"/>
                        </a:rPr>
                        <a:t> carbo-</a:t>
                      </a:r>
                      <a:r>
                        <a:rPr lang="en-GB" sz="1400" b="0" i="0" u="none" strike="noStrike" cap="none" baseline="0" dirty="0" err="1">
                          <a:solidFill>
                            <a:srgbClr val="000000"/>
                          </a:solidFill>
                          <a:effectLst/>
                          <a:latin typeface="Arial"/>
                          <a:ea typeface="Arial"/>
                          <a:cs typeface="Arial"/>
                          <a:sym typeface="Arial"/>
                        </a:rPr>
                        <a:t>pem</a:t>
                      </a:r>
                      <a:r>
                        <a:rPr lang="en-GB" sz="1400" b="0" i="0" u="none" strike="noStrike" cap="none" baseline="0" dirty="0">
                          <a:solidFill>
                            <a:srgbClr val="000000"/>
                          </a:solidFill>
                          <a:effectLst/>
                          <a:latin typeface="Arial"/>
                          <a:ea typeface="Arial"/>
                          <a:cs typeface="Arial"/>
                          <a:sym typeface="Arial"/>
                        </a:rPr>
                        <a:t> or </a:t>
                      </a:r>
                      <a:r>
                        <a:rPr lang="en-GB" sz="1400" b="0" i="0" u="none" strike="noStrike" cap="none" baseline="0" dirty="0" err="1">
                          <a:solidFill>
                            <a:srgbClr val="000000"/>
                          </a:solidFill>
                          <a:effectLst/>
                          <a:latin typeface="Arial"/>
                          <a:ea typeface="Arial"/>
                          <a:cs typeface="Arial"/>
                          <a:sym typeface="Arial"/>
                        </a:rPr>
                        <a:t>Ipi-Nivo</a:t>
                      </a:r>
                      <a:r>
                        <a:rPr lang="en-GB" sz="1400" b="0" i="0" u="none" strike="noStrike" cap="none" baseline="0" dirty="0">
                          <a:solidFill>
                            <a:srgbClr val="000000"/>
                          </a:solidFill>
                          <a:effectLst/>
                          <a:latin typeface="Arial"/>
                          <a:ea typeface="Arial"/>
                          <a:cs typeface="Arial"/>
                          <a:sym typeface="Arial"/>
                        </a:rPr>
                        <a:t> in MPM</a:t>
                      </a:r>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r>
                        <a:rPr lang="en-GB" dirty="0"/>
                        <a:t>Taunton</a:t>
                      </a:r>
                    </a:p>
                  </a:txBody>
                  <a:tcPr>
                    <a:lnL w="12700" cap="flat" cmpd="sng" algn="ctr">
                      <a:noFill/>
                      <a:prstDash val="solid"/>
                      <a:round/>
                      <a:headEnd type="none" w="med" len="med"/>
                      <a:tailEnd type="none" w="med" len="med"/>
                    </a:lnL>
                    <a:lnR w="12700" cmpd="sng">
                      <a:noFill/>
                      <a:prstDash val="soli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FFFF"/>
                    </a:solidFill>
                  </a:tcPr>
                </a:tc>
                <a:extLst>
                  <a:ext uri="{0D108BD9-81ED-4DB2-BD59-A6C34878D82A}">
                    <a16:rowId xmlns:a16="http://schemas.microsoft.com/office/drawing/2014/main" val="10003"/>
                  </a:ext>
                </a:extLst>
              </a:tr>
              <a:tr h="317046">
                <a:tc>
                  <a:txBody>
                    <a:bodyPr/>
                    <a:lstStyle/>
                    <a:p>
                      <a:r>
                        <a:rPr lang="en-GB" sz="1400" b="0" i="0" u="none" strike="noStrike" cap="none" dirty="0" err="1">
                          <a:solidFill>
                            <a:srgbClr val="000000"/>
                          </a:solidFill>
                          <a:effectLst/>
                          <a:latin typeface="Arial"/>
                          <a:ea typeface="Arial"/>
                          <a:cs typeface="Arial"/>
                          <a:sym typeface="Arial"/>
                        </a:rPr>
                        <a:t>Meso</a:t>
                      </a:r>
                      <a:r>
                        <a:rPr lang="en-GB" sz="1400" b="0" i="0" u="none" strike="noStrike" cap="none" dirty="0">
                          <a:solidFill>
                            <a:srgbClr val="000000"/>
                          </a:solidFill>
                          <a:effectLst/>
                          <a:latin typeface="Arial"/>
                          <a:ea typeface="Arial"/>
                          <a:cs typeface="Arial"/>
                          <a:sym typeface="Arial"/>
                        </a:rPr>
                        <a:t>-ORIGINS</a:t>
                      </a:r>
                    </a:p>
                  </a:txBody>
                  <a:tcPr>
                    <a:lnL w="12700" cmpd="sng">
                      <a:noFill/>
                      <a:prstDash val="soli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r>
                        <a:rPr lang="en-GB" sz="1400" b="0" i="0" u="none" strike="noStrike" cap="none" dirty="0">
                          <a:solidFill>
                            <a:srgbClr val="000000"/>
                          </a:solidFill>
                          <a:effectLst/>
                          <a:latin typeface="Arial"/>
                          <a:ea typeface="Arial"/>
                          <a:cs typeface="Arial"/>
                          <a:sym typeface="Arial"/>
                        </a:rPr>
                        <a:t>Observational study of </a:t>
                      </a:r>
                      <a:r>
                        <a:rPr lang="en-GB" sz="1400" b="0" i="0" u="none" strike="noStrike" cap="none" dirty="0" err="1">
                          <a:solidFill>
                            <a:srgbClr val="000000"/>
                          </a:solidFill>
                          <a:effectLst/>
                          <a:latin typeface="Arial"/>
                          <a:ea typeface="Arial"/>
                          <a:cs typeface="Arial"/>
                          <a:sym typeface="Arial"/>
                        </a:rPr>
                        <a:t>RIsk</a:t>
                      </a:r>
                      <a:r>
                        <a:rPr lang="en-GB" sz="1400" b="0" i="0" u="none" strike="noStrike" cap="none" dirty="0">
                          <a:solidFill>
                            <a:srgbClr val="000000"/>
                          </a:solidFill>
                          <a:effectLst/>
                          <a:latin typeface="Arial"/>
                          <a:ea typeface="Arial"/>
                          <a:cs typeface="Arial"/>
                          <a:sym typeface="Arial"/>
                        </a:rPr>
                        <a:t> prediction and Generation of paired benign-</a:t>
                      </a:r>
                      <a:r>
                        <a:rPr lang="en-GB" sz="1400" b="0" i="0" u="none" strike="noStrike" cap="none" dirty="0" err="1">
                          <a:solidFill>
                            <a:srgbClr val="000000"/>
                          </a:solidFill>
                          <a:effectLst/>
                          <a:latin typeface="Arial"/>
                          <a:ea typeface="Arial"/>
                          <a:cs typeface="Arial"/>
                          <a:sym typeface="Arial"/>
                        </a:rPr>
                        <a:t>meso</a:t>
                      </a:r>
                      <a:r>
                        <a:rPr lang="en-GB" sz="1400" b="0" i="0" u="none" strike="noStrike" cap="none" dirty="0">
                          <a:solidFill>
                            <a:srgbClr val="000000"/>
                          </a:solidFill>
                          <a:effectLst/>
                          <a:latin typeface="Arial"/>
                          <a:ea typeface="Arial"/>
                          <a:cs typeface="Arial"/>
                          <a:sym typeface="Arial"/>
                        </a:rPr>
                        <a:t> tissue samples</a:t>
                      </a:r>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r>
                        <a:rPr lang="en-GB" dirty="0"/>
                        <a:t>NBT, Taunton</a:t>
                      </a:r>
                    </a:p>
                  </a:txBody>
                  <a:tcPr>
                    <a:lnL w="12700" cap="flat" cmpd="sng" algn="ctr">
                      <a:noFill/>
                      <a:prstDash val="solid"/>
                      <a:round/>
                      <a:headEnd type="none" w="med" len="med"/>
                      <a:tailEnd type="none" w="med" len="med"/>
                    </a:lnL>
                    <a:lnR w="12700" cmpd="sng">
                      <a:noFill/>
                      <a:prstDash val="soli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FFFF"/>
                    </a:solidFill>
                  </a:tcPr>
                </a:tc>
                <a:extLst>
                  <a:ext uri="{0D108BD9-81ED-4DB2-BD59-A6C34878D82A}">
                    <a16:rowId xmlns:a16="http://schemas.microsoft.com/office/drawing/2014/main" val="10004"/>
                  </a:ext>
                </a:extLst>
              </a:tr>
              <a:tr h="317046">
                <a:tc>
                  <a:txBody>
                    <a:bodyPr/>
                    <a:lstStyle/>
                    <a:p>
                      <a:endParaRPr lang="en-GB" dirty="0"/>
                    </a:p>
                  </a:txBody>
                  <a:tcPr>
                    <a:lnL w="12700" cmpd="sng">
                      <a:noFill/>
                      <a:prstDash val="soli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dirty="0"/>
                    </a:p>
                  </a:txBody>
                  <a:tcPr>
                    <a:lnL w="12700" cap="flat" cmpd="sng" algn="ctr">
                      <a:noFill/>
                      <a:prstDash val="solid"/>
                      <a:round/>
                      <a:headEnd type="none" w="med" len="med"/>
                      <a:tailEnd type="none" w="med" len="med"/>
                    </a:lnL>
                    <a:lnR w="12700" cmpd="sng">
                      <a:noFill/>
                      <a:prstDash val="soli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317046">
                <a:tc>
                  <a:txBody>
                    <a:bodyPr/>
                    <a:lstStyle/>
                    <a:p>
                      <a:r>
                        <a:rPr lang="en-GB" b="1" dirty="0" err="1"/>
                        <a:t>mNSCLC</a:t>
                      </a:r>
                      <a:endParaRPr lang="en-GB" b="1" dirty="0"/>
                    </a:p>
                  </a:txBody>
                  <a:tcPr>
                    <a:lnL w="12700" cmpd="sng">
                      <a:noFill/>
                      <a:prstDash val="soli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CCFF"/>
                    </a:solid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CCFF"/>
                    </a:solidFill>
                  </a:tcPr>
                </a:tc>
                <a:tc>
                  <a:txBody>
                    <a:bodyPr/>
                    <a:lstStyle/>
                    <a:p>
                      <a:endParaRPr lang="en-GB"/>
                    </a:p>
                  </a:txBody>
                  <a:tcPr>
                    <a:lnL w="12700" cap="flat" cmpd="sng" algn="ctr">
                      <a:noFill/>
                      <a:prstDash val="solid"/>
                      <a:round/>
                      <a:headEnd type="none" w="med" len="med"/>
                      <a:tailEnd type="none" w="med" len="med"/>
                    </a:lnL>
                    <a:lnR w="12700" cmpd="sng">
                      <a:noFill/>
                      <a:prstDash val="soli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CCFF"/>
                    </a:solidFill>
                  </a:tcPr>
                </a:tc>
                <a:extLst>
                  <a:ext uri="{0D108BD9-81ED-4DB2-BD59-A6C34878D82A}">
                    <a16:rowId xmlns:a16="http://schemas.microsoft.com/office/drawing/2014/main" val="10006"/>
                  </a:ext>
                </a:extLst>
              </a:tr>
              <a:tr h="317046">
                <a:tc>
                  <a:txBody>
                    <a:bodyPr/>
                    <a:lstStyle/>
                    <a:p>
                      <a:r>
                        <a:rPr lang="en-GB" dirty="0"/>
                        <a:t>REFINE</a:t>
                      </a:r>
                    </a:p>
                  </a:txBody>
                  <a:tcPr>
                    <a:lnL w="12700" cmpd="sng">
                      <a:noFill/>
                      <a:prstDash val="soli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CCFF"/>
                    </a:solidFill>
                  </a:tcPr>
                </a:tc>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dirty="0"/>
                        <a:t>Maintenance </a:t>
                      </a:r>
                      <a:r>
                        <a:rPr lang="en-GB" dirty="0" err="1"/>
                        <a:t>pembro</a:t>
                      </a:r>
                      <a:r>
                        <a:rPr lang="en-GB" dirty="0"/>
                        <a:t> dosing interval</a:t>
                      </a:r>
                    </a:p>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CCFF"/>
                    </a:solidFill>
                  </a:tcPr>
                </a:tc>
                <a:tc>
                  <a:txBody>
                    <a:bodyPr/>
                    <a:lstStyle/>
                    <a:p>
                      <a:r>
                        <a:rPr lang="en-GB" dirty="0"/>
                        <a:t>BHOC, Taunton, Yeovil, Salisbury</a:t>
                      </a:r>
                    </a:p>
                  </a:txBody>
                  <a:tcPr>
                    <a:lnL w="12700" cap="flat" cmpd="sng" algn="ctr">
                      <a:noFill/>
                      <a:prstDash val="solid"/>
                      <a:round/>
                      <a:headEnd type="none" w="med" len="med"/>
                      <a:tailEnd type="none" w="med" len="med"/>
                    </a:lnL>
                    <a:lnR w="12700" cmpd="sng">
                      <a:noFill/>
                      <a:prstDash val="soli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CCFF"/>
                    </a:solidFill>
                  </a:tcPr>
                </a:tc>
                <a:extLst>
                  <a:ext uri="{0D108BD9-81ED-4DB2-BD59-A6C34878D82A}">
                    <a16:rowId xmlns:a16="http://schemas.microsoft.com/office/drawing/2014/main" val="10007"/>
                  </a:ext>
                </a:extLst>
              </a:tr>
              <a:tr h="317046">
                <a:tc>
                  <a:txBody>
                    <a:bodyPr/>
                    <a:lstStyle/>
                    <a:p>
                      <a:r>
                        <a:rPr lang="en-GB" dirty="0" err="1"/>
                        <a:t>Genmab</a:t>
                      </a:r>
                      <a:endParaRPr lang="en-GB" dirty="0"/>
                    </a:p>
                  </a:txBody>
                  <a:tcPr>
                    <a:lnL w="12700" cmpd="sng">
                      <a:noFill/>
                      <a:prstDash val="soli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CCFF"/>
                    </a:solidFill>
                  </a:tcPr>
                </a:tc>
                <a:tc>
                  <a:txBody>
                    <a:bodyPr/>
                    <a:lstStyle/>
                    <a:p>
                      <a:r>
                        <a:rPr lang="en-GB" dirty="0"/>
                        <a:t>GEN1046 (bi-specific </a:t>
                      </a:r>
                      <a:r>
                        <a:rPr lang="en-GB" dirty="0" err="1"/>
                        <a:t>MAb</a:t>
                      </a:r>
                      <a:r>
                        <a:rPr lang="en-GB" baseline="0" dirty="0"/>
                        <a:t> – PDL1 and 4-1BB) in recurrent NSCLC</a:t>
                      </a:r>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CCFF"/>
                    </a:solidFill>
                  </a:tcPr>
                </a:tc>
                <a:tc>
                  <a:txBody>
                    <a:bodyPr/>
                    <a:lstStyle/>
                    <a:p>
                      <a:r>
                        <a:rPr lang="en-GB" dirty="0"/>
                        <a:t>Cheltenham</a:t>
                      </a:r>
                    </a:p>
                  </a:txBody>
                  <a:tcPr>
                    <a:lnL w="12700" cap="flat" cmpd="sng" algn="ctr">
                      <a:noFill/>
                      <a:prstDash val="solid"/>
                      <a:round/>
                      <a:headEnd type="none" w="med" len="med"/>
                      <a:tailEnd type="none" w="med" len="med"/>
                    </a:lnL>
                    <a:lnR w="12700" cmpd="sng">
                      <a:noFill/>
                      <a:prstDash val="soli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CCFF"/>
                    </a:solidFill>
                  </a:tcPr>
                </a:tc>
                <a:extLst>
                  <a:ext uri="{0D108BD9-81ED-4DB2-BD59-A6C34878D82A}">
                    <a16:rowId xmlns:a16="http://schemas.microsoft.com/office/drawing/2014/main" val="10008"/>
                  </a:ext>
                </a:extLst>
              </a:tr>
              <a:tr h="317046">
                <a:tc>
                  <a:txBody>
                    <a:bodyPr/>
                    <a:lstStyle/>
                    <a:p>
                      <a:r>
                        <a:rPr lang="en-GB" dirty="0"/>
                        <a:t>KontraRASt-02</a:t>
                      </a:r>
                    </a:p>
                  </a:txBody>
                  <a:tcPr>
                    <a:lnL w="12700" cmpd="sng">
                      <a:noFill/>
                      <a:prstDash val="soli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CCFF"/>
                    </a:solidFill>
                  </a:tcPr>
                </a:tc>
                <a:tc>
                  <a:txBody>
                    <a:bodyPr/>
                    <a:lstStyle/>
                    <a:p>
                      <a:r>
                        <a:rPr lang="en-GB" dirty="0"/>
                        <a:t>JDQ-443 vs docetaxel in pre-treated KRAS G12C NSCLC</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CCFF"/>
                    </a:solidFill>
                  </a:tcPr>
                </a:tc>
                <a:tc>
                  <a:txBody>
                    <a:bodyPr/>
                    <a:lstStyle/>
                    <a:p>
                      <a:r>
                        <a:rPr lang="en-GB" dirty="0"/>
                        <a:t>Salisbury</a:t>
                      </a:r>
                    </a:p>
                  </a:txBody>
                  <a:tcPr>
                    <a:lnL w="12700" cap="flat" cmpd="sng" algn="ctr">
                      <a:noFill/>
                      <a:prstDash val="solid"/>
                      <a:round/>
                      <a:headEnd type="none" w="med" len="med"/>
                      <a:tailEnd type="none" w="med" len="med"/>
                    </a:lnL>
                    <a:lnR w="12700" cmpd="sng">
                      <a:noFill/>
                      <a:prstDash val="soli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CCFF"/>
                    </a:solidFill>
                  </a:tcPr>
                </a:tc>
                <a:extLst>
                  <a:ext uri="{0D108BD9-81ED-4DB2-BD59-A6C34878D82A}">
                    <a16:rowId xmlns:a16="http://schemas.microsoft.com/office/drawing/2014/main" val="10009"/>
                  </a:ext>
                </a:extLst>
              </a:tr>
              <a:tr h="317046">
                <a:tc>
                  <a:txBody>
                    <a:bodyPr/>
                    <a:lstStyle/>
                    <a:p>
                      <a:r>
                        <a:rPr lang="en-GB" dirty="0"/>
                        <a:t>AVANZAR</a:t>
                      </a:r>
                    </a:p>
                  </a:txBody>
                  <a:tcPr>
                    <a:lnL w="12700" cmpd="sng">
                      <a:noFill/>
                      <a:prstDash val="soli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CCFF"/>
                    </a:solidFill>
                  </a:tcPr>
                </a:tc>
                <a:tc>
                  <a:txBody>
                    <a:bodyPr/>
                    <a:lstStyle/>
                    <a:p>
                      <a:r>
                        <a:rPr lang="en-GB" dirty="0" err="1"/>
                        <a:t>Dato</a:t>
                      </a:r>
                      <a:r>
                        <a:rPr lang="en-GB" dirty="0"/>
                        <a:t>-</a:t>
                      </a:r>
                      <a:r>
                        <a:rPr lang="en-GB" dirty="0" err="1"/>
                        <a:t>Dxd</a:t>
                      </a:r>
                      <a:r>
                        <a:rPr lang="en-GB" dirty="0"/>
                        <a:t>-carboplatin-</a:t>
                      </a:r>
                      <a:r>
                        <a:rPr lang="en-GB" dirty="0" err="1"/>
                        <a:t>durvalumab</a:t>
                      </a:r>
                      <a:r>
                        <a:rPr lang="en-GB" baseline="0" dirty="0"/>
                        <a:t> vs standard chemo-</a:t>
                      </a:r>
                      <a:r>
                        <a:rPr lang="en-GB" baseline="0" dirty="0" err="1"/>
                        <a:t>pembro</a:t>
                      </a:r>
                      <a:r>
                        <a:rPr lang="en-GB" baseline="0" dirty="0"/>
                        <a:t> in </a:t>
                      </a:r>
                      <a:r>
                        <a:rPr lang="en-GB" baseline="0" dirty="0" err="1"/>
                        <a:t>mNSCLC</a:t>
                      </a:r>
                      <a:r>
                        <a:rPr lang="en-GB" baseline="0" dirty="0"/>
                        <a:t> without a driver mutation</a:t>
                      </a:r>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CCFF"/>
                    </a:solidFill>
                  </a:tcPr>
                </a:tc>
                <a:tc>
                  <a:txBody>
                    <a:bodyPr/>
                    <a:lstStyle/>
                    <a:p>
                      <a:r>
                        <a:rPr lang="en-GB" dirty="0"/>
                        <a:t>Taunton, Cheltenham</a:t>
                      </a:r>
                    </a:p>
                  </a:txBody>
                  <a:tcPr>
                    <a:lnL w="12700" cap="flat" cmpd="sng" algn="ctr">
                      <a:noFill/>
                      <a:prstDash val="solid"/>
                      <a:round/>
                      <a:headEnd type="none" w="med" len="med"/>
                      <a:tailEnd type="none" w="med" len="med"/>
                    </a:lnL>
                    <a:lnR w="12700" cmpd="sng">
                      <a:noFill/>
                      <a:prstDash val="soli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CCFF"/>
                    </a:solidFill>
                  </a:tcPr>
                </a:tc>
                <a:extLst>
                  <a:ext uri="{0D108BD9-81ED-4DB2-BD59-A6C34878D82A}">
                    <a16:rowId xmlns:a16="http://schemas.microsoft.com/office/drawing/2014/main" val="10010"/>
                  </a:ext>
                </a:extLst>
              </a:tr>
              <a:tr h="317046">
                <a:tc>
                  <a:txBody>
                    <a:bodyPr/>
                    <a:lstStyle/>
                    <a:p>
                      <a:endParaRPr lang="en-GB" dirty="0"/>
                    </a:p>
                  </a:txBody>
                  <a:tcPr>
                    <a:lnL w="12700" cmpd="sng">
                      <a:noFill/>
                      <a:prstDash val="soli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dirty="0"/>
                    </a:p>
                  </a:txBody>
                  <a:tcPr>
                    <a:lnL w="12700" cap="flat" cmpd="sng" algn="ctr">
                      <a:noFill/>
                      <a:prstDash val="solid"/>
                      <a:round/>
                      <a:headEnd type="none" w="med" len="med"/>
                      <a:tailEnd type="none" w="med" len="med"/>
                    </a:lnL>
                    <a:lnR w="12700" cmpd="sng">
                      <a:noFill/>
                      <a:prstDash val="soli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1"/>
                  </a:ext>
                </a:extLst>
              </a:tr>
              <a:tr h="317046">
                <a:tc>
                  <a:txBody>
                    <a:bodyPr/>
                    <a:lstStyle/>
                    <a:p>
                      <a:r>
                        <a:rPr lang="en-GB" sz="1400" b="1" dirty="0"/>
                        <a:t>Radiotherapy</a:t>
                      </a:r>
                    </a:p>
                  </a:txBody>
                  <a:tcPr>
                    <a:lnL w="12700" cmpd="sng">
                      <a:noFill/>
                      <a:prstDash val="soli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p>
                      <a:endParaRPr lang="en-GB" sz="1400" dirty="0"/>
                    </a:p>
                  </a:txBody>
                  <a:tcPr>
                    <a:lnL w="12700" cap="flat" cmpd="sng" algn="ctr">
                      <a:noFill/>
                      <a:prstDash val="solid"/>
                      <a:round/>
                      <a:headEnd type="none" w="med" len="med"/>
                      <a:tailEnd type="none" w="med" len="med"/>
                    </a:lnL>
                    <a:lnR w="12700" cmpd="sng">
                      <a:noFill/>
                      <a:prstDash val="soli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CCCC"/>
                    </a:solidFill>
                  </a:tcPr>
                </a:tc>
                <a:extLst>
                  <a:ext uri="{0D108BD9-81ED-4DB2-BD59-A6C34878D82A}">
                    <a16:rowId xmlns:a16="http://schemas.microsoft.com/office/drawing/2014/main" val="10012"/>
                  </a:ext>
                </a:extLst>
              </a:tr>
              <a:tr h="317046">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400" b="0" i="0" u="none" strike="noStrike" cap="none" dirty="0">
                          <a:solidFill>
                            <a:srgbClr val="000000"/>
                          </a:solidFill>
                          <a:effectLst/>
                          <a:latin typeface="Arial"/>
                          <a:ea typeface="Arial"/>
                          <a:cs typeface="Arial"/>
                          <a:sym typeface="Arial"/>
                        </a:rPr>
                        <a:t>E²-RADIatE</a:t>
                      </a:r>
                    </a:p>
                  </a:txBody>
                  <a:tcPr>
                    <a:lnL w="12700" cmpd="sng">
                      <a:noFill/>
                      <a:prstDash val="soli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FFCCCC"/>
                    </a:solidFill>
                  </a:tcPr>
                </a:tc>
                <a:tc>
                  <a:txBody>
                    <a:bodyPr/>
                    <a:lstStyle/>
                    <a:p>
                      <a:r>
                        <a:rPr lang="en-GB" sz="1400" dirty="0"/>
                        <a:t>RWD – radiotherapy infrastructure study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FFCCCC"/>
                    </a:solidFill>
                  </a:tcPr>
                </a:tc>
                <a:tc>
                  <a:txBody>
                    <a:bodyPr/>
                    <a:lstStyle/>
                    <a:p>
                      <a:r>
                        <a:rPr lang="en-GB" sz="1400" dirty="0"/>
                        <a:t>Taunton</a:t>
                      </a:r>
                    </a:p>
                  </a:txBody>
                  <a:tcPr>
                    <a:lnL w="12700" cap="flat" cmpd="sng" algn="ctr">
                      <a:noFill/>
                      <a:prstDash val="solid"/>
                      <a:round/>
                      <a:headEnd type="none" w="med" len="med"/>
                      <a:tailEnd type="none" w="med" len="med"/>
                    </a:lnL>
                    <a:lnR w="12700" cmpd="sng">
                      <a:noFill/>
                      <a:prstDash val="solid"/>
                    </a:lnR>
                    <a:lnT w="12700" cap="flat" cmpd="sng" algn="ctr">
                      <a:no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FFCCCC"/>
                    </a:solidFill>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2121209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926623856"/>
              </p:ext>
            </p:extLst>
          </p:nvPr>
        </p:nvGraphicFramePr>
        <p:xfrm>
          <a:off x="787399" y="499529"/>
          <a:ext cx="10634133" cy="5502791"/>
        </p:xfrm>
        <a:graphic>
          <a:graphicData uri="http://schemas.openxmlformats.org/drawingml/2006/table">
            <a:tbl>
              <a:tblPr firstRow="1" bandRow="1">
                <a:tableStyleId>{9A8E6956-A0CA-458F-B309-BA270B51D0E1}</a:tableStyleId>
              </a:tblPr>
              <a:tblGrid>
                <a:gridCol w="2277534">
                  <a:extLst>
                    <a:ext uri="{9D8B030D-6E8A-4147-A177-3AD203B41FA5}">
                      <a16:colId xmlns:a16="http://schemas.microsoft.com/office/drawing/2014/main" val="20000"/>
                    </a:ext>
                  </a:extLst>
                </a:gridCol>
                <a:gridCol w="6392333">
                  <a:extLst>
                    <a:ext uri="{9D8B030D-6E8A-4147-A177-3AD203B41FA5}">
                      <a16:colId xmlns:a16="http://schemas.microsoft.com/office/drawing/2014/main" val="20001"/>
                    </a:ext>
                  </a:extLst>
                </a:gridCol>
                <a:gridCol w="1964266">
                  <a:extLst>
                    <a:ext uri="{9D8B030D-6E8A-4147-A177-3AD203B41FA5}">
                      <a16:colId xmlns:a16="http://schemas.microsoft.com/office/drawing/2014/main" val="20002"/>
                    </a:ext>
                  </a:extLst>
                </a:gridCol>
              </a:tblGrid>
              <a:tr h="457567">
                <a:tc>
                  <a:txBody>
                    <a:bodyPr/>
                    <a:lstStyle/>
                    <a:p>
                      <a:pPr algn="ctr"/>
                      <a:r>
                        <a:rPr lang="en-GB" sz="2400" b="0" dirty="0"/>
                        <a:t>Study</a:t>
                      </a: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GB" sz="2400" b="0" dirty="0"/>
                        <a:t>Description</a:t>
                      </a: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GB" sz="2400" b="0" dirty="0"/>
                        <a:t>Centre</a:t>
                      </a: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17304">
                <a:tc>
                  <a:txBody>
                    <a:bodyPr/>
                    <a:lstStyle/>
                    <a:p>
                      <a:r>
                        <a:rPr lang="en-GB" sz="1400" b="1" dirty="0" err="1"/>
                        <a:t>Peri</a:t>
                      </a:r>
                      <a:r>
                        <a:rPr lang="en-GB" sz="1400" b="1" dirty="0"/>
                        <a:t>-operative</a:t>
                      </a:r>
                      <a:r>
                        <a:rPr lang="en-GB" sz="1400" b="1" baseline="0" dirty="0"/>
                        <a:t> NSCLC</a:t>
                      </a:r>
                      <a:endParaRPr lang="en-GB" sz="1400" b="1"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FFFFCC"/>
                    </a:solidFill>
                  </a:tcPr>
                </a:tc>
                <a:tc>
                  <a:txBody>
                    <a:bodyPr/>
                    <a:lstStyle/>
                    <a:p>
                      <a:endParaRPr lang="en-GB" sz="1400"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FFFFCC"/>
                    </a:solidFill>
                  </a:tcPr>
                </a:tc>
                <a:tc>
                  <a:txBody>
                    <a:bodyPr/>
                    <a:lstStyle/>
                    <a:p>
                      <a:endParaRPr lang="en-GB" sz="1400"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1"/>
                  </a:ext>
                </a:extLst>
              </a:tr>
              <a:tr h="317304">
                <a:tc>
                  <a:txBody>
                    <a:bodyPr/>
                    <a:lstStyle/>
                    <a:p>
                      <a:r>
                        <a:rPr lang="en-GB" sz="1400" dirty="0"/>
                        <a:t>ADAURA2</a:t>
                      </a: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FFFFCC"/>
                    </a:solidFill>
                  </a:tcPr>
                </a:tc>
                <a:tc>
                  <a:txBody>
                    <a:bodyPr/>
                    <a:lstStyle/>
                    <a:p>
                      <a:r>
                        <a:rPr lang="en-GB" sz="1400" dirty="0"/>
                        <a:t>Adjuvant </a:t>
                      </a:r>
                      <a:r>
                        <a:rPr lang="en-GB" sz="1400" dirty="0" err="1"/>
                        <a:t>osimertinib</a:t>
                      </a:r>
                      <a:r>
                        <a:rPr lang="en-GB" sz="1400" dirty="0"/>
                        <a:t> in stage IA2-IA3 NSCLC with EGFR mutation</a:t>
                      </a: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FFFFCC"/>
                    </a:solidFill>
                  </a:tcPr>
                </a:tc>
                <a:tc>
                  <a:txBody>
                    <a:bodyPr/>
                    <a:lstStyle/>
                    <a:p>
                      <a:r>
                        <a:rPr lang="en-GB" sz="1400" dirty="0"/>
                        <a:t>Taunton,</a:t>
                      </a:r>
                      <a:r>
                        <a:rPr lang="en-GB" sz="1400" baseline="0" dirty="0"/>
                        <a:t> Salisbury</a:t>
                      </a:r>
                      <a:endParaRPr lang="en-GB" sz="1400"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2"/>
                  </a:ext>
                </a:extLst>
              </a:tr>
              <a:tr h="317304">
                <a:tc>
                  <a:txBody>
                    <a:bodyPr/>
                    <a:lstStyle/>
                    <a:p>
                      <a:endParaRPr lang="en-GB" sz="1400"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endParaRPr lang="en-GB" sz="1400"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endParaRPr lang="en-GB" sz="140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17304">
                <a:tc>
                  <a:txBody>
                    <a:bodyPr/>
                    <a:lstStyle/>
                    <a:p>
                      <a:r>
                        <a:rPr lang="en-GB" sz="1400" b="1" dirty="0"/>
                        <a:t>Stage 3 NSCLC</a:t>
                      </a: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CCFFCC"/>
                    </a:solidFill>
                  </a:tcPr>
                </a:tc>
                <a:tc>
                  <a:txBody>
                    <a:bodyPr/>
                    <a:lstStyle/>
                    <a:p>
                      <a:endParaRPr lang="en-GB" sz="1400"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CCFFCC"/>
                    </a:solidFill>
                  </a:tcPr>
                </a:tc>
                <a:tc>
                  <a:txBody>
                    <a:bodyPr/>
                    <a:lstStyle/>
                    <a:p>
                      <a:endParaRPr lang="en-GB" sz="1400"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CCFFCC"/>
                    </a:solidFill>
                  </a:tcPr>
                </a:tc>
                <a:extLst>
                  <a:ext uri="{0D108BD9-81ED-4DB2-BD59-A6C34878D82A}">
                    <a16:rowId xmlns:a16="http://schemas.microsoft.com/office/drawing/2014/main" val="10004"/>
                  </a:ext>
                </a:extLst>
              </a:tr>
              <a:tr h="317304">
                <a:tc>
                  <a:txBody>
                    <a:bodyPr/>
                    <a:lstStyle/>
                    <a:p>
                      <a:r>
                        <a:rPr lang="en-GB" sz="1400" dirty="0"/>
                        <a:t>PACIFIC-8</a:t>
                      </a: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CCFFCC"/>
                    </a:solidFill>
                  </a:tcPr>
                </a:tc>
                <a:tc>
                  <a:txBody>
                    <a:bodyPr/>
                    <a:lstStyle/>
                    <a:p>
                      <a:r>
                        <a:rPr lang="en-GB" sz="1400" dirty="0" err="1"/>
                        <a:t>Durvalumab</a:t>
                      </a:r>
                      <a:r>
                        <a:rPr lang="en-GB" sz="1400" dirty="0"/>
                        <a:t> +/-</a:t>
                      </a:r>
                      <a:r>
                        <a:rPr lang="en-GB" sz="1400" baseline="0" dirty="0"/>
                        <a:t> </a:t>
                      </a:r>
                      <a:r>
                        <a:rPr lang="en-GB" sz="1400" baseline="0" dirty="0" err="1"/>
                        <a:t>domvanalimab</a:t>
                      </a:r>
                      <a:r>
                        <a:rPr lang="en-GB" sz="1400" baseline="0" dirty="0"/>
                        <a:t> following </a:t>
                      </a:r>
                      <a:r>
                        <a:rPr lang="en-GB" sz="1400" baseline="0" dirty="0" err="1"/>
                        <a:t>cCRT</a:t>
                      </a:r>
                      <a:r>
                        <a:rPr lang="en-GB" sz="1400" baseline="0" dirty="0"/>
                        <a:t> for inoperable Stage 3 NSCLC</a:t>
                      </a:r>
                      <a:endParaRPr lang="en-GB" sz="1400"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CCFFCC"/>
                    </a:solidFill>
                  </a:tcPr>
                </a:tc>
                <a:tc>
                  <a:txBody>
                    <a:bodyPr/>
                    <a:lstStyle/>
                    <a:p>
                      <a:r>
                        <a:rPr lang="en-GB" sz="1400" dirty="0"/>
                        <a:t>Cheltenham, Taunton</a:t>
                      </a: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CCFFCC"/>
                    </a:solidFill>
                  </a:tcPr>
                </a:tc>
                <a:extLst>
                  <a:ext uri="{0D108BD9-81ED-4DB2-BD59-A6C34878D82A}">
                    <a16:rowId xmlns:a16="http://schemas.microsoft.com/office/drawing/2014/main" val="10005"/>
                  </a:ext>
                </a:extLst>
              </a:tr>
              <a:tr h="518560">
                <a:tc>
                  <a:txBody>
                    <a:bodyPr/>
                    <a:lstStyle/>
                    <a:p>
                      <a:r>
                        <a:rPr lang="en-GB" sz="1400" dirty="0"/>
                        <a:t>PACIFIC-9</a:t>
                      </a: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CCFFCC"/>
                    </a:solidFill>
                  </a:tcPr>
                </a:tc>
                <a:tc>
                  <a:txBody>
                    <a:bodyPr/>
                    <a:lstStyle/>
                    <a:p>
                      <a:r>
                        <a:rPr lang="en-GB" sz="1400" dirty="0" err="1"/>
                        <a:t>Durvalumab</a:t>
                      </a:r>
                      <a:r>
                        <a:rPr lang="en-GB" sz="1400" dirty="0"/>
                        <a:t> +/-</a:t>
                      </a:r>
                      <a:r>
                        <a:rPr lang="en-GB" sz="1400" baseline="0" dirty="0"/>
                        <a:t> </a:t>
                      </a:r>
                      <a:r>
                        <a:rPr lang="en-GB" sz="1400" baseline="0" dirty="0" err="1"/>
                        <a:t>oleclumab</a:t>
                      </a:r>
                      <a:r>
                        <a:rPr lang="en-GB" sz="1400" baseline="0" dirty="0"/>
                        <a:t> or </a:t>
                      </a:r>
                      <a:r>
                        <a:rPr lang="en-GB" sz="1400" baseline="0" dirty="0" err="1"/>
                        <a:t>monalizumab</a:t>
                      </a:r>
                      <a:r>
                        <a:rPr lang="en-GB" sz="1400" baseline="0" dirty="0"/>
                        <a:t> following </a:t>
                      </a:r>
                      <a:r>
                        <a:rPr lang="en-GB" sz="1400" baseline="0" dirty="0" err="1"/>
                        <a:t>cCRT</a:t>
                      </a:r>
                      <a:r>
                        <a:rPr lang="en-GB" sz="1400" baseline="0" dirty="0"/>
                        <a:t> for inoperable Stage 3 NSCLC</a:t>
                      </a:r>
                      <a:endParaRPr lang="en-GB" sz="1400"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CCFFCC"/>
                    </a:solidFill>
                  </a:tcPr>
                </a:tc>
                <a:tc>
                  <a:txBody>
                    <a:bodyPr/>
                    <a:lstStyle/>
                    <a:p>
                      <a:r>
                        <a:rPr lang="en-GB" sz="1400" dirty="0"/>
                        <a:t>BHOC</a:t>
                      </a: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CCFFCC"/>
                    </a:solidFill>
                  </a:tcPr>
                </a:tc>
                <a:extLst>
                  <a:ext uri="{0D108BD9-81ED-4DB2-BD59-A6C34878D82A}">
                    <a16:rowId xmlns:a16="http://schemas.microsoft.com/office/drawing/2014/main" val="10006"/>
                  </a:ext>
                </a:extLst>
              </a:tr>
              <a:tr h="317304">
                <a:tc>
                  <a:txBody>
                    <a:bodyPr/>
                    <a:lstStyle/>
                    <a:p>
                      <a:endParaRPr lang="en-GB" sz="1400"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endParaRPr lang="en-GB" sz="1400"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endParaRPr lang="en-GB" sz="1400"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317304">
                <a:tc>
                  <a:txBody>
                    <a:bodyPr/>
                    <a:lstStyle/>
                    <a:p>
                      <a:r>
                        <a:rPr lang="en-GB" sz="1400" b="1" dirty="0"/>
                        <a:t>Small</a:t>
                      </a:r>
                      <a:r>
                        <a:rPr lang="en-GB" sz="1400" b="1" baseline="0" dirty="0"/>
                        <a:t> cell</a:t>
                      </a:r>
                      <a:endParaRPr lang="en-GB" sz="1400" b="1"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99FFCC"/>
                    </a:solidFill>
                  </a:tcPr>
                </a:tc>
                <a:tc>
                  <a:txBody>
                    <a:bodyPr/>
                    <a:lstStyle/>
                    <a:p>
                      <a:endParaRPr lang="en-GB" sz="1400"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99FFCC"/>
                    </a:solidFill>
                  </a:tcPr>
                </a:tc>
                <a:tc>
                  <a:txBody>
                    <a:bodyPr/>
                    <a:lstStyle/>
                    <a:p>
                      <a:endParaRPr lang="en-GB" sz="140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99FFCC"/>
                    </a:solidFill>
                  </a:tcPr>
                </a:tc>
                <a:extLst>
                  <a:ext uri="{0D108BD9-81ED-4DB2-BD59-A6C34878D82A}">
                    <a16:rowId xmlns:a16="http://schemas.microsoft.com/office/drawing/2014/main" val="10008"/>
                  </a:ext>
                </a:extLst>
              </a:tr>
              <a:tr h="317304">
                <a:tc>
                  <a:txBody>
                    <a:bodyPr/>
                    <a:lstStyle/>
                    <a:p>
                      <a:r>
                        <a:rPr lang="en-GB" sz="1400" dirty="0" err="1"/>
                        <a:t>IMForte</a:t>
                      </a:r>
                      <a:endParaRPr lang="en-GB" sz="1400"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99FFCC"/>
                    </a:solidFill>
                  </a:tcPr>
                </a:tc>
                <a:tc>
                  <a:txBody>
                    <a:bodyPr/>
                    <a:lstStyle/>
                    <a:p>
                      <a:r>
                        <a:rPr lang="en-GB" sz="1400" dirty="0" err="1"/>
                        <a:t>Atezolizumab</a:t>
                      </a:r>
                      <a:r>
                        <a:rPr lang="en-GB" sz="1400" baseline="0" dirty="0"/>
                        <a:t> +/- </a:t>
                      </a:r>
                      <a:r>
                        <a:rPr lang="en-GB" sz="1400" baseline="0" dirty="0" err="1"/>
                        <a:t>lurbinectedin</a:t>
                      </a:r>
                      <a:r>
                        <a:rPr lang="en-GB" sz="1400" baseline="0" dirty="0"/>
                        <a:t> as maintenance treatment for ES-SCLC</a:t>
                      </a:r>
                      <a:endParaRPr lang="en-GB" sz="1400"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99FFCC"/>
                    </a:solidFill>
                  </a:tcPr>
                </a:tc>
                <a:tc>
                  <a:txBody>
                    <a:bodyPr/>
                    <a:lstStyle/>
                    <a:p>
                      <a:r>
                        <a:rPr lang="en-GB" sz="1400" dirty="0"/>
                        <a:t>Salisbury</a:t>
                      </a: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99FFCC"/>
                    </a:solidFill>
                  </a:tcPr>
                </a:tc>
                <a:extLst>
                  <a:ext uri="{0D108BD9-81ED-4DB2-BD59-A6C34878D82A}">
                    <a16:rowId xmlns:a16="http://schemas.microsoft.com/office/drawing/2014/main" val="10009"/>
                  </a:ext>
                </a:extLst>
              </a:tr>
              <a:tr h="317304">
                <a:tc>
                  <a:txBody>
                    <a:bodyPr/>
                    <a:lstStyle/>
                    <a:p>
                      <a:r>
                        <a:rPr lang="en-GB" sz="1400" dirty="0" err="1"/>
                        <a:t>PRIMALung</a:t>
                      </a:r>
                      <a:endParaRPr lang="en-GB" sz="1400"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99FFCC"/>
                    </a:solidFill>
                  </a:tcPr>
                </a:tc>
                <a:tc>
                  <a:txBody>
                    <a:bodyPr/>
                    <a:lstStyle/>
                    <a:p>
                      <a:r>
                        <a:rPr lang="en-GB" sz="1400" dirty="0"/>
                        <a:t>MRI surveillance +/- prophylactic cranial</a:t>
                      </a:r>
                      <a:r>
                        <a:rPr lang="en-GB" sz="1400" baseline="0" dirty="0"/>
                        <a:t> irradiation in SCLC</a:t>
                      </a:r>
                      <a:endParaRPr lang="en-GB" sz="1400"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99FFCC"/>
                    </a:solidFill>
                  </a:tcPr>
                </a:tc>
                <a:tc>
                  <a:txBody>
                    <a:bodyPr/>
                    <a:lstStyle/>
                    <a:p>
                      <a:r>
                        <a:rPr lang="en-GB" sz="1400" dirty="0"/>
                        <a:t>BHOC,</a:t>
                      </a:r>
                      <a:r>
                        <a:rPr lang="en-GB" sz="1400" baseline="0" dirty="0"/>
                        <a:t> Cheltenham</a:t>
                      </a:r>
                      <a:endParaRPr lang="en-GB" sz="1400"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99FFCC"/>
                    </a:solidFill>
                  </a:tcPr>
                </a:tc>
                <a:extLst>
                  <a:ext uri="{0D108BD9-81ED-4DB2-BD59-A6C34878D82A}">
                    <a16:rowId xmlns:a16="http://schemas.microsoft.com/office/drawing/2014/main" val="10010"/>
                  </a:ext>
                </a:extLst>
              </a:tr>
              <a:tr h="317304">
                <a:tc>
                  <a:txBody>
                    <a:bodyPr/>
                    <a:lstStyle/>
                    <a:p>
                      <a:endParaRPr lang="en-GB" sz="1400"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endParaRPr lang="en-GB" sz="1400"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endParaRPr lang="en-GB" sz="1400"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11"/>
                  </a:ext>
                </a:extLst>
              </a:tr>
              <a:tr h="317304">
                <a:tc>
                  <a:txBody>
                    <a:bodyPr/>
                    <a:lstStyle/>
                    <a:p>
                      <a:r>
                        <a:rPr lang="en-GB" sz="1400" b="1" dirty="0"/>
                        <a:t>Not</a:t>
                      </a:r>
                      <a:r>
                        <a:rPr lang="en-GB" sz="1400" b="1" baseline="0" dirty="0"/>
                        <a:t> tumour-</a:t>
                      </a:r>
                      <a:r>
                        <a:rPr lang="en-GB" sz="1400" b="1" baseline="0" dirty="0" err="1"/>
                        <a:t>specfic</a:t>
                      </a:r>
                      <a:endParaRPr lang="en-GB" sz="1400" b="1"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66FFFF"/>
                    </a:solidFill>
                  </a:tcPr>
                </a:tc>
                <a:tc>
                  <a:txBody>
                    <a:bodyPr/>
                    <a:lstStyle/>
                    <a:p>
                      <a:endParaRPr lang="en-GB" sz="1400"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66FFFF"/>
                    </a:solidFill>
                  </a:tcPr>
                </a:tc>
                <a:tc>
                  <a:txBody>
                    <a:bodyPr/>
                    <a:lstStyle/>
                    <a:p>
                      <a:endParaRPr lang="en-GB" sz="1400"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66FFFF"/>
                    </a:solidFill>
                  </a:tcPr>
                </a:tc>
                <a:extLst>
                  <a:ext uri="{0D108BD9-81ED-4DB2-BD59-A6C34878D82A}">
                    <a16:rowId xmlns:a16="http://schemas.microsoft.com/office/drawing/2014/main" val="10012"/>
                  </a:ext>
                </a:extLst>
              </a:tr>
              <a:tr h="517419">
                <a:tc>
                  <a:txBody>
                    <a:bodyPr/>
                    <a:lstStyle/>
                    <a:p>
                      <a:r>
                        <a:rPr lang="en-GB" sz="1400" dirty="0"/>
                        <a:t>MITRE</a:t>
                      </a: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66FFFF"/>
                    </a:solidFill>
                  </a:tcPr>
                </a:tc>
                <a:tc>
                  <a:txBody>
                    <a:bodyPr/>
                    <a:lstStyle/>
                    <a:p>
                      <a:r>
                        <a:rPr lang="en-GB" sz="1400" dirty="0"/>
                        <a:t>Impact of microbiome on</a:t>
                      </a:r>
                      <a:r>
                        <a:rPr lang="en-GB" sz="1400" baseline="0" dirty="0"/>
                        <a:t> immunotherapy efficacy and toxicity</a:t>
                      </a:r>
                      <a:endParaRPr lang="en-GB" sz="1400"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66FFFF"/>
                    </a:solidFill>
                  </a:tcPr>
                </a:tc>
                <a:tc>
                  <a:txBody>
                    <a:bodyPr/>
                    <a:lstStyle/>
                    <a:p>
                      <a:r>
                        <a:rPr lang="en-GB" sz="1400" dirty="0"/>
                        <a:t>BHOC, Taunton, Bath, Yeovil, Salisbury</a:t>
                      </a: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66FFFF"/>
                    </a:solidFill>
                  </a:tcPr>
                </a:tc>
                <a:extLst>
                  <a:ext uri="{0D108BD9-81ED-4DB2-BD59-A6C34878D82A}">
                    <a16:rowId xmlns:a16="http://schemas.microsoft.com/office/drawing/2014/main" val="10013"/>
                  </a:ext>
                </a:extLst>
              </a:tr>
              <a:tr h="517419">
                <a:tc>
                  <a:txBody>
                    <a:bodyPr/>
                    <a:lstStyle/>
                    <a:p>
                      <a:r>
                        <a:rPr lang="en-GB" sz="1400" dirty="0"/>
                        <a:t>WAYFIND-R</a:t>
                      </a: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66FFFF"/>
                    </a:solidFill>
                  </a:tcPr>
                </a:tc>
                <a:tc>
                  <a:txBody>
                    <a:bodyPr/>
                    <a:lstStyle/>
                    <a:p>
                      <a:r>
                        <a:rPr lang="en-GB" sz="1400" dirty="0"/>
                        <a:t>Registry in patient profiled with NGS</a:t>
                      </a: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66FFFF"/>
                    </a:solidFill>
                  </a:tcPr>
                </a:tc>
                <a:tc>
                  <a:txBody>
                    <a:bodyPr/>
                    <a:lstStyle/>
                    <a:p>
                      <a:r>
                        <a:rPr lang="en-GB" sz="1400" dirty="0"/>
                        <a:t>Bristol, Taunton, Yeovil,</a:t>
                      </a:r>
                      <a:r>
                        <a:rPr lang="en-GB" sz="1400" baseline="0" dirty="0"/>
                        <a:t> Swindon, C&amp;G</a:t>
                      </a:r>
                      <a:endParaRPr lang="en-GB" sz="1400"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66FFFF"/>
                    </a:solidFill>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2021878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graphicFrame>
        <p:nvGraphicFramePr>
          <p:cNvPr id="131" name="Google Shape;131;p15"/>
          <p:cNvGraphicFramePr/>
          <p:nvPr/>
        </p:nvGraphicFramePr>
        <p:xfrm>
          <a:off x="276700" y="628950"/>
          <a:ext cx="11352475" cy="5394600"/>
        </p:xfrm>
        <a:graphic>
          <a:graphicData uri="http://schemas.openxmlformats.org/drawingml/2006/table">
            <a:tbl>
              <a:tblPr>
                <a:noFill/>
                <a:tableStyleId>{9A8E6956-A0CA-458F-B309-BA270B51D0E1}</a:tableStyleId>
              </a:tblPr>
              <a:tblGrid>
                <a:gridCol w="1244350">
                  <a:extLst>
                    <a:ext uri="{9D8B030D-6E8A-4147-A177-3AD203B41FA5}">
                      <a16:colId xmlns:a16="http://schemas.microsoft.com/office/drawing/2014/main" val="20000"/>
                    </a:ext>
                  </a:extLst>
                </a:gridCol>
                <a:gridCol w="5335325">
                  <a:extLst>
                    <a:ext uri="{9D8B030D-6E8A-4147-A177-3AD203B41FA5}">
                      <a16:colId xmlns:a16="http://schemas.microsoft.com/office/drawing/2014/main" val="20001"/>
                    </a:ext>
                  </a:extLst>
                </a:gridCol>
                <a:gridCol w="1312525">
                  <a:extLst>
                    <a:ext uri="{9D8B030D-6E8A-4147-A177-3AD203B41FA5}">
                      <a16:colId xmlns:a16="http://schemas.microsoft.com/office/drawing/2014/main" val="20002"/>
                    </a:ext>
                  </a:extLst>
                </a:gridCol>
                <a:gridCol w="1295475">
                  <a:extLst>
                    <a:ext uri="{9D8B030D-6E8A-4147-A177-3AD203B41FA5}">
                      <a16:colId xmlns:a16="http://schemas.microsoft.com/office/drawing/2014/main" val="20003"/>
                    </a:ext>
                  </a:extLst>
                </a:gridCol>
                <a:gridCol w="1159100">
                  <a:extLst>
                    <a:ext uri="{9D8B030D-6E8A-4147-A177-3AD203B41FA5}">
                      <a16:colId xmlns:a16="http://schemas.microsoft.com/office/drawing/2014/main" val="20004"/>
                    </a:ext>
                  </a:extLst>
                </a:gridCol>
                <a:gridCol w="1005700">
                  <a:extLst>
                    <a:ext uri="{9D8B030D-6E8A-4147-A177-3AD203B41FA5}">
                      <a16:colId xmlns:a16="http://schemas.microsoft.com/office/drawing/2014/main" val="20005"/>
                    </a:ext>
                  </a:extLst>
                </a:gridCol>
              </a:tblGrid>
              <a:tr h="590550">
                <a:tc>
                  <a:txBody>
                    <a:bodyPr/>
                    <a:lstStyle/>
                    <a:p>
                      <a:pPr marL="0" lvl="0" indent="0" algn="l" rtl="0">
                        <a:spcBef>
                          <a:spcPts val="0"/>
                        </a:spcBef>
                        <a:spcAft>
                          <a:spcPts val="0"/>
                        </a:spcAft>
                        <a:buNone/>
                      </a:pPr>
                      <a:r>
                        <a:rPr lang="en-GB">
                          <a:solidFill>
                            <a:schemeClr val="lt1"/>
                          </a:solidFill>
                        </a:rPr>
                        <a:t>CPMS ID</a:t>
                      </a:r>
                      <a:endParaRPr>
                        <a:solidFill>
                          <a:schemeClr val="lt1"/>
                        </a:solidFill>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193E72"/>
                    </a:solidFill>
                  </a:tcPr>
                </a:tc>
                <a:tc>
                  <a:txBody>
                    <a:bodyPr/>
                    <a:lstStyle/>
                    <a:p>
                      <a:pPr marL="0" lvl="0" indent="0" algn="l" rtl="0">
                        <a:spcBef>
                          <a:spcPts val="0"/>
                        </a:spcBef>
                        <a:spcAft>
                          <a:spcPts val="0"/>
                        </a:spcAft>
                        <a:buNone/>
                      </a:pPr>
                      <a:r>
                        <a:rPr lang="en-GB">
                          <a:solidFill>
                            <a:schemeClr val="lt1"/>
                          </a:solidFill>
                        </a:rPr>
                        <a:t>Short Name</a:t>
                      </a:r>
                      <a:endParaRPr>
                        <a:solidFill>
                          <a:schemeClr val="lt1"/>
                        </a:solidFill>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193E72"/>
                    </a:solidFill>
                  </a:tcPr>
                </a:tc>
                <a:tc>
                  <a:txBody>
                    <a:bodyPr/>
                    <a:lstStyle/>
                    <a:p>
                      <a:pPr marL="0" lvl="0" indent="0" algn="l" rtl="0">
                        <a:spcBef>
                          <a:spcPts val="0"/>
                        </a:spcBef>
                        <a:spcAft>
                          <a:spcPts val="0"/>
                        </a:spcAft>
                        <a:buNone/>
                      </a:pPr>
                      <a:r>
                        <a:rPr lang="en-GB">
                          <a:solidFill>
                            <a:schemeClr val="lt1"/>
                          </a:solidFill>
                        </a:rPr>
                        <a:t>Open</a:t>
                      </a:r>
                      <a:endParaRPr>
                        <a:solidFill>
                          <a:schemeClr val="lt1"/>
                        </a:solidFill>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193E72"/>
                    </a:solidFill>
                  </a:tcPr>
                </a:tc>
                <a:tc>
                  <a:txBody>
                    <a:bodyPr/>
                    <a:lstStyle/>
                    <a:p>
                      <a:pPr marL="0" lvl="0" indent="0" algn="l" rtl="0">
                        <a:spcBef>
                          <a:spcPts val="0"/>
                        </a:spcBef>
                        <a:spcAft>
                          <a:spcPts val="0"/>
                        </a:spcAft>
                        <a:buNone/>
                      </a:pPr>
                      <a:r>
                        <a:rPr lang="en-GB">
                          <a:solidFill>
                            <a:schemeClr val="lt1"/>
                          </a:solidFill>
                        </a:rPr>
                        <a:t>Closure</a:t>
                      </a:r>
                      <a:endParaRPr>
                        <a:solidFill>
                          <a:schemeClr val="lt1"/>
                        </a:solidFill>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193E72"/>
                    </a:solidFill>
                  </a:tcPr>
                </a:tc>
                <a:tc>
                  <a:txBody>
                    <a:bodyPr/>
                    <a:lstStyle/>
                    <a:p>
                      <a:pPr marL="0" lvl="0" indent="0" algn="l" rtl="0">
                        <a:spcBef>
                          <a:spcPts val="0"/>
                        </a:spcBef>
                        <a:spcAft>
                          <a:spcPts val="0"/>
                        </a:spcAft>
                        <a:buNone/>
                      </a:pPr>
                      <a:r>
                        <a:rPr lang="en-GB">
                          <a:solidFill>
                            <a:schemeClr val="lt1"/>
                          </a:solidFill>
                        </a:rPr>
                        <a:t>Sample Size Eng</a:t>
                      </a:r>
                      <a:endParaRPr>
                        <a:solidFill>
                          <a:schemeClr val="lt1"/>
                        </a:solidFill>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193E72"/>
                    </a:solidFill>
                  </a:tcPr>
                </a:tc>
                <a:tc>
                  <a:txBody>
                    <a:bodyPr/>
                    <a:lstStyle/>
                    <a:p>
                      <a:pPr marL="0" lvl="0" indent="0" algn="l" rtl="0">
                        <a:spcBef>
                          <a:spcPts val="0"/>
                        </a:spcBef>
                        <a:spcAft>
                          <a:spcPts val="0"/>
                        </a:spcAft>
                        <a:buNone/>
                      </a:pPr>
                      <a:r>
                        <a:rPr lang="en-GB">
                          <a:solidFill>
                            <a:schemeClr val="lt1"/>
                          </a:solidFill>
                        </a:rPr>
                        <a:t>Eng Recruits</a:t>
                      </a:r>
                      <a:endParaRPr>
                        <a:solidFill>
                          <a:schemeClr val="lt1"/>
                        </a:solidFill>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193E72"/>
                    </a:solidFill>
                  </a:tcPr>
                </a:tc>
                <a:extLst>
                  <a:ext uri="{0D108BD9-81ED-4DB2-BD59-A6C34878D82A}">
                    <a16:rowId xmlns:a16="http://schemas.microsoft.com/office/drawing/2014/main" val="10000"/>
                  </a:ext>
                </a:extLst>
              </a:tr>
              <a:tr h="0">
                <a:tc>
                  <a:txBody>
                    <a:bodyPr/>
                    <a:lstStyle/>
                    <a:p>
                      <a:pPr marL="0" lvl="0" indent="0" algn="l" rtl="0">
                        <a:spcBef>
                          <a:spcPts val="0"/>
                        </a:spcBef>
                        <a:spcAft>
                          <a:spcPts val="0"/>
                        </a:spcAft>
                        <a:buNone/>
                      </a:pPr>
                      <a:r>
                        <a:rPr lang="en-GB"/>
                        <a:t>57835</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r>
                        <a:rPr lang="en-GB"/>
                        <a:t>NHS Cancer Vaccine Launchpad (NHS CVLP)</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r>
                        <a:rPr lang="en-GB"/>
                        <a:t>17/04/2024</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r>
                        <a:rPr lang="en-GB"/>
                        <a:t>01/05/2025</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r>
                        <a:rPr lang="en-GB"/>
                        <a:t>9951</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r>
                        <a:rPr lang="en-GB"/>
                        <a:t>7</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514350">
                <a:tc>
                  <a:txBody>
                    <a:bodyPr/>
                    <a:lstStyle/>
                    <a:p>
                      <a:pPr marL="0" lvl="0" indent="0" algn="l" rtl="0">
                        <a:spcBef>
                          <a:spcPts val="0"/>
                        </a:spcBef>
                        <a:spcAft>
                          <a:spcPts val="0"/>
                        </a:spcAft>
                        <a:buNone/>
                      </a:pPr>
                      <a:r>
                        <a:rPr lang="en-GB"/>
                        <a:t>54523</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r>
                        <a:rPr lang="en-GB"/>
                        <a:t>Tarlatamab with Standard of Care Chemotherapy in Relapsed Small Cell Lung Cancer</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r>
                        <a:rPr lang="en-GB"/>
                        <a:t>28/03/2024</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r>
                        <a:rPr lang="en-GB"/>
                        <a:t>01/05/2025</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r>
                        <a:rPr lang="en-GB"/>
                        <a:t>9</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r>
                        <a:rPr lang="en-GB"/>
                        <a:t>0</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2"/>
                  </a:ext>
                </a:extLst>
              </a:tr>
              <a:tr h="0">
                <a:tc>
                  <a:txBody>
                    <a:bodyPr/>
                    <a:lstStyle/>
                    <a:p>
                      <a:pPr marL="0" lvl="0" indent="0" algn="l" rtl="0">
                        <a:spcBef>
                          <a:spcPts val="0"/>
                        </a:spcBef>
                        <a:spcAft>
                          <a:spcPts val="0"/>
                        </a:spcAft>
                        <a:buNone/>
                      </a:pPr>
                      <a:r>
                        <a:rPr lang="en-GB"/>
                        <a:t>53427</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r>
                        <a:rPr lang="en-GB"/>
                        <a:t>Sotorasib versus Pembrolizumab - NSCLC</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r>
                        <a:rPr lang="en-GB"/>
                        <a:t>15/03/2024</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r>
                        <a:rPr lang="en-GB"/>
                        <a:t>28/02/2026</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r>
                        <a:rPr lang="en-GB"/>
                        <a:t>22</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r>
                        <a:rPr lang="en-GB"/>
                        <a:t>0</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3"/>
                  </a:ext>
                </a:extLst>
              </a:tr>
              <a:tr h="0">
                <a:tc>
                  <a:txBody>
                    <a:bodyPr/>
                    <a:lstStyle/>
                    <a:p>
                      <a:pPr marL="0" lvl="0" indent="0" algn="l" rtl="0">
                        <a:spcBef>
                          <a:spcPts val="0"/>
                        </a:spcBef>
                        <a:spcAft>
                          <a:spcPts val="0"/>
                        </a:spcAft>
                        <a:buNone/>
                      </a:pPr>
                      <a:r>
                        <a:rPr lang="en-GB"/>
                        <a:t>56813</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r>
                        <a:rPr lang="en-GB"/>
                        <a:t>REZILIENT2</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r>
                        <a:rPr lang="en-GB"/>
                        <a:t>08/02/2024</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r>
                        <a:rPr lang="en-GB"/>
                        <a:t>12/08/2024</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r>
                        <a:rPr lang="en-GB"/>
                        <a:t>2</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r>
                        <a:rPr lang="en-GB"/>
                        <a:t>1</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4"/>
                  </a:ext>
                </a:extLst>
              </a:tr>
              <a:tr h="342900">
                <a:tc>
                  <a:txBody>
                    <a:bodyPr/>
                    <a:lstStyle/>
                    <a:p>
                      <a:pPr marL="0" lvl="0" indent="0" algn="l" rtl="0">
                        <a:spcBef>
                          <a:spcPts val="0"/>
                        </a:spcBef>
                        <a:spcAft>
                          <a:spcPts val="0"/>
                        </a:spcAft>
                        <a:buNone/>
                      </a:pPr>
                      <a:r>
                        <a:rPr lang="en-GB"/>
                        <a:t>56318</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r>
                        <a:rPr lang="en-GB"/>
                        <a:t>CANFit: home-based exercise programme for patients with cancer</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r>
                        <a:rPr lang="en-GB"/>
                        <a:t>04/12/2023</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r>
                        <a:rPr lang="en-GB"/>
                        <a:t>18/10/2024</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r>
                        <a:rPr lang="en-GB"/>
                        <a:t>660</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r>
                        <a:rPr lang="en-GB"/>
                        <a:t>0</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5"/>
                  </a:ext>
                </a:extLst>
              </a:tr>
              <a:tr h="0">
                <a:tc>
                  <a:txBody>
                    <a:bodyPr/>
                    <a:lstStyle/>
                    <a:p>
                      <a:pPr marL="0" lvl="0" indent="0" algn="l" rtl="0">
                        <a:spcBef>
                          <a:spcPts val="0"/>
                        </a:spcBef>
                        <a:spcAft>
                          <a:spcPts val="0"/>
                        </a:spcAft>
                        <a:buNone/>
                      </a:pPr>
                      <a:r>
                        <a:rPr lang="en-GB"/>
                        <a:t>55363</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r>
                        <a:rPr lang="en-GB"/>
                        <a:t>eVOLVE-Meso</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r>
                        <a:rPr lang="en-GB"/>
                        <a:t>24/11/2023</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r>
                        <a:rPr lang="en-GB"/>
                        <a:t>30/09/2025</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r>
                        <a:rPr lang="en-GB"/>
                        <a:t>40</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r>
                        <a:rPr lang="en-GB"/>
                        <a:t>10</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6"/>
                  </a:ext>
                </a:extLst>
              </a:tr>
              <a:tr h="0">
                <a:tc>
                  <a:txBody>
                    <a:bodyPr/>
                    <a:lstStyle/>
                    <a:p>
                      <a:pPr marL="0" lvl="0" indent="0" algn="l" rtl="0">
                        <a:spcBef>
                          <a:spcPts val="0"/>
                        </a:spcBef>
                        <a:spcAft>
                          <a:spcPts val="0"/>
                        </a:spcAft>
                        <a:buNone/>
                      </a:pPr>
                      <a:r>
                        <a:rPr lang="en-GB"/>
                        <a:t>53017</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r>
                        <a:rPr lang="en-GB"/>
                        <a:t>ELEX2101-X02101</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r>
                        <a:rPr lang="en-GB"/>
                        <a:t>13/10/2023</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r>
                        <a:rPr lang="en-GB"/>
                        <a:t>01/04/2024</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r>
                        <a:rPr lang="en-GB"/>
                        <a:t>31</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r>
                        <a:rPr lang="en-GB"/>
                        <a:t>3</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7"/>
                  </a:ext>
                </a:extLst>
              </a:tr>
              <a:tr h="0">
                <a:tc>
                  <a:txBody>
                    <a:bodyPr/>
                    <a:lstStyle/>
                    <a:p>
                      <a:pPr marL="0" lvl="0" indent="0" algn="l" rtl="0">
                        <a:spcBef>
                          <a:spcPts val="0"/>
                        </a:spcBef>
                        <a:spcAft>
                          <a:spcPts val="0"/>
                        </a:spcAft>
                        <a:buNone/>
                      </a:pPr>
                      <a:r>
                        <a:rPr lang="en-GB"/>
                        <a:t>54864</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r>
                        <a:rPr lang="en-GB"/>
                        <a:t>Lighthouse - v2, 31Mar2023</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r>
                        <a:rPr lang="en-GB"/>
                        <a:t>09/10/2023</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r>
                        <a:rPr lang="en-GB"/>
                        <a:t>21/01/2025</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r>
                        <a:rPr lang="en-GB"/>
                        <a:t>125</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r>
                        <a:rPr lang="en-GB"/>
                        <a:t>83</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8"/>
                  </a:ext>
                </a:extLst>
              </a:tr>
              <a:tr h="0">
                <a:tc>
                  <a:txBody>
                    <a:bodyPr/>
                    <a:lstStyle/>
                    <a:p>
                      <a:pPr marL="0" lvl="0" indent="0" algn="l" rtl="0">
                        <a:spcBef>
                          <a:spcPts val="0"/>
                        </a:spcBef>
                        <a:spcAft>
                          <a:spcPts val="0"/>
                        </a:spcAft>
                        <a:buNone/>
                      </a:pPr>
                      <a:r>
                        <a:rPr lang="en-GB"/>
                        <a:t>52009</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r>
                        <a:rPr lang="en-GB"/>
                        <a:t>M18-868</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r>
                        <a:rPr lang="en-GB"/>
                        <a:t>12/07/2023</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r>
                        <a:rPr lang="en-GB"/>
                        <a:t>07/03/2027</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r>
                        <a:rPr lang="en-GB"/>
                        <a:t>13</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r>
                        <a:rPr lang="en-GB"/>
                        <a:t>2</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9"/>
                  </a:ext>
                </a:extLst>
              </a:tr>
              <a:tr h="0">
                <a:tc>
                  <a:txBody>
                    <a:bodyPr/>
                    <a:lstStyle/>
                    <a:p>
                      <a:pPr marL="0" lvl="0" indent="0" algn="l" rtl="0">
                        <a:spcBef>
                          <a:spcPts val="0"/>
                        </a:spcBef>
                        <a:spcAft>
                          <a:spcPts val="0"/>
                        </a:spcAft>
                        <a:buNone/>
                      </a:pPr>
                      <a:r>
                        <a:rPr lang="en-GB"/>
                        <a:t>42105</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r>
                        <a:rPr lang="en-GB"/>
                        <a:t>EFC15858</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r>
                        <a:rPr lang="en-GB"/>
                        <a:t>23/06/2023</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r>
                        <a:rPr lang="en-GB"/>
                        <a:t>15/04/2024</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r>
                        <a:rPr lang="en-GB"/>
                        <a:t>4</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r>
                        <a:rPr lang="en-GB"/>
                        <a:t>0</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10"/>
                  </a:ext>
                </a:extLst>
              </a:tr>
              <a:tr h="342900">
                <a:tc>
                  <a:txBody>
                    <a:bodyPr/>
                    <a:lstStyle/>
                    <a:p>
                      <a:pPr marL="0" lvl="0" indent="0" algn="l" rtl="0">
                        <a:spcBef>
                          <a:spcPts val="0"/>
                        </a:spcBef>
                        <a:spcAft>
                          <a:spcPts val="0"/>
                        </a:spcAft>
                        <a:buNone/>
                      </a:pPr>
                      <a:r>
                        <a:rPr lang="en-GB"/>
                        <a:t>51510</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r>
                        <a:rPr lang="en-GB"/>
                        <a:t>MX39897: Registry in patients profiled with NGS</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r>
                        <a:rPr lang="en-GB"/>
                        <a:t>12/05/2023</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r>
                        <a:rPr lang="en-GB"/>
                        <a:t>31/12/2026</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r>
                        <a:rPr lang="en-GB"/>
                        <a:t>100</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r>
                        <a:rPr lang="en-GB"/>
                        <a:t>62</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11"/>
                  </a:ext>
                </a:extLst>
              </a:tr>
            </a:tbl>
          </a:graphicData>
        </a:graphic>
      </p:graphicFrame>
      <p:sp>
        <p:nvSpPr>
          <p:cNvPr id="132" name="Google Shape;132;p15"/>
          <p:cNvSpPr txBox="1"/>
          <p:nvPr/>
        </p:nvSpPr>
        <p:spPr>
          <a:xfrm>
            <a:off x="2046900" y="104125"/>
            <a:ext cx="8098200" cy="5388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sz="2300">
                <a:solidFill>
                  <a:srgbClr val="3D85C6"/>
                </a:solidFill>
              </a:rPr>
              <a:t>Lung Cancer Studies opened in last 12 months</a:t>
            </a:r>
            <a:endParaRPr sz="2300">
              <a:solidFill>
                <a:srgbClr val="3D85C6"/>
              </a:solidFill>
            </a:endParaRPr>
          </a:p>
        </p:txBody>
      </p:sp>
      <p:sp>
        <p:nvSpPr>
          <p:cNvPr id="133" name="Google Shape;133;p15"/>
          <p:cNvSpPr txBox="1"/>
          <p:nvPr/>
        </p:nvSpPr>
        <p:spPr>
          <a:xfrm>
            <a:off x="4655725" y="6227800"/>
            <a:ext cx="5139900" cy="492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2000" b="1">
                <a:solidFill>
                  <a:srgbClr val="E65E3B"/>
                </a:solidFill>
              </a:rPr>
              <a:t>Full list of open studies to be circulated</a:t>
            </a:r>
            <a:endParaRPr sz="2000" b="1">
              <a:solidFill>
                <a:srgbClr val="E65E3B"/>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16"/>
          <p:cNvSpPr txBox="1">
            <a:spLocks noGrp="1"/>
          </p:cNvSpPr>
          <p:nvPr>
            <p:ph type="title"/>
          </p:nvPr>
        </p:nvSpPr>
        <p:spPr>
          <a:xfrm>
            <a:off x="1085850" y="56500"/>
            <a:ext cx="8829600" cy="865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GB" sz="2700"/>
              <a:t>Cancer Vaccine Pathway Studies: Lung</a:t>
            </a:r>
            <a:endParaRPr sz="2700"/>
          </a:p>
        </p:txBody>
      </p:sp>
      <p:sp>
        <p:nvSpPr>
          <p:cNvPr id="140" name="Google Shape;140;p16"/>
          <p:cNvSpPr txBox="1">
            <a:spLocks noGrp="1"/>
          </p:cNvSpPr>
          <p:nvPr>
            <p:ph type="body" idx="1"/>
          </p:nvPr>
        </p:nvSpPr>
        <p:spPr>
          <a:xfrm>
            <a:off x="265050" y="705900"/>
            <a:ext cx="11468100" cy="53337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GB" sz="1800" i="1">
                <a:solidFill>
                  <a:srgbClr val="E65E3B"/>
                </a:solidFill>
              </a:rPr>
              <a:t>NHS Cancer Vaccine Launchpad (NHS CVLP):</a:t>
            </a:r>
            <a:endParaRPr sz="1800" i="1">
              <a:solidFill>
                <a:srgbClr val="E65E3B"/>
              </a:solidFill>
            </a:endParaRPr>
          </a:p>
          <a:p>
            <a:pPr marL="450000" lvl="0" indent="0" algn="l" rtl="0">
              <a:spcBef>
                <a:spcPts val="1000"/>
              </a:spcBef>
              <a:spcAft>
                <a:spcPts val="0"/>
              </a:spcAft>
              <a:buNone/>
            </a:pPr>
            <a:r>
              <a:rPr lang="en-GB" sz="1600"/>
              <a:t>Establishing a UK Platform to collect Tumour Samples and Perform DNA/RNA Sequencing for the Development of Personalised Cancer Vaccines. Multiple sites in region</a:t>
            </a:r>
            <a:endParaRPr sz="1600"/>
          </a:p>
          <a:p>
            <a:pPr marL="0" lvl="0" indent="0" algn="l" rtl="0">
              <a:spcBef>
                <a:spcPts val="1000"/>
              </a:spcBef>
              <a:spcAft>
                <a:spcPts val="0"/>
              </a:spcAft>
              <a:buNone/>
            </a:pPr>
            <a:r>
              <a:rPr lang="en-GB" sz="1800" i="1">
                <a:solidFill>
                  <a:srgbClr val="E65E3B"/>
                </a:solidFill>
              </a:rPr>
              <a:t>Phase 3, Two-stage, Randomized Study of ONC-392 Versus   Docetaxel in Metastatic Non-Small Cell Lung Cancers that   Progressed on PD-1/PD-Ll Inhibitors</a:t>
            </a:r>
            <a:endParaRPr sz="1800" i="1">
              <a:solidFill>
                <a:srgbClr val="E65E3B"/>
              </a:solidFill>
            </a:endParaRPr>
          </a:p>
          <a:p>
            <a:pPr marL="0" lvl="0" indent="457200" algn="l" rtl="0">
              <a:spcBef>
                <a:spcPts val="1000"/>
              </a:spcBef>
              <a:spcAft>
                <a:spcPts val="0"/>
              </a:spcAft>
              <a:buNone/>
            </a:pPr>
            <a:r>
              <a:rPr lang="en-GB" sz="1800">
                <a:solidFill>
                  <a:srgbClr val="193E72"/>
                </a:solidFill>
              </a:rPr>
              <a:t>Study Opened Feb 24, no recruitment recorded. No sites open in region, Torbay, RDE, So’ton closest</a:t>
            </a:r>
            <a:endParaRPr sz="1800">
              <a:solidFill>
                <a:srgbClr val="193E72"/>
              </a:solidFill>
            </a:endParaRPr>
          </a:p>
          <a:p>
            <a:pPr marL="0" lvl="0" indent="0" algn="l" rtl="0">
              <a:spcBef>
                <a:spcPts val="1000"/>
              </a:spcBef>
              <a:spcAft>
                <a:spcPts val="0"/>
              </a:spcAft>
              <a:buNone/>
            </a:pPr>
            <a:r>
              <a:rPr lang="en-GB" sz="1800" i="1">
                <a:solidFill>
                  <a:srgbClr val="E65E3B"/>
                </a:solidFill>
              </a:rPr>
              <a:t>LuCa-MERIT-1: First-in-human, open label, Phase I dose confirmation trial evaluating the safety, tolerability and preliminary efficacy of BNT116 alone and in combinations in patients with advanced non-small cell lung cancer</a:t>
            </a:r>
            <a:endParaRPr sz="1800" i="1">
              <a:solidFill>
                <a:srgbClr val="E65E3B"/>
              </a:solidFill>
            </a:endParaRPr>
          </a:p>
          <a:p>
            <a:pPr marL="0" lvl="0" indent="457200" algn="l" rtl="0">
              <a:spcBef>
                <a:spcPts val="1000"/>
              </a:spcBef>
              <a:spcAft>
                <a:spcPts val="0"/>
              </a:spcAft>
              <a:buClr>
                <a:schemeClr val="dk1"/>
              </a:buClr>
              <a:buSzPts val="1100"/>
              <a:buFont typeface="Arial"/>
              <a:buNone/>
            </a:pPr>
            <a:r>
              <a:rPr lang="en-GB" sz="1800"/>
              <a:t>Study opened Apr 24, no recruitment recorded. No sites in region, Velindre closest</a:t>
            </a:r>
            <a:endParaRPr sz="1800"/>
          </a:p>
          <a:p>
            <a:pPr marL="0" lvl="0" indent="0" algn="l" rtl="0">
              <a:spcBef>
                <a:spcPts val="1000"/>
              </a:spcBef>
              <a:spcAft>
                <a:spcPts val="0"/>
              </a:spcAft>
              <a:buClr>
                <a:schemeClr val="dk1"/>
              </a:buClr>
              <a:buSzPts val="1100"/>
              <a:buFont typeface="Arial"/>
              <a:buNone/>
            </a:pPr>
            <a:r>
              <a:rPr lang="en-GB" sz="1800" i="1">
                <a:solidFill>
                  <a:srgbClr val="E65E3B"/>
                </a:solidFill>
              </a:rPr>
              <a:t>Phase 1/2 Study of mRNA 4359 Administered Alone and in Combination With Immune Checkpoint Blockade in Participants with Advanced Solid Tumors (MOBILIZE Trial)</a:t>
            </a:r>
            <a:endParaRPr sz="1800" i="1">
              <a:solidFill>
                <a:srgbClr val="E65E3B"/>
              </a:solidFill>
            </a:endParaRPr>
          </a:p>
          <a:p>
            <a:pPr marL="0" lvl="0" indent="457200" algn="l" rtl="0">
              <a:spcBef>
                <a:spcPts val="1000"/>
              </a:spcBef>
              <a:spcAft>
                <a:spcPts val="0"/>
              </a:spcAft>
              <a:buClr>
                <a:schemeClr val="dk1"/>
              </a:buClr>
              <a:buSzPts val="1100"/>
              <a:buFont typeface="Arial"/>
              <a:buNone/>
            </a:pPr>
            <a:r>
              <a:rPr lang="en-GB" sz="1800">
                <a:solidFill>
                  <a:srgbClr val="193E72"/>
                </a:solidFill>
              </a:rPr>
              <a:t>Study opened Aug 23. 8/25 recruited. No sites open in region, Torbay, RDE, So’ton closest</a:t>
            </a:r>
            <a:endParaRPr sz="1800">
              <a:solidFill>
                <a:srgbClr val="193E72"/>
              </a:solidFill>
            </a:endParaRPr>
          </a:p>
          <a:p>
            <a:pPr marL="0" lvl="0" indent="0" algn="l" rtl="0">
              <a:spcBef>
                <a:spcPts val="1000"/>
              </a:spcBef>
              <a:spcAft>
                <a:spcPts val="0"/>
              </a:spcAft>
              <a:buClr>
                <a:schemeClr val="dk1"/>
              </a:buClr>
              <a:buSzPts val="1100"/>
              <a:buFont typeface="Arial"/>
              <a:buNone/>
            </a:pPr>
            <a:r>
              <a:rPr lang="en-GB" sz="1800" i="1">
                <a:solidFill>
                  <a:srgbClr val="E65E3B"/>
                </a:solidFill>
              </a:rPr>
              <a:t>A Phase 1, Multicenter, Open-label, Nonrandomized, First-in-human Study of OVM-200 as a Therapeutic Vaccine in Patients with Locally Advanced or Metastatic Non Small Cell Lung Cancer, Ovarian Cancer, and Prostate Cancer</a:t>
            </a:r>
            <a:endParaRPr sz="1800" i="1">
              <a:solidFill>
                <a:srgbClr val="E65E3B"/>
              </a:solidFill>
            </a:endParaRPr>
          </a:p>
          <a:p>
            <a:pPr marL="0" lvl="0" indent="457200" algn="l" rtl="0">
              <a:spcBef>
                <a:spcPts val="1000"/>
              </a:spcBef>
              <a:spcAft>
                <a:spcPts val="0"/>
              </a:spcAft>
              <a:buNone/>
            </a:pPr>
            <a:r>
              <a:rPr lang="en-GB" sz="1800">
                <a:solidFill>
                  <a:srgbClr val="193E72"/>
                </a:solidFill>
              </a:rPr>
              <a:t>Study opened Sept 21. 8/14 recruited. No sites open in region, Torbay, RDE, Velindre, So’ton closest</a:t>
            </a:r>
            <a:endParaRPr sz="1800">
              <a:solidFill>
                <a:srgbClr val="193E72"/>
              </a:solidFill>
            </a:endParaRPr>
          </a:p>
          <a:p>
            <a:pPr marL="0" lvl="0" indent="0" algn="l" rtl="0">
              <a:spcBef>
                <a:spcPts val="1000"/>
              </a:spcBef>
              <a:spcAft>
                <a:spcPts val="0"/>
              </a:spcAft>
              <a:buNone/>
            </a:pPr>
            <a:endParaRPr sz="1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5"/>
        <p:cNvGrpSpPr/>
        <p:nvPr/>
      </p:nvGrpSpPr>
      <p:grpSpPr>
        <a:xfrm>
          <a:off x="0" y="0"/>
          <a:ext cx="0" cy="0"/>
          <a:chOff x="0" y="0"/>
          <a:chExt cx="0" cy="0"/>
        </a:xfrm>
      </p:grpSpPr>
      <p:sp>
        <p:nvSpPr>
          <p:cNvPr id="146" name="Google Shape;146;p17"/>
          <p:cNvSpPr txBox="1">
            <a:spLocks noGrp="1"/>
          </p:cNvSpPr>
          <p:nvPr>
            <p:ph type="title"/>
          </p:nvPr>
        </p:nvSpPr>
        <p:spPr>
          <a:xfrm>
            <a:off x="838200" y="365127"/>
            <a:ext cx="10515600" cy="865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GB">
                <a:latin typeface="Lato"/>
                <a:ea typeface="Lato"/>
                <a:cs typeface="Lato"/>
                <a:sym typeface="Lato"/>
              </a:rPr>
              <a:t>DETERMINE </a:t>
            </a:r>
            <a:endParaRPr sz="2000">
              <a:latin typeface="Lato"/>
              <a:ea typeface="Lato"/>
              <a:cs typeface="Lato"/>
              <a:sym typeface="Lato"/>
            </a:endParaRPr>
          </a:p>
        </p:txBody>
      </p:sp>
      <p:sp>
        <p:nvSpPr>
          <p:cNvPr id="147" name="Google Shape;147;p17"/>
          <p:cNvSpPr txBox="1">
            <a:spLocks noGrp="1"/>
          </p:cNvSpPr>
          <p:nvPr>
            <p:ph type="body" idx="1"/>
          </p:nvPr>
        </p:nvSpPr>
        <p:spPr>
          <a:xfrm>
            <a:off x="838200" y="1108475"/>
            <a:ext cx="10515600" cy="4900200"/>
          </a:xfrm>
          <a:prstGeom prst="rect">
            <a:avLst/>
          </a:prstGeom>
          <a:noFill/>
          <a:ln>
            <a:noFill/>
          </a:ln>
        </p:spPr>
        <p:txBody>
          <a:bodyPr spcFirstLastPara="1" wrap="square" lIns="91425" tIns="45700" rIns="91425" bIns="45700" anchor="t" anchorCtr="0">
            <a:noAutofit/>
          </a:bodyPr>
          <a:lstStyle/>
          <a:p>
            <a:pPr marL="0" lvl="0" indent="0" algn="l" rtl="0">
              <a:spcBef>
                <a:spcPts val="1000"/>
              </a:spcBef>
              <a:spcAft>
                <a:spcPts val="0"/>
              </a:spcAft>
              <a:buNone/>
            </a:pPr>
            <a:r>
              <a:rPr lang="en-GB">
                <a:latin typeface="Lato"/>
                <a:ea typeface="Lato"/>
                <a:cs typeface="Lato"/>
                <a:sym typeface="Lato"/>
              </a:rPr>
              <a:t>Determining Extended Therapeutic indications for Existing drugs in Rare Molecularly defined Indications using a National Evaluation platform trial</a:t>
            </a:r>
            <a:endParaRPr>
              <a:latin typeface="Lato"/>
              <a:ea typeface="Lato"/>
              <a:cs typeface="Lato"/>
              <a:sym typeface="Lato"/>
            </a:endParaRPr>
          </a:p>
          <a:p>
            <a:pPr marL="0" lvl="0" indent="0" algn="l" rtl="0">
              <a:spcBef>
                <a:spcPts val="0"/>
              </a:spcBef>
              <a:spcAft>
                <a:spcPts val="0"/>
              </a:spcAft>
              <a:buNone/>
            </a:pPr>
            <a:endParaRPr>
              <a:latin typeface="Lato"/>
              <a:ea typeface="Lato"/>
              <a:cs typeface="Lato"/>
              <a:sym typeface="Lato"/>
            </a:endParaRPr>
          </a:p>
          <a:p>
            <a:pPr marL="0" lvl="0" indent="0" algn="l" rtl="0">
              <a:spcBef>
                <a:spcPts val="0"/>
              </a:spcBef>
              <a:spcAft>
                <a:spcPts val="0"/>
              </a:spcAft>
              <a:buNone/>
            </a:pPr>
            <a:r>
              <a:rPr lang="en-GB" sz="1600">
                <a:solidFill>
                  <a:srgbClr val="363636"/>
                </a:solidFill>
                <a:latin typeface="Lato"/>
                <a:ea typeface="Lato"/>
                <a:cs typeface="Lato"/>
                <a:sym typeface="Lato"/>
              </a:rPr>
              <a:t>Aim: </a:t>
            </a:r>
            <a:endParaRPr sz="1600">
              <a:solidFill>
                <a:srgbClr val="363636"/>
              </a:solidFill>
              <a:latin typeface="Lato"/>
              <a:ea typeface="Lato"/>
              <a:cs typeface="Lato"/>
              <a:sym typeface="Lato"/>
            </a:endParaRPr>
          </a:p>
          <a:p>
            <a:pPr marL="457200" lvl="0" indent="-330200" algn="l" rtl="0">
              <a:spcBef>
                <a:spcPts val="1000"/>
              </a:spcBef>
              <a:spcAft>
                <a:spcPts val="0"/>
              </a:spcAft>
              <a:buClr>
                <a:srgbClr val="363636"/>
              </a:buClr>
              <a:buSzPts val="1600"/>
              <a:buFont typeface="Lato"/>
              <a:buChar char="•"/>
            </a:pPr>
            <a:r>
              <a:rPr lang="en-GB" sz="1600">
                <a:solidFill>
                  <a:srgbClr val="363636"/>
                </a:solidFill>
                <a:latin typeface="Lato"/>
                <a:ea typeface="Lato"/>
                <a:cs typeface="Lato"/>
                <a:sym typeface="Lato"/>
              </a:rPr>
              <a:t>Evaluate the efficacy of licensed targeted therapies in unlicensed indications, in rare adult, paediatric and TYA cancers with actionable genomic alterations (including common cancers with rare actionable alterations)</a:t>
            </a:r>
            <a:endParaRPr sz="1600">
              <a:solidFill>
                <a:srgbClr val="363636"/>
              </a:solidFill>
              <a:latin typeface="Lato"/>
              <a:ea typeface="Lato"/>
              <a:cs typeface="Lato"/>
              <a:sym typeface="Lato"/>
            </a:endParaRPr>
          </a:p>
          <a:p>
            <a:pPr marL="457200" lvl="0" indent="-330200" algn="l" rtl="0">
              <a:spcBef>
                <a:spcPts val="1000"/>
              </a:spcBef>
              <a:spcAft>
                <a:spcPts val="0"/>
              </a:spcAft>
              <a:buClr>
                <a:srgbClr val="363636"/>
              </a:buClr>
              <a:buSzPts val="1600"/>
              <a:buFont typeface="Lato"/>
              <a:buChar char="•"/>
            </a:pPr>
            <a:r>
              <a:rPr lang="en-GB" sz="1600">
                <a:solidFill>
                  <a:srgbClr val="363636"/>
                </a:solidFill>
                <a:latin typeface="Lato"/>
                <a:ea typeface="Lato"/>
                <a:cs typeface="Lato"/>
                <a:sym typeface="Lato"/>
              </a:rPr>
              <a:t>Identify genomic,transcriptomic and immune contextual influences on response to therapy</a:t>
            </a:r>
            <a:endParaRPr sz="1600">
              <a:solidFill>
                <a:srgbClr val="363636"/>
              </a:solidFill>
              <a:latin typeface="Lato"/>
              <a:ea typeface="Lato"/>
              <a:cs typeface="Lato"/>
              <a:sym typeface="Lato"/>
            </a:endParaRPr>
          </a:p>
          <a:p>
            <a:pPr marL="0" lvl="0" indent="0" algn="l" rtl="0">
              <a:spcBef>
                <a:spcPts val="0"/>
              </a:spcBef>
              <a:spcAft>
                <a:spcPts val="0"/>
              </a:spcAft>
              <a:buNone/>
            </a:pPr>
            <a:endParaRPr sz="1600">
              <a:solidFill>
                <a:srgbClr val="363636"/>
              </a:solidFill>
              <a:latin typeface="Lato"/>
              <a:ea typeface="Lato"/>
              <a:cs typeface="Lato"/>
              <a:sym typeface="Lato"/>
            </a:endParaRPr>
          </a:p>
          <a:p>
            <a:pPr marL="0" lvl="0" indent="0" algn="l" rtl="0">
              <a:spcBef>
                <a:spcPts val="0"/>
              </a:spcBef>
              <a:spcAft>
                <a:spcPts val="0"/>
              </a:spcAft>
              <a:buNone/>
            </a:pPr>
            <a:r>
              <a:rPr lang="en-GB" sz="1600">
                <a:solidFill>
                  <a:srgbClr val="363636"/>
                </a:solidFill>
                <a:latin typeface="Lato"/>
                <a:ea typeface="Lato"/>
                <a:cs typeface="Lato"/>
                <a:sym typeface="Lato"/>
              </a:rPr>
              <a:t>The ultimate aim is to transition positive findings to the NHS (Cancer Drugs Fund [CDF]) to provide new treatment options for patients with rare malignancies.</a:t>
            </a:r>
            <a:endParaRPr sz="1600">
              <a:solidFill>
                <a:srgbClr val="363636"/>
              </a:solidFill>
              <a:latin typeface="Lato"/>
              <a:ea typeface="Lato"/>
              <a:cs typeface="Lato"/>
              <a:sym typeface="Lato"/>
            </a:endParaRPr>
          </a:p>
          <a:p>
            <a:pPr marL="0" lvl="0" indent="0" algn="l" rtl="0">
              <a:spcBef>
                <a:spcPts val="0"/>
              </a:spcBef>
              <a:spcAft>
                <a:spcPts val="0"/>
              </a:spcAft>
              <a:buNone/>
            </a:pPr>
            <a:endParaRPr sz="1600">
              <a:solidFill>
                <a:srgbClr val="363636"/>
              </a:solidFill>
              <a:highlight>
                <a:srgbClr val="FAFAFA"/>
              </a:highlight>
              <a:latin typeface="Lato"/>
              <a:ea typeface="Lato"/>
              <a:cs typeface="Lato"/>
              <a:sym typeface="Lato"/>
            </a:endParaRPr>
          </a:p>
          <a:p>
            <a:pPr marL="2743200" lvl="0" indent="0" algn="l" rtl="0">
              <a:lnSpc>
                <a:spcPct val="115000"/>
              </a:lnSpc>
              <a:spcBef>
                <a:spcPts val="0"/>
              </a:spcBef>
              <a:spcAft>
                <a:spcPts val="0"/>
              </a:spcAft>
              <a:buNone/>
            </a:pPr>
            <a:r>
              <a:rPr lang="en-GB" sz="1600">
                <a:solidFill>
                  <a:schemeClr val="dk1"/>
                </a:solidFill>
                <a:highlight>
                  <a:srgbClr val="FFFFFF"/>
                </a:highlight>
                <a:latin typeface="Lato"/>
                <a:ea typeface="Lato"/>
                <a:cs typeface="Lato"/>
                <a:sym typeface="Lato"/>
              </a:rPr>
              <a:t>Arm 1	 Alectinib</a:t>
            </a:r>
            <a:endParaRPr sz="1600">
              <a:solidFill>
                <a:schemeClr val="dk1"/>
              </a:solidFill>
              <a:highlight>
                <a:srgbClr val="FFFFFF"/>
              </a:highlight>
              <a:latin typeface="Lato"/>
              <a:ea typeface="Lato"/>
              <a:cs typeface="Lato"/>
              <a:sym typeface="Lato"/>
            </a:endParaRPr>
          </a:p>
          <a:p>
            <a:pPr marL="2743200" lvl="0" indent="0" algn="l" rtl="0">
              <a:lnSpc>
                <a:spcPct val="115000"/>
              </a:lnSpc>
              <a:spcBef>
                <a:spcPts val="500"/>
              </a:spcBef>
              <a:spcAft>
                <a:spcPts val="0"/>
              </a:spcAft>
              <a:buNone/>
            </a:pPr>
            <a:r>
              <a:rPr lang="en-GB" sz="1600">
                <a:solidFill>
                  <a:schemeClr val="dk1"/>
                </a:solidFill>
                <a:highlight>
                  <a:srgbClr val="FFFFFF"/>
                </a:highlight>
                <a:latin typeface="Lato"/>
                <a:ea typeface="Lato"/>
                <a:cs typeface="Lato"/>
                <a:sym typeface="Lato"/>
              </a:rPr>
              <a:t>Arm 2 	Atezolizumab</a:t>
            </a:r>
            <a:endParaRPr sz="1600">
              <a:solidFill>
                <a:schemeClr val="dk1"/>
              </a:solidFill>
              <a:highlight>
                <a:srgbClr val="FFFFFF"/>
              </a:highlight>
              <a:latin typeface="Lato"/>
              <a:ea typeface="Lato"/>
              <a:cs typeface="Lato"/>
              <a:sym typeface="Lato"/>
            </a:endParaRPr>
          </a:p>
          <a:p>
            <a:pPr marL="2743200" lvl="0" indent="0" algn="l" rtl="0">
              <a:lnSpc>
                <a:spcPct val="115000"/>
              </a:lnSpc>
              <a:spcBef>
                <a:spcPts val="500"/>
              </a:spcBef>
              <a:spcAft>
                <a:spcPts val="0"/>
              </a:spcAft>
              <a:buNone/>
            </a:pPr>
            <a:r>
              <a:rPr lang="en-GB" sz="1600">
                <a:solidFill>
                  <a:schemeClr val="dk1"/>
                </a:solidFill>
                <a:highlight>
                  <a:srgbClr val="FFFFFF"/>
                </a:highlight>
                <a:latin typeface="Lato"/>
                <a:ea typeface="Lato"/>
                <a:cs typeface="Lato"/>
                <a:sym typeface="Lato"/>
              </a:rPr>
              <a:t>Arm 3 	Entrectinib</a:t>
            </a:r>
            <a:endParaRPr sz="1600">
              <a:solidFill>
                <a:schemeClr val="dk1"/>
              </a:solidFill>
              <a:highlight>
                <a:srgbClr val="FFFFFF"/>
              </a:highlight>
              <a:latin typeface="Lato"/>
              <a:ea typeface="Lato"/>
              <a:cs typeface="Lato"/>
              <a:sym typeface="Lato"/>
            </a:endParaRPr>
          </a:p>
          <a:p>
            <a:pPr marL="2743200" lvl="0" indent="0" algn="l" rtl="0">
              <a:lnSpc>
                <a:spcPct val="115000"/>
              </a:lnSpc>
              <a:spcBef>
                <a:spcPts val="500"/>
              </a:spcBef>
              <a:spcAft>
                <a:spcPts val="0"/>
              </a:spcAft>
              <a:buNone/>
            </a:pPr>
            <a:r>
              <a:rPr lang="en-GB" sz="1600">
                <a:solidFill>
                  <a:schemeClr val="dk1"/>
                </a:solidFill>
                <a:highlight>
                  <a:srgbClr val="FFFFFF"/>
                </a:highlight>
                <a:latin typeface="Lato"/>
                <a:ea typeface="Lato"/>
                <a:cs typeface="Lato"/>
                <a:sym typeface="Lato"/>
              </a:rPr>
              <a:t>Arm 4 	Trastuzumab in combination with pertuzumab</a:t>
            </a:r>
            <a:endParaRPr sz="1600">
              <a:solidFill>
                <a:schemeClr val="dk1"/>
              </a:solidFill>
              <a:highlight>
                <a:srgbClr val="FFFFFF"/>
              </a:highlight>
              <a:latin typeface="Lato"/>
              <a:ea typeface="Lato"/>
              <a:cs typeface="Lato"/>
              <a:sym typeface="Lato"/>
            </a:endParaRPr>
          </a:p>
          <a:p>
            <a:pPr marL="2743200" lvl="0" indent="0" algn="l" rtl="0">
              <a:lnSpc>
                <a:spcPct val="115000"/>
              </a:lnSpc>
              <a:spcBef>
                <a:spcPts val="500"/>
              </a:spcBef>
              <a:spcAft>
                <a:spcPts val="0"/>
              </a:spcAft>
              <a:buNone/>
            </a:pPr>
            <a:r>
              <a:rPr lang="en-GB" sz="1600">
                <a:solidFill>
                  <a:schemeClr val="dk1"/>
                </a:solidFill>
                <a:highlight>
                  <a:srgbClr val="FFFFFF"/>
                </a:highlight>
                <a:latin typeface="Lato"/>
                <a:ea typeface="Lato"/>
                <a:cs typeface="Lato"/>
                <a:sym typeface="Lato"/>
              </a:rPr>
              <a:t>Arm 5 	Vemurafenib in combination with cobimetinib</a:t>
            </a:r>
            <a:endParaRPr sz="1600">
              <a:solidFill>
                <a:schemeClr val="dk1"/>
              </a:solidFill>
              <a:highlight>
                <a:srgbClr val="FFFFFF"/>
              </a:highlight>
              <a:latin typeface="Lato"/>
              <a:ea typeface="Lato"/>
              <a:cs typeface="Lato"/>
              <a:sym typeface="Lato"/>
            </a:endParaRPr>
          </a:p>
          <a:p>
            <a:pPr marL="0" lvl="0" indent="0" algn="l" rtl="0">
              <a:spcBef>
                <a:spcPts val="500"/>
              </a:spcBef>
              <a:spcAft>
                <a:spcPts val="0"/>
              </a:spcAft>
              <a:buClr>
                <a:schemeClr val="dk1"/>
              </a:buClr>
              <a:buSzPts val="1100"/>
              <a:buFont typeface="Arial"/>
              <a:buNone/>
            </a:pPr>
            <a:endParaRPr sz="1400">
              <a:solidFill>
                <a:srgbClr val="363636"/>
              </a:solidFill>
              <a:highlight>
                <a:srgbClr val="FAFAFA"/>
              </a:highlight>
              <a:latin typeface="Lato"/>
              <a:ea typeface="Lato"/>
              <a:cs typeface="Lato"/>
              <a:sym typeface="Lato"/>
            </a:endParaRPr>
          </a:p>
        </p:txBody>
      </p:sp>
    </p:spTree>
  </p:cSld>
  <p:clrMapOvr>
    <a:masterClrMapping/>
  </p:clrMapOvr>
</p:sld>
</file>

<file path=ppt/theme/theme1.xml><?xml version="1.0" encoding="utf-8"?>
<a:theme xmlns:a="http://schemas.openxmlformats.org/drawingml/2006/main" name="Custom Design">
  <a:themeElements>
    <a:clrScheme name="Grayscale">
      <a:dk1>
        <a:srgbClr val="000000"/>
      </a:dk1>
      <a:lt1>
        <a:srgbClr val="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359</TotalTime>
  <Words>1309</Words>
  <Application>Microsoft Office PowerPoint</Application>
  <PresentationFormat>Widescreen</PresentationFormat>
  <Paragraphs>229</Paragraphs>
  <Slides>13</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Lato</vt:lpstr>
      <vt:lpstr>Arial</vt:lpstr>
      <vt:lpstr>Calibri</vt:lpstr>
      <vt:lpstr>Custom Design</vt:lpstr>
      <vt:lpstr> SWAG Network Lung Cancer Clinical Advisory Group </vt:lpstr>
      <vt:lpstr>PowerPoint Presentation</vt:lpstr>
      <vt:lpstr>PowerPoint Presentation</vt:lpstr>
      <vt:lpstr>PowerPoint Presentation</vt:lpstr>
      <vt:lpstr>PowerPoint Presentation</vt:lpstr>
      <vt:lpstr>PowerPoint Presentation</vt:lpstr>
      <vt:lpstr>PowerPoint Presentation</vt:lpstr>
      <vt:lpstr>Cancer Vaccine Pathway Studies: Lung</vt:lpstr>
      <vt:lpstr>DETERMINE </vt:lpstr>
      <vt:lpstr>Associate PI Scheme</vt:lpstr>
      <vt:lpstr>Principal Investigator Pipeline Programme (PIPP)</vt:lpstr>
      <vt:lpstr>Clinical Research Network Transition to Research Delivery Network</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SWAG Network Lung Cancer Clinical Advisory Group</dc:title>
  <dc:creator>Ayre, Gareth</dc:creator>
  <cp:lastModifiedBy>Helen Dunderdale</cp:lastModifiedBy>
  <cp:revision>12</cp:revision>
  <dcterms:modified xsi:type="dcterms:W3CDTF">2024-05-14T08:58:05Z</dcterms:modified>
</cp:coreProperties>
</file>