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3946" r:id="rId2"/>
    <p:sldMasterId id="2147483958" r:id="rId3"/>
    <p:sldMasterId id="2147483970" r:id="rId4"/>
  </p:sldMasterIdLst>
  <p:notesMasterIdLst>
    <p:notesMasterId r:id="rId33"/>
  </p:notesMasterIdLst>
  <p:sldIdLst>
    <p:sldId id="313" r:id="rId5"/>
    <p:sldId id="333" r:id="rId6"/>
    <p:sldId id="300" r:id="rId7"/>
    <p:sldId id="281" r:id="rId8"/>
    <p:sldId id="316" r:id="rId9"/>
    <p:sldId id="336" r:id="rId10"/>
    <p:sldId id="299" r:id="rId11"/>
    <p:sldId id="312" r:id="rId12"/>
    <p:sldId id="319" r:id="rId13"/>
    <p:sldId id="317" r:id="rId14"/>
    <p:sldId id="318" r:id="rId15"/>
    <p:sldId id="335" r:id="rId16"/>
    <p:sldId id="315" r:id="rId17"/>
    <p:sldId id="321" r:id="rId18"/>
    <p:sldId id="276" r:id="rId19"/>
    <p:sldId id="323" r:id="rId20"/>
    <p:sldId id="332" r:id="rId21"/>
    <p:sldId id="324" r:id="rId22"/>
    <p:sldId id="292" r:id="rId23"/>
    <p:sldId id="310" r:id="rId24"/>
    <p:sldId id="322" r:id="rId25"/>
    <p:sldId id="325" r:id="rId26"/>
    <p:sldId id="337" r:id="rId27"/>
    <p:sldId id="339" r:id="rId28"/>
    <p:sldId id="328" r:id="rId29"/>
    <p:sldId id="329" r:id="rId30"/>
    <p:sldId id="331" r:id="rId31"/>
    <p:sldId id="32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82021" autoAdjust="0"/>
  </p:normalViewPr>
  <p:slideViewPr>
    <p:cSldViewPr snapToGrid="0">
      <p:cViewPr varScale="1">
        <p:scale>
          <a:sx n="81" d="100"/>
          <a:sy n="81" d="100"/>
        </p:scale>
        <p:origin x="715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B9563-2AA9-4036-A40D-766F868E7E0F}" type="doc">
      <dgm:prSet loTypeId="urn:microsoft.com/office/officeart/2005/8/layout/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3E631C0-EBE9-4CE9-93E1-EC576F3ABA87}">
      <dgm:prSet/>
      <dgm:spPr/>
      <dgm:t>
        <a:bodyPr/>
        <a:lstStyle/>
        <a:p>
          <a:r>
            <a:rPr lang="en-GB" dirty="0"/>
            <a:t>We are developing a new, holistic, tailored, evidence-based digital self-management platform for lung cancer survivors to:</a:t>
          </a:r>
          <a:endParaRPr lang="en-US" dirty="0"/>
        </a:p>
      </dgm:t>
    </dgm:pt>
    <dgm:pt modelId="{F1715C88-3CC8-47D1-9766-D3A308F493C7}" type="parTrans" cxnId="{EA5EF2CC-BD09-4564-9BA3-1AB58B48C580}">
      <dgm:prSet/>
      <dgm:spPr/>
      <dgm:t>
        <a:bodyPr/>
        <a:lstStyle/>
        <a:p>
          <a:endParaRPr lang="en-US"/>
        </a:p>
      </dgm:t>
    </dgm:pt>
    <dgm:pt modelId="{523D630B-C125-4A32-8B2F-909668B14C0D}" type="sibTrans" cxnId="{EA5EF2CC-BD09-4564-9BA3-1AB58B48C580}">
      <dgm:prSet/>
      <dgm:spPr/>
      <dgm:t>
        <a:bodyPr/>
        <a:lstStyle/>
        <a:p>
          <a:endParaRPr lang="en-US"/>
        </a:p>
      </dgm:t>
    </dgm:pt>
    <dgm:pt modelId="{866D6669-CDE6-4632-911E-3D7C91919A72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dirty="0"/>
            <a:t>Improve physical functioning</a:t>
          </a:r>
          <a:endParaRPr lang="en-US" dirty="0"/>
        </a:p>
      </dgm:t>
    </dgm:pt>
    <dgm:pt modelId="{16F6C8FE-CB9B-473C-A00A-32FA87FBA7B8}" type="parTrans" cxnId="{135CD488-7A99-48D7-B683-BF7BA39A60D6}">
      <dgm:prSet/>
      <dgm:spPr/>
      <dgm:t>
        <a:bodyPr/>
        <a:lstStyle/>
        <a:p>
          <a:endParaRPr lang="en-US"/>
        </a:p>
      </dgm:t>
    </dgm:pt>
    <dgm:pt modelId="{AF4D89A9-9FF2-48C2-AC77-259B4BDB70DB}" type="sibTrans" cxnId="{135CD488-7A99-48D7-B683-BF7BA39A60D6}">
      <dgm:prSet/>
      <dgm:spPr/>
      <dgm:t>
        <a:bodyPr/>
        <a:lstStyle/>
        <a:p>
          <a:endParaRPr lang="en-US"/>
        </a:p>
      </dgm:t>
    </dgm:pt>
    <dgm:pt modelId="{FA0A6FF7-18AC-48DA-B759-9C221D05AE09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dirty="0"/>
            <a:t>Enhance QoL</a:t>
          </a:r>
          <a:endParaRPr lang="en-US" dirty="0"/>
        </a:p>
      </dgm:t>
    </dgm:pt>
    <dgm:pt modelId="{EAA1FA9B-218A-4971-9FD8-D5619DCF93F4}" type="parTrans" cxnId="{7C77BC9F-5E83-4D95-8D23-F6A7AB0121BB}">
      <dgm:prSet/>
      <dgm:spPr/>
      <dgm:t>
        <a:bodyPr/>
        <a:lstStyle/>
        <a:p>
          <a:endParaRPr lang="en-US"/>
        </a:p>
      </dgm:t>
    </dgm:pt>
    <dgm:pt modelId="{562DEF7B-7E41-4B53-99CD-7E5569CADAE0}" type="sibTrans" cxnId="{7C77BC9F-5E83-4D95-8D23-F6A7AB0121BB}">
      <dgm:prSet/>
      <dgm:spPr/>
      <dgm:t>
        <a:bodyPr/>
        <a:lstStyle/>
        <a:p>
          <a:endParaRPr lang="en-US"/>
        </a:p>
      </dgm:t>
    </dgm:pt>
    <dgm:pt modelId="{A024928A-A57A-4E51-ACC8-1B2D42293F87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dirty="0"/>
            <a:t>Improve symptom management </a:t>
          </a:r>
          <a:endParaRPr lang="en-US" dirty="0"/>
        </a:p>
      </dgm:t>
    </dgm:pt>
    <dgm:pt modelId="{E800C016-98C8-4096-976B-54F29AFC8718}" type="parTrans" cxnId="{C8F0B172-AD6B-456B-9201-67CC3672EDF1}">
      <dgm:prSet/>
      <dgm:spPr/>
      <dgm:t>
        <a:bodyPr/>
        <a:lstStyle/>
        <a:p>
          <a:endParaRPr lang="en-US"/>
        </a:p>
      </dgm:t>
    </dgm:pt>
    <dgm:pt modelId="{A2EAA024-E3B0-4F23-9F5F-6F42D6428F87}" type="sibTrans" cxnId="{C8F0B172-AD6B-456B-9201-67CC3672EDF1}">
      <dgm:prSet/>
      <dgm:spPr/>
      <dgm:t>
        <a:bodyPr/>
        <a:lstStyle/>
        <a:p>
          <a:endParaRPr lang="en-US"/>
        </a:p>
      </dgm:t>
    </dgm:pt>
    <dgm:pt modelId="{DF8B091A-45F1-4EA8-85E3-E674C26724D2}">
      <dgm:prSet/>
      <dgm:spPr/>
      <dgm:t>
        <a:bodyPr/>
        <a:lstStyle/>
        <a:p>
          <a:r>
            <a:rPr lang="en-GB" dirty="0"/>
            <a:t>Derived from two other apps developed at OBU </a:t>
          </a:r>
        </a:p>
        <a:p>
          <a:r>
            <a:rPr lang="en-GB" dirty="0" err="1"/>
            <a:t>iExhale</a:t>
          </a:r>
          <a:r>
            <a:rPr lang="en-GB" dirty="0"/>
            <a:t> and HHH. </a:t>
          </a:r>
          <a:endParaRPr lang="en-US" dirty="0"/>
        </a:p>
      </dgm:t>
    </dgm:pt>
    <dgm:pt modelId="{880CDC6F-D273-464F-B756-28C657DC3D32}" type="parTrans" cxnId="{4F515622-5517-48F3-A08F-8A92F29B3138}">
      <dgm:prSet/>
      <dgm:spPr/>
      <dgm:t>
        <a:bodyPr/>
        <a:lstStyle/>
        <a:p>
          <a:endParaRPr lang="en-US"/>
        </a:p>
      </dgm:t>
    </dgm:pt>
    <dgm:pt modelId="{CA633035-691E-4C88-8726-F44F8981FCF8}" type="sibTrans" cxnId="{4F515622-5517-48F3-A08F-8A92F29B3138}">
      <dgm:prSet/>
      <dgm:spPr/>
      <dgm:t>
        <a:bodyPr/>
        <a:lstStyle/>
        <a:p>
          <a:endParaRPr lang="en-US"/>
        </a:p>
      </dgm:t>
    </dgm:pt>
    <dgm:pt modelId="{1EABCD12-2253-4762-879C-CC469769F366}" type="pres">
      <dgm:prSet presAssocID="{9D2B9563-2AA9-4036-A40D-766F868E7E0F}" presName="Name0" presStyleCnt="0">
        <dgm:presLayoutVars>
          <dgm:dir/>
          <dgm:animLvl val="lvl"/>
          <dgm:resizeHandles val="exact"/>
        </dgm:presLayoutVars>
      </dgm:prSet>
      <dgm:spPr/>
    </dgm:pt>
    <dgm:pt modelId="{70E8745E-2477-46F9-A0F8-C09C3000471E}" type="pres">
      <dgm:prSet presAssocID="{DF8B091A-45F1-4EA8-85E3-E674C26724D2}" presName="boxAndChildren" presStyleCnt="0"/>
      <dgm:spPr/>
    </dgm:pt>
    <dgm:pt modelId="{8A937B3E-4DEC-4BFC-87CF-031D68AFB49F}" type="pres">
      <dgm:prSet presAssocID="{DF8B091A-45F1-4EA8-85E3-E674C26724D2}" presName="parentTextBox" presStyleLbl="node1" presStyleIdx="0" presStyleCnt="2" custLinFactNeighborX="632" custLinFactNeighborY="114"/>
      <dgm:spPr/>
    </dgm:pt>
    <dgm:pt modelId="{9A47CF2E-3456-430B-90EA-4F5F37A75D85}" type="pres">
      <dgm:prSet presAssocID="{523D630B-C125-4A32-8B2F-909668B14C0D}" presName="sp" presStyleCnt="0"/>
      <dgm:spPr/>
    </dgm:pt>
    <dgm:pt modelId="{FBADDDD7-6491-4D10-8DC3-3ED1BAC45852}" type="pres">
      <dgm:prSet presAssocID="{B3E631C0-EBE9-4CE9-93E1-EC576F3ABA87}" presName="arrowAndChildren" presStyleCnt="0"/>
      <dgm:spPr/>
    </dgm:pt>
    <dgm:pt modelId="{FF60CA6A-F727-46FB-80E6-16D309E4F45A}" type="pres">
      <dgm:prSet presAssocID="{B3E631C0-EBE9-4CE9-93E1-EC576F3ABA87}" presName="parentTextArrow" presStyleLbl="node1" presStyleIdx="0" presStyleCnt="2"/>
      <dgm:spPr/>
    </dgm:pt>
    <dgm:pt modelId="{3A547EDC-444E-4E7E-9EB7-B8C65A2EB459}" type="pres">
      <dgm:prSet presAssocID="{B3E631C0-EBE9-4CE9-93E1-EC576F3ABA87}" presName="arrow" presStyleLbl="node1" presStyleIdx="1" presStyleCnt="2"/>
      <dgm:spPr/>
    </dgm:pt>
    <dgm:pt modelId="{D1D900C0-8FAC-44AF-9E5B-C79CE7DF19EB}" type="pres">
      <dgm:prSet presAssocID="{B3E631C0-EBE9-4CE9-93E1-EC576F3ABA87}" presName="descendantArrow" presStyleCnt="0"/>
      <dgm:spPr/>
    </dgm:pt>
    <dgm:pt modelId="{63B86417-0626-43C6-9EDE-C1AC0FEED368}" type="pres">
      <dgm:prSet presAssocID="{866D6669-CDE6-4632-911E-3D7C91919A72}" presName="childTextArrow" presStyleLbl="fgAccFollowNode1" presStyleIdx="0" presStyleCnt="3">
        <dgm:presLayoutVars>
          <dgm:bulletEnabled val="1"/>
        </dgm:presLayoutVars>
      </dgm:prSet>
      <dgm:spPr/>
    </dgm:pt>
    <dgm:pt modelId="{4F66A0A5-45BD-44FB-AC89-5916911CE864}" type="pres">
      <dgm:prSet presAssocID="{FA0A6FF7-18AC-48DA-B759-9C221D05AE09}" presName="childTextArrow" presStyleLbl="fgAccFollowNode1" presStyleIdx="1" presStyleCnt="3">
        <dgm:presLayoutVars>
          <dgm:bulletEnabled val="1"/>
        </dgm:presLayoutVars>
      </dgm:prSet>
      <dgm:spPr/>
    </dgm:pt>
    <dgm:pt modelId="{A7D181EC-6593-4DFC-9BCF-7A9ED829CC7D}" type="pres">
      <dgm:prSet presAssocID="{A024928A-A57A-4E51-ACC8-1B2D42293F87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4F515622-5517-48F3-A08F-8A92F29B3138}" srcId="{9D2B9563-2AA9-4036-A40D-766F868E7E0F}" destId="{DF8B091A-45F1-4EA8-85E3-E674C26724D2}" srcOrd="1" destOrd="0" parTransId="{880CDC6F-D273-464F-B756-28C657DC3D32}" sibTransId="{CA633035-691E-4C88-8726-F44F8981FCF8}"/>
    <dgm:cxn modelId="{33464A30-F2CE-41EB-90BF-76AC147894D3}" type="presOf" srcId="{A024928A-A57A-4E51-ACC8-1B2D42293F87}" destId="{A7D181EC-6593-4DFC-9BCF-7A9ED829CC7D}" srcOrd="0" destOrd="0" presId="urn:microsoft.com/office/officeart/2005/8/layout/process4"/>
    <dgm:cxn modelId="{64C5AC68-40EF-43DD-97DA-57E0483C838C}" type="presOf" srcId="{B3E631C0-EBE9-4CE9-93E1-EC576F3ABA87}" destId="{FF60CA6A-F727-46FB-80E6-16D309E4F45A}" srcOrd="0" destOrd="0" presId="urn:microsoft.com/office/officeart/2005/8/layout/process4"/>
    <dgm:cxn modelId="{C8F0B172-AD6B-456B-9201-67CC3672EDF1}" srcId="{B3E631C0-EBE9-4CE9-93E1-EC576F3ABA87}" destId="{A024928A-A57A-4E51-ACC8-1B2D42293F87}" srcOrd="2" destOrd="0" parTransId="{E800C016-98C8-4096-976B-54F29AFC8718}" sibTransId="{A2EAA024-E3B0-4F23-9F5F-6F42D6428F87}"/>
    <dgm:cxn modelId="{135CD488-7A99-48D7-B683-BF7BA39A60D6}" srcId="{B3E631C0-EBE9-4CE9-93E1-EC576F3ABA87}" destId="{866D6669-CDE6-4632-911E-3D7C91919A72}" srcOrd="0" destOrd="0" parTransId="{16F6C8FE-CB9B-473C-A00A-32FA87FBA7B8}" sibTransId="{AF4D89A9-9FF2-48C2-AC77-259B4BDB70DB}"/>
    <dgm:cxn modelId="{9BD4238C-5C22-48BE-9079-E2BAB2FAA410}" type="presOf" srcId="{9D2B9563-2AA9-4036-A40D-766F868E7E0F}" destId="{1EABCD12-2253-4762-879C-CC469769F366}" srcOrd="0" destOrd="0" presId="urn:microsoft.com/office/officeart/2005/8/layout/process4"/>
    <dgm:cxn modelId="{2B322692-AA33-4A17-A60B-D972BFC8814E}" type="presOf" srcId="{DF8B091A-45F1-4EA8-85E3-E674C26724D2}" destId="{8A937B3E-4DEC-4BFC-87CF-031D68AFB49F}" srcOrd="0" destOrd="0" presId="urn:microsoft.com/office/officeart/2005/8/layout/process4"/>
    <dgm:cxn modelId="{7C77BC9F-5E83-4D95-8D23-F6A7AB0121BB}" srcId="{B3E631C0-EBE9-4CE9-93E1-EC576F3ABA87}" destId="{FA0A6FF7-18AC-48DA-B759-9C221D05AE09}" srcOrd="1" destOrd="0" parTransId="{EAA1FA9B-218A-4971-9FD8-D5619DCF93F4}" sibTransId="{562DEF7B-7E41-4B53-99CD-7E5569CADAE0}"/>
    <dgm:cxn modelId="{E71268AE-D1B9-43EF-9BC5-BCD5ED44D71F}" type="presOf" srcId="{FA0A6FF7-18AC-48DA-B759-9C221D05AE09}" destId="{4F66A0A5-45BD-44FB-AC89-5916911CE864}" srcOrd="0" destOrd="0" presId="urn:microsoft.com/office/officeart/2005/8/layout/process4"/>
    <dgm:cxn modelId="{EA5EF2CC-BD09-4564-9BA3-1AB58B48C580}" srcId="{9D2B9563-2AA9-4036-A40D-766F868E7E0F}" destId="{B3E631C0-EBE9-4CE9-93E1-EC576F3ABA87}" srcOrd="0" destOrd="0" parTransId="{F1715C88-3CC8-47D1-9766-D3A308F493C7}" sibTransId="{523D630B-C125-4A32-8B2F-909668B14C0D}"/>
    <dgm:cxn modelId="{37C7C3DE-310D-4EF4-A536-C0604F539D4E}" type="presOf" srcId="{B3E631C0-EBE9-4CE9-93E1-EC576F3ABA87}" destId="{3A547EDC-444E-4E7E-9EB7-B8C65A2EB459}" srcOrd="1" destOrd="0" presId="urn:microsoft.com/office/officeart/2005/8/layout/process4"/>
    <dgm:cxn modelId="{CAD814FD-87C3-43B0-8BD9-BC2D8D1E9EC9}" type="presOf" srcId="{866D6669-CDE6-4632-911E-3D7C91919A72}" destId="{63B86417-0626-43C6-9EDE-C1AC0FEED368}" srcOrd="0" destOrd="0" presId="urn:microsoft.com/office/officeart/2005/8/layout/process4"/>
    <dgm:cxn modelId="{16E40C21-788E-46A7-946D-E79C32D8BE08}" type="presParOf" srcId="{1EABCD12-2253-4762-879C-CC469769F366}" destId="{70E8745E-2477-46F9-A0F8-C09C3000471E}" srcOrd="0" destOrd="0" presId="urn:microsoft.com/office/officeart/2005/8/layout/process4"/>
    <dgm:cxn modelId="{E98159C3-A6F4-4A60-8864-ADDCC895F06B}" type="presParOf" srcId="{70E8745E-2477-46F9-A0F8-C09C3000471E}" destId="{8A937B3E-4DEC-4BFC-87CF-031D68AFB49F}" srcOrd="0" destOrd="0" presId="urn:microsoft.com/office/officeart/2005/8/layout/process4"/>
    <dgm:cxn modelId="{3E5D1DF8-D6C1-492B-ACDA-7110F54BB571}" type="presParOf" srcId="{1EABCD12-2253-4762-879C-CC469769F366}" destId="{9A47CF2E-3456-430B-90EA-4F5F37A75D85}" srcOrd="1" destOrd="0" presId="urn:microsoft.com/office/officeart/2005/8/layout/process4"/>
    <dgm:cxn modelId="{E1D442CF-C50F-44FD-8FAC-9E74038E477F}" type="presParOf" srcId="{1EABCD12-2253-4762-879C-CC469769F366}" destId="{FBADDDD7-6491-4D10-8DC3-3ED1BAC45852}" srcOrd="2" destOrd="0" presId="urn:microsoft.com/office/officeart/2005/8/layout/process4"/>
    <dgm:cxn modelId="{69BAA632-8A17-4071-A32E-13F0FECA136A}" type="presParOf" srcId="{FBADDDD7-6491-4D10-8DC3-3ED1BAC45852}" destId="{FF60CA6A-F727-46FB-80E6-16D309E4F45A}" srcOrd="0" destOrd="0" presId="urn:microsoft.com/office/officeart/2005/8/layout/process4"/>
    <dgm:cxn modelId="{B6E2F7FF-9CFC-479C-A537-486F8F9148F0}" type="presParOf" srcId="{FBADDDD7-6491-4D10-8DC3-3ED1BAC45852}" destId="{3A547EDC-444E-4E7E-9EB7-B8C65A2EB459}" srcOrd="1" destOrd="0" presId="urn:microsoft.com/office/officeart/2005/8/layout/process4"/>
    <dgm:cxn modelId="{05C5759F-54DD-4FD8-A4F3-E600468BD820}" type="presParOf" srcId="{FBADDDD7-6491-4D10-8DC3-3ED1BAC45852}" destId="{D1D900C0-8FAC-44AF-9E5B-C79CE7DF19EB}" srcOrd="2" destOrd="0" presId="urn:microsoft.com/office/officeart/2005/8/layout/process4"/>
    <dgm:cxn modelId="{F98EC3F5-6ECE-4F4D-814E-07D9AC7450B2}" type="presParOf" srcId="{D1D900C0-8FAC-44AF-9E5B-C79CE7DF19EB}" destId="{63B86417-0626-43C6-9EDE-C1AC0FEED368}" srcOrd="0" destOrd="0" presId="urn:microsoft.com/office/officeart/2005/8/layout/process4"/>
    <dgm:cxn modelId="{9299D3E2-B72E-4FEA-8AF5-9C20E24503F5}" type="presParOf" srcId="{D1D900C0-8FAC-44AF-9E5B-C79CE7DF19EB}" destId="{4F66A0A5-45BD-44FB-AC89-5916911CE864}" srcOrd="1" destOrd="0" presId="urn:microsoft.com/office/officeart/2005/8/layout/process4"/>
    <dgm:cxn modelId="{67EDDCC4-B103-4645-80C3-57DA1C5BD6A8}" type="presParOf" srcId="{D1D900C0-8FAC-44AF-9E5B-C79CE7DF19EB}" destId="{A7D181EC-6593-4DFC-9BCF-7A9ED829CC7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C1146-9B1E-4DDE-945A-1541A13300D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631EED-575C-43EB-A41A-2F07C77956AF}">
      <dgm:prSet phldrT="[Text]"/>
      <dgm:spPr/>
      <dgm:t>
        <a:bodyPr/>
        <a:lstStyle/>
        <a:p>
          <a:r>
            <a:rPr lang="en-GB"/>
            <a:t>Literature </a:t>
          </a:r>
          <a:endParaRPr lang="en-GB" dirty="0"/>
        </a:p>
      </dgm:t>
    </dgm:pt>
    <dgm:pt modelId="{B36AB325-AC51-4BC6-835F-C3A62E4B5FB9}" type="parTrans" cxnId="{CB3AE245-5A01-423C-B6F2-ED4134F59950}">
      <dgm:prSet/>
      <dgm:spPr/>
      <dgm:t>
        <a:bodyPr/>
        <a:lstStyle/>
        <a:p>
          <a:endParaRPr lang="en-GB"/>
        </a:p>
      </dgm:t>
    </dgm:pt>
    <dgm:pt modelId="{7329B76D-5DFF-4E3D-8776-3A0D30629324}" type="sibTrans" cxnId="{CB3AE245-5A01-423C-B6F2-ED4134F59950}">
      <dgm:prSet/>
      <dgm:spPr/>
      <dgm:t>
        <a:bodyPr/>
        <a:lstStyle/>
        <a:p>
          <a:endParaRPr lang="en-GB"/>
        </a:p>
      </dgm:t>
    </dgm:pt>
    <dgm:pt modelId="{A2685456-B8A4-44C1-B3AB-50B642DC11EC}">
      <dgm:prSet phldrT="[Text]" custT="1"/>
      <dgm:spPr/>
      <dgm:t>
        <a:bodyPr/>
        <a:lstStyle/>
        <a:p>
          <a:pPr>
            <a:buFontTx/>
            <a:buNone/>
          </a:pPr>
          <a:r>
            <a:rPr lang="en-GB" sz="1900" dirty="0"/>
            <a:t>Systematic Literature Review </a:t>
          </a:r>
        </a:p>
      </dgm:t>
    </dgm:pt>
    <dgm:pt modelId="{7547DA48-3A77-4FA3-A089-D95C9810711F}" type="parTrans" cxnId="{DB47E72F-1B63-45D6-9726-389ED8AA97E9}">
      <dgm:prSet/>
      <dgm:spPr/>
      <dgm:t>
        <a:bodyPr/>
        <a:lstStyle/>
        <a:p>
          <a:endParaRPr lang="en-GB"/>
        </a:p>
      </dgm:t>
    </dgm:pt>
    <dgm:pt modelId="{A919177C-38CD-464F-84E7-2B8200322779}" type="sibTrans" cxnId="{DB47E72F-1B63-45D6-9726-389ED8AA97E9}">
      <dgm:prSet/>
      <dgm:spPr/>
      <dgm:t>
        <a:bodyPr/>
        <a:lstStyle/>
        <a:p>
          <a:endParaRPr lang="en-GB"/>
        </a:p>
      </dgm:t>
    </dgm:pt>
    <dgm:pt modelId="{0FDB59FC-7511-40E6-B575-314CDE67B542}">
      <dgm:prSet phldrT="[Text]"/>
      <dgm:spPr/>
      <dgm:t>
        <a:bodyPr/>
        <a:lstStyle/>
        <a:p>
          <a:r>
            <a:rPr lang="en-GB" dirty="0"/>
            <a:t>App Co Development </a:t>
          </a:r>
        </a:p>
      </dgm:t>
    </dgm:pt>
    <dgm:pt modelId="{FBB26B81-D4E2-45A3-9137-C90F7AED0297}" type="parTrans" cxnId="{6F78DA73-5259-4FE3-AB24-E2774C426D2A}">
      <dgm:prSet/>
      <dgm:spPr/>
      <dgm:t>
        <a:bodyPr/>
        <a:lstStyle/>
        <a:p>
          <a:endParaRPr lang="en-GB"/>
        </a:p>
      </dgm:t>
    </dgm:pt>
    <dgm:pt modelId="{B0893CD7-FC0C-4309-9967-F84443E9098E}" type="sibTrans" cxnId="{6F78DA73-5259-4FE3-AB24-E2774C426D2A}">
      <dgm:prSet/>
      <dgm:spPr/>
      <dgm:t>
        <a:bodyPr/>
        <a:lstStyle/>
        <a:p>
          <a:endParaRPr lang="en-GB"/>
        </a:p>
      </dgm:t>
    </dgm:pt>
    <dgm:pt modelId="{7E22D6A4-330C-499B-B0D2-05DF7923E33B}">
      <dgm:prSet phldrT="[Text]"/>
      <dgm:spPr/>
      <dgm:t>
        <a:bodyPr/>
        <a:lstStyle/>
        <a:p>
          <a:pPr>
            <a:buFontTx/>
            <a:buNone/>
          </a:pPr>
          <a:r>
            <a:rPr lang="en-GB" dirty="0"/>
            <a:t>Integrate 2 Apps</a:t>
          </a:r>
        </a:p>
      </dgm:t>
    </dgm:pt>
    <dgm:pt modelId="{B880C29E-FA4D-4D58-9C05-7F4B519F35AF}" type="parTrans" cxnId="{44F63127-CD75-4DB6-8DB0-9304EB52CDF7}">
      <dgm:prSet/>
      <dgm:spPr/>
      <dgm:t>
        <a:bodyPr/>
        <a:lstStyle/>
        <a:p>
          <a:endParaRPr lang="en-GB"/>
        </a:p>
      </dgm:t>
    </dgm:pt>
    <dgm:pt modelId="{50976EA1-7C87-4B38-BAD4-C23B1FE369C1}" type="sibTrans" cxnId="{44F63127-CD75-4DB6-8DB0-9304EB52CDF7}">
      <dgm:prSet/>
      <dgm:spPr/>
      <dgm:t>
        <a:bodyPr/>
        <a:lstStyle/>
        <a:p>
          <a:endParaRPr lang="en-GB"/>
        </a:p>
      </dgm:t>
    </dgm:pt>
    <dgm:pt modelId="{D9076CD3-00D7-43E9-991F-9BD0897A4B3E}">
      <dgm:prSet phldrT="[Text]"/>
      <dgm:spPr/>
      <dgm:t>
        <a:bodyPr/>
        <a:lstStyle/>
        <a:p>
          <a:r>
            <a:rPr lang="en-GB"/>
            <a:t>Feasibility Study </a:t>
          </a:r>
          <a:endParaRPr lang="en-GB" dirty="0"/>
        </a:p>
      </dgm:t>
    </dgm:pt>
    <dgm:pt modelId="{01BF0B1F-52B8-4997-88BA-586C866EAB00}" type="parTrans" cxnId="{FE97D49D-D056-402D-B32B-1A5ECCFBF9A4}">
      <dgm:prSet/>
      <dgm:spPr/>
      <dgm:t>
        <a:bodyPr/>
        <a:lstStyle/>
        <a:p>
          <a:endParaRPr lang="en-GB"/>
        </a:p>
      </dgm:t>
    </dgm:pt>
    <dgm:pt modelId="{AEE64D42-729B-4303-96DA-147CF831CD09}" type="sibTrans" cxnId="{FE97D49D-D056-402D-B32B-1A5ECCFBF9A4}">
      <dgm:prSet/>
      <dgm:spPr/>
      <dgm:t>
        <a:bodyPr/>
        <a:lstStyle/>
        <a:p>
          <a:endParaRPr lang="en-GB"/>
        </a:p>
      </dgm:t>
    </dgm:pt>
    <dgm:pt modelId="{0FA757CD-01CD-4B5A-B70A-5F4AF9DC8354}">
      <dgm:prSet phldrT="[Text]"/>
      <dgm:spPr/>
      <dgm:t>
        <a:bodyPr/>
        <a:lstStyle/>
        <a:p>
          <a:pPr>
            <a:buFontTx/>
            <a:buNone/>
          </a:pPr>
          <a:r>
            <a:rPr lang="en-GB" dirty="0"/>
            <a:t>2 NHS Trusts</a:t>
          </a:r>
        </a:p>
      </dgm:t>
    </dgm:pt>
    <dgm:pt modelId="{D13AB38F-D6E7-46FF-AB8D-18FB9AD7823E}" type="parTrans" cxnId="{DD53696D-8BD3-4ACC-AC29-515E3F9147C0}">
      <dgm:prSet/>
      <dgm:spPr/>
      <dgm:t>
        <a:bodyPr/>
        <a:lstStyle/>
        <a:p>
          <a:endParaRPr lang="en-GB"/>
        </a:p>
      </dgm:t>
    </dgm:pt>
    <dgm:pt modelId="{30412DF2-D124-4A7B-9A14-28237AEB2333}" type="sibTrans" cxnId="{DD53696D-8BD3-4ACC-AC29-515E3F9147C0}">
      <dgm:prSet/>
      <dgm:spPr/>
      <dgm:t>
        <a:bodyPr/>
        <a:lstStyle/>
        <a:p>
          <a:endParaRPr lang="en-GB"/>
        </a:p>
      </dgm:t>
    </dgm:pt>
    <dgm:pt modelId="{B291478D-140E-45EE-A74A-EDBE17D36E95}">
      <dgm:prSet phldrT="[Text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GB" dirty="0"/>
            <a:t>N= 20</a:t>
          </a:r>
        </a:p>
      </dgm:t>
    </dgm:pt>
    <dgm:pt modelId="{36771044-610C-45CB-B26D-8DAA10B6123F}" type="parTrans" cxnId="{AE2A55F7-EEDC-4D87-A4D7-A5AD1E9C4E12}">
      <dgm:prSet/>
      <dgm:spPr/>
      <dgm:t>
        <a:bodyPr/>
        <a:lstStyle/>
        <a:p>
          <a:endParaRPr lang="en-GB"/>
        </a:p>
      </dgm:t>
    </dgm:pt>
    <dgm:pt modelId="{6FB623DF-BE42-45DB-850A-57585E0A1B06}" type="sibTrans" cxnId="{AE2A55F7-EEDC-4D87-A4D7-A5AD1E9C4E12}">
      <dgm:prSet/>
      <dgm:spPr/>
      <dgm:t>
        <a:bodyPr/>
        <a:lstStyle/>
        <a:p>
          <a:endParaRPr lang="en-GB"/>
        </a:p>
      </dgm:t>
    </dgm:pt>
    <dgm:pt modelId="{E84CDD5E-A364-49D3-AD60-B319912899F6}">
      <dgm:prSet phldrT="[Text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GB" dirty="0"/>
            <a:t>Usability Study </a:t>
          </a:r>
        </a:p>
      </dgm:t>
    </dgm:pt>
    <dgm:pt modelId="{E6CE7EB0-09B6-4EC8-8D40-A76C0397C5EB}" type="parTrans" cxnId="{8B601E8B-3F3C-4939-A074-B08D336687CF}">
      <dgm:prSet/>
      <dgm:spPr/>
      <dgm:t>
        <a:bodyPr/>
        <a:lstStyle/>
        <a:p>
          <a:endParaRPr lang="en-GB"/>
        </a:p>
      </dgm:t>
    </dgm:pt>
    <dgm:pt modelId="{64C1799D-F324-41D3-BD11-67DA4001CA56}" type="sibTrans" cxnId="{8B601E8B-3F3C-4939-A074-B08D336687CF}">
      <dgm:prSet/>
      <dgm:spPr/>
      <dgm:t>
        <a:bodyPr/>
        <a:lstStyle/>
        <a:p>
          <a:endParaRPr lang="en-GB"/>
        </a:p>
      </dgm:t>
    </dgm:pt>
    <dgm:pt modelId="{B75B4728-2FBB-4C87-8D4C-6B613236B872}">
      <dgm:prSet phldrT="[Text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GB" dirty="0"/>
            <a:t>Focus Groups</a:t>
          </a:r>
        </a:p>
      </dgm:t>
    </dgm:pt>
    <dgm:pt modelId="{27D9FF5D-F462-4B6D-8986-012BC7099323}" type="parTrans" cxnId="{B0F45E7F-F49D-4EBD-B86C-BCEB82CDD8CF}">
      <dgm:prSet/>
      <dgm:spPr/>
      <dgm:t>
        <a:bodyPr/>
        <a:lstStyle/>
        <a:p>
          <a:endParaRPr lang="en-GB"/>
        </a:p>
      </dgm:t>
    </dgm:pt>
    <dgm:pt modelId="{8EEE13AD-ED1E-4024-9D12-064856D4E051}" type="sibTrans" cxnId="{B0F45E7F-F49D-4EBD-B86C-BCEB82CDD8CF}">
      <dgm:prSet/>
      <dgm:spPr/>
      <dgm:t>
        <a:bodyPr/>
        <a:lstStyle/>
        <a:p>
          <a:endParaRPr lang="en-GB"/>
        </a:p>
      </dgm:t>
    </dgm:pt>
    <dgm:pt modelId="{93BEC8FA-FF5B-4CB1-9C4E-64D2A1FF600F}" type="pres">
      <dgm:prSet presAssocID="{41CC1146-9B1E-4DDE-945A-1541A13300D9}" presName="Name0" presStyleCnt="0">
        <dgm:presLayoutVars>
          <dgm:dir/>
          <dgm:animLvl val="lvl"/>
          <dgm:resizeHandles val="exact"/>
        </dgm:presLayoutVars>
      </dgm:prSet>
      <dgm:spPr/>
    </dgm:pt>
    <dgm:pt modelId="{179BFF5E-0FF3-4D0B-9572-3385978A5586}" type="pres">
      <dgm:prSet presAssocID="{41CC1146-9B1E-4DDE-945A-1541A13300D9}" presName="tSp" presStyleCnt="0"/>
      <dgm:spPr/>
    </dgm:pt>
    <dgm:pt modelId="{809ABD9B-9EC3-4E7B-8302-17F6E8BB5541}" type="pres">
      <dgm:prSet presAssocID="{41CC1146-9B1E-4DDE-945A-1541A13300D9}" presName="bSp" presStyleCnt="0"/>
      <dgm:spPr/>
    </dgm:pt>
    <dgm:pt modelId="{883FC20B-08DE-4B7D-8BCD-68CA9207EDDC}" type="pres">
      <dgm:prSet presAssocID="{41CC1146-9B1E-4DDE-945A-1541A13300D9}" presName="process" presStyleCnt="0"/>
      <dgm:spPr/>
    </dgm:pt>
    <dgm:pt modelId="{06E0641B-D6A5-481D-8C9A-E5AA9A77F03A}" type="pres">
      <dgm:prSet presAssocID="{52631EED-575C-43EB-A41A-2F07C77956AF}" presName="composite1" presStyleCnt="0"/>
      <dgm:spPr/>
    </dgm:pt>
    <dgm:pt modelId="{2ECE5459-DD4C-4E27-B8BD-72F558B980F5}" type="pres">
      <dgm:prSet presAssocID="{52631EED-575C-43EB-A41A-2F07C77956AF}" presName="dummyNode1" presStyleLbl="node1" presStyleIdx="0" presStyleCnt="3"/>
      <dgm:spPr/>
    </dgm:pt>
    <dgm:pt modelId="{AFEC5900-B53A-4DBC-845E-32977F8CB794}" type="pres">
      <dgm:prSet presAssocID="{52631EED-575C-43EB-A41A-2F07C77956AF}" presName="childNode1" presStyleLbl="bgAcc1" presStyleIdx="0" presStyleCnt="3" custScaleX="93052">
        <dgm:presLayoutVars>
          <dgm:bulletEnabled val="1"/>
        </dgm:presLayoutVars>
      </dgm:prSet>
      <dgm:spPr/>
    </dgm:pt>
    <dgm:pt modelId="{F5786DB7-8DC0-4136-AD1D-9E0157D722B0}" type="pres">
      <dgm:prSet presAssocID="{52631EED-575C-43EB-A41A-2F07C77956AF}" presName="childNode1tx" presStyleLbl="bgAcc1" presStyleIdx="0" presStyleCnt="3">
        <dgm:presLayoutVars>
          <dgm:bulletEnabled val="1"/>
        </dgm:presLayoutVars>
      </dgm:prSet>
      <dgm:spPr/>
    </dgm:pt>
    <dgm:pt modelId="{F99AA6A8-B6AB-4938-9D50-F0E79D86D624}" type="pres">
      <dgm:prSet presAssocID="{52631EED-575C-43EB-A41A-2F07C77956AF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52A7C86-6302-47CF-ADF5-16FCA99D0C4B}" type="pres">
      <dgm:prSet presAssocID="{52631EED-575C-43EB-A41A-2F07C77956AF}" presName="connSite1" presStyleCnt="0"/>
      <dgm:spPr/>
    </dgm:pt>
    <dgm:pt modelId="{FA6EC86F-03CE-486C-B4F1-34F6B59A37DA}" type="pres">
      <dgm:prSet presAssocID="{7329B76D-5DFF-4E3D-8776-3A0D30629324}" presName="Name9" presStyleLbl="sibTrans2D1" presStyleIdx="0" presStyleCnt="2"/>
      <dgm:spPr/>
    </dgm:pt>
    <dgm:pt modelId="{2AD0CB2D-AC2C-4E9A-83D7-4DD21696ABA4}" type="pres">
      <dgm:prSet presAssocID="{0FDB59FC-7511-40E6-B575-314CDE67B542}" presName="composite2" presStyleCnt="0"/>
      <dgm:spPr/>
    </dgm:pt>
    <dgm:pt modelId="{C0B0F608-855E-4B8B-BC5D-ACD657065BB6}" type="pres">
      <dgm:prSet presAssocID="{0FDB59FC-7511-40E6-B575-314CDE67B542}" presName="dummyNode2" presStyleLbl="node1" presStyleIdx="0" presStyleCnt="3"/>
      <dgm:spPr/>
    </dgm:pt>
    <dgm:pt modelId="{E40B26A6-CF10-499F-B8F6-EEA2A92A4A33}" type="pres">
      <dgm:prSet presAssocID="{0FDB59FC-7511-40E6-B575-314CDE67B542}" presName="childNode2" presStyleLbl="bgAcc1" presStyleIdx="1" presStyleCnt="3">
        <dgm:presLayoutVars>
          <dgm:bulletEnabled val="1"/>
        </dgm:presLayoutVars>
      </dgm:prSet>
      <dgm:spPr/>
    </dgm:pt>
    <dgm:pt modelId="{95A92A9C-728C-4AC7-99A4-F346685A9FD4}" type="pres">
      <dgm:prSet presAssocID="{0FDB59FC-7511-40E6-B575-314CDE67B542}" presName="childNode2tx" presStyleLbl="bgAcc1" presStyleIdx="1" presStyleCnt="3">
        <dgm:presLayoutVars>
          <dgm:bulletEnabled val="1"/>
        </dgm:presLayoutVars>
      </dgm:prSet>
      <dgm:spPr/>
    </dgm:pt>
    <dgm:pt modelId="{D91FDBBB-3494-4599-ABE5-C2803688BF4A}" type="pres">
      <dgm:prSet presAssocID="{0FDB59FC-7511-40E6-B575-314CDE67B54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3D9442F-D361-4DBE-9671-89F1B6C3B781}" type="pres">
      <dgm:prSet presAssocID="{0FDB59FC-7511-40E6-B575-314CDE67B542}" presName="connSite2" presStyleCnt="0"/>
      <dgm:spPr/>
    </dgm:pt>
    <dgm:pt modelId="{FA35E48F-0A29-4D3B-9187-7D8B0FECB83B}" type="pres">
      <dgm:prSet presAssocID="{B0893CD7-FC0C-4309-9967-F84443E9098E}" presName="Name18" presStyleLbl="sibTrans2D1" presStyleIdx="1" presStyleCnt="2"/>
      <dgm:spPr/>
    </dgm:pt>
    <dgm:pt modelId="{4AAA3E6E-7BB9-48E9-AF0A-5CCD92EFE06A}" type="pres">
      <dgm:prSet presAssocID="{D9076CD3-00D7-43E9-991F-9BD0897A4B3E}" presName="composite1" presStyleCnt="0"/>
      <dgm:spPr/>
    </dgm:pt>
    <dgm:pt modelId="{DCEEE1FF-8FDA-477D-AABA-F5B93F52CA34}" type="pres">
      <dgm:prSet presAssocID="{D9076CD3-00D7-43E9-991F-9BD0897A4B3E}" presName="dummyNode1" presStyleLbl="node1" presStyleIdx="1" presStyleCnt="3"/>
      <dgm:spPr/>
    </dgm:pt>
    <dgm:pt modelId="{46459ADA-FA91-4A95-95F5-CA4715FD9F4F}" type="pres">
      <dgm:prSet presAssocID="{D9076CD3-00D7-43E9-991F-9BD0897A4B3E}" presName="childNode1" presStyleLbl="bgAcc1" presStyleIdx="2" presStyleCnt="3">
        <dgm:presLayoutVars>
          <dgm:bulletEnabled val="1"/>
        </dgm:presLayoutVars>
      </dgm:prSet>
      <dgm:spPr/>
    </dgm:pt>
    <dgm:pt modelId="{59AAC9C8-789B-4B68-A016-3C257EBCD154}" type="pres">
      <dgm:prSet presAssocID="{D9076CD3-00D7-43E9-991F-9BD0897A4B3E}" presName="childNode1tx" presStyleLbl="bgAcc1" presStyleIdx="2" presStyleCnt="3">
        <dgm:presLayoutVars>
          <dgm:bulletEnabled val="1"/>
        </dgm:presLayoutVars>
      </dgm:prSet>
      <dgm:spPr/>
    </dgm:pt>
    <dgm:pt modelId="{24E55AFD-EE65-4CED-B34C-FDBB6FD307F2}" type="pres">
      <dgm:prSet presAssocID="{D9076CD3-00D7-43E9-991F-9BD0897A4B3E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733519D-DDF5-4E9A-9385-DE6D4CD42088}" type="pres">
      <dgm:prSet presAssocID="{D9076CD3-00D7-43E9-991F-9BD0897A4B3E}" presName="connSite1" presStyleCnt="0"/>
      <dgm:spPr/>
    </dgm:pt>
  </dgm:ptLst>
  <dgm:cxnLst>
    <dgm:cxn modelId="{F895070D-FC4B-4196-8878-A122B14F35FC}" type="presOf" srcId="{A2685456-B8A4-44C1-B3AB-50B642DC11EC}" destId="{F5786DB7-8DC0-4136-AD1D-9E0157D722B0}" srcOrd="1" destOrd="0" presId="urn:microsoft.com/office/officeart/2005/8/layout/hProcess4"/>
    <dgm:cxn modelId="{93353A24-0581-40B9-84B3-29B7219B38BA}" type="presOf" srcId="{0FA757CD-01CD-4B5A-B70A-5F4AF9DC8354}" destId="{46459ADA-FA91-4A95-95F5-CA4715FD9F4F}" srcOrd="0" destOrd="0" presId="urn:microsoft.com/office/officeart/2005/8/layout/hProcess4"/>
    <dgm:cxn modelId="{44F63127-CD75-4DB6-8DB0-9304EB52CDF7}" srcId="{0FDB59FC-7511-40E6-B575-314CDE67B542}" destId="{7E22D6A4-330C-499B-B0D2-05DF7923E33B}" srcOrd="0" destOrd="0" parTransId="{B880C29E-FA4D-4D58-9C05-7F4B519F35AF}" sibTransId="{50976EA1-7C87-4B38-BAD4-C23B1FE369C1}"/>
    <dgm:cxn modelId="{DB47E72F-1B63-45D6-9726-389ED8AA97E9}" srcId="{52631EED-575C-43EB-A41A-2F07C77956AF}" destId="{A2685456-B8A4-44C1-B3AB-50B642DC11EC}" srcOrd="0" destOrd="0" parTransId="{7547DA48-3A77-4FA3-A089-D95C9810711F}" sibTransId="{A919177C-38CD-464F-84E7-2B8200322779}"/>
    <dgm:cxn modelId="{54D19860-66C1-4DC0-A6E1-D5065011682D}" type="presOf" srcId="{E84CDD5E-A364-49D3-AD60-B319912899F6}" destId="{E40B26A6-CF10-499F-B8F6-EEA2A92A4A33}" srcOrd="0" destOrd="2" presId="urn:microsoft.com/office/officeart/2005/8/layout/hProcess4"/>
    <dgm:cxn modelId="{CB3AE245-5A01-423C-B6F2-ED4134F59950}" srcId="{41CC1146-9B1E-4DDE-945A-1541A13300D9}" destId="{52631EED-575C-43EB-A41A-2F07C77956AF}" srcOrd="0" destOrd="0" parTransId="{B36AB325-AC51-4BC6-835F-C3A62E4B5FB9}" sibTransId="{7329B76D-5DFF-4E3D-8776-3A0D30629324}"/>
    <dgm:cxn modelId="{EBA5B649-BEBB-4F0F-9F25-03A7F52D0680}" type="presOf" srcId="{E84CDD5E-A364-49D3-AD60-B319912899F6}" destId="{95A92A9C-728C-4AC7-99A4-F346685A9FD4}" srcOrd="1" destOrd="2" presId="urn:microsoft.com/office/officeart/2005/8/layout/hProcess4"/>
    <dgm:cxn modelId="{DD53696D-8BD3-4ACC-AC29-515E3F9147C0}" srcId="{D9076CD3-00D7-43E9-991F-9BD0897A4B3E}" destId="{0FA757CD-01CD-4B5A-B70A-5F4AF9DC8354}" srcOrd="0" destOrd="0" parTransId="{D13AB38F-D6E7-46FF-AB8D-18FB9AD7823E}" sibTransId="{30412DF2-D124-4A7B-9A14-28237AEB2333}"/>
    <dgm:cxn modelId="{977EE06E-803A-4B4D-A9AA-C8970625C2DE}" type="presOf" srcId="{7E22D6A4-330C-499B-B0D2-05DF7923E33B}" destId="{E40B26A6-CF10-499F-B8F6-EEA2A92A4A33}" srcOrd="0" destOrd="0" presId="urn:microsoft.com/office/officeart/2005/8/layout/hProcess4"/>
    <dgm:cxn modelId="{6F78DA73-5259-4FE3-AB24-E2774C426D2A}" srcId="{41CC1146-9B1E-4DDE-945A-1541A13300D9}" destId="{0FDB59FC-7511-40E6-B575-314CDE67B542}" srcOrd="1" destOrd="0" parTransId="{FBB26B81-D4E2-45A3-9137-C90F7AED0297}" sibTransId="{B0893CD7-FC0C-4309-9967-F84443E9098E}"/>
    <dgm:cxn modelId="{109A2575-B31C-4BDF-8F1A-3D307D2A3FD0}" type="presOf" srcId="{52631EED-575C-43EB-A41A-2F07C77956AF}" destId="{F99AA6A8-B6AB-4938-9D50-F0E79D86D624}" srcOrd="0" destOrd="0" presId="urn:microsoft.com/office/officeart/2005/8/layout/hProcess4"/>
    <dgm:cxn modelId="{14F4E477-0B92-4FA4-AAFC-6632B8CA700D}" type="presOf" srcId="{D9076CD3-00D7-43E9-991F-9BD0897A4B3E}" destId="{24E55AFD-EE65-4CED-B34C-FDBB6FD307F2}" srcOrd="0" destOrd="0" presId="urn:microsoft.com/office/officeart/2005/8/layout/hProcess4"/>
    <dgm:cxn modelId="{B0F45E7F-F49D-4EBD-B86C-BCEB82CDD8CF}" srcId="{0FDB59FC-7511-40E6-B575-314CDE67B542}" destId="{B75B4728-2FBB-4C87-8D4C-6B613236B872}" srcOrd="1" destOrd="0" parTransId="{27D9FF5D-F462-4B6D-8986-012BC7099323}" sibTransId="{8EEE13AD-ED1E-4024-9D12-064856D4E051}"/>
    <dgm:cxn modelId="{8B601E8B-3F3C-4939-A074-B08D336687CF}" srcId="{0FDB59FC-7511-40E6-B575-314CDE67B542}" destId="{E84CDD5E-A364-49D3-AD60-B319912899F6}" srcOrd="2" destOrd="0" parTransId="{E6CE7EB0-09B6-4EC8-8D40-A76C0397C5EB}" sibTransId="{64C1799D-F324-41D3-BD11-67DA4001CA56}"/>
    <dgm:cxn modelId="{0A714C8D-780A-4775-A966-A092382DD2D1}" type="presOf" srcId="{0FDB59FC-7511-40E6-B575-314CDE67B542}" destId="{D91FDBBB-3494-4599-ABE5-C2803688BF4A}" srcOrd="0" destOrd="0" presId="urn:microsoft.com/office/officeart/2005/8/layout/hProcess4"/>
    <dgm:cxn modelId="{6ED47495-B0AB-4C2C-8F50-C912D062059D}" type="presOf" srcId="{7E22D6A4-330C-499B-B0D2-05DF7923E33B}" destId="{95A92A9C-728C-4AC7-99A4-F346685A9FD4}" srcOrd="1" destOrd="0" presId="urn:microsoft.com/office/officeart/2005/8/layout/hProcess4"/>
    <dgm:cxn modelId="{FEF89A9C-AB6B-47BF-8D3C-99C860C21647}" type="presOf" srcId="{B291478D-140E-45EE-A74A-EDBE17D36E95}" destId="{46459ADA-FA91-4A95-95F5-CA4715FD9F4F}" srcOrd="0" destOrd="1" presId="urn:microsoft.com/office/officeart/2005/8/layout/hProcess4"/>
    <dgm:cxn modelId="{7435EA9C-66C8-4139-8BD7-84CAE89E2729}" type="presOf" srcId="{B75B4728-2FBB-4C87-8D4C-6B613236B872}" destId="{E40B26A6-CF10-499F-B8F6-EEA2A92A4A33}" srcOrd="0" destOrd="1" presId="urn:microsoft.com/office/officeart/2005/8/layout/hProcess4"/>
    <dgm:cxn modelId="{FE97D49D-D056-402D-B32B-1A5ECCFBF9A4}" srcId="{41CC1146-9B1E-4DDE-945A-1541A13300D9}" destId="{D9076CD3-00D7-43E9-991F-9BD0897A4B3E}" srcOrd="2" destOrd="0" parTransId="{01BF0B1F-52B8-4997-88BA-586C866EAB00}" sibTransId="{AEE64D42-729B-4303-96DA-147CF831CD09}"/>
    <dgm:cxn modelId="{3CA387A4-4D22-47F7-B970-E546AA591822}" type="presOf" srcId="{B291478D-140E-45EE-A74A-EDBE17D36E95}" destId="{59AAC9C8-789B-4B68-A016-3C257EBCD154}" srcOrd="1" destOrd="1" presId="urn:microsoft.com/office/officeart/2005/8/layout/hProcess4"/>
    <dgm:cxn modelId="{806C24A5-2CF0-4519-8C38-BA7187240D3E}" type="presOf" srcId="{A2685456-B8A4-44C1-B3AB-50B642DC11EC}" destId="{AFEC5900-B53A-4DBC-845E-32977F8CB794}" srcOrd="0" destOrd="0" presId="urn:microsoft.com/office/officeart/2005/8/layout/hProcess4"/>
    <dgm:cxn modelId="{125EE1CE-7DC1-46B0-AF79-A06193284EBC}" type="presOf" srcId="{7329B76D-5DFF-4E3D-8776-3A0D30629324}" destId="{FA6EC86F-03CE-486C-B4F1-34F6B59A37DA}" srcOrd="0" destOrd="0" presId="urn:microsoft.com/office/officeart/2005/8/layout/hProcess4"/>
    <dgm:cxn modelId="{478B2AD8-344E-4951-9BCE-DC50B4C47D0E}" type="presOf" srcId="{0FA757CD-01CD-4B5A-B70A-5F4AF9DC8354}" destId="{59AAC9C8-789B-4B68-A016-3C257EBCD154}" srcOrd="1" destOrd="0" presId="urn:microsoft.com/office/officeart/2005/8/layout/hProcess4"/>
    <dgm:cxn modelId="{503B17E8-4B55-49FD-B08E-72B5F37C594F}" type="presOf" srcId="{B0893CD7-FC0C-4309-9967-F84443E9098E}" destId="{FA35E48F-0A29-4D3B-9187-7D8B0FECB83B}" srcOrd="0" destOrd="0" presId="urn:microsoft.com/office/officeart/2005/8/layout/hProcess4"/>
    <dgm:cxn modelId="{7555A7F3-DE83-4258-AB80-6C4513276473}" type="presOf" srcId="{41CC1146-9B1E-4DDE-945A-1541A13300D9}" destId="{93BEC8FA-FF5B-4CB1-9C4E-64D2A1FF600F}" srcOrd="0" destOrd="0" presId="urn:microsoft.com/office/officeart/2005/8/layout/hProcess4"/>
    <dgm:cxn modelId="{AE2A55F7-EEDC-4D87-A4D7-A5AD1E9C4E12}" srcId="{D9076CD3-00D7-43E9-991F-9BD0897A4B3E}" destId="{B291478D-140E-45EE-A74A-EDBE17D36E95}" srcOrd="1" destOrd="0" parTransId="{36771044-610C-45CB-B26D-8DAA10B6123F}" sibTransId="{6FB623DF-BE42-45DB-850A-57585E0A1B06}"/>
    <dgm:cxn modelId="{3BC5F3FF-2B80-4E9C-A2D5-F5E08C0B2616}" type="presOf" srcId="{B75B4728-2FBB-4C87-8D4C-6B613236B872}" destId="{95A92A9C-728C-4AC7-99A4-F346685A9FD4}" srcOrd="1" destOrd="1" presId="urn:microsoft.com/office/officeart/2005/8/layout/hProcess4"/>
    <dgm:cxn modelId="{415B4B8F-4F4D-4035-A18C-F84623034E45}" type="presParOf" srcId="{93BEC8FA-FF5B-4CB1-9C4E-64D2A1FF600F}" destId="{179BFF5E-0FF3-4D0B-9572-3385978A5586}" srcOrd="0" destOrd="0" presId="urn:microsoft.com/office/officeart/2005/8/layout/hProcess4"/>
    <dgm:cxn modelId="{E28B6849-B99A-4E1B-97B7-690C1345A68C}" type="presParOf" srcId="{93BEC8FA-FF5B-4CB1-9C4E-64D2A1FF600F}" destId="{809ABD9B-9EC3-4E7B-8302-17F6E8BB5541}" srcOrd="1" destOrd="0" presId="urn:microsoft.com/office/officeart/2005/8/layout/hProcess4"/>
    <dgm:cxn modelId="{BD8F628A-1C7A-4F57-BCEB-404E86881D12}" type="presParOf" srcId="{93BEC8FA-FF5B-4CB1-9C4E-64D2A1FF600F}" destId="{883FC20B-08DE-4B7D-8BCD-68CA9207EDDC}" srcOrd="2" destOrd="0" presId="urn:microsoft.com/office/officeart/2005/8/layout/hProcess4"/>
    <dgm:cxn modelId="{9AA49DAB-88C3-4B59-8107-9629D260EAB1}" type="presParOf" srcId="{883FC20B-08DE-4B7D-8BCD-68CA9207EDDC}" destId="{06E0641B-D6A5-481D-8C9A-E5AA9A77F03A}" srcOrd="0" destOrd="0" presId="urn:microsoft.com/office/officeart/2005/8/layout/hProcess4"/>
    <dgm:cxn modelId="{84A3467B-8A06-43F8-96B2-1924AC55F93A}" type="presParOf" srcId="{06E0641B-D6A5-481D-8C9A-E5AA9A77F03A}" destId="{2ECE5459-DD4C-4E27-B8BD-72F558B980F5}" srcOrd="0" destOrd="0" presId="urn:microsoft.com/office/officeart/2005/8/layout/hProcess4"/>
    <dgm:cxn modelId="{13591710-8376-443A-8464-3EB066EB2C68}" type="presParOf" srcId="{06E0641B-D6A5-481D-8C9A-E5AA9A77F03A}" destId="{AFEC5900-B53A-4DBC-845E-32977F8CB794}" srcOrd="1" destOrd="0" presId="urn:microsoft.com/office/officeart/2005/8/layout/hProcess4"/>
    <dgm:cxn modelId="{C14500F8-AD01-4D2E-8997-61DD93C6D029}" type="presParOf" srcId="{06E0641B-D6A5-481D-8C9A-E5AA9A77F03A}" destId="{F5786DB7-8DC0-4136-AD1D-9E0157D722B0}" srcOrd="2" destOrd="0" presId="urn:microsoft.com/office/officeart/2005/8/layout/hProcess4"/>
    <dgm:cxn modelId="{410534D9-02E1-4EAD-B8D3-BEB3F80A2283}" type="presParOf" srcId="{06E0641B-D6A5-481D-8C9A-E5AA9A77F03A}" destId="{F99AA6A8-B6AB-4938-9D50-F0E79D86D624}" srcOrd="3" destOrd="0" presId="urn:microsoft.com/office/officeart/2005/8/layout/hProcess4"/>
    <dgm:cxn modelId="{9903F89B-5604-43C8-936E-8DF2FBFC85C5}" type="presParOf" srcId="{06E0641B-D6A5-481D-8C9A-E5AA9A77F03A}" destId="{552A7C86-6302-47CF-ADF5-16FCA99D0C4B}" srcOrd="4" destOrd="0" presId="urn:microsoft.com/office/officeart/2005/8/layout/hProcess4"/>
    <dgm:cxn modelId="{91F65A7B-C19D-47B1-A73E-6301CA911EBE}" type="presParOf" srcId="{883FC20B-08DE-4B7D-8BCD-68CA9207EDDC}" destId="{FA6EC86F-03CE-486C-B4F1-34F6B59A37DA}" srcOrd="1" destOrd="0" presId="urn:microsoft.com/office/officeart/2005/8/layout/hProcess4"/>
    <dgm:cxn modelId="{792C75AB-CCC1-466D-87C5-9B82B54AC7AD}" type="presParOf" srcId="{883FC20B-08DE-4B7D-8BCD-68CA9207EDDC}" destId="{2AD0CB2D-AC2C-4E9A-83D7-4DD21696ABA4}" srcOrd="2" destOrd="0" presId="urn:microsoft.com/office/officeart/2005/8/layout/hProcess4"/>
    <dgm:cxn modelId="{08D840C3-25E3-4E0E-AA09-F314E2A114C1}" type="presParOf" srcId="{2AD0CB2D-AC2C-4E9A-83D7-4DD21696ABA4}" destId="{C0B0F608-855E-4B8B-BC5D-ACD657065BB6}" srcOrd="0" destOrd="0" presId="urn:microsoft.com/office/officeart/2005/8/layout/hProcess4"/>
    <dgm:cxn modelId="{A162E8FA-2C85-462B-8AF4-9FBD346B903B}" type="presParOf" srcId="{2AD0CB2D-AC2C-4E9A-83D7-4DD21696ABA4}" destId="{E40B26A6-CF10-499F-B8F6-EEA2A92A4A33}" srcOrd="1" destOrd="0" presId="urn:microsoft.com/office/officeart/2005/8/layout/hProcess4"/>
    <dgm:cxn modelId="{977341F7-4C1A-4E59-94F5-ECB13259EA7C}" type="presParOf" srcId="{2AD0CB2D-AC2C-4E9A-83D7-4DD21696ABA4}" destId="{95A92A9C-728C-4AC7-99A4-F346685A9FD4}" srcOrd="2" destOrd="0" presId="urn:microsoft.com/office/officeart/2005/8/layout/hProcess4"/>
    <dgm:cxn modelId="{F6237F1F-A7AD-499B-81D8-0B0603A20EF1}" type="presParOf" srcId="{2AD0CB2D-AC2C-4E9A-83D7-4DD21696ABA4}" destId="{D91FDBBB-3494-4599-ABE5-C2803688BF4A}" srcOrd="3" destOrd="0" presId="urn:microsoft.com/office/officeart/2005/8/layout/hProcess4"/>
    <dgm:cxn modelId="{C5D60AA6-FEF9-4E72-BA1B-B63F1B80E07E}" type="presParOf" srcId="{2AD0CB2D-AC2C-4E9A-83D7-4DD21696ABA4}" destId="{F3D9442F-D361-4DBE-9671-89F1B6C3B781}" srcOrd="4" destOrd="0" presId="urn:microsoft.com/office/officeart/2005/8/layout/hProcess4"/>
    <dgm:cxn modelId="{28A335B7-0FD4-477F-8858-74B7A82CC8F5}" type="presParOf" srcId="{883FC20B-08DE-4B7D-8BCD-68CA9207EDDC}" destId="{FA35E48F-0A29-4D3B-9187-7D8B0FECB83B}" srcOrd="3" destOrd="0" presId="urn:microsoft.com/office/officeart/2005/8/layout/hProcess4"/>
    <dgm:cxn modelId="{B1C3015E-DE99-4441-B00D-39E876668A11}" type="presParOf" srcId="{883FC20B-08DE-4B7D-8BCD-68CA9207EDDC}" destId="{4AAA3E6E-7BB9-48E9-AF0A-5CCD92EFE06A}" srcOrd="4" destOrd="0" presId="urn:microsoft.com/office/officeart/2005/8/layout/hProcess4"/>
    <dgm:cxn modelId="{93D94011-642E-48AB-ADE0-DB0548E7F71F}" type="presParOf" srcId="{4AAA3E6E-7BB9-48E9-AF0A-5CCD92EFE06A}" destId="{DCEEE1FF-8FDA-477D-AABA-F5B93F52CA34}" srcOrd="0" destOrd="0" presId="urn:microsoft.com/office/officeart/2005/8/layout/hProcess4"/>
    <dgm:cxn modelId="{9FA7B94A-568F-4235-B103-516D649A2B4E}" type="presParOf" srcId="{4AAA3E6E-7BB9-48E9-AF0A-5CCD92EFE06A}" destId="{46459ADA-FA91-4A95-95F5-CA4715FD9F4F}" srcOrd="1" destOrd="0" presId="urn:microsoft.com/office/officeart/2005/8/layout/hProcess4"/>
    <dgm:cxn modelId="{3C1E9A08-003B-45C9-9383-3303F9F6E326}" type="presParOf" srcId="{4AAA3E6E-7BB9-48E9-AF0A-5CCD92EFE06A}" destId="{59AAC9C8-789B-4B68-A016-3C257EBCD154}" srcOrd="2" destOrd="0" presId="urn:microsoft.com/office/officeart/2005/8/layout/hProcess4"/>
    <dgm:cxn modelId="{A50E67E6-0C6E-45E6-B24F-2ACA3D96608F}" type="presParOf" srcId="{4AAA3E6E-7BB9-48E9-AF0A-5CCD92EFE06A}" destId="{24E55AFD-EE65-4CED-B34C-FDBB6FD307F2}" srcOrd="3" destOrd="0" presId="urn:microsoft.com/office/officeart/2005/8/layout/hProcess4"/>
    <dgm:cxn modelId="{AE660D49-6585-4AA8-A1B2-02D5496A6710}" type="presParOf" srcId="{4AAA3E6E-7BB9-48E9-AF0A-5CCD92EFE06A}" destId="{8733519D-DDF5-4E9A-9385-DE6D4CD4208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189464-8DEE-49D6-B332-0EEED7AC608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6295C9E-9002-4E9C-AFC9-1BCBA4E7FB64}">
      <dgm:prSet phldrT="[Text]"/>
      <dgm:spPr/>
      <dgm:t>
        <a:bodyPr/>
        <a:lstStyle/>
        <a:p>
          <a:r>
            <a:rPr lang="en-GB" dirty="0"/>
            <a:t>Patient and Public Involvement</a:t>
          </a:r>
        </a:p>
      </dgm:t>
    </dgm:pt>
    <dgm:pt modelId="{35D4BF6A-EB54-47CF-BCCF-38FC84E0C571}" type="parTrans" cxnId="{11A56B14-92C8-4554-A53D-55E7DB52DC2B}">
      <dgm:prSet/>
      <dgm:spPr/>
      <dgm:t>
        <a:bodyPr/>
        <a:lstStyle/>
        <a:p>
          <a:endParaRPr lang="en-GB"/>
        </a:p>
      </dgm:t>
    </dgm:pt>
    <dgm:pt modelId="{64E66FA5-9D50-437E-9563-574962631B6F}" type="sibTrans" cxnId="{11A56B14-92C8-4554-A53D-55E7DB52DC2B}">
      <dgm:prSet/>
      <dgm:spPr/>
      <dgm:t>
        <a:bodyPr/>
        <a:lstStyle/>
        <a:p>
          <a:endParaRPr lang="en-GB"/>
        </a:p>
      </dgm:t>
    </dgm:pt>
    <dgm:pt modelId="{4E2B39C9-275E-4C92-93F8-D5FD15809B8A}" type="pres">
      <dgm:prSet presAssocID="{09189464-8DEE-49D6-B332-0EEED7AC6081}" presName="CompostProcess" presStyleCnt="0">
        <dgm:presLayoutVars>
          <dgm:dir/>
          <dgm:resizeHandles val="exact"/>
        </dgm:presLayoutVars>
      </dgm:prSet>
      <dgm:spPr/>
    </dgm:pt>
    <dgm:pt modelId="{7DEC39DE-AB65-454B-AE74-8431FE61563E}" type="pres">
      <dgm:prSet presAssocID="{09189464-8DEE-49D6-B332-0EEED7AC6081}" presName="arrow" presStyleLbl="bgShp" presStyleIdx="0" presStyleCnt="1" custScaleX="117647" custLinFactNeighborX="-18840" custLinFactNeighborY="-21691"/>
      <dgm:spPr/>
    </dgm:pt>
    <dgm:pt modelId="{0DBB6C80-9C57-45D8-95B6-EEE39D634665}" type="pres">
      <dgm:prSet presAssocID="{09189464-8DEE-49D6-B332-0EEED7AC6081}" presName="linearProcess" presStyleCnt="0"/>
      <dgm:spPr/>
    </dgm:pt>
    <dgm:pt modelId="{BD2D5F92-0FD2-4382-9767-4105044AD9CF}" type="pres">
      <dgm:prSet presAssocID="{E6295C9E-9002-4E9C-AFC9-1BCBA4E7FB64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11A56B14-92C8-4554-A53D-55E7DB52DC2B}" srcId="{09189464-8DEE-49D6-B332-0EEED7AC6081}" destId="{E6295C9E-9002-4E9C-AFC9-1BCBA4E7FB64}" srcOrd="0" destOrd="0" parTransId="{35D4BF6A-EB54-47CF-BCCF-38FC84E0C571}" sibTransId="{64E66FA5-9D50-437E-9563-574962631B6F}"/>
    <dgm:cxn modelId="{E4E35A2C-7D53-4875-8C69-EA5C155B3306}" type="presOf" srcId="{E6295C9E-9002-4E9C-AFC9-1BCBA4E7FB64}" destId="{BD2D5F92-0FD2-4382-9767-4105044AD9CF}" srcOrd="0" destOrd="0" presId="urn:microsoft.com/office/officeart/2005/8/layout/hProcess9"/>
    <dgm:cxn modelId="{030183B1-59C2-4973-9B67-5383261114BB}" type="presOf" srcId="{09189464-8DEE-49D6-B332-0EEED7AC6081}" destId="{4E2B39C9-275E-4C92-93F8-D5FD15809B8A}" srcOrd="0" destOrd="0" presId="urn:microsoft.com/office/officeart/2005/8/layout/hProcess9"/>
    <dgm:cxn modelId="{1E64AFF1-E02D-4201-B4CE-7DD814B7CC72}" type="presParOf" srcId="{4E2B39C9-275E-4C92-93F8-D5FD15809B8A}" destId="{7DEC39DE-AB65-454B-AE74-8431FE61563E}" srcOrd="0" destOrd="0" presId="urn:microsoft.com/office/officeart/2005/8/layout/hProcess9"/>
    <dgm:cxn modelId="{675D539E-28CB-4E79-9D73-240247E492F8}" type="presParOf" srcId="{4E2B39C9-275E-4C92-93F8-D5FD15809B8A}" destId="{0DBB6C80-9C57-45D8-95B6-EEE39D634665}" srcOrd="1" destOrd="0" presId="urn:microsoft.com/office/officeart/2005/8/layout/hProcess9"/>
    <dgm:cxn modelId="{88C2520A-2DFA-46A5-9141-9A676C1C0731}" type="presParOf" srcId="{0DBB6C80-9C57-45D8-95B6-EEE39D634665}" destId="{BD2D5F92-0FD2-4382-9767-4105044AD9C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C98E25-0111-445F-A939-F7E717E6E38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47BC1E-17F1-4980-8C4F-5BE55C007BD2}">
      <dgm:prSet/>
      <dgm:spPr/>
      <dgm:t>
        <a:bodyPr/>
        <a:lstStyle/>
        <a:p>
          <a:r>
            <a:rPr lang="en-GB" dirty="0"/>
            <a:t>“Liked the helpful links on breathing exercise. I thought that's really good. I've never had any information on breathing or exercise before”</a:t>
          </a:r>
          <a:endParaRPr lang="en-US" dirty="0"/>
        </a:p>
      </dgm:t>
    </dgm:pt>
    <dgm:pt modelId="{EB55A979-B9A7-41C7-AE62-FA94FC75A4EA}" type="parTrans" cxnId="{82FBE3DB-D694-4735-8883-9774B9022A9F}">
      <dgm:prSet/>
      <dgm:spPr/>
      <dgm:t>
        <a:bodyPr/>
        <a:lstStyle/>
        <a:p>
          <a:endParaRPr lang="en-US"/>
        </a:p>
      </dgm:t>
    </dgm:pt>
    <dgm:pt modelId="{EA42A6E1-8AC4-4C49-8272-9B2173BA9E8A}" type="sibTrans" cxnId="{82FBE3DB-D694-4735-8883-9774B9022A9F}">
      <dgm:prSet/>
      <dgm:spPr/>
      <dgm:t>
        <a:bodyPr/>
        <a:lstStyle/>
        <a:p>
          <a:endParaRPr lang="en-US"/>
        </a:p>
      </dgm:t>
    </dgm:pt>
    <dgm:pt modelId="{18F57C6A-C1A2-4085-9331-9AEF4D3F8D57}">
      <dgm:prSet/>
      <dgm:spPr/>
      <dgm:t>
        <a:bodyPr/>
        <a:lstStyle/>
        <a:p>
          <a:r>
            <a:rPr lang="en-GB" dirty="0"/>
            <a:t>“Post op support was not in my local area - diff hospital, I fell through the cracks. I was also given info to take home on management post cardiac surgery”</a:t>
          </a:r>
          <a:endParaRPr lang="en-US" dirty="0"/>
        </a:p>
      </dgm:t>
    </dgm:pt>
    <dgm:pt modelId="{4F47437A-BFCA-4D64-A0FF-17C409AC1B03}" type="parTrans" cxnId="{6E54D9B7-8892-416D-B388-8C92C0E5D20A}">
      <dgm:prSet/>
      <dgm:spPr/>
      <dgm:t>
        <a:bodyPr/>
        <a:lstStyle/>
        <a:p>
          <a:endParaRPr lang="en-US"/>
        </a:p>
      </dgm:t>
    </dgm:pt>
    <dgm:pt modelId="{CD7C001F-2D97-4C52-A556-7C98E76AA0B3}" type="sibTrans" cxnId="{6E54D9B7-8892-416D-B388-8C92C0E5D20A}">
      <dgm:prSet/>
      <dgm:spPr/>
      <dgm:t>
        <a:bodyPr/>
        <a:lstStyle/>
        <a:p>
          <a:endParaRPr lang="en-US"/>
        </a:p>
      </dgm:t>
    </dgm:pt>
    <dgm:pt modelId="{BEFF8844-8D3B-4013-BF8D-B442CA438ECA}">
      <dgm:prSet/>
      <dgm:spPr/>
      <dgm:t>
        <a:bodyPr/>
        <a:lstStyle/>
        <a:p>
          <a:r>
            <a:rPr lang="en-GB" dirty="0"/>
            <a:t>“I've not  had any guidance about exercise form my HCPs”</a:t>
          </a:r>
          <a:endParaRPr lang="en-US" dirty="0"/>
        </a:p>
      </dgm:t>
    </dgm:pt>
    <dgm:pt modelId="{97B8D608-2C7B-4816-975C-FAAA8AF8CA09}" type="parTrans" cxnId="{610C41EA-83E9-488F-9CAF-F4049B764BB0}">
      <dgm:prSet/>
      <dgm:spPr/>
      <dgm:t>
        <a:bodyPr/>
        <a:lstStyle/>
        <a:p>
          <a:endParaRPr lang="en-US"/>
        </a:p>
      </dgm:t>
    </dgm:pt>
    <dgm:pt modelId="{ECF902DC-A337-4400-A958-49BA2123E86E}" type="sibTrans" cxnId="{610C41EA-83E9-488F-9CAF-F4049B764BB0}">
      <dgm:prSet/>
      <dgm:spPr/>
      <dgm:t>
        <a:bodyPr/>
        <a:lstStyle/>
        <a:p>
          <a:endParaRPr lang="en-US"/>
        </a:p>
      </dgm:t>
    </dgm:pt>
    <dgm:pt modelId="{B7288AF0-8121-4482-B7C3-4BAB8DE132B3}">
      <dgm:prSet/>
      <dgm:spPr/>
      <dgm:t>
        <a:bodyPr/>
        <a:lstStyle/>
        <a:p>
          <a:r>
            <a:rPr lang="en-GB" dirty="0"/>
            <a:t>“I too haven't had any guidance about exercise. I don't know if they think, because I’m young, I don't need any guidance on this”</a:t>
          </a:r>
          <a:endParaRPr lang="en-US" dirty="0"/>
        </a:p>
      </dgm:t>
    </dgm:pt>
    <dgm:pt modelId="{5BB25763-6BE4-4477-9C7A-D43A522C4623}" type="parTrans" cxnId="{131287A3-29BB-4FC8-8E91-A6CA693F8407}">
      <dgm:prSet/>
      <dgm:spPr/>
      <dgm:t>
        <a:bodyPr/>
        <a:lstStyle/>
        <a:p>
          <a:endParaRPr lang="en-US"/>
        </a:p>
      </dgm:t>
    </dgm:pt>
    <dgm:pt modelId="{7E42FDF8-BE91-4D25-8C8C-83AFC311817B}" type="sibTrans" cxnId="{131287A3-29BB-4FC8-8E91-A6CA693F8407}">
      <dgm:prSet/>
      <dgm:spPr/>
      <dgm:t>
        <a:bodyPr/>
        <a:lstStyle/>
        <a:p>
          <a:endParaRPr lang="en-US"/>
        </a:p>
      </dgm:t>
    </dgm:pt>
    <dgm:pt modelId="{CBEC23EF-9C90-4569-81A3-9A26082B7617}">
      <dgm:prSet/>
      <dgm:spPr/>
      <dgm:t>
        <a:bodyPr/>
        <a:lstStyle/>
        <a:p>
          <a:r>
            <a:rPr lang="en-GB" dirty="0"/>
            <a:t>“I think because I'm in that bracket, aged 42 they don't sort of care. This time I left the hospital really with no guidance when it came to exercise, none at all.”</a:t>
          </a:r>
          <a:endParaRPr lang="en-US" dirty="0"/>
        </a:p>
      </dgm:t>
    </dgm:pt>
    <dgm:pt modelId="{70758ADB-BD44-486D-9172-D9D5AD862571}" type="parTrans" cxnId="{24542A22-0387-47D2-9339-6520942AE402}">
      <dgm:prSet/>
      <dgm:spPr/>
      <dgm:t>
        <a:bodyPr/>
        <a:lstStyle/>
        <a:p>
          <a:endParaRPr lang="en-US"/>
        </a:p>
      </dgm:t>
    </dgm:pt>
    <dgm:pt modelId="{DB38D1C2-27ED-4271-8864-07825430BAA2}" type="sibTrans" cxnId="{24542A22-0387-47D2-9339-6520942AE402}">
      <dgm:prSet/>
      <dgm:spPr/>
      <dgm:t>
        <a:bodyPr/>
        <a:lstStyle/>
        <a:p>
          <a:endParaRPr lang="en-US"/>
        </a:p>
      </dgm:t>
    </dgm:pt>
    <dgm:pt modelId="{E9A03E99-CEC6-42EE-B3B4-56B3B509CE86}">
      <dgm:prSet/>
      <dgm:spPr/>
      <dgm:t>
        <a:bodyPr/>
        <a:lstStyle/>
        <a:p>
          <a:r>
            <a:rPr lang="en-GB" dirty="0"/>
            <a:t>“I'm short of breath, weak, with pain in my knees and exhausted. Thought the only thing that I can do is  play games on the tablet or watch TV.” No one discussed exercises that will help my breathing. ". “No one advised me on exercise”.</a:t>
          </a:r>
          <a:endParaRPr lang="en-US" dirty="0"/>
        </a:p>
      </dgm:t>
    </dgm:pt>
    <dgm:pt modelId="{6ED5A957-5791-491B-9B2B-BFAFB424A9F1}" type="parTrans" cxnId="{C2AF6425-C8B8-433C-A4D2-40E2AF7CDFE2}">
      <dgm:prSet/>
      <dgm:spPr/>
      <dgm:t>
        <a:bodyPr/>
        <a:lstStyle/>
        <a:p>
          <a:endParaRPr lang="en-US"/>
        </a:p>
      </dgm:t>
    </dgm:pt>
    <dgm:pt modelId="{6D097EF7-CECC-4D3F-BC00-18CC2F7CC16C}" type="sibTrans" cxnId="{C2AF6425-C8B8-433C-A4D2-40E2AF7CDFE2}">
      <dgm:prSet/>
      <dgm:spPr/>
      <dgm:t>
        <a:bodyPr/>
        <a:lstStyle/>
        <a:p>
          <a:endParaRPr lang="en-US"/>
        </a:p>
      </dgm:t>
    </dgm:pt>
    <dgm:pt modelId="{A9E36503-F990-49C8-9DA9-0B910FC0EC02}">
      <dgm:prSet/>
      <dgm:spPr/>
      <dgm:t>
        <a:bodyPr/>
        <a:lstStyle/>
        <a:p>
          <a:r>
            <a:rPr lang="en-GB" dirty="0"/>
            <a:t>“Because of the smoking stigma I never talked about my cancer in a first-person situation”.</a:t>
          </a:r>
          <a:endParaRPr lang="en-US" dirty="0"/>
        </a:p>
      </dgm:t>
    </dgm:pt>
    <dgm:pt modelId="{014907FD-EACA-4589-AD2D-955BB89F3B54}" type="parTrans" cxnId="{D1F0E6FB-0C43-4C94-BB52-E9A8311600CA}">
      <dgm:prSet/>
      <dgm:spPr/>
      <dgm:t>
        <a:bodyPr/>
        <a:lstStyle/>
        <a:p>
          <a:endParaRPr lang="en-US"/>
        </a:p>
      </dgm:t>
    </dgm:pt>
    <dgm:pt modelId="{E6846457-DAD2-46EB-BCE7-0730F984DF71}" type="sibTrans" cxnId="{D1F0E6FB-0C43-4C94-BB52-E9A8311600CA}">
      <dgm:prSet/>
      <dgm:spPr/>
      <dgm:t>
        <a:bodyPr/>
        <a:lstStyle/>
        <a:p>
          <a:endParaRPr lang="en-US"/>
        </a:p>
      </dgm:t>
    </dgm:pt>
    <dgm:pt modelId="{BE4C7797-81C4-4068-98C8-BE7EF387A07C}">
      <dgm:prSet/>
      <dgm:spPr/>
      <dgm:t>
        <a:bodyPr/>
        <a:lstStyle/>
        <a:p>
          <a:r>
            <a:rPr lang="en-GB" dirty="0"/>
            <a:t>“If guidance was available at the outset, I would have taken it on board. Although I try to stay physical, I don’t know if I am doing enough.”</a:t>
          </a:r>
          <a:endParaRPr lang="en-US" dirty="0"/>
        </a:p>
      </dgm:t>
    </dgm:pt>
    <dgm:pt modelId="{DA0BC400-8B52-459D-B659-AA218DFF7EC2}" type="parTrans" cxnId="{9FACC9C1-6EC8-4632-8F5D-AAD8191B94D8}">
      <dgm:prSet/>
      <dgm:spPr/>
      <dgm:t>
        <a:bodyPr/>
        <a:lstStyle/>
        <a:p>
          <a:endParaRPr lang="en-US"/>
        </a:p>
      </dgm:t>
    </dgm:pt>
    <dgm:pt modelId="{4A0B9566-4674-41F0-A2E3-8235D0DD0C71}" type="sibTrans" cxnId="{9FACC9C1-6EC8-4632-8F5D-AAD8191B94D8}">
      <dgm:prSet/>
      <dgm:spPr/>
      <dgm:t>
        <a:bodyPr/>
        <a:lstStyle/>
        <a:p>
          <a:endParaRPr lang="en-US"/>
        </a:p>
      </dgm:t>
    </dgm:pt>
    <dgm:pt modelId="{2D729D02-81BD-4B45-893B-8829A76B5678}" type="pres">
      <dgm:prSet presAssocID="{75C98E25-0111-445F-A939-F7E717E6E381}" presName="diagram" presStyleCnt="0">
        <dgm:presLayoutVars>
          <dgm:dir/>
          <dgm:resizeHandles val="exact"/>
        </dgm:presLayoutVars>
      </dgm:prSet>
      <dgm:spPr/>
    </dgm:pt>
    <dgm:pt modelId="{DE2DC037-066D-453A-9BA3-B0C0732EE7DE}" type="pres">
      <dgm:prSet presAssocID="{4947BC1E-17F1-4980-8C4F-5BE55C007BD2}" presName="node" presStyleLbl="node1" presStyleIdx="0" presStyleCnt="8" custLinFactNeighborX="1384" custLinFactNeighborY="769">
        <dgm:presLayoutVars>
          <dgm:bulletEnabled val="1"/>
        </dgm:presLayoutVars>
      </dgm:prSet>
      <dgm:spPr/>
    </dgm:pt>
    <dgm:pt modelId="{45DB4D57-943E-4E31-9C00-B131ED4D83B8}" type="pres">
      <dgm:prSet presAssocID="{EA42A6E1-8AC4-4C49-8272-9B2173BA9E8A}" presName="sibTrans" presStyleCnt="0"/>
      <dgm:spPr/>
    </dgm:pt>
    <dgm:pt modelId="{CBE080C7-3BCA-4358-A236-E0949064A699}" type="pres">
      <dgm:prSet presAssocID="{18F57C6A-C1A2-4085-9331-9AEF4D3F8D57}" presName="node" presStyleLbl="node1" presStyleIdx="1" presStyleCnt="8">
        <dgm:presLayoutVars>
          <dgm:bulletEnabled val="1"/>
        </dgm:presLayoutVars>
      </dgm:prSet>
      <dgm:spPr/>
    </dgm:pt>
    <dgm:pt modelId="{E2ACD10A-406E-41B9-99F7-B0FE21594589}" type="pres">
      <dgm:prSet presAssocID="{CD7C001F-2D97-4C52-A556-7C98E76AA0B3}" presName="sibTrans" presStyleCnt="0"/>
      <dgm:spPr/>
    </dgm:pt>
    <dgm:pt modelId="{12B22C05-D044-49C5-9F9B-0E15E59E60E6}" type="pres">
      <dgm:prSet presAssocID="{BEFF8844-8D3B-4013-BF8D-B442CA438ECA}" presName="node" presStyleLbl="node1" presStyleIdx="2" presStyleCnt="8">
        <dgm:presLayoutVars>
          <dgm:bulletEnabled val="1"/>
        </dgm:presLayoutVars>
      </dgm:prSet>
      <dgm:spPr/>
    </dgm:pt>
    <dgm:pt modelId="{290AF569-C292-4EE2-A79E-DE15F3886F58}" type="pres">
      <dgm:prSet presAssocID="{ECF902DC-A337-4400-A958-49BA2123E86E}" presName="sibTrans" presStyleCnt="0"/>
      <dgm:spPr/>
    </dgm:pt>
    <dgm:pt modelId="{AB327D47-2AD9-4840-972E-7F182A8A5ED0}" type="pres">
      <dgm:prSet presAssocID="{B7288AF0-8121-4482-B7C3-4BAB8DE132B3}" presName="node" presStyleLbl="node1" presStyleIdx="3" presStyleCnt="8">
        <dgm:presLayoutVars>
          <dgm:bulletEnabled val="1"/>
        </dgm:presLayoutVars>
      </dgm:prSet>
      <dgm:spPr/>
    </dgm:pt>
    <dgm:pt modelId="{CF4C76E7-EC0D-45BB-B2DC-3F1FC0D1429C}" type="pres">
      <dgm:prSet presAssocID="{7E42FDF8-BE91-4D25-8C8C-83AFC311817B}" presName="sibTrans" presStyleCnt="0"/>
      <dgm:spPr/>
    </dgm:pt>
    <dgm:pt modelId="{E31B4CC9-1523-4FD2-A9FC-71EE8900BEBE}" type="pres">
      <dgm:prSet presAssocID="{CBEC23EF-9C90-4569-81A3-9A26082B7617}" presName="node" presStyleLbl="node1" presStyleIdx="4" presStyleCnt="8">
        <dgm:presLayoutVars>
          <dgm:bulletEnabled val="1"/>
        </dgm:presLayoutVars>
      </dgm:prSet>
      <dgm:spPr/>
    </dgm:pt>
    <dgm:pt modelId="{9C545EAB-0B78-4176-8C0D-DF8387A18A01}" type="pres">
      <dgm:prSet presAssocID="{DB38D1C2-27ED-4271-8864-07825430BAA2}" presName="sibTrans" presStyleCnt="0"/>
      <dgm:spPr/>
    </dgm:pt>
    <dgm:pt modelId="{26A6FEBA-F5A7-4F4B-820D-9B41D9689C3A}" type="pres">
      <dgm:prSet presAssocID="{E9A03E99-CEC6-42EE-B3B4-56B3B509CE86}" presName="node" presStyleLbl="node1" presStyleIdx="5" presStyleCnt="8">
        <dgm:presLayoutVars>
          <dgm:bulletEnabled val="1"/>
        </dgm:presLayoutVars>
      </dgm:prSet>
      <dgm:spPr/>
    </dgm:pt>
    <dgm:pt modelId="{DBF639CC-A2FB-467B-AEE7-C1A312F68577}" type="pres">
      <dgm:prSet presAssocID="{6D097EF7-CECC-4D3F-BC00-18CC2F7CC16C}" presName="sibTrans" presStyleCnt="0"/>
      <dgm:spPr/>
    </dgm:pt>
    <dgm:pt modelId="{E25EBFC9-2C99-43DC-A8F2-B9A7AC87D82E}" type="pres">
      <dgm:prSet presAssocID="{A9E36503-F990-49C8-9DA9-0B910FC0EC02}" presName="node" presStyleLbl="node1" presStyleIdx="6" presStyleCnt="8">
        <dgm:presLayoutVars>
          <dgm:bulletEnabled val="1"/>
        </dgm:presLayoutVars>
      </dgm:prSet>
      <dgm:spPr/>
    </dgm:pt>
    <dgm:pt modelId="{6200AF0F-DA7E-49FF-B210-8A22B0DC7AF9}" type="pres">
      <dgm:prSet presAssocID="{E6846457-DAD2-46EB-BCE7-0730F984DF71}" presName="sibTrans" presStyleCnt="0"/>
      <dgm:spPr/>
    </dgm:pt>
    <dgm:pt modelId="{B507F258-DD12-471A-BA0C-4C5628186936}" type="pres">
      <dgm:prSet presAssocID="{BE4C7797-81C4-4068-98C8-BE7EF387A07C}" presName="node" presStyleLbl="node1" presStyleIdx="7" presStyleCnt="8" custLinFactNeighborX="140" custLinFactNeighborY="1317">
        <dgm:presLayoutVars>
          <dgm:bulletEnabled val="1"/>
        </dgm:presLayoutVars>
      </dgm:prSet>
      <dgm:spPr/>
    </dgm:pt>
  </dgm:ptLst>
  <dgm:cxnLst>
    <dgm:cxn modelId="{BEEDD60E-18FD-4BEC-A13D-1BBA48D5944E}" type="presOf" srcId="{CBEC23EF-9C90-4569-81A3-9A26082B7617}" destId="{E31B4CC9-1523-4FD2-A9FC-71EE8900BEBE}" srcOrd="0" destOrd="0" presId="urn:microsoft.com/office/officeart/2005/8/layout/default"/>
    <dgm:cxn modelId="{F9337612-F3CF-4887-AD09-8649D47C3D40}" type="presOf" srcId="{E9A03E99-CEC6-42EE-B3B4-56B3B509CE86}" destId="{26A6FEBA-F5A7-4F4B-820D-9B41D9689C3A}" srcOrd="0" destOrd="0" presId="urn:microsoft.com/office/officeart/2005/8/layout/default"/>
    <dgm:cxn modelId="{24542A22-0387-47D2-9339-6520942AE402}" srcId="{75C98E25-0111-445F-A939-F7E717E6E381}" destId="{CBEC23EF-9C90-4569-81A3-9A26082B7617}" srcOrd="4" destOrd="0" parTransId="{70758ADB-BD44-486D-9172-D9D5AD862571}" sibTransId="{DB38D1C2-27ED-4271-8864-07825430BAA2}"/>
    <dgm:cxn modelId="{EA9EB022-5F41-4778-ACE6-53BFEDBF6C6D}" type="presOf" srcId="{18F57C6A-C1A2-4085-9331-9AEF4D3F8D57}" destId="{CBE080C7-3BCA-4358-A236-E0949064A699}" srcOrd="0" destOrd="0" presId="urn:microsoft.com/office/officeart/2005/8/layout/default"/>
    <dgm:cxn modelId="{C2AF6425-C8B8-433C-A4D2-40E2AF7CDFE2}" srcId="{75C98E25-0111-445F-A939-F7E717E6E381}" destId="{E9A03E99-CEC6-42EE-B3B4-56B3B509CE86}" srcOrd="5" destOrd="0" parTransId="{6ED5A957-5791-491B-9B2B-BFAFB424A9F1}" sibTransId="{6D097EF7-CECC-4D3F-BC00-18CC2F7CC16C}"/>
    <dgm:cxn modelId="{1F344350-81C3-44AF-848D-F69CFCF6EB1A}" type="presOf" srcId="{B7288AF0-8121-4482-B7C3-4BAB8DE132B3}" destId="{AB327D47-2AD9-4840-972E-7F182A8A5ED0}" srcOrd="0" destOrd="0" presId="urn:microsoft.com/office/officeart/2005/8/layout/default"/>
    <dgm:cxn modelId="{2D77C88B-7C2B-4E71-80D0-9DDB2BAFF4E5}" type="presOf" srcId="{75C98E25-0111-445F-A939-F7E717E6E381}" destId="{2D729D02-81BD-4B45-893B-8829A76B5678}" srcOrd="0" destOrd="0" presId="urn:microsoft.com/office/officeart/2005/8/layout/default"/>
    <dgm:cxn modelId="{0AD5FB8D-FFBD-4EE2-BF35-E9B44B4613C8}" type="presOf" srcId="{BEFF8844-8D3B-4013-BF8D-B442CA438ECA}" destId="{12B22C05-D044-49C5-9F9B-0E15E59E60E6}" srcOrd="0" destOrd="0" presId="urn:microsoft.com/office/officeart/2005/8/layout/default"/>
    <dgm:cxn modelId="{F379DC9A-28FD-4E6D-9F08-B4EAF425A851}" type="presOf" srcId="{4947BC1E-17F1-4980-8C4F-5BE55C007BD2}" destId="{DE2DC037-066D-453A-9BA3-B0C0732EE7DE}" srcOrd="0" destOrd="0" presId="urn:microsoft.com/office/officeart/2005/8/layout/default"/>
    <dgm:cxn modelId="{131287A3-29BB-4FC8-8E91-A6CA693F8407}" srcId="{75C98E25-0111-445F-A939-F7E717E6E381}" destId="{B7288AF0-8121-4482-B7C3-4BAB8DE132B3}" srcOrd="3" destOrd="0" parTransId="{5BB25763-6BE4-4477-9C7A-D43A522C4623}" sibTransId="{7E42FDF8-BE91-4D25-8C8C-83AFC311817B}"/>
    <dgm:cxn modelId="{6E54D9B7-8892-416D-B388-8C92C0E5D20A}" srcId="{75C98E25-0111-445F-A939-F7E717E6E381}" destId="{18F57C6A-C1A2-4085-9331-9AEF4D3F8D57}" srcOrd="1" destOrd="0" parTransId="{4F47437A-BFCA-4D64-A0FF-17C409AC1B03}" sibTransId="{CD7C001F-2D97-4C52-A556-7C98E76AA0B3}"/>
    <dgm:cxn modelId="{9FACC9C1-6EC8-4632-8F5D-AAD8191B94D8}" srcId="{75C98E25-0111-445F-A939-F7E717E6E381}" destId="{BE4C7797-81C4-4068-98C8-BE7EF387A07C}" srcOrd="7" destOrd="0" parTransId="{DA0BC400-8B52-459D-B659-AA218DFF7EC2}" sibTransId="{4A0B9566-4674-41F0-A2E3-8235D0DD0C71}"/>
    <dgm:cxn modelId="{82FBE3DB-D694-4735-8883-9774B9022A9F}" srcId="{75C98E25-0111-445F-A939-F7E717E6E381}" destId="{4947BC1E-17F1-4980-8C4F-5BE55C007BD2}" srcOrd="0" destOrd="0" parTransId="{EB55A979-B9A7-41C7-AE62-FA94FC75A4EA}" sibTransId="{EA42A6E1-8AC4-4C49-8272-9B2173BA9E8A}"/>
    <dgm:cxn modelId="{D5D912E2-3FD3-476B-B981-B1D75D281B5A}" type="presOf" srcId="{A9E36503-F990-49C8-9DA9-0B910FC0EC02}" destId="{E25EBFC9-2C99-43DC-A8F2-B9A7AC87D82E}" srcOrd="0" destOrd="0" presId="urn:microsoft.com/office/officeart/2005/8/layout/default"/>
    <dgm:cxn modelId="{EF9D8EE8-C860-42A9-96D1-E6EFB52FB6F6}" type="presOf" srcId="{BE4C7797-81C4-4068-98C8-BE7EF387A07C}" destId="{B507F258-DD12-471A-BA0C-4C5628186936}" srcOrd="0" destOrd="0" presId="urn:microsoft.com/office/officeart/2005/8/layout/default"/>
    <dgm:cxn modelId="{610C41EA-83E9-488F-9CAF-F4049B764BB0}" srcId="{75C98E25-0111-445F-A939-F7E717E6E381}" destId="{BEFF8844-8D3B-4013-BF8D-B442CA438ECA}" srcOrd="2" destOrd="0" parTransId="{97B8D608-2C7B-4816-975C-FAAA8AF8CA09}" sibTransId="{ECF902DC-A337-4400-A958-49BA2123E86E}"/>
    <dgm:cxn modelId="{D1F0E6FB-0C43-4C94-BB52-E9A8311600CA}" srcId="{75C98E25-0111-445F-A939-F7E717E6E381}" destId="{A9E36503-F990-49C8-9DA9-0B910FC0EC02}" srcOrd="6" destOrd="0" parTransId="{014907FD-EACA-4589-AD2D-955BB89F3B54}" sibTransId="{E6846457-DAD2-46EB-BCE7-0730F984DF71}"/>
    <dgm:cxn modelId="{4F97C60E-B675-4B22-9D02-22AFEAC16416}" type="presParOf" srcId="{2D729D02-81BD-4B45-893B-8829A76B5678}" destId="{DE2DC037-066D-453A-9BA3-B0C0732EE7DE}" srcOrd="0" destOrd="0" presId="urn:microsoft.com/office/officeart/2005/8/layout/default"/>
    <dgm:cxn modelId="{F070002F-990F-4CA3-A3B7-814FA16CF4F8}" type="presParOf" srcId="{2D729D02-81BD-4B45-893B-8829A76B5678}" destId="{45DB4D57-943E-4E31-9C00-B131ED4D83B8}" srcOrd="1" destOrd="0" presId="urn:microsoft.com/office/officeart/2005/8/layout/default"/>
    <dgm:cxn modelId="{0A250235-637A-4D19-A1F3-572B5B291677}" type="presParOf" srcId="{2D729D02-81BD-4B45-893B-8829A76B5678}" destId="{CBE080C7-3BCA-4358-A236-E0949064A699}" srcOrd="2" destOrd="0" presId="urn:microsoft.com/office/officeart/2005/8/layout/default"/>
    <dgm:cxn modelId="{CA4C53DE-9F3B-41A1-9EAA-9381968CB0FD}" type="presParOf" srcId="{2D729D02-81BD-4B45-893B-8829A76B5678}" destId="{E2ACD10A-406E-41B9-99F7-B0FE21594589}" srcOrd="3" destOrd="0" presId="urn:microsoft.com/office/officeart/2005/8/layout/default"/>
    <dgm:cxn modelId="{52D598FA-2F2F-4DF1-93F2-192B21CF6F57}" type="presParOf" srcId="{2D729D02-81BD-4B45-893B-8829A76B5678}" destId="{12B22C05-D044-49C5-9F9B-0E15E59E60E6}" srcOrd="4" destOrd="0" presId="urn:microsoft.com/office/officeart/2005/8/layout/default"/>
    <dgm:cxn modelId="{AB17C556-E774-4CF4-8AF8-49242E3E75C4}" type="presParOf" srcId="{2D729D02-81BD-4B45-893B-8829A76B5678}" destId="{290AF569-C292-4EE2-A79E-DE15F3886F58}" srcOrd="5" destOrd="0" presId="urn:microsoft.com/office/officeart/2005/8/layout/default"/>
    <dgm:cxn modelId="{0F489B9F-5705-4C8D-81D2-DAE383492922}" type="presParOf" srcId="{2D729D02-81BD-4B45-893B-8829A76B5678}" destId="{AB327D47-2AD9-4840-972E-7F182A8A5ED0}" srcOrd="6" destOrd="0" presId="urn:microsoft.com/office/officeart/2005/8/layout/default"/>
    <dgm:cxn modelId="{2E069334-7096-4E84-AB16-D425DFFEEA50}" type="presParOf" srcId="{2D729D02-81BD-4B45-893B-8829A76B5678}" destId="{CF4C76E7-EC0D-45BB-B2DC-3F1FC0D1429C}" srcOrd="7" destOrd="0" presId="urn:microsoft.com/office/officeart/2005/8/layout/default"/>
    <dgm:cxn modelId="{96E8E153-50A1-4929-A567-AB2DA4B1CFB3}" type="presParOf" srcId="{2D729D02-81BD-4B45-893B-8829A76B5678}" destId="{E31B4CC9-1523-4FD2-A9FC-71EE8900BEBE}" srcOrd="8" destOrd="0" presId="urn:microsoft.com/office/officeart/2005/8/layout/default"/>
    <dgm:cxn modelId="{31F953D7-B73D-46D3-B5D4-8A8B7AF78748}" type="presParOf" srcId="{2D729D02-81BD-4B45-893B-8829A76B5678}" destId="{9C545EAB-0B78-4176-8C0D-DF8387A18A01}" srcOrd="9" destOrd="0" presId="urn:microsoft.com/office/officeart/2005/8/layout/default"/>
    <dgm:cxn modelId="{959C478A-01AA-496B-A09D-12225D520807}" type="presParOf" srcId="{2D729D02-81BD-4B45-893B-8829A76B5678}" destId="{26A6FEBA-F5A7-4F4B-820D-9B41D9689C3A}" srcOrd="10" destOrd="0" presId="urn:microsoft.com/office/officeart/2005/8/layout/default"/>
    <dgm:cxn modelId="{BDBCA883-50C7-4922-BF24-6070AFCC6CF5}" type="presParOf" srcId="{2D729D02-81BD-4B45-893B-8829A76B5678}" destId="{DBF639CC-A2FB-467B-AEE7-C1A312F68577}" srcOrd="11" destOrd="0" presId="urn:microsoft.com/office/officeart/2005/8/layout/default"/>
    <dgm:cxn modelId="{C6DECCDF-273E-4ECD-9F3E-7C7C9ED99E24}" type="presParOf" srcId="{2D729D02-81BD-4B45-893B-8829A76B5678}" destId="{E25EBFC9-2C99-43DC-A8F2-B9A7AC87D82E}" srcOrd="12" destOrd="0" presId="urn:microsoft.com/office/officeart/2005/8/layout/default"/>
    <dgm:cxn modelId="{EB72D584-BC5F-44D0-9027-F8B3CA35D039}" type="presParOf" srcId="{2D729D02-81BD-4B45-893B-8829A76B5678}" destId="{6200AF0F-DA7E-49FF-B210-8A22B0DC7AF9}" srcOrd="13" destOrd="0" presId="urn:microsoft.com/office/officeart/2005/8/layout/default"/>
    <dgm:cxn modelId="{70F7742D-BE8F-4BD4-801D-B2EA5F8E8C17}" type="presParOf" srcId="{2D729D02-81BD-4B45-893B-8829A76B5678}" destId="{B507F258-DD12-471A-BA0C-4C562818693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546B0A-B83F-44B3-8D98-A20B89066874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6E7A27F-AB48-4393-A870-351C0D28A4CA}">
      <dgm:prSet phldrT="[Text]"/>
      <dgm:spPr/>
      <dgm:t>
        <a:bodyPr/>
        <a:lstStyle/>
        <a:p>
          <a:r>
            <a:rPr lang="en-GB" dirty="0"/>
            <a:t>    </a:t>
          </a:r>
        </a:p>
        <a:p>
          <a:r>
            <a:rPr lang="en-GB" dirty="0"/>
            <a:t>Oxford &amp; Bristol </a:t>
          </a:r>
        </a:p>
        <a:p>
          <a:endParaRPr lang="en-GB" dirty="0"/>
        </a:p>
      </dgm:t>
    </dgm:pt>
    <dgm:pt modelId="{A2FBD497-B09C-4E5E-8E75-E45A307A7B21}" type="parTrans" cxnId="{4EF0E9B0-3EDF-4469-AA52-FC7C124A259E}">
      <dgm:prSet/>
      <dgm:spPr/>
      <dgm:t>
        <a:bodyPr/>
        <a:lstStyle/>
        <a:p>
          <a:endParaRPr lang="en-GB"/>
        </a:p>
      </dgm:t>
    </dgm:pt>
    <dgm:pt modelId="{562068A8-1A16-42EE-B08C-F2DA18F195AB}" type="sibTrans" cxnId="{4EF0E9B0-3EDF-4469-AA52-FC7C124A259E}">
      <dgm:prSet/>
      <dgm:spPr/>
      <dgm:t>
        <a:bodyPr/>
        <a:lstStyle/>
        <a:p>
          <a:endParaRPr lang="en-GB"/>
        </a:p>
      </dgm:t>
    </dgm:pt>
    <dgm:pt modelId="{F8D5A10B-32F3-4B89-886A-62C1220EE9DF}">
      <dgm:prSet phldrT="[Text]"/>
      <dgm:spPr/>
      <dgm:t>
        <a:bodyPr/>
        <a:lstStyle/>
        <a:p>
          <a:r>
            <a:rPr lang="en-GB" dirty="0"/>
            <a:t>Follow Up</a:t>
          </a:r>
        </a:p>
        <a:p>
          <a:r>
            <a:rPr lang="en-GB" dirty="0"/>
            <a:t>Week 9</a:t>
          </a:r>
        </a:p>
      </dgm:t>
    </dgm:pt>
    <dgm:pt modelId="{EA75F028-079F-48EF-B1EA-93F79388677C}" type="parTrans" cxnId="{3EA0751A-4DC0-4ABE-98CB-830C3E9CB0D4}">
      <dgm:prSet/>
      <dgm:spPr/>
      <dgm:t>
        <a:bodyPr/>
        <a:lstStyle/>
        <a:p>
          <a:endParaRPr lang="en-GB"/>
        </a:p>
      </dgm:t>
    </dgm:pt>
    <dgm:pt modelId="{4FDBE282-2187-4C12-9FD4-8CEB8FBD2B4F}" type="sibTrans" cxnId="{3EA0751A-4DC0-4ABE-98CB-830C3E9CB0D4}">
      <dgm:prSet/>
      <dgm:spPr/>
      <dgm:t>
        <a:bodyPr/>
        <a:lstStyle/>
        <a:p>
          <a:endParaRPr lang="en-GB"/>
        </a:p>
      </dgm:t>
    </dgm:pt>
    <dgm:pt modelId="{76C54B01-5E77-4E02-84E3-5C32AFD35B7F}">
      <dgm:prSet phldrT="[Text]"/>
      <dgm:spPr/>
      <dgm:t>
        <a:bodyPr/>
        <a:lstStyle/>
        <a:p>
          <a:r>
            <a:rPr lang="en-GB" dirty="0"/>
            <a:t>Follow up </a:t>
          </a:r>
        </a:p>
        <a:p>
          <a:r>
            <a:rPr lang="en-GB" dirty="0"/>
            <a:t>Week 4</a:t>
          </a:r>
        </a:p>
      </dgm:t>
    </dgm:pt>
    <dgm:pt modelId="{8F256E3B-ABE9-4D7D-8B7A-AC7110D1BB5F}" type="parTrans" cxnId="{A4C5903E-6EFE-4558-9193-A3155428A4DC}">
      <dgm:prSet/>
      <dgm:spPr/>
      <dgm:t>
        <a:bodyPr/>
        <a:lstStyle/>
        <a:p>
          <a:endParaRPr lang="en-GB"/>
        </a:p>
      </dgm:t>
    </dgm:pt>
    <dgm:pt modelId="{C8BD6CCB-9F74-4D35-9D75-43DF38F7F29E}" type="sibTrans" cxnId="{A4C5903E-6EFE-4558-9193-A3155428A4DC}">
      <dgm:prSet/>
      <dgm:spPr/>
      <dgm:t>
        <a:bodyPr/>
        <a:lstStyle/>
        <a:p>
          <a:endParaRPr lang="en-GB"/>
        </a:p>
      </dgm:t>
    </dgm:pt>
    <dgm:pt modelId="{1F2BEF54-9504-4B2D-86FB-E99FF3ECE67E}">
      <dgm:prSet phldrT="[Text]"/>
      <dgm:spPr/>
      <dgm:t>
        <a:bodyPr/>
        <a:lstStyle/>
        <a:p>
          <a:r>
            <a:rPr lang="en-GB" dirty="0"/>
            <a:t>Follow Up </a:t>
          </a:r>
        </a:p>
        <a:p>
          <a:r>
            <a:rPr lang="en-GB" dirty="0"/>
            <a:t>Week 12 </a:t>
          </a:r>
        </a:p>
      </dgm:t>
    </dgm:pt>
    <dgm:pt modelId="{85AC3737-EB45-403F-AE77-C7A90E67FD13}" type="parTrans" cxnId="{12D282C2-CF72-45AC-8248-8DECB0587061}">
      <dgm:prSet/>
      <dgm:spPr/>
      <dgm:t>
        <a:bodyPr/>
        <a:lstStyle/>
        <a:p>
          <a:endParaRPr lang="en-GB"/>
        </a:p>
      </dgm:t>
    </dgm:pt>
    <dgm:pt modelId="{908426BE-547F-45F3-86B0-F3E779AFE91E}" type="sibTrans" cxnId="{12D282C2-CF72-45AC-8248-8DECB0587061}">
      <dgm:prSet/>
      <dgm:spPr/>
      <dgm:t>
        <a:bodyPr/>
        <a:lstStyle/>
        <a:p>
          <a:endParaRPr lang="en-GB"/>
        </a:p>
      </dgm:t>
    </dgm:pt>
    <dgm:pt modelId="{F0839E56-2339-4FED-B193-0BF4C67005F4}">
      <dgm:prSet phldrT="[Text]"/>
      <dgm:spPr/>
      <dgm:t>
        <a:bodyPr/>
        <a:lstStyle/>
        <a:p>
          <a:r>
            <a:rPr lang="en-GB" dirty="0"/>
            <a:t>Enrolment </a:t>
          </a:r>
        </a:p>
        <a:p>
          <a:r>
            <a:rPr lang="en-GB" dirty="0"/>
            <a:t>n=20</a:t>
          </a:r>
        </a:p>
      </dgm:t>
    </dgm:pt>
    <dgm:pt modelId="{F945A1FD-C351-4C8E-B3D3-F17A0CA0DFBF}" type="sibTrans" cxnId="{2DA52121-9E87-40EC-AE54-3EAB13BA59D2}">
      <dgm:prSet/>
      <dgm:spPr/>
      <dgm:t>
        <a:bodyPr/>
        <a:lstStyle/>
        <a:p>
          <a:endParaRPr lang="en-GB"/>
        </a:p>
      </dgm:t>
    </dgm:pt>
    <dgm:pt modelId="{C7FFD818-B6A1-48F2-BDFE-6E2C62CA3EBE}" type="parTrans" cxnId="{2DA52121-9E87-40EC-AE54-3EAB13BA59D2}">
      <dgm:prSet/>
      <dgm:spPr/>
      <dgm:t>
        <a:bodyPr/>
        <a:lstStyle/>
        <a:p>
          <a:endParaRPr lang="en-GB"/>
        </a:p>
      </dgm:t>
    </dgm:pt>
    <dgm:pt modelId="{D346DAA0-2647-4CE4-B8EC-B874B9F9E37F}" type="pres">
      <dgm:prSet presAssocID="{F7546B0A-B83F-44B3-8D98-A20B890668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D26F5E-A58A-4B71-8ACD-49403E6E015B}" type="pres">
      <dgm:prSet presAssocID="{26E7A27F-AB48-4393-A870-351C0D28A4CA}" presName="hierRoot1" presStyleCnt="0"/>
      <dgm:spPr/>
    </dgm:pt>
    <dgm:pt modelId="{72E3E9B8-C24D-4495-BA5D-0DB225E32692}" type="pres">
      <dgm:prSet presAssocID="{26E7A27F-AB48-4393-A870-351C0D28A4CA}" presName="composite" presStyleCnt="0"/>
      <dgm:spPr/>
    </dgm:pt>
    <dgm:pt modelId="{4C8A051C-0FDB-49B2-9874-3892AEC5474F}" type="pres">
      <dgm:prSet presAssocID="{26E7A27F-AB48-4393-A870-351C0D28A4CA}" presName="background" presStyleLbl="node0" presStyleIdx="0" presStyleCnt="1"/>
      <dgm:spPr/>
    </dgm:pt>
    <dgm:pt modelId="{11125A43-0069-4145-9794-101E29EABE59}" type="pres">
      <dgm:prSet presAssocID="{26E7A27F-AB48-4393-A870-351C0D28A4CA}" presName="text" presStyleLbl="fgAcc0" presStyleIdx="0" presStyleCnt="1">
        <dgm:presLayoutVars>
          <dgm:chPref val="3"/>
        </dgm:presLayoutVars>
      </dgm:prSet>
      <dgm:spPr/>
    </dgm:pt>
    <dgm:pt modelId="{54454AB5-DCDE-4C94-979A-E0F1A05986FA}" type="pres">
      <dgm:prSet presAssocID="{26E7A27F-AB48-4393-A870-351C0D28A4CA}" presName="hierChild2" presStyleCnt="0"/>
      <dgm:spPr/>
    </dgm:pt>
    <dgm:pt modelId="{B5166BD2-AE65-4E83-88B1-C44E95F01168}" type="pres">
      <dgm:prSet presAssocID="{C7FFD818-B6A1-48F2-BDFE-6E2C62CA3EBE}" presName="Name10" presStyleLbl="parChTrans1D2" presStyleIdx="0" presStyleCnt="1"/>
      <dgm:spPr/>
    </dgm:pt>
    <dgm:pt modelId="{0343E369-5635-4695-963E-59A726E8F884}" type="pres">
      <dgm:prSet presAssocID="{F0839E56-2339-4FED-B193-0BF4C67005F4}" presName="hierRoot2" presStyleCnt="0"/>
      <dgm:spPr/>
    </dgm:pt>
    <dgm:pt modelId="{CAA0BEF7-1AD2-4D2A-AA61-085D7CF14E39}" type="pres">
      <dgm:prSet presAssocID="{F0839E56-2339-4FED-B193-0BF4C67005F4}" presName="composite2" presStyleCnt="0"/>
      <dgm:spPr/>
    </dgm:pt>
    <dgm:pt modelId="{E585B8BE-9FB9-45DA-8B18-309B578FF155}" type="pres">
      <dgm:prSet presAssocID="{F0839E56-2339-4FED-B193-0BF4C67005F4}" presName="background2" presStyleLbl="node2" presStyleIdx="0" presStyleCnt="1"/>
      <dgm:spPr/>
    </dgm:pt>
    <dgm:pt modelId="{394DF515-2FEC-43E0-B344-8D685D55D213}" type="pres">
      <dgm:prSet presAssocID="{F0839E56-2339-4FED-B193-0BF4C67005F4}" presName="text2" presStyleLbl="fgAcc2" presStyleIdx="0" presStyleCnt="1">
        <dgm:presLayoutVars>
          <dgm:chPref val="3"/>
        </dgm:presLayoutVars>
      </dgm:prSet>
      <dgm:spPr/>
    </dgm:pt>
    <dgm:pt modelId="{48BBCF55-BDF8-4497-BE02-580F4E47929D}" type="pres">
      <dgm:prSet presAssocID="{F0839E56-2339-4FED-B193-0BF4C67005F4}" presName="hierChild3" presStyleCnt="0"/>
      <dgm:spPr/>
    </dgm:pt>
    <dgm:pt modelId="{DA0E8EF0-0481-470B-BB17-AE57E5AF6EEE}" type="pres">
      <dgm:prSet presAssocID="{8F256E3B-ABE9-4D7D-8B7A-AC7110D1BB5F}" presName="Name17" presStyleLbl="parChTrans1D3" presStyleIdx="0" presStyleCnt="3"/>
      <dgm:spPr/>
    </dgm:pt>
    <dgm:pt modelId="{8C34874E-8927-4029-9D2B-0B17CABA9AC7}" type="pres">
      <dgm:prSet presAssocID="{76C54B01-5E77-4E02-84E3-5C32AFD35B7F}" presName="hierRoot3" presStyleCnt="0"/>
      <dgm:spPr/>
    </dgm:pt>
    <dgm:pt modelId="{D9BC190B-E700-4932-8E6B-069CB81FE439}" type="pres">
      <dgm:prSet presAssocID="{76C54B01-5E77-4E02-84E3-5C32AFD35B7F}" presName="composite3" presStyleCnt="0"/>
      <dgm:spPr/>
    </dgm:pt>
    <dgm:pt modelId="{D4F28DE9-940F-4DC0-A99F-F5CBF6712EF4}" type="pres">
      <dgm:prSet presAssocID="{76C54B01-5E77-4E02-84E3-5C32AFD35B7F}" presName="background3" presStyleLbl="node3" presStyleIdx="0" presStyleCnt="3"/>
      <dgm:spPr/>
    </dgm:pt>
    <dgm:pt modelId="{89B35E57-4DDF-4044-B5D1-CDC133862B7E}" type="pres">
      <dgm:prSet presAssocID="{76C54B01-5E77-4E02-84E3-5C32AFD35B7F}" presName="text3" presStyleLbl="fgAcc3" presStyleIdx="0" presStyleCnt="3">
        <dgm:presLayoutVars>
          <dgm:chPref val="3"/>
        </dgm:presLayoutVars>
      </dgm:prSet>
      <dgm:spPr/>
    </dgm:pt>
    <dgm:pt modelId="{8BDC45F3-CEA1-46BD-B98A-455768553860}" type="pres">
      <dgm:prSet presAssocID="{76C54B01-5E77-4E02-84E3-5C32AFD35B7F}" presName="hierChild4" presStyleCnt="0"/>
      <dgm:spPr/>
    </dgm:pt>
    <dgm:pt modelId="{5F492029-41DC-4890-B4DA-4D7F3F3E5908}" type="pres">
      <dgm:prSet presAssocID="{EA75F028-079F-48EF-B1EA-93F79388677C}" presName="Name17" presStyleLbl="parChTrans1D3" presStyleIdx="1" presStyleCnt="3"/>
      <dgm:spPr/>
    </dgm:pt>
    <dgm:pt modelId="{975F945A-8B81-494E-A029-EFC0885DDF66}" type="pres">
      <dgm:prSet presAssocID="{F8D5A10B-32F3-4B89-886A-62C1220EE9DF}" presName="hierRoot3" presStyleCnt="0"/>
      <dgm:spPr/>
    </dgm:pt>
    <dgm:pt modelId="{6C91FB12-9B0E-4C27-B68E-6DE8C48D1B6D}" type="pres">
      <dgm:prSet presAssocID="{F8D5A10B-32F3-4B89-886A-62C1220EE9DF}" presName="composite3" presStyleCnt="0"/>
      <dgm:spPr/>
    </dgm:pt>
    <dgm:pt modelId="{1FD31A11-2511-4D43-B124-ED94EE6D929F}" type="pres">
      <dgm:prSet presAssocID="{F8D5A10B-32F3-4B89-886A-62C1220EE9DF}" presName="background3" presStyleLbl="node3" presStyleIdx="1" presStyleCnt="3"/>
      <dgm:spPr/>
    </dgm:pt>
    <dgm:pt modelId="{3B901265-6F3C-483E-9EC3-8DC6E7AD0DED}" type="pres">
      <dgm:prSet presAssocID="{F8D5A10B-32F3-4B89-886A-62C1220EE9DF}" presName="text3" presStyleLbl="fgAcc3" presStyleIdx="1" presStyleCnt="3">
        <dgm:presLayoutVars>
          <dgm:chPref val="3"/>
        </dgm:presLayoutVars>
      </dgm:prSet>
      <dgm:spPr/>
    </dgm:pt>
    <dgm:pt modelId="{1A199961-0988-4B28-99AF-5ECEA7CF6DE5}" type="pres">
      <dgm:prSet presAssocID="{F8D5A10B-32F3-4B89-886A-62C1220EE9DF}" presName="hierChild4" presStyleCnt="0"/>
      <dgm:spPr/>
    </dgm:pt>
    <dgm:pt modelId="{ED0EDFA2-8BFF-4A2F-8A2C-3CBCE3F235DE}" type="pres">
      <dgm:prSet presAssocID="{85AC3737-EB45-403F-AE77-C7A90E67FD13}" presName="Name17" presStyleLbl="parChTrans1D3" presStyleIdx="2" presStyleCnt="3"/>
      <dgm:spPr/>
    </dgm:pt>
    <dgm:pt modelId="{C217626D-5883-44F7-9564-F2BF29D0F7B0}" type="pres">
      <dgm:prSet presAssocID="{1F2BEF54-9504-4B2D-86FB-E99FF3ECE67E}" presName="hierRoot3" presStyleCnt="0"/>
      <dgm:spPr/>
    </dgm:pt>
    <dgm:pt modelId="{8785FC81-EC96-4F2C-BD5F-A260B259B2D5}" type="pres">
      <dgm:prSet presAssocID="{1F2BEF54-9504-4B2D-86FB-E99FF3ECE67E}" presName="composite3" presStyleCnt="0"/>
      <dgm:spPr/>
    </dgm:pt>
    <dgm:pt modelId="{8362B183-9F46-4D43-AA6F-53D899522A7D}" type="pres">
      <dgm:prSet presAssocID="{1F2BEF54-9504-4B2D-86FB-E99FF3ECE67E}" presName="background3" presStyleLbl="node3" presStyleIdx="2" presStyleCnt="3"/>
      <dgm:spPr/>
    </dgm:pt>
    <dgm:pt modelId="{C422C146-548C-4762-BC38-275A742B239F}" type="pres">
      <dgm:prSet presAssocID="{1F2BEF54-9504-4B2D-86FB-E99FF3ECE67E}" presName="text3" presStyleLbl="fgAcc3" presStyleIdx="2" presStyleCnt="3">
        <dgm:presLayoutVars>
          <dgm:chPref val="3"/>
        </dgm:presLayoutVars>
      </dgm:prSet>
      <dgm:spPr/>
    </dgm:pt>
    <dgm:pt modelId="{CC34D591-8EC8-4C7A-ACA0-228ABAFEE727}" type="pres">
      <dgm:prSet presAssocID="{1F2BEF54-9504-4B2D-86FB-E99FF3ECE67E}" presName="hierChild4" presStyleCnt="0"/>
      <dgm:spPr/>
    </dgm:pt>
  </dgm:ptLst>
  <dgm:cxnLst>
    <dgm:cxn modelId="{13B59100-A264-4AA1-A527-3F8ABEAAC51F}" type="presOf" srcId="{F0839E56-2339-4FED-B193-0BF4C67005F4}" destId="{394DF515-2FEC-43E0-B344-8D685D55D213}" srcOrd="0" destOrd="0" presId="urn:microsoft.com/office/officeart/2005/8/layout/hierarchy1"/>
    <dgm:cxn modelId="{3EA0751A-4DC0-4ABE-98CB-830C3E9CB0D4}" srcId="{F0839E56-2339-4FED-B193-0BF4C67005F4}" destId="{F8D5A10B-32F3-4B89-886A-62C1220EE9DF}" srcOrd="1" destOrd="0" parTransId="{EA75F028-079F-48EF-B1EA-93F79388677C}" sibTransId="{4FDBE282-2187-4C12-9FD4-8CEB8FBD2B4F}"/>
    <dgm:cxn modelId="{2DA52121-9E87-40EC-AE54-3EAB13BA59D2}" srcId="{26E7A27F-AB48-4393-A870-351C0D28A4CA}" destId="{F0839E56-2339-4FED-B193-0BF4C67005F4}" srcOrd="0" destOrd="0" parTransId="{C7FFD818-B6A1-48F2-BDFE-6E2C62CA3EBE}" sibTransId="{F945A1FD-C351-4C8E-B3D3-F17A0CA0DFBF}"/>
    <dgm:cxn modelId="{AD45B934-A94A-4962-B1FA-F1F65915182D}" type="presOf" srcId="{F8D5A10B-32F3-4B89-886A-62C1220EE9DF}" destId="{3B901265-6F3C-483E-9EC3-8DC6E7AD0DED}" srcOrd="0" destOrd="0" presId="urn:microsoft.com/office/officeart/2005/8/layout/hierarchy1"/>
    <dgm:cxn modelId="{E23E2037-792E-44DF-BDB5-004B2ED2BC22}" type="presOf" srcId="{C7FFD818-B6A1-48F2-BDFE-6E2C62CA3EBE}" destId="{B5166BD2-AE65-4E83-88B1-C44E95F01168}" srcOrd="0" destOrd="0" presId="urn:microsoft.com/office/officeart/2005/8/layout/hierarchy1"/>
    <dgm:cxn modelId="{A4C5903E-6EFE-4558-9193-A3155428A4DC}" srcId="{F0839E56-2339-4FED-B193-0BF4C67005F4}" destId="{76C54B01-5E77-4E02-84E3-5C32AFD35B7F}" srcOrd="0" destOrd="0" parTransId="{8F256E3B-ABE9-4D7D-8B7A-AC7110D1BB5F}" sibTransId="{C8BD6CCB-9F74-4D35-9D75-43DF38F7F29E}"/>
    <dgm:cxn modelId="{363FB046-405B-44C0-8089-1F3DED594917}" type="presOf" srcId="{8F256E3B-ABE9-4D7D-8B7A-AC7110D1BB5F}" destId="{DA0E8EF0-0481-470B-BB17-AE57E5AF6EEE}" srcOrd="0" destOrd="0" presId="urn:microsoft.com/office/officeart/2005/8/layout/hierarchy1"/>
    <dgm:cxn modelId="{97269072-7AF2-43FD-BAEC-AD92259C6122}" type="presOf" srcId="{26E7A27F-AB48-4393-A870-351C0D28A4CA}" destId="{11125A43-0069-4145-9794-101E29EABE59}" srcOrd="0" destOrd="0" presId="urn:microsoft.com/office/officeart/2005/8/layout/hierarchy1"/>
    <dgm:cxn modelId="{AF4BBA55-EEB4-414F-B218-8CF753D6BA99}" type="presOf" srcId="{85AC3737-EB45-403F-AE77-C7A90E67FD13}" destId="{ED0EDFA2-8BFF-4A2F-8A2C-3CBCE3F235DE}" srcOrd="0" destOrd="0" presId="urn:microsoft.com/office/officeart/2005/8/layout/hierarchy1"/>
    <dgm:cxn modelId="{4EF0E9B0-3EDF-4469-AA52-FC7C124A259E}" srcId="{F7546B0A-B83F-44B3-8D98-A20B89066874}" destId="{26E7A27F-AB48-4393-A870-351C0D28A4CA}" srcOrd="0" destOrd="0" parTransId="{A2FBD497-B09C-4E5E-8E75-E45A307A7B21}" sibTransId="{562068A8-1A16-42EE-B08C-F2DA18F195AB}"/>
    <dgm:cxn modelId="{12D282C2-CF72-45AC-8248-8DECB0587061}" srcId="{F0839E56-2339-4FED-B193-0BF4C67005F4}" destId="{1F2BEF54-9504-4B2D-86FB-E99FF3ECE67E}" srcOrd="2" destOrd="0" parTransId="{85AC3737-EB45-403F-AE77-C7A90E67FD13}" sibTransId="{908426BE-547F-45F3-86B0-F3E779AFE91E}"/>
    <dgm:cxn modelId="{011C57D7-384A-49CE-AAB1-EDDF3CD0F060}" type="presOf" srcId="{76C54B01-5E77-4E02-84E3-5C32AFD35B7F}" destId="{89B35E57-4DDF-4044-B5D1-CDC133862B7E}" srcOrd="0" destOrd="0" presId="urn:microsoft.com/office/officeart/2005/8/layout/hierarchy1"/>
    <dgm:cxn modelId="{963CC2DB-AD68-4E66-9386-F617A0A42B2A}" type="presOf" srcId="{EA75F028-079F-48EF-B1EA-93F79388677C}" destId="{5F492029-41DC-4890-B4DA-4D7F3F3E5908}" srcOrd="0" destOrd="0" presId="urn:microsoft.com/office/officeart/2005/8/layout/hierarchy1"/>
    <dgm:cxn modelId="{4C27AEE5-633F-4455-8189-B3CF7C7053B9}" type="presOf" srcId="{F7546B0A-B83F-44B3-8D98-A20B89066874}" destId="{D346DAA0-2647-4CE4-B8EC-B874B9F9E37F}" srcOrd="0" destOrd="0" presId="urn:microsoft.com/office/officeart/2005/8/layout/hierarchy1"/>
    <dgm:cxn modelId="{C0DAECFA-1DA2-4DFC-B78E-CD525FEC5DA3}" type="presOf" srcId="{1F2BEF54-9504-4B2D-86FB-E99FF3ECE67E}" destId="{C422C146-548C-4762-BC38-275A742B239F}" srcOrd="0" destOrd="0" presId="urn:microsoft.com/office/officeart/2005/8/layout/hierarchy1"/>
    <dgm:cxn modelId="{6045DA83-63AD-4BC2-83A2-352CC985100C}" type="presParOf" srcId="{D346DAA0-2647-4CE4-B8EC-B874B9F9E37F}" destId="{A1D26F5E-A58A-4B71-8ACD-49403E6E015B}" srcOrd="0" destOrd="0" presId="urn:microsoft.com/office/officeart/2005/8/layout/hierarchy1"/>
    <dgm:cxn modelId="{FE258E99-02D8-41D6-83BD-93921D963CD7}" type="presParOf" srcId="{A1D26F5E-A58A-4B71-8ACD-49403E6E015B}" destId="{72E3E9B8-C24D-4495-BA5D-0DB225E32692}" srcOrd="0" destOrd="0" presId="urn:microsoft.com/office/officeart/2005/8/layout/hierarchy1"/>
    <dgm:cxn modelId="{E0281724-E730-4AC8-97F5-6F26C009B716}" type="presParOf" srcId="{72E3E9B8-C24D-4495-BA5D-0DB225E32692}" destId="{4C8A051C-0FDB-49B2-9874-3892AEC5474F}" srcOrd="0" destOrd="0" presId="urn:microsoft.com/office/officeart/2005/8/layout/hierarchy1"/>
    <dgm:cxn modelId="{864F4033-5320-461E-BC2D-C835E7A28017}" type="presParOf" srcId="{72E3E9B8-C24D-4495-BA5D-0DB225E32692}" destId="{11125A43-0069-4145-9794-101E29EABE59}" srcOrd="1" destOrd="0" presId="urn:microsoft.com/office/officeart/2005/8/layout/hierarchy1"/>
    <dgm:cxn modelId="{01CAEA16-6FF8-4920-8543-3E0707F790BA}" type="presParOf" srcId="{A1D26F5E-A58A-4B71-8ACD-49403E6E015B}" destId="{54454AB5-DCDE-4C94-979A-E0F1A05986FA}" srcOrd="1" destOrd="0" presId="urn:microsoft.com/office/officeart/2005/8/layout/hierarchy1"/>
    <dgm:cxn modelId="{3BA21824-142C-4EA2-9B53-02D7750B4376}" type="presParOf" srcId="{54454AB5-DCDE-4C94-979A-E0F1A05986FA}" destId="{B5166BD2-AE65-4E83-88B1-C44E95F01168}" srcOrd="0" destOrd="0" presId="urn:microsoft.com/office/officeart/2005/8/layout/hierarchy1"/>
    <dgm:cxn modelId="{64B90D48-F36B-4E94-939D-222A5D082EF4}" type="presParOf" srcId="{54454AB5-DCDE-4C94-979A-E0F1A05986FA}" destId="{0343E369-5635-4695-963E-59A726E8F884}" srcOrd="1" destOrd="0" presId="urn:microsoft.com/office/officeart/2005/8/layout/hierarchy1"/>
    <dgm:cxn modelId="{9DEC8CC1-5A73-4F65-964A-F6781E0F591E}" type="presParOf" srcId="{0343E369-5635-4695-963E-59A726E8F884}" destId="{CAA0BEF7-1AD2-4D2A-AA61-085D7CF14E39}" srcOrd="0" destOrd="0" presId="urn:microsoft.com/office/officeart/2005/8/layout/hierarchy1"/>
    <dgm:cxn modelId="{C26AB3C6-A4D1-4E49-AC9C-BFC2371C0125}" type="presParOf" srcId="{CAA0BEF7-1AD2-4D2A-AA61-085D7CF14E39}" destId="{E585B8BE-9FB9-45DA-8B18-309B578FF155}" srcOrd="0" destOrd="0" presId="urn:microsoft.com/office/officeart/2005/8/layout/hierarchy1"/>
    <dgm:cxn modelId="{F4D9C5F7-04ED-4563-BA68-425C8A823892}" type="presParOf" srcId="{CAA0BEF7-1AD2-4D2A-AA61-085D7CF14E39}" destId="{394DF515-2FEC-43E0-B344-8D685D55D213}" srcOrd="1" destOrd="0" presId="urn:microsoft.com/office/officeart/2005/8/layout/hierarchy1"/>
    <dgm:cxn modelId="{507A5CA3-57ED-4B85-AD98-E14246FC8AA7}" type="presParOf" srcId="{0343E369-5635-4695-963E-59A726E8F884}" destId="{48BBCF55-BDF8-4497-BE02-580F4E47929D}" srcOrd="1" destOrd="0" presId="urn:microsoft.com/office/officeart/2005/8/layout/hierarchy1"/>
    <dgm:cxn modelId="{59808D9F-F24B-4B8A-971B-7E6C25922657}" type="presParOf" srcId="{48BBCF55-BDF8-4497-BE02-580F4E47929D}" destId="{DA0E8EF0-0481-470B-BB17-AE57E5AF6EEE}" srcOrd="0" destOrd="0" presId="urn:microsoft.com/office/officeart/2005/8/layout/hierarchy1"/>
    <dgm:cxn modelId="{9F517C4A-7A40-4959-A19D-4BD55FCB5A1B}" type="presParOf" srcId="{48BBCF55-BDF8-4497-BE02-580F4E47929D}" destId="{8C34874E-8927-4029-9D2B-0B17CABA9AC7}" srcOrd="1" destOrd="0" presId="urn:microsoft.com/office/officeart/2005/8/layout/hierarchy1"/>
    <dgm:cxn modelId="{CC759A58-7584-44A3-9579-D5D83A0C08C4}" type="presParOf" srcId="{8C34874E-8927-4029-9D2B-0B17CABA9AC7}" destId="{D9BC190B-E700-4932-8E6B-069CB81FE439}" srcOrd="0" destOrd="0" presId="urn:microsoft.com/office/officeart/2005/8/layout/hierarchy1"/>
    <dgm:cxn modelId="{A7D608D0-B703-4174-AC36-C6AE68DAE669}" type="presParOf" srcId="{D9BC190B-E700-4932-8E6B-069CB81FE439}" destId="{D4F28DE9-940F-4DC0-A99F-F5CBF6712EF4}" srcOrd="0" destOrd="0" presId="urn:microsoft.com/office/officeart/2005/8/layout/hierarchy1"/>
    <dgm:cxn modelId="{7CECB519-02A1-4E82-A63C-C9BB169E6BCB}" type="presParOf" srcId="{D9BC190B-E700-4932-8E6B-069CB81FE439}" destId="{89B35E57-4DDF-4044-B5D1-CDC133862B7E}" srcOrd="1" destOrd="0" presId="urn:microsoft.com/office/officeart/2005/8/layout/hierarchy1"/>
    <dgm:cxn modelId="{CA147F1A-55AC-4D15-B35E-FE8F4C65C544}" type="presParOf" srcId="{8C34874E-8927-4029-9D2B-0B17CABA9AC7}" destId="{8BDC45F3-CEA1-46BD-B98A-455768553860}" srcOrd="1" destOrd="0" presId="urn:microsoft.com/office/officeart/2005/8/layout/hierarchy1"/>
    <dgm:cxn modelId="{C527B6CC-8420-42B5-9063-5D71AFF2538F}" type="presParOf" srcId="{48BBCF55-BDF8-4497-BE02-580F4E47929D}" destId="{5F492029-41DC-4890-B4DA-4D7F3F3E5908}" srcOrd="2" destOrd="0" presId="urn:microsoft.com/office/officeart/2005/8/layout/hierarchy1"/>
    <dgm:cxn modelId="{918B700D-ABEB-421F-83DD-AC9E4B51488D}" type="presParOf" srcId="{48BBCF55-BDF8-4497-BE02-580F4E47929D}" destId="{975F945A-8B81-494E-A029-EFC0885DDF66}" srcOrd="3" destOrd="0" presId="urn:microsoft.com/office/officeart/2005/8/layout/hierarchy1"/>
    <dgm:cxn modelId="{6E845E5E-0FA8-42A7-BD72-0CBD17A96F8F}" type="presParOf" srcId="{975F945A-8B81-494E-A029-EFC0885DDF66}" destId="{6C91FB12-9B0E-4C27-B68E-6DE8C48D1B6D}" srcOrd="0" destOrd="0" presId="urn:microsoft.com/office/officeart/2005/8/layout/hierarchy1"/>
    <dgm:cxn modelId="{4CBF82BC-1EDA-41C7-A68F-FD68B96F38F3}" type="presParOf" srcId="{6C91FB12-9B0E-4C27-B68E-6DE8C48D1B6D}" destId="{1FD31A11-2511-4D43-B124-ED94EE6D929F}" srcOrd="0" destOrd="0" presId="urn:microsoft.com/office/officeart/2005/8/layout/hierarchy1"/>
    <dgm:cxn modelId="{D40379C8-CB68-4CE4-8D12-06141E4FC81F}" type="presParOf" srcId="{6C91FB12-9B0E-4C27-B68E-6DE8C48D1B6D}" destId="{3B901265-6F3C-483E-9EC3-8DC6E7AD0DED}" srcOrd="1" destOrd="0" presId="urn:microsoft.com/office/officeart/2005/8/layout/hierarchy1"/>
    <dgm:cxn modelId="{490D494B-96E9-4266-B3BE-69F9CDB53975}" type="presParOf" srcId="{975F945A-8B81-494E-A029-EFC0885DDF66}" destId="{1A199961-0988-4B28-99AF-5ECEA7CF6DE5}" srcOrd="1" destOrd="0" presId="urn:microsoft.com/office/officeart/2005/8/layout/hierarchy1"/>
    <dgm:cxn modelId="{8160672A-6852-42B9-A03E-C110CA338155}" type="presParOf" srcId="{48BBCF55-BDF8-4497-BE02-580F4E47929D}" destId="{ED0EDFA2-8BFF-4A2F-8A2C-3CBCE3F235DE}" srcOrd="4" destOrd="0" presId="urn:microsoft.com/office/officeart/2005/8/layout/hierarchy1"/>
    <dgm:cxn modelId="{01E32CDC-1A0D-4714-9C33-49F539ECB73E}" type="presParOf" srcId="{48BBCF55-BDF8-4497-BE02-580F4E47929D}" destId="{C217626D-5883-44F7-9564-F2BF29D0F7B0}" srcOrd="5" destOrd="0" presId="urn:microsoft.com/office/officeart/2005/8/layout/hierarchy1"/>
    <dgm:cxn modelId="{9B36BBFD-F8E5-4B99-849B-252B851210B9}" type="presParOf" srcId="{C217626D-5883-44F7-9564-F2BF29D0F7B0}" destId="{8785FC81-EC96-4F2C-BD5F-A260B259B2D5}" srcOrd="0" destOrd="0" presId="urn:microsoft.com/office/officeart/2005/8/layout/hierarchy1"/>
    <dgm:cxn modelId="{9275347D-882A-42D1-A733-84C6ED142E35}" type="presParOf" srcId="{8785FC81-EC96-4F2C-BD5F-A260B259B2D5}" destId="{8362B183-9F46-4D43-AA6F-53D899522A7D}" srcOrd="0" destOrd="0" presId="urn:microsoft.com/office/officeart/2005/8/layout/hierarchy1"/>
    <dgm:cxn modelId="{4816EAE1-6182-439F-9AFC-03945923F415}" type="presParOf" srcId="{8785FC81-EC96-4F2C-BD5F-A260B259B2D5}" destId="{C422C146-548C-4762-BC38-275A742B239F}" srcOrd="1" destOrd="0" presId="urn:microsoft.com/office/officeart/2005/8/layout/hierarchy1"/>
    <dgm:cxn modelId="{0789EBEE-BE97-42EC-80F4-B9CAB38A6CD6}" type="presParOf" srcId="{C217626D-5883-44F7-9564-F2BF29D0F7B0}" destId="{CC34D591-8EC8-4C7A-ACA0-228ABAFEE7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37B3E-4DEC-4BFC-87CF-031D68AFB49F}">
      <dsp:nvSpPr>
        <dsp:cNvPr id="0" name=""/>
        <dsp:cNvSpPr/>
      </dsp:nvSpPr>
      <dsp:spPr>
        <a:xfrm>
          <a:off x="0" y="2910441"/>
          <a:ext cx="8644974" cy="19081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Derived from two other apps developed at OBU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iExhale</a:t>
          </a:r>
          <a:r>
            <a:rPr lang="en-GB" sz="2200" kern="1200" dirty="0"/>
            <a:t> and HHH. </a:t>
          </a:r>
          <a:endParaRPr lang="en-US" sz="2200" kern="1200" dirty="0"/>
        </a:p>
      </dsp:txBody>
      <dsp:txXfrm>
        <a:off x="0" y="2910441"/>
        <a:ext cx="8644974" cy="1908138"/>
      </dsp:txXfrm>
    </dsp:sp>
    <dsp:sp modelId="{3A547EDC-444E-4E7E-9EB7-B8C65A2EB459}">
      <dsp:nvSpPr>
        <dsp:cNvPr id="0" name=""/>
        <dsp:cNvSpPr/>
      </dsp:nvSpPr>
      <dsp:spPr>
        <a:xfrm rot="10800000">
          <a:off x="0" y="2172"/>
          <a:ext cx="8644974" cy="293471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We are developing a new, holistic, tailored, evidence-based digital self-management platform for lung cancer survivors to:</a:t>
          </a:r>
          <a:endParaRPr lang="en-US" sz="2200" kern="1200" dirty="0"/>
        </a:p>
      </dsp:txBody>
      <dsp:txXfrm rot="-10800000">
        <a:off x="0" y="2172"/>
        <a:ext cx="8644974" cy="1030085"/>
      </dsp:txXfrm>
    </dsp:sp>
    <dsp:sp modelId="{63B86417-0626-43C6-9EDE-C1AC0FEED368}">
      <dsp:nvSpPr>
        <dsp:cNvPr id="0" name=""/>
        <dsp:cNvSpPr/>
      </dsp:nvSpPr>
      <dsp:spPr>
        <a:xfrm>
          <a:off x="4221" y="1032258"/>
          <a:ext cx="2878843" cy="8774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200" kern="1200" dirty="0"/>
            <a:t>Improve physical functioning</a:t>
          </a:r>
          <a:endParaRPr lang="en-US" sz="2200" kern="1200" dirty="0"/>
        </a:p>
      </dsp:txBody>
      <dsp:txXfrm>
        <a:off x="4221" y="1032258"/>
        <a:ext cx="2878843" cy="877480"/>
      </dsp:txXfrm>
    </dsp:sp>
    <dsp:sp modelId="{4F66A0A5-45BD-44FB-AC89-5916911CE864}">
      <dsp:nvSpPr>
        <dsp:cNvPr id="0" name=""/>
        <dsp:cNvSpPr/>
      </dsp:nvSpPr>
      <dsp:spPr>
        <a:xfrm>
          <a:off x="2883065" y="1032258"/>
          <a:ext cx="2878843" cy="8774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200" kern="1200" dirty="0"/>
            <a:t>Enhance QoL</a:t>
          </a:r>
          <a:endParaRPr lang="en-US" sz="2200" kern="1200" dirty="0"/>
        </a:p>
      </dsp:txBody>
      <dsp:txXfrm>
        <a:off x="2883065" y="1032258"/>
        <a:ext cx="2878843" cy="877480"/>
      </dsp:txXfrm>
    </dsp:sp>
    <dsp:sp modelId="{A7D181EC-6593-4DFC-9BCF-7A9ED829CC7D}">
      <dsp:nvSpPr>
        <dsp:cNvPr id="0" name=""/>
        <dsp:cNvSpPr/>
      </dsp:nvSpPr>
      <dsp:spPr>
        <a:xfrm>
          <a:off x="5761908" y="1032258"/>
          <a:ext cx="2878843" cy="8774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200" kern="1200" dirty="0"/>
            <a:t>Improve symptom management </a:t>
          </a:r>
          <a:endParaRPr lang="en-US" sz="2200" kern="1200" dirty="0"/>
        </a:p>
      </dsp:txBody>
      <dsp:txXfrm>
        <a:off x="5761908" y="1032258"/>
        <a:ext cx="2878843" cy="877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C5900-B53A-4DBC-845E-32977F8CB794}">
      <dsp:nvSpPr>
        <dsp:cNvPr id="0" name=""/>
        <dsp:cNvSpPr/>
      </dsp:nvSpPr>
      <dsp:spPr>
        <a:xfrm>
          <a:off x="65092" y="880962"/>
          <a:ext cx="1695563" cy="150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900" kern="1200" dirty="0"/>
            <a:t>Systematic Literature Review </a:t>
          </a:r>
        </a:p>
      </dsp:txBody>
      <dsp:txXfrm>
        <a:off x="99678" y="915548"/>
        <a:ext cx="1626391" cy="1111683"/>
      </dsp:txXfrm>
    </dsp:sp>
    <dsp:sp modelId="{FA6EC86F-03CE-486C-B4F1-34F6B59A37DA}">
      <dsp:nvSpPr>
        <dsp:cNvPr id="0" name=""/>
        <dsp:cNvSpPr/>
      </dsp:nvSpPr>
      <dsp:spPr>
        <a:xfrm>
          <a:off x="1021798" y="1224534"/>
          <a:ext cx="2030748" cy="2030748"/>
        </a:xfrm>
        <a:prstGeom prst="leftCircularArrow">
          <a:avLst>
            <a:gd name="adj1" fmla="val 3258"/>
            <a:gd name="adj2" fmla="val 401950"/>
            <a:gd name="adj3" fmla="val 2177460"/>
            <a:gd name="adj4" fmla="val 9024489"/>
            <a:gd name="adj5" fmla="val 38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AA6A8-B6AB-4938-9D50-F0E79D86D624}">
      <dsp:nvSpPr>
        <dsp:cNvPr id="0" name=""/>
        <dsp:cNvSpPr/>
      </dsp:nvSpPr>
      <dsp:spPr>
        <a:xfrm>
          <a:off x="406716" y="2061818"/>
          <a:ext cx="1619704" cy="644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Literature </a:t>
          </a:r>
          <a:endParaRPr lang="en-GB" sz="1700" kern="1200" dirty="0"/>
        </a:p>
      </dsp:txBody>
      <dsp:txXfrm>
        <a:off x="425581" y="2080683"/>
        <a:ext cx="1581974" cy="606373"/>
      </dsp:txXfrm>
    </dsp:sp>
    <dsp:sp modelId="{E40B26A6-CF10-499F-B8F6-EEA2A92A4A33}">
      <dsp:nvSpPr>
        <dsp:cNvPr id="0" name=""/>
        <dsp:cNvSpPr/>
      </dsp:nvSpPr>
      <dsp:spPr>
        <a:xfrm>
          <a:off x="2341495" y="880962"/>
          <a:ext cx="1822167" cy="150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700" kern="1200" dirty="0"/>
            <a:t>Integrate 2 Apps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GB" sz="1700" kern="1200" dirty="0"/>
            <a:t>Focus Groups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GB" sz="1700" kern="1200" dirty="0"/>
            <a:t>Usability Study </a:t>
          </a:r>
        </a:p>
      </dsp:txBody>
      <dsp:txXfrm>
        <a:off x="2376081" y="1237600"/>
        <a:ext cx="1752995" cy="1111683"/>
      </dsp:txXfrm>
    </dsp:sp>
    <dsp:sp modelId="{FA35E48F-0A29-4D3B-9187-7D8B0FECB83B}">
      <dsp:nvSpPr>
        <dsp:cNvPr id="0" name=""/>
        <dsp:cNvSpPr/>
      </dsp:nvSpPr>
      <dsp:spPr>
        <a:xfrm>
          <a:off x="3346319" y="-49377"/>
          <a:ext cx="2263580" cy="2263580"/>
        </a:xfrm>
        <a:prstGeom prst="circularArrow">
          <a:avLst>
            <a:gd name="adj1" fmla="val 2923"/>
            <a:gd name="adj2" fmla="val 357767"/>
            <a:gd name="adj3" fmla="val 19466722"/>
            <a:gd name="adj4" fmla="val 12575511"/>
            <a:gd name="adj5" fmla="val 34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FDBBB-3494-4599-ABE5-C2803688BF4A}">
      <dsp:nvSpPr>
        <dsp:cNvPr id="0" name=""/>
        <dsp:cNvSpPr/>
      </dsp:nvSpPr>
      <dsp:spPr>
        <a:xfrm>
          <a:off x="2746421" y="558911"/>
          <a:ext cx="1619704" cy="644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App Co Development </a:t>
          </a:r>
        </a:p>
      </dsp:txBody>
      <dsp:txXfrm>
        <a:off x="2765286" y="577776"/>
        <a:ext cx="1581974" cy="606373"/>
      </dsp:txXfrm>
    </dsp:sp>
    <dsp:sp modelId="{46459ADA-FA91-4A95-95F5-CA4715FD9F4F}">
      <dsp:nvSpPr>
        <dsp:cNvPr id="0" name=""/>
        <dsp:cNvSpPr/>
      </dsp:nvSpPr>
      <dsp:spPr>
        <a:xfrm>
          <a:off x="4681201" y="880962"/>
          <a:ext cx="1822167" cy="150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700" kern="1200" dirty="0"/>
            <a:t>2 NHS Trusts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GB" sz="1700" kern="1200" dirty="0"/>
            <a:t>N= 20</a:t>
          </a:r>
        </a:p>
      </dsp:txBody>
      <dsp:txXfrm>
        <a:off x="4715787" y="915548"/>
        <a:ext cx="1752995" cy="1111683"/>
      </dsp:txXfrm>
    </dsp:sp>
    <dsp:sp modelId="{24E55AFD-EE65-4CED-B34C-FDBB6FD307F2}">
      <dsp:nvSpPr>
        <dsp:cNvPr id="0" name=""/>
        <dsp:cNvSpPr/>
      </dsp:nvSpPr>
      <dsp:spPr>
        <a:xfrm>
          <a:off x="5086127" y="2061818"/>
          <a:ext cx="1619704" cy="644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Feasibility Study </a:t>
          </a:r>
          <a:endParaRPr lang="en-GB" sz="1700" kern="1200" dirty="0"/>
        </a:p>
      </dsp:txBody>
      <dsp:txXfrm>
        <a:off x="5104992" y="2080683"/>
        <a:ext cx="1581974" cy="606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C39DE-AB65-454B-AE74-8431FE61563E}">
      <dsp:nvSpPr>
        <dsp:cNvPr id="0" name=""/>
        <dsp:cNvSpPr/>
      </dsp:nvSpPr>
      <dsp:spPr>
        <a:xfrm>
          <a:off x="0" y="0"/>
          <a:ext cx="6885576" cy="11935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D5F92-0FD2-4382-9767-4105044AD9CF}">
      <dsp:nvSpPr>
        <dsp:cNvPr id="0" name=""/>
        <dsp:cNvSpPr/>
      </dsp:nvSpPr>
      <dsp:spPr>
        <a:xfrm>
          <a:off x="1506220" y="358053"/>
          <a:ext cx="3873138" cy="477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Patient and Public Involvement</a:t>
          </a:r>
        </a:p>
      </dsp:txBody>
      <dsp:txXfrm>
        <a:off x="1529525" y="381358"/>
        <a:ext cx="3826528" cy="430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DC037-066D-453A-9BA3-B0C0732EE7DE}">
      <dsp:nvSpPr>
        <dsp:cNvPr id="0" name=""/>
        <dsp:cNvSpPr/>
      </dsp:nvSpPr>
      <dsp:spPr>
        <a:xfrm>
          <a:off x="902900" y="13960"/>
          <a:ext cx="2556098" cy="1533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“Liked the helpful links on breathing exercise. I thought that's really good. I've never had any information on breathing or exercise before”</a:t>
          </a:r>
          <a:endParaRPr lang="en-US" sz="1200" kern="1200" dirty="0"/>
        </a:p>
      </dsp:txBody>
      <dsp:txXfrm>
        <a:off x="902900" y="13960"/>
        <a:ext cx="2556098" cy="1533658"/>
      </dsp:txXfrm>
    </dsp:sp>
    <dsp:sp modelId="{CBE080C7-3BCA-4358-A236-E0949064A699}">
      <dsp:nvSpPr>
        <dsp:cNvPr id="0" name=""/>
        <dsp:cNvSpPr/>
      </dsp:nvSpPr>
      <dsp:spPr>
        <a:xfrm>
          <a:off x="3679231" y="2166"/>
          <a:ext cx="2556098" cy="15336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“Post op support was not in my local area - diff hospital, I fell through the cracks. I was also given info to take home on management post cardiac surgery”</a:t>
          </a:r>
          <a:endParaRPr lang="en-US" sz="1200" kern="1200" dirty="0"/>
        </a:p>
      </dsp:txBody>
      <dsp:txXfrm>
        <a:off x="3679231" y="2166"/>
        <a:ext cx="2556098" cy="1533658"/>
      </dsp:txXfrm>
    </dsp:sp>
    <dsp:sp modelId="{12B22C05-D044-49C5-9F9B-0E15E59E60E6}">
      <dsp:nvSpPr>
        <dsp:cNvPr id="0" name=""/>
        <dsp:cNvSpPr/>
      </dsp:nvSpPr>
      <dsp:spPr>
        <a:xfrm>
          <a:off x="6490939" y="2166"/>
          <a:ext cx="2556098" cy="15336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“I've not  had any guidance about exercise form my HCPs”</a:t>
          </a:r>
          <a:endParaRPr lang="en-US" sz="1200" kern="1200" dirty="0"/>
        </a:p>
      </dsp:txBody>
      <dsp:txXfrm>
        <a:off x="6490939" y="2166"/>
        <a:ext cx="2556098" cy="1533658"/>
      </dsp:txXfrm>
    </dsp:sp>
    <dsp:sp modelId="{AB327D47-2AD9-4840-972E-7F182A8A5ED0}">
      <dsp:nvSpPr>
        <dsp:cNvPr id="0" name=""/>
        <dsp:cNvSpPr/>
      </dsp:nvSpPr>
      <dsp:spPr>
        <a:xfrm>
          <a:off x="867524" y="1791435"/>
          <a:ext cx="2556098" cy="1533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“I too haven't had any guidance about exercise. I don't know if they think, because I’m young, I don't need any guidance on this”</a:t>
          </a:r>
          <a:endParaRPr lang="en-US" sz="1200" kern="1200" dirty="0"/>
        </a:p>
      </dsp:txBody>
      <dsp:txXfrm>
        <a:off x="867524" y="1791435"/>
        <a:ext cx="2556098" cy="1533658"/>
      </dsp:txXfrm>
    </dsp:sp>
    <dsp:sp modelId="{E31B4CC9-1523-4FD2-A9FC-71EE8900BEBE}">
      <dsp:nvSpPr>
        <dsp:cNvPr id="0" name=""/>
        <dsp:cNvSpPr/>
      </dsp:nvSpPr>
      <dsp:spPr>
        <a:xfrm>
          <a:off x="3679231" y="1791435"/>
          <a:ext cx="2556098" cy="1533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“I think because I'm in that bracket, aged 42 they don't sort of care. This time I left the hospital really with no guidance when it came to exercise, none at all.”</a:t>
          </a:r>
          <a:endParaRPr lang="en-US" sz="1200" kern="1200" dirty="0"/>
        </a:p>
      </dsp:txBody>
      <dsp:txXfrm>
        <a:off x="3679231" y="1791435"/>
        <a:ext cx="2556098" cy="1533658"/>
      </dsp:txXfrm>
    </dsp:sp>
    <dsp:sp modelId="{26A6FEBA-F5A7-4F4B-820D-9B41D9689C3A}">
      <dsp:nvSpPr>
        <dsp:cNvPr id="0" name=""/>
        <dsp:cNvSpPr/>
      </dsp:nvSpPr>
      <dsp:spPr>
        <a:xfrm>
          <a:off x="6490939" y="1791435"/>
          <a:ext cx="2556098" cy="1533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“I'm short of breath, weak, with pain in my knees and exhausted. Thought the only thing that I can do is  play games on the tablet or watch TV.” No one discussed exercises that will help my breathing. ". “No one advised me on exercise”.</a:t>
          </a:r>
          <a:endParaRPr lang="en-US" sz="1200" kern="1200" dirty="0"/>
        </a:p>
      </dsp:txBody>
      <dsp:txXfrm>
        <a:off x="6490939" y="1791435"/>
        <a:ext cx="2556098" cy="1533658"/>
      </dsp:txXfrm>
    </dsp:sp>
    <dsp:sp modelId="{E25EBFC9-2C99-43DC-A8F2-B9A7AC87D82E}">
      <dsp:nvSpPr>
        <dsp:cNvPr id="0" name=""/>
        <dsp:cNvSpPr/>
      </dsp:nvSpPr>
      <dsp:spPr>
        <a:xfrm>
          <a:off x="2273378" y="3580704"/>
          <a:ext cx="2556098" cy="15336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“Because of the smoking stigma I never talked about my cancer in a first-person situation”.</a:t>
          </a:r>
          <a:endParaRPr lang="en-US" sz="1200" kern="1200" dirty="0"/>
        </a:p>
      </dsp:txBody>
      <dsp:txXfrm>
        <a:off x="2273378" y="3580704"/>
        <a:ext cx="2556098" cy="1533658"/>
      </dsp:txXfrm>
    </dsp:sp>
    <dsp:sp modelId="{B507F258-DD12-471A-BA0C-4C5628186936}">
      <dsp:nvSpPr>
        <dsp:cNvPr id="0" name=""/>
        <dsp:cNvSpPr/>
      </dsp:nvSpPr>
      <dsp:spPr>
        <a:xfrm>
          <a:off x="5088664" y="3582871"/>
          <a:ext cx="2556098" cy="15336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“If guidance was available at the outset, I would have taken it on board. Although I try to stay physical, I don’t know if I am doing enough.”</a:t>
          </a:r>
          <a:endParaRPr lang="en-US" sz="1200" kern="1200" dirty="0"/>
        </a:p>
      </dsp:txBody>
      <dsp:txXfrm>
        <a:off x="5088664" y="3582871"/>
        <a:ext cx="2556098" cy="1533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EDFA2-8BFF-4A2F-8A2C-3CBCE3F235DE}">
      <dsp:nvSpPr>
        <dsp:cNvPr id="0" name=""/>
        <dsp:cNvSpPr/>
      </dsp:nvSpPr>
      <dsp:spPr>
        <a:xfrm>
          <a:off x="2089224" y="2210258"/>
          <a:ext cx="1482675" cy="352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29"/>
              </a:lnTo>
              <a:lnTo>
                <a:pt x="1482675" y="240429"/>
              </a:lnTo>
              <a:lnTo>
                <a:pt x="1482675" y="352809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92029-41DC-4890-B4DA-4D7F3F3E5908}">
      <dsp:nvSpPr>
        <dsp:cNvPr id="0" name=""/>
        <dsp:cNvSpPr/>
      </dsp:nvSpPr>
      <dsp:spPr>
        <a:xfrm>
          <a:off x="2043504" y="2210258"/>
          <a:ext cx="91440" cy="35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809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E8EF0-0481-470B-BB17-AE57E5AF6EEE}">
      <dsp:nvSpPr>
        <dsp:cNvPr id="0" name=""/>
        <dsp:cNvSpPr/>
      </dsp:nvSpPr>
      <dsp:spPr>
        <a:xfrm>
          <a:off x="606548" y="2210258"/>
          <a:ext cx="1482675" cy="352809"/>
        </a:xfrm>
        <a:custGeom>
          <a:avLst/>
          <a:gdLst/>
          <a:ahLst/>
          <a:cxnLst/>
          <a:rect l="0" t="0" r="0" b="0"/>
          <a:pathLst>
            <a:path>
              <a:moveTo>
                <a:pt x="1482675" y="0"/>
              </a:moveTo>
              <a:lnTo>
                <a:pt x="1482675" y="240429"/>
              </a:lnTo>
              <a:lnTo>
                <a:pt x="0" y="240429"/>
              </a:lnTo>
              <a:lnTo>
                <a:pt x="0" y="352809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66BD2-AE65-4E83-88B1-C44E95F01168}">
      <dsp:nvSpPr>
        <dsp:cNvPr id="0" name=""/>
        <dsp:cNvSpPr/>
      </dsp:nvSpPr>
      <dsp:spPr>
        <a:xfrm>
          <a:off x="2043504" y="1087132"/>
          <a:ext cx="91440" cy="35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80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A051C-0FDB-49B2-9874-3892AEC5474F}">
      <dsp:nvSpPr>
        <dsp:cNvPr id="0" name=""/>
        <dsp:cNvSpPr/>
      </dsp:nvSpPr>
      <dsp:spPr>
        <a:xfrm>
          <a:off x="1482675" y="316815"/>
          <a:ext cx="1213097" cy="770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125A43-0069-4145-9794-101E29EABE59}">
      <dsp:nvSpPr>
        <dsp:cNvPr id="0" name=""/>
        <dsp:cNvSpPr/>
      </dsp:nvSpPr>
      <dsp:spPr>
        <a:xfrm>
          <a:off x="1617463" y="444864"/>
          <a:ext cx="1213097" cy="770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  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Oxford &amp; Bristol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640025" y="467426"/>
        <a:ext cx="1167973" cy="725193"/>
      </dsp:txXfrm>
    </dsp:sp>
    <dsp:sp modelId="{E585B8BE-9FB9-45DA-8B18-309B578FF155}">
      <dsp:nvSpPr>
        <dsp:cNvPr id="0" name=""/>
        <dsp:cNvSpPr/>
      </dsp:nvSpPr>
      <dsp:spPr>
        <a:xfrm>
          <a:off x="1482675" y="1439941"/>
          <a:ext cx="1213097" cy="770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4DF515-2FEC-43E0-B344-8D685D55D213}">
      <dsp:nvSpPr>
        <dsp:cNvPr id="0" name=""/>
        <dsp:cNvSpPr/>
      </dsp:nvSpPr>
      <dsp:spPr>
        <a:xfrm>
          <a:off x="1617463" y="1567991"/>
          <a:ext cx="1213097" cy="770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Enrolment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n=20</a:t>
          </a:r>
        </a:p>
      </dsp:txBody>
      <dsp:txXfrm>
        <a:off x="1640025" y="1590553"/>
        <a:ext cx="1167973" cy="725193"/>
      </dsp:txXfrm>
    </dsp:sp>
    <dsp:sp modelId="{D4F28DE9-940F-4DC0-A99F-F5CBF6712EF4}">
      <dsp:nvSpPr>
        <dsp:cNvPr id="0" name=""/>
        <dsp:cNvSpPr/>
      </dsp:nvSpPr>
      <dsp:spPr>
        <a:xfrm>
          <a:off x="0" y="2563068"/>
          <a:ext cx="1213097" cy="770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B35E57-4DDF-4044-B5D1-CDC133862B7E}">
      <dsp:nvSpPr>
        <dsp:cNvPr id="0" name=""/>
        <dsp:cNvSpPr/>
      </dsp:nvSpPr>
      <dsp:spPr>
        <a:xfrm>
          <a:off x="134788" y="2691117"/>
          <a:ext cx="1213097" cy="770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Follow up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Week 4</a:t>
          </a:r>
        </a:p>
      </dsp:txBody>
      <dsp:txXfrm>
        <a:off x="157350" y="2713679"/>
        <a:ext cx="1167973" cy="725193"/>
      </dsp:txXfrm>
    </dsp:sp>
    <dsp:sp modelId="{1FD31A11-2511-4D43-B124-ED94EE6D929F}">
      <dsp:nvSpPr>
        <dsp:cNvPr id="0" name=""/>
        <dsp:cNvSpPr/>
      </dsp:nvSpPr>
      <dsp:spPr>
        <a:xfrm>
          <a:off x="1482675" y="2563068"/>
          <a:ext cx="1213097" cy="770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901265-6F3C-483E-9EC3-8DC6E7AD0DED}">
      <dsp:nvSpPr>
        <dsp:cNvPr id="0" name=""/>
        <dsp:cNvSpPr/>
      </dsp:nvSpPr>
      <dsp:spPr>
        <a:xfrm>
          <a:off x="1617463" y="2691117"/>
          <a:ext cx="1213097" cy="770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Follow Up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Week 9</a:t>
          </a:r>
        </a:p>
      </dsp:txBody>
      <dsp:txXfrm>
        <a:off x="1640025" y="2713679"/>
        <a:ext cx="1167973" cy="725193"/>
      </dsp:txXfrm>
    </dsp:sp>
    <dsp:sp modelId="{8362B183-9F46-4D43-AA6F-53D899522A7D}">
      <dsp:nvSpPr>
        <dsp:cNvPr id="0" name=""/>
        <dsp:cNvSpPr/>
      </dsp:nvSpPr>
      <dsp:spPr>
        <a:xfrm>
          <a:off x="2965350" y="2563068"/>
          <a:ext cx="1213097" cy="770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22C146-548C-4762-BC38-275A742B239F}">
      <dsp:nvSpPr>
        <dsp:cNvPr id="0" name=""/>
        <dsp:cNvSpPr/>
      </dsp:nvSpPr>
      <dsp:spPr>
        <a:xfrm>
          <a:off x="3100139" y="2691117"/>
          <a:ext cx="1213097" cy="770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Follow Up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Week 12 </a:t>
          </a:r>
        </a:p>
      </dsp:txBody>
      <dsp:txXfrm>
        <a:off x="3122701" y="2713679"/>
        <a:ext cx="1167973" cy="725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D5E09-2731-4B12-A4E9-BD23B1B2B5A7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1B9EA-DE44-4010-B157-07F4170AC0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52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7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23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24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8B0B4-2DEE-8265-62E4-81A5F7563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EFA80-D60C-2280-5D3D-212DBF8BA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075C4-44BE-71C0-586A-02A24DA4E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82A11-E723-9371-9EAF-8E1EABD8F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67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041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1FEDD-C328-F8A0-43E3-06DC8E6EF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C1FBE-D331-0331-2C30-48F94414F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E46C1-A2F0-6540-E00C-F9C4B8594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2DEEF-5811-32B3-B2A2-50E935548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696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28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917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Limited budget</a:t>
            </a:r>
          </a:p>
          <a:p>
            <a:r>
              <a:rPr lang="en-GB" dirty="0"/>
              <a:t>Goal of the app within the context of the PhD</a:t>
            </a:r>
          </a:p>
          <a:p>
            <a:r>
              <a:rPr lang="en-GB" dirty="0"/>
              <a:t>Rich data to support further development of the app when there is further investment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480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045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542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84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1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2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0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Reduce carbon footprint </a:t>
            </a:r>
          </a:p>
          <a:p>
            <a:r>
              <a:rPr lang="en-GB" dirty="0"/>
              <a:t>Reduce pressure on NHS resources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800" kern="0" dirty="0">
                <a:solidFill>
                  <a:srgbClr val="4B4B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 professional boundaries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800" kern="0" dirty="0">
                <a:solidFill>
                  <a:srgbClr val="4B4B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programs limited and difficult to access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3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6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9EA-DE44-4010-B157-07F4170AC0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9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26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43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8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8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35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39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6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56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460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767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043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52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772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122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70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990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44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79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041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20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27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342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50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663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235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45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02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233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405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297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047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58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836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04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516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914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369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170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835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41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679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620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41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96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083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2734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370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20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3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69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01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1B8-BB07-4484-9598-D193C20167B8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7AAB1D-D2B8-4AB2-BD5A-177AA1B8F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95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78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78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3A624-C784-4746-A98A-51C8F415FF7E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E336-F0E8-4828-9DC8-3A0E337D35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18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1843-FE35-4036-9DA9-F731E8BEB283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CBB277-81AB-49ED-BCD1-9716172B98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2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215F5-CADD-3548-AE2A-E0AB19E74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6F9957-2044-AC82-20F8-796945815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5317" y="2218184"/>
            <a:ext cx="6767219" cy="2108888"/>
          </a:xfrm>
        </p:spPr>
        <p:txBody>
          <a:bodyPr>
            <a:normAutofit/>
          </a:bodyPr>
          <a:lstStyle/>
          <a:p>
            <a:pPr algn="ctr" defTabSz="473969">
              <a:spcBef>
                <a:spcPts val="3404"/>
              </a:spcBef>
              <a:buSzPct val="145000"/>
              <a:defRPr/>
            </a:pPr>
            <a:r>
              <a:rPr lang="en-GB" sz="28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Helvetica Neue"/>
              </a:rPr>
              <a:t>The development of a digital self-management platform for people living with lung cancer</a:t>
            </a:r>
          </a:p>
          <a:p>
            <a:pPr algn="ctr" defTabSz="473969">
              <a:spcBef>
                <a:spcPts val="3404"/>
              </a:spcBef>
              <a:buSzPct val="145000"/>
              <a:defRPr/>
            </a:pPr>
            <a:r>
              <a:rPr lang="en-GB" sz="1400" b="1" kern="0" dirty="0">
                <a:solidFill>
                  <a:srgbClr val="AE2573"/>
                </a:solidFill>
                <a:latin typeface="+mj-lt"/>
                <a:cs typeface="Arial" panose="020B0604020202020204" pitchFamily="34" charset="0"/>
                <a:sym typeface="Helvetica Neue"/>
              </a:rPr>
              <a:t>HandHeld Health - Lung Cancer App </a:t>
            </a:r>
          </a:p>
          <a:p>
            <a:pPr defTabSz="473969" hangingPunct="0">
              <a:spcBef>
                <a:spcPts val="0"/>
              </a:spcBef>
              <a:defRPr/>
            </a:pPr>
            <a:endParaRPr lang="en-GB" sz="1332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endParaRPr lang="en-GB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BED79-D95A-1DE1-E604-1926ACF7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640" y="175136"/>
            <a:ext cx="4180361" cy="11113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A6A779-DE58-E489-C49A-F5F6A401C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06" y="212942"/>
            <a:ext cx="1593116" cy="6555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301FDE-1940-2517-C43E-E338FBF5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87" y="6098394"/>
            <a:ext cx="1825922" cy="6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697032-0C48-A719-687C-E50972C3E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383" y="6196455"/>
            <a:ext cx="1367542" cy="546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5D0C1-2FF0-BAC8-459E-87AF0EABAB3C}"/>
              </a:ext>
            </a:extLst>
          </p:cNvPr>
          <p:cNvSpPr txBox="1"/>
          <p:nvPr/>
        </p:nvSpPr>
        <p:spPr>
          <a:xfrm>
            <a:off x="5264407" y="4531102"/>
            <a:ext cx="3275436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6664">
              <a:spcAft>
                <a:spcPts val="600"/>
              </a:spcAft>
            </a:pPr>
            <a:r>
              <a:rPr lang="en-GB" sz="1036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Suriya Kirkpatrick</a:t>
            </a:r>
          </a:p>
          <a:p>
            <a:pPr defTabSz="676664">
              <a:spcAft>
                <a:spcPts val="600"/>
              </a:spcAft>
            </a:pPr>
            <a:r>
              <a:rPr lang="en-GB" sz="1036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OxInAHR</a:t>
            </a:r>
            <a:r>
              <a:rPr lang="en-GB" sz="1036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PhD Student</a:t>
            </a:r>
          </a:p>
          <a:p>
            <a:pPr defTabSz="676664">
              <a:spcAft>
                <a:spcPts val="600"/>
              </a:spcAft>
            </a:pPr>
            <a:r>
              <a:rPr lang="en-GB" sz="1036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Advanced Research Practitioner </a:t>
            </a:r>
          </a:p>
          <a:p>
            <a:pPr defTabSz="676664">
              <a:spcAft>
                <a:spcPts val="600"/>
              </a:spcAft>
            </a:pPr>
            <a:r>
              <a:rPr lang="en-GB" sz="1036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Chair LCNUK RIG</a:t>
            </a:r>
            <a:endParaRPr lang="en-GB" sz="14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53256-6B24-47C0-8A5D-8C361DA827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8" r="3421"/>
          <a:stretch/>
        </p:blipFill>
        <p:spPr>
          <a:xfrm>
            <a:off x="11033143" y="6098394"/>
            <a:ext cx="849734" cy="742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69C9ED-EE6C-AAA0-5F81-26E08AFF8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099" y="6247275"/>
            <a:ext cx="1133870" cy="4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4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BF70-6F47-0A55-D288-5CFD70FC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41" y="712382"/>
            <a:ext cx="4137059" cy="5882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/>
              <a:t>HandHeld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6B2B-7CC1-19AA-BD68-4EC7CF606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4836" y="1962085"/>
            <a:ext cx="3514532" cy="45414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OBU startup company</a:t>
            </a:r>
          </a:p>
          <a:p>
            <a:r>
              <a:rPr lang="en-US" dirty="0">
                <a:solidFill>
                  <a:srgbClr val="000000"/>
                </a:solidFill>
              </a:rPr>
              <a:t>Native App</a:t>
            </a:r>
          </a:p>
          <a:p>
            <a:r>
              <a:rPr lang="en-US" dirty="0">
                <a:solidFill>
                  <a:srgbClr val="000000"/>
                </a:solidFill>
              </a:rPr>
              <a:t>Developed for COPD patients</a:t>
            </a:r>
          </a:p>
          <a:p>
            <a:r>
              <a:rPr lang="en-US" dirty="0">
                <a:solidFill>
                  <a:srgbClr val="000000"/>
                </a:solidFill>
              </a:rPr>
              <a:t>Provides a bespoke exercise prescription including strength-based exercises for pulmonary rehab</a:t>
            </a:r>
          </a:p>
          <a:p>
            <a:r>
              <a:rPr lang="en-US" dirty="0">
                <a:solidFill>
                  <a:srgbClr val="000000"/>
                </a:solidFill>
              </a:rPr>
              <a:t>Registered as a medical device</a:t>
            </a:r>
          </a:p>
          <a:p>
            <a:pPr marL="0" indent="0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E62F63B2-296F-A7F3-2AD0-5D696C496F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2447" y="1962086"/>
            <a:ext cx="5363110" cy="45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EDFA-21AF-F536-B5D9-43B4C72D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62" y="533079"/>
            <a:ext cx="9634715" cy="80975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Co-Development of the HHH Lung Cancer App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781D14-E853-6F7F-2A99-314E9EDE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61831"/>
            <a:ext cx="8915400" cy="515746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Integration of the 2 Apps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FF137-8A19-08AB-7758-FAE3C350B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3070637"/>
            <a:ext cx="1838950" cy="843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6B103-64B1-875D-69E9-2F63EEF1DA55}"/>
              </a:ext>
            </a:extLst>
          </p:cNvPr>
          <p:cNvSpPr txBox="1"/>
          <p:nvPr/>
        </p:nvSpPr>
        <p:spPr>
          <a:xfrm>
            <a:off x="4695290" y="3307880"/>
            <a:ext cx="27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+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3E3211-FA23-8A03-62DC-821512E4A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565" y="3070638"/>
            <a:ext cx="945223" cy="8438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FD3958-8B4D-2F72-795F-F6359EBEA5B0}"/>
              </a:ext>
            </a:extLst>
          </p:cNvPr>
          <p:cNvSpPr txBox="1"/>
          <p:nvPr/>
        </p:nvSpPr>
        <p:spPr>
          <a:xfrm>
            <a:off x="6976356" y="3307880"/>
            <a:ext cx="38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=</a:t>
            </a:r>
            <a:endParaRPr lang="en-GB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E9A6F0D-2EC1-C17D-1670-C2D5E4E472F4}"/>
              </a:ext>
            </a:extLst>
          </p:cNvPr>
          <p:cNvSpPr/>
          <p:nvPr/>
        </p:nvSpPr>
        <p:spPr>
          <a:xfrm>
            <a:off x="2589214" y="4654194"/>
            <a:ext cx="4263651" cy="13356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A876F-203A-4799-01A8-CB57EF2F8622}"/>
              </a:ext>
            </a:extLst>
          </p:cNvPr>
          <p:cNvSpPr txBox="1"/>
          <p:nvPr/>
        </p:nvSpPr>
        <p:spPr>
          <a:xfrm>
            <a:off x="3356256" y="5145831"/>
            <a:ext cx="210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Hedgehog Labs</a:t>
            </a:r>
          </a:p>
        </p:txBody>
      </p:sp>
      <p:pic>
        <p:nvPicPr>
          <p:cNvPr id="4" name="Picture 3" descr="A group of people walking on a path&#10;&#10;Description automatically generated">
            <a:extLst>
              <a:ext uri="{FF2B5EF4-FFF2-40B4-BE49-F238E27FC236}">
                <a16:creationId xmlns:a16="http://schemas.microsoft.com/office/drawing/2014/main" id="{60697191-23F2-B200-5167-1ACE64B79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40" y="1561831"/>
            <a:ext cx="2383026" cy="51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7894A-D4F8-DB60-763A-D2EBDD6CB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109057"/>
            <a:ext cx="11920756" cy="66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2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971C520-6A48-2F31-2D44-4394A8FEB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088243"/>
              </p:ext>
            </p:extLst>
          </p:nvPr>
        </p:nvGraphicFramePr>
        <p:xfrm>
          <a:off x="3222681" y="1943529"/>
          <a:ext cx="6707622" cy="326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E3EF460-6E95-B34B-D62C-FCF68EECA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746278"/>
              </p:ext>
            </p:extLst>
          </p:nvPr>
        </p:nvGraphicFramePr>
        <p:xfrm>
          <a:off x="2842537" y="4879054"/>
          <a:ext cx="6885580" cy="119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652E752-4F06-943C-2BA8-277CFADB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 of Work </a:t>
            </a:r>
          </a:p>
        </p:txBody>
      </p:sp>
    </p:spTree>
    <p:extLst>
      <p:ext uri="{BB962C8B-B14F-4D97-AF65-F5344CB8AC3E}">
        <p14:creationId xmlns:p14="http://schemas.microsoft.com/office/powerpoint/2010/main" val="322843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FBCB2-7787-83F9-5CBF-9ED61D58B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DD12-810F-1675-F587-3C63411F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508" y="647767"/>
            <a:ext cx="9946466" cy="84198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Co-Development of the HHH Lung Cancer App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A71E99-145E-D431-2420-69C785ABB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507" y="1489753"/>
            <a:ext cx="9514322" cy="4808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Focus Group Study </a:t>
            </a:r>
            <a:endParaRPr lang="en-GB" dirty="0"/>
          </a:p>
          <a:p>
            <a:r>
              <a:rPr lang="en-GB" dirty="0"/>
              <a:t>To ensure that the features and content of the new app are relevant and specific to lung cancer patients</a:t>
            </a:r>
          </a:p>
          <a:p>
            <a:r>
              <a:rPr lang="en-GB" dirty="0"/>
              <a:t>University Ethics- 18</a:t>
            </a:r>
            <a:r>
              <a:rPr lang="en-GB" baseline="30000" dirty="0"/>
              <a:t>th</a:t>
            </a:r>
            <a:r>
              <a:rPr lang="en-GB" dirty="0"/>
              <a:t> Sept 2023</a:t>
            </a:r>
          </a:p>
          <a:p>
            <a:r>
              <a:rPr lang="en-GB" dirty="0"/>
              <a:t>Advertised study via social media, charities, professional networks</a:t>
            </a:r>
          </a:p>
          <a:p>
            <a:r>
              <a:rPr lang="en-GB" dirty="0"/>
              <a:t>Qualtrics for EoI, consent and demographic data </a:t>
            </a:r>
          </a:p>
          <a:p>
            <a:r>
              <a:rPr lang="en-GB" dirty="0"/>
              <a:t>Hosted focus groups and interviews with HCPs and separate focus groups and interviews with LCPs and carers from 16</a:t>
            </a:r>
            <a:r>
              <a:rPr lang="en-GB" baseline="30000" dirty="0"/>
              <a:t>th</a:t>
            </a:r>
            <a:r>
              <a:rPr lang="en-GB" dirty="0"/>
              <a:t> Oct to 14</a:t>
            </a:r>
            <a:r>
              <a:rPr lang="en-GB" baseline="30000" dirty="0"/>
              <a:t>th</a:t>
            </a:r>
            <a:r>
              <a:rPr lang="en-GB" dirty="0"/>
              <a:t> Dec 2023</a:t>
            </a:r>
          </a:p>
          <a:p>
            <a:r>
              <a:rPr lang="en-GB" dirty="0"/>
              <a:t>Total number of participants = 27 </a:t>
            </a:r>
          </a:p>
          <a:p>
            <a:r>
              <a:rPr lang="en-GB" dirty="0"/>
              <a:t>8 focus groups and 4 interviews </a:t>
            </a:r>
          </a:p>
          <a:p>
            <a:r>
              <a:rPr lang="en-GB" dirty="0"/>
              <a:t>Enquired about initial thoughts, perceived usefulness, content, other recommendations  </a:t>
            </a:r>
          </a:p>
          <a:p>
            <a:r>
              <a:rPr lang="en-GB" dirty="0"/>
              <a:t>Meetings recorded         transcribed          de identified         analysed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58D02D0-4709-57CB-5A33-934B070407B6}"/>
              </a:ext>
            </a:extLst>
          </p:cNvPr>
          <p:cNvSpPr/>
          <p:nvPr/>
        </p:nvSpPr>
        <p:spPr>
          <a:xfrm>
            <a:off x="4916245" y="6060868"/>
            <a:ext cx="457945" cy="149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66A7724-0ED7-4B29-6751-61013607FE3C}"/>
              </a:ext>
            </a:extLst>
          </p:cNvPr>
          <p:cNvSpPr/>
          <p:nvPr/>
        </p:nvSpPr>
        <p:spPr>
          <a:xfrm>
            <a:off x="8845998" y="6060868"/>
            <a:ext cx="457945" cy="149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93133E6-39B1-001C-0E81-0E60B5A1037A}"/>
              </a:ext>
            </a:extLst>
          </p:cNvPr>
          <p:cNvSpPr/>
          <p:nvPr/>
        </p:nvSpPr>
        <p:spPr>
          <a:xfrm>
            <a:off x="6817812" y="6052472"/>
            <a:ext cx="457945" cy="149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D4A0-EF67-48A9-98DA-8680EB57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585" y="375400"/>
            <a:ext cx="10515600" cy="733832"/>
          </a:xfrm>
        </p:spPr>
        <p:txBody>
          <a:bodyPr>
            <a:normAutofit fontScale="90000"/>
          </a:bodyPr>
          <a:lstStyle/>
          <a:p>
            <a:pPr defTabSz="640498" hangingPunct="0">
              <a:lnSpc>
                <a:spcPct val="100000"/>
              </a:lnSpc>
              <a:spcBef>
                <a:spcPts val="0"/>
              </a:spcBef>
              <a:defRPr/>
            </a:pPr>
            <a:br>
              <a:rPr lang="en-GB" sz="2400" kern="0" dirty="0">
                <a:solidFill>
                  <a:srgbClr val="AE2573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br>
              <a:rPr lang="en-GB" sz="2400" kern="0" dirty="0">
                <a:solidFill>
                  <a:srgbClr val="AE2573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r>
              <a:rPr lang="en-GB" sz="2400" b="1" kern="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Focus Group Aims </a:t>
            </a:r>
            <a:b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br>
              <a:rPr lang="en-GB" sz="2400" kern="0" dirty="0">
                <a:solidFill>
                  <a:srgbClr val="AE2573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br>
              <a:rPr lang="en-GB" sz="2400" kern="0" dirty="0">
                <a:solidFill>
                  <a:srgbClr val="AE2573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1AA1-6BBD-4733-8303-20A609C00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083" y="1275992"/>
            <a:ext cx="10515600" cy="501398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GB" sz="1800" kern="100" dirty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Utility of the App</a:t>
            </a:r>
          </a:p>
          <a:p>
            <a:pPr>
              <a:lnSpc>
                <a:spcPct val="107000"/>
              </a:lnSpc>
            </a:pP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your initial thoughts on the app in terms of its usefulness for lung cancer patients?</a:t>
            </a: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think patients in your care would benefit from such an app? If yes, why, what elements? If no, why not?</a:t>
            </a: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800" kern="100" dirty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</a:t>
            </a:r>
          </a:p>
          <a:p>
            <a:pPr>
              <a:lnSpc>
                <a:spcPct val="107000"/>
              </a:lnSpc>
            </a:pP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your thoughts on the suggested exercises prescribed for use within the app?</a:t>
            </a:r>
            <a:endParaRPr lang="en-GB" sz="18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there any activities/exercises we have omitted that your patients may benefit from? </a:t>
            </a:r>
            <a:endParaRPr lang="en-GB" sz="18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there any activities/exercises we should omit? Why/why not?</a:t>
            </a:r>
            <a:endParaRPr lang="en-GB" sz="18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think about the exercise instructions? Are these adequate? </a:t>
            </a: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800" kern="100" dirty="0">
                <a:solidFill>
                  <a:srgbClr val="FF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Ease of Use</a:t>
            </a:r>
          </a:p>
          <a:p>
            <a:pPr>
              <a:lnSpc>
                <a:spcPct val="107000"/>
              </a:lnSpc>
            </a:pP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easy or difficult to use does the app seem?</a:t>
            </a:r>
          </a:p>
          <a:p>
            <a:pPr>
              <a:lnSpc>
                <a:spcPct val="107000"/>
              </a:lnSpc>
            </a:pP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think about the layout and presentation of the information on the screens?</a:t>
            </a: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could we do to make navigating the app as simple as possible?</a:t>
            </a: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solidFill>
                  <a:srgbClr val="FF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anything else you would like to see on the app? Why/why not? </a:t>
            </a:r>
            <a:endParaRPr lang="en-GB" sz="1800" kern="100" dirty="0">
              <a:solidFill>
                <a:srgbClr val="FF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640498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kern="0" dirty="0">
              <a:solidFill>
                <a:srgbClr val="AE2573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indent="0" algn="just" defTabSz="640498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kern="0" dirty="0">
              <a:solidFill>
                <a:srgbClr val="AE2573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indent="0" algn="just" defTabSz="640498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kern="0" dirty="0">
              <a:solidFill>
                <a:srgbClr val="AE2573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indent="0" algn="just" defTabSz="640498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kern="0" dirty="0">
              <a:solidFill>
                <a:srgbClr val="AE2573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87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4EF5B-3D7A-6763-10EF-A1BA2EBD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ADEB-0680-71EA-F9F4-2A47E16C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237" y="667820"/>
            <a:ext cx="8527550" cy="754294"/>
          </a:xfrm>
        </p:spPr>
        <p:txBody>
          <a:bodyPr>
            <a:normAutofit/>
          </a:bodyPr>
          <a:lstStyle/>
          <a:p>
            <a:r>
              <a:rPr lang="en-GB" sz="3200" b="1" dirty="0"/>
              <a:t>Focus Group Study – Results- HCP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ECE4E0-8792-FF5B-872C-7EE9D886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123" y="1972639"/>
            <a:ext cx="6904109" cy="2260315"/>
          </a:xfrm>
        </p:spPr>
        <p:txBody>
          <a:bodyPr>
            <a:normAutofit/>
          </a:bodyPr>
          <a:lstStyle/>
          <a:p>
            <a:pPr>
              <a:buClr>
                <a:srgbClr val="353535"/>
              </a:buClr>
              <a:defRPr/>
            </a:pPr>
            <a:r>
              <a:rPr lang="en-GB" dirty="0"/>
              <a:t>n=15</a:t>
            </a:r>
          </a:p>
          <a:p>
            <a:pPr>
              <a:buClr>
                <a:srgbClr val="353535"/>
              </a:buClr>
              <a:defRPr/>
            </a:pPr>
            <a:r>
              <a:rPr lang="en-GB" dirty="0"/>
              <a:t>Professional backgrounds</a:t>
            </a:r>
          </a:p>
          <a:p>
            <a:pPr lvl="1" indent="-342905">
              <a:buClr>
                <a:srgbClr val="353535"/>
              </a:buClr>
              <a:defRPr/>
            </a:pPr>
            <a:r>
              <a:rPr lang="en-GB" dirty="0"/>
              <a:t>9- nurses</a:t>
            </a:r>
          </a:p>
          <a:p>
            <a:pPr lvl="1" indent="-342905">
              <a:buClr>
                <a:srgbClr val="353535"/>
              </a:buClr>
              <a:defRPr/>
            </a:pPr>
            <a:r>
              <a:rPr lang="en-GB" dirty="0"/>
              <a:t>4 physiotherapists</a:t>
            </a:r>
          </a:p>
          <a:p>
            <a:pPr lvl="1" indent="-342905">
              <a:buClr>
                <a:srgbClr val="353535"/>
              </a:buClr>
              <a:defRPr/>
            </a:pPr>
            <a:r>
              <a:rPr lang="en-GB" dirty="0"/>
              <a:t>1 dietician</a:t>
            </a:r>
          </a:p>
          <a:p>
            <a:pPr lvl="1" indent="-342905">
              <a:buClr>
                <a:srgbClr val="353535"/>
              </a:buClr>
              <a:defRPr/>
            </a:pPr>
            <a:r>
              <a:rPr lang="en-GB" dirty="0"/>
              <a:t>1 oncologist </a:t>
            </a:r>
          </a:p>
          <a:p>
            <a:pPr marL="0" indent="0">
              <a:buClr>
                <a:srgbClr val="353535"/>
              </a:buClr>
              <a:buNone/>
              <a:defRPr/>
            </a:pPr>
            <a:endParaRPr lang="en-GB" dirty="0"/>
          </a:p>
          <a:p>
            <a:pPr marL="0" indent="0">
              <a:buClr>
                <a:srgbClr val="353535"/>
              </a:buClr>
              <a:buNone/>
              <a:defRPr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62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text and words&#10;&#10;Description automatically generated with medium confidence">
            <a:extLst>
              <a:ext uri="{FF2B5EF4-FFF2-40B4-BE49-F238E27FC236}">
                <a16:creationId xmlns:a16="http://schemas.microsoft.com/office/drawing/2014/main" id="{3E85AFCE-E2B5-C9A6-5304-393F9BC259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2" r="1" b="1"/>
          <a:stretch/>
        </p:blipFill>
        <p:spPr>
          <a:xfrm>
            <a:off x="2006601" y="1017143"/>
            <a:ext cx="9747035" cy="50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60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A8F00-DA84-4CFB-80C3-B92FB0E24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79C2-BD33-770E-39B5-1E012B50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650" y="752534"/>
            <a:ext cx="8911687" cy="701256"/>
          </a:xfrm>
        </p:spPr>
        <p:txBody>
          <a:bodyPr>
            <a:normAutofit/>
          </a:bodyPr>
          <a:lstStyle/>
          <a:p>
            <a:r>
              <a:rPr lang="en-GB" sz="3200" b="1" dirty="0"/>
              <a:t>Focus Group Study LCP Results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38C9B7-D24D-01C7-346F-7D8BF0B52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924" y="2126222"/>
            <a:ext cx="4044181" cy="3777622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n=12 (11 </a:t>
            </a:r>
            <a:r>
              <a:rPr lang="en-GB" sz="16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patients</a:t>
            </a:r>
            <a:r>
              <a:rPr lang="en-GB" sz="1600" dirty="0">
                <a:solidFill>
                  <a:srgbClr val="000000"/>
                </a:solidFill>
              </a:rPr>
              <a:t> and 1 carer)</a:t>
            </a:r>
          </a:p>
          <a:p>
            <a:r>
              <a:rPr lang="en-GB" sz="1600" dirty="0">
                <a:solidFill>
                  <a:srgbClr val="000000"/>
                </a:solidFill>
              </a:rPr>
              <a:t>8 females, 4 males </a:t>
            </a:r>
          </a:p>
          <a:p>
            <a:r>
              <a:rPr lang="en-GB" sz="1600" dirty="0">
                <a:solidFill>
                  <a:srgbClr val="000000"/>
                </a:solidFill>
              </a:rPr>
              <a:t>Ethnicity – 9 white, 3 Asian </a:t>
            </a:r>
          </a:p>
          <a:p>
            <a:r>
              <a:rPr lang="en-GB" sz="1600" dirty="0">
                <a:solidFill>
                  <a:srgbClr val="000000"/>
                </a:solidFill>
              </a:rPr>
              <a:t>Diagnosed 2011-2023</a:t>
            </a:r>
          </a:p>
          <a:p>
            <a:r>
              <a:rPr lang="en-GB" sz="1600" dirty="0">
                <a:solidFill>
                  <a:srgbClr val="000000"/>
                </a:solidFill>
              </a:rPr>
              <a:t>100% NSCLC</a:t>
            </a:r>
          </a:p>
          <a:p>
            <a:r>
              <a:rPr lang="en-GB" sz="1600" dirty="0">
                <a:solidFill>
                  <a:srgbClr val="000000"/>
                </a:solidFill>
              </a:rPr>
              <a:t>5 completed treatment &gt;6 months ago</a:t>
            </a:r>
          </a:p>
          <a:p>
            <a:r>
              <a:rPr lang="en-GB" sz="1600" dirty="0">
                <a:solidFill>
                  <a:srgbClr val="000000"/>
                </a:solidFill>
              </a:rPr>
              <a:t>6 receiving targeted 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86EC-2E96-3E22-EC20-A31E099BD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4494" y="2126225"/>
            <a:ext cx="5702158" cy="327798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Age range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91D4D-10BA-3188-72DD-9517617BF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82" y="2568540"/>
            <a:ext cx="4372442" cy="26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77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0936-ACCB-571E-602B-75AE7CAE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22" y="665206"/>
            <a:ext cx="8911687" cy="721805"/>
          </a:xfrm>
        </p:spPr>
        <p:txBody>
          <a:bodyPr>
            <a:normAutofit/>
          </a:bodyPr>
          <a:lstStyle/>
          <a:p>
            <a:r>
              <a:rPr lang="en-GB" b="1" dirty="0"/>
              <a:t>Current unmet need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76544D-D6D2-9679-B883-8080454D8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839256"/>
              </p:ext>
            </p:extLst>
          </p:nvPr>
        </p:nvGraphicFramePr>
        <p:xfrm>
          <a:off x="2106202" y="1500027"/>
          <a:ext cx="9914562" cy="511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840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E371-9A98-A289-34AE-D85470C8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74" y="685756"/>
            <a:ext cx="3581845" cy="5762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Team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6477C-50D8-1305-B839-A69B2300B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3037" y="1841166"/>
            <a:ext cx="4342893" cy="4742046"/>
          </a:xfrm>
        </p:spPr>
        <p:txBody>
          <a:bodyPr>
            <a:normAutofit fontScale="85000" lnSpcReduction="20000"/>
          </a:bodyPr>
          <a:lstStyle/>
          <a:p>
            <a:pPr marL="0" indent="0" defTabSz="877835"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Supervisors </a:t>
            </a:r>
          </a:p>
          <a:p>
            <a:pPr marL="0" indent="0" defTabSz="877835">
              <a:spcAft>
                <a:spcPts val="600"/>
              </a:spcAft>
              <a:buNone/>
            </a:pPr>
            <a:r>
              <a:rPr lang="en-GB" sz="1800" dirty="0">
                <a:latin typeface="Century Gothic" panose="020B0502020202020204" pitchFamily="34" charset="0"/>
              </a:rPr>
              <a:t>Professor </a:t>
            </a:r>
            <a:r>
              <a:rPr lang="en-GB" sz="1800" dirty="0" err="1">
                <a:latin typeface="Century Gothic" panose="020B0502020202020204" pitchFamily="34" charset="0"/>
              </a:rPr>
              <a:t>Eila</a:t>
            </a:r>
            <a:r>
              <a:rPr lang="en-GB" sz="1800" dirty="0">
                <a:latin typeface="Century Gothic" panose="020B0502020202020204" pitchFamily="34" charset="0"/>
              </a:rPr>
              <a:t> Watson</a:t>
            </a:r>
          </a:p>
          <a:p>
            <a:pPr marL="0" indent="0" defTabSz="877835">
              <a:spcAft>
                <a:spcPts val="600"/>
              </a:spcAft>
              <a:buNone/>
            </a:pPr>
            <a:r>
              <a:rPr lang="en-GB" sz="1800" dirty="0">
                <a:latin typeface="Century Gothic" panose="020B0502020202020204" pitchFamily="34" charset="0"/>
              </a:rPr>
              <a:t>Professor Cathy Henshall</a:t>
            </a:r>
          </a:p>
          <a:p>
            <a:pPr marL="0" indent="0" defTabSz="877835">
              <a:spcAft>
                <a:spcPts val="600"/>
              </a:spcAft>
              <a:buNone/>
            </a:pPr>
            <a:r>
              <a:rPr lang="en-GB" sz="1800" dirty="0">
                <a:latin typeface="Century Gothic" panose="020B0502020202020204" pitchFamily="34" charset="0"/>
              </a:rPr>
              <a:t>Dr Zoe Davey</a:t>
            </a:r>
          </a:p>
          <a:p>
            <a:pPr marL="0" indent="0" defTabSz="877835">
              <a:spcAft>
                <a:spcPts val="600"/>
              </a:spcAft>
              <a:buNone/>
            </a:pPr>
            <a:r>
              <a:rPr lang="en-GB" sz="1800" dirty="0">
                <a:latin typeface="Century Gothic" panose="020B0502020202020204" pitchFamily="34" charset="0"/>
              </a:rPr>
              <a:t>Dr Peter Wright</a:t>
            </a:r>
          </a:p>
          <a:p>
            <a:pPr marL="0" indent="0" defTabSz="877835">
              <a:spcAft>
                <a:spcPts val="600"/>
              </a:spcAft>
              <a:buNone/>
            </a:pP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Clinical Advisors</a:t>
            </a:r>
            <a:r>
              <a:rPr lang="en-GB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defTabSz="877835">
              <a:spcAft>
                <a:spcPts val="600"/>
              </a:spcAft>
              <a:buNone/>
            </a:pPr>
            <a:r>
              <a:rPr lang="en-GB" sz="1800" dirty="0">
                <a:latin typeface="Century Gothic" panose="020B0502020202020204" pitchFamily="34" charset="0"/>
              </a:rPr>
              <a:t>Dr He</a:t>
            </a:r>
            <a:r>
              <a:rPr lang="en-GB" dirty="0">
                <a:latin typeface="Century Gothic" panose="020B0502020202020204" pitchFamily="34" charset="0"/>
              </a:rPr>
              <a:t>len Winter</a:t>
            </a:r>
          </a:p>
          <a:p>
            <a:pPr marL="0" indent="0" defTabSz="877835">
              <a:spcAft>
                <a:spcPts val="600"/>
              </a:spcAft>
              <a:buNone/>
            </a:pPr>
            <a:r>
              <a:rPr lang="en-GB" dirty="0">
                <a:latin typeface="Century Gothic" panose="020B0502020202020204" pitchFamily="34" charset="0"/>
              </a:rPr>
              <a:t>Dr Iain Phillips</a:t>
            </a:r>
            <a:endParaRPr lang="en-GB" sz="1800" dirty="0">
              <a:latin typeface="Century Gothic" panose="020B0502020202020204" pitchFamily="34" charset="0"/>
            </a:endParaRPr>
          </a:p>
          <a:p>
            <a:pPr marL="0" indent="0" defTabSz="877835"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Commercial/Digital Advisor</a:t>
            </a:r>
          </a:p>
          <a:p>
            <a:pPr marL="0" indent="0" defTabSz="877835">
              <a:spcAft>
                <a:spcPts val="600"/>
              </a:spcAft>
              <a:buNone/>
            </a:pPr>
            <a:r>
              <a:rPr lang="en-GB" sz="1800" dirty="0">
                <a:latin typeface="Century Gothic" panose="020B0502020202020204" pitchFamily="34" charset="0"/>
              </a:rPr>
              <a:t>Dr Stan Windsor</a:t>
            </a:r>
          </a:p>
          <a:p>
            <a:pPr marL="0" marR="0" lvl="0" indent="0" defTabSz="877835" fontAlgn="auto">
              <a:spcAft>
                <a:spcPts val="600"/>
              </a:spcAft>
              <a:buSzTx/>
              <a:buNone/>
              <a:tabLst/>
              <a:defRPr/>
            </a:pP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Patient Representative </a:t>
            </a:r>
          </a:p>
          <a:p>
            <a:pPr marL="0" indent="0" defTabSz="877835">
              <a:spcAft>
                <a:spcPts val="600"/>
              </a:spcAft>
              <a:buNone/>
              <a:defRPr/>
            </a:pPr>
            <a:r>
              <a:rPr lang="en-GB" dirty="0">
                <a:latin typeface="Century Gothic" panose="020B0502020202020204" pitchFamily="34" charset="0"/>
              </a:rPr>
              <a:t>Janette Rawlinson</a:t>
            </a:r>
          </a:p>
          <a:p>
            <a:pPr marL="0" indent="0" defTabSz="877835">
              <a:spcAft>
                <a:spcPts val="600"/>
              </a:spcAft>
              <a:buNone/>
            </a:pPr>
            <a:endParaRPr lang="en-GB" sz="18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BD2F7-FEF0-10BB-AE22-87A0CEEAC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6557" y="1841165"/>
            <a:ext cx="4724687" cy="4742046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877835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Funding</a:t>
            </a:r>
          </a:p>
          <a:p>
            <a:pPr marL="0" indent="0" defTabSz="877835">
              <a:spcAft>
                <a:spcPts val="600"/>
              </a:spcAft>
              <a:buNone/>
              <a:defRPr/>
            </a:pPr>
            <a:r>
              <a:rPr lang="en-GB" dirty="0">
                <a:latin typeface="Century Gothic" panose="020B0502020202020204" pitchFamily="34" charset="0"/>
              </a:rPr>
              <a:t>Oxford Institute for Applied health Research</a:t>
            </a:r>
          </a:p>
          <a:p>
            <a:pPr marL="0" indent="0" defTabSz="877835">
              <a:spcAft>
                <a:spcPts val="600"/>
              </a:spcAft>
              <a:buNone/>
              <a:defRPr/>
            </a:pPr>
            <a:r>
              <a:rPr lang="en-GB" dirty="0">
                <a:latin typeface="Century Gothic" panose="020B0502020202020204" pitchFamily="34" charset="0"/>
              </a:rPr>
              <a:t>Oxford Brookes Knowledge Exchange Award (£30,000)</a:t>
            </a:r>
          </a:p>
          <a:p>
            <a:pPr marL="0" indent="0" defTabSz="877835">
              <a:spcAft>
                <a:spcPts val="600"/>
              </a:spcAft>
              <a:buNone/>
              <a:defRPr/>
            </a:pPr>
            <a:r>
              <a:rPr lang="en-GB" dirty="0">
                <a:latin typeface="Century Gothic" panose="020B0502020202020204" pitchFamily="34" charset="0"/>
              </a:rPr>
              <a:t>North Bristol NHS trust </a:t>
            </a:r>
          </a:p>
          <a:p>
            <a:pPr marL="0" marR="0" lvl="0" indent="0" defTabSz="877835" fontAlgn="auto">
              <a:spcAft>
                <a:spcPts val="600"/>
              </a:spcAft>
              <a:buSzTx/>
              <a:buNone/>
              <a:tabLst/>
              <a:defRPr/>
            </a:pP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Collaborators</a:t>
            </a:r>
          </a:p>
          <a:p>
            <a:pPr marL="0" marR="0" lvl="0" indent="0" defTabSz="877835" fontAlgn="auto">
              <a:spcAft>
                <a:spcPts val="600"/>
              </a:spcAft>
              <a:buSzTx/>
              <a:buNone/>
              <a:tabLst/>
              <a:defRPr/>
            </a:pPr>
            <a:r>
              <a:rPr lang="en-GB" dirty="0" err="1">
                <a:latin typeface="Century Gothic" panose="020B0502020202020204" pitchFamily="34" charset="0"/>
              </a:rPr>
              <a:t>HedgeHog</a:t>
            </a:r>
            <a:r>
              <a:rPr lang="en-GB" dirty="0">
                <a:latin typeface="Century Gothic" panose="020B0502020202020204" pitchFamily="34" charset="0"/>
              </a:rPr>
              <a:t> Labs </a:t>
            </a:r>
          </a:p>
          <a:p>
            <a:pPr marL="0" marR="0" lvl="0" indent="0" defTabSz="877835" fontAlgn="auto">
              <a:spcAft>
                <a:spcPts val="600"/>
              </a:spcAft>
              <a:buSzTx/>
              <a:buNone/>
              <a:tabLst/>
              <a:defRPr/>
            </a:pPr>
            <a:r>
              <a:rPr lang="en-GB" dirty="0" err="1">
                <a:latin typeface="Century Gothic" panose="020B0502020202020204" pitchFamily="34" charset="0"/>
              </a:rPr>
              <a:t>Cirenia</a:t>
            </a:r>
            <a:r>
              <a:rPr lang="en-GB" dirty="0">
                <a:latin typeface="Century Gothic" panose="020B0502020202020204" pitchFamily="34" charset="0"/>
              </a:rPr>
              <a:t> Sketches</a:t>
            </a:r>
          </a:p>
          <a:p>
            <a:pPr marL="0" marR="0" lvl="0" indent="0" defTabSz="877835" fontAlgn="auto">
              <a:spcAft>
                <a:spcPts val="600"/>
              </a:spcAft>
              <a:buSzTx/>
              <a:buNone/>
              <a:tabLst/>
              <a:defRPr/>
            </a:pPr>
            <a:r>
              <a:rPr lang="en-GB" dirty="0">
                <a:latin typeface="Century Gothic" panose="020B0502020202020204" pitchFamily="34" charset="0"/>
              </a:rPr>
              <a:t>North Bristol NHS Trust </a:t>
            </a:r>
          </a:p>
          <a:p>
            <a:pPr marL="0" marR="0" lvl="0" indent="0" defTabSz="877835" fontAlgn="auto">
              <a:spcAft>
                <a:spcPts val="600"/>
              </a:spcAft>
              <a:buSzTx/>
              <a:buNone/>
              <a:tabLst/>
              <a:defRPr/>
            </a:pPr>
            <a:r>
              <a:rPr lang="en-GB" dirty="0">
                <a:latin typeface="Century Gothic" panose="020B0502020202020204" pitchFamily="34" charset="0"/>
              </a:rPr>
              <a:t>Oxford University Hospital Trust </a:t>
            </a:r>
          </a:p>
          <a:p>
            <a:pPr marL="0" indent="0" defTabSz="877835">
              <a:spcAft>
                <a:spcPts val="600"/>
              </a:spcAft>
              <a:buNone/>
              <a:defRPr/>
            </a:pPr>
            <a:r>
              <a:rPr lang="en-GB" dirty="0">
                <a:latin typeface="Century Gothic" panose="020B0502020202020204" pitchFamily="34" charset="0"/>
              </a:rPr>
              <a:t>The Royal Marden NHS Foundation Trust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725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263E3-8EFB-E236-1FC6-AC15910D6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5" r="1" b="4490"/>
          <a:stretch/>
        </p:blipFill>
        <p:spPr>
          <a:xfrm>
            <a:off x="2006601" y="1339849"/>
            <a:ext cx="8178799" cy="41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9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DE3FD-7DB5-FDC6-A9D5-C0F099947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4F5C-7252-72CC-6D3A-C7C209B8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8" y="624110"/>
            <a:ext cx="8911687" cy="958110"/>
          </a:xfrm>
        </p:spPr>
        <p:txBody>
          <a:bodyPr>
            <a:normAutofit fontScale="90000"/>
          </a:bodyPr>
          <a:lstStyle/>
          <a:p>
            <a:r>
              <a:rPr lang="en-GB" dirty="0"/>
              <a:t>Co-Development of the HHH Lung cancer App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DBF12B-1A2A-59CB-2409-F700D06CF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293" y="1972638"/>
            <a:ext cx="9246617" cy="4715839"/>
          </a:xfrm>
        </p:spPr>
        <p:txBody>
          <a:bodyPr>
            <a:normAutofit/>
          </a:bodyPr>
          <a:lstStyle/>
          <a:p>
            <a:r>
              <a:rPr lang="en-GB" dirty="0"/>
              <a:t>Similarities</a:t>
            </a:r>
          </a:p>
          <a:p>
            <a:pPr lvl="1"/>
            <a:r>
              <a:rPr lang="en-GB" dirty="0"/>
              <a:t>Safety</a:t>
            </a:r>
          </a:p>
          <a:p>
            <a:pPr lvl="1"/>
            <a:r>
              <a:rPr lang="en-GB" dirty="0"/>
              <a:t>Accessibility</a:t>
            </a:r>
          </a:p>
          <a:p>
            <a:pPr lvl="1"/>
            <a:r>
              <a:rPr lang="en-GB" dirty="0"/>
              <a:t>Content- disease management -sign posting</a:t>
            </a:r>
          </a:p>
          <a:p>
            <a:pPr lvl="1"/>
            <a:r>
              <a:rPr lang="en-GB" dirty="0"/>
              <a:t>Messaging – support and motivational </a:t>
            </a:r>
          </a:p>
          <a:p>
            <a:r>
              <a:rPr lang="en-GB" dirty="0"/>
              <a:t>Differences</a:t>
            </a:r>
          </a:p>
          <a:p>
            <a:pPr lvl="1"/>
            <a:r>
              <a:rPr lang="en-GB" dirty="0"/>
              <a:t>LCP did not raise concerns re digital literacy</a:t>
            </a:r>
          </a:p>
          <a:p>
            <a:pPr lvl="1"/>
            <a:r>
              <a:rPr lang="en-GB" dirty="0"/>
              <a:t>HCP –feedback/feedforward </a:t>
            </a:r>
          </a:p>
          <a:p>
            <a:pPr lvl="1"/>
            <a:r>
              <a:rPr lang="en-GB" dirty="0"/>
              <a:t>LCP – app empowering, independently influence their own outcomes – </a:t>
            </a:r>
            <a:r>
              <a:rPr lang="en-GB" dirty="0">
                <a:solidFill>
                  <a:srgbClr val="0070C0"/>
                </a:solidFill>
              </a:rPr>
              <a:t>self management </a:t>
            </a:r>
          </a:p>
          <a:p>
            <a:pPr lvl="1"/>
            <a:r>
              <a:rPr lang="en-GB" dirty="0"/>
              <a:t>LCP – multipurpose app vs HCP- don’t water it down …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543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DBD38-5F31-21F0-14D4-3B51A34CD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5A19-64B3-43EE-24E3-BFF0A45C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17" y="624110"/>
            <a:ext cx="9881295" cy="63961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Co-Development of the HHH Lung cancer App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9BCFCD-8C1C-5ADD-699D-31AE129F9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822" y="1391294"/>
            <a:ext cx="9674830" cy="4732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Usability Study</a:t>
            </a:r>
          </a:p>
          <a:p>
            <a:r>
              <a:rPr lang="en-GB" dirty="0"/>
              <a:t>To ensure the app works for the intended population</a:t>
            </a:r>
          </a:p>
          <a:p>
            <a:r>
              <a:rPr lang="en-GB" dirty="0"/>
              <a:t>Amendment to university ethics – approved Dec 2023</a:t>
            </a:r>
          </a:p>
          <a:p>
            <a:r>
              <a:rPr lang="en-GB" dirty="0"/>
              <a:t>Recruited 8 patients that took part in focus group study </a:t>
            </a:r>
          </a:p>
          <a:p>
            <a:r>
              <a:rPr lang="en-GB" u="sng" dirty="0"/>
              <a:t>Phase 1:</a:t>
            </a:r>
            <a:r>
              <a:rPr lang="en-GB" dirty="0"/>
              <a:t> 1-1 face to face session, participants accessed and navigated the app in a  simulated environment. The researcher evaluated the participants task performance </a:t>
            </a:r>
          </a:p>
          <a:p>
            <a:r>
              <a:rPr lang="en-GB" u="sng" dirty="0"/>
              <a:t>Phase 2:</a:t>
            </a:r>
            <a:r>
              <a:rPr lang="en-GB" dirty="0"/>
              <a:t> Participants tested the prototype at home for 2 weeks, then attended a 1-1 semi-structured interview via Zoom to provide further feedback </a:t>
            </a:r>
          </a:p>
          <a:p>
            <a:r>
              <a:rPr lang="en-GB" dirty="0"/>
              <a:t>Findings  influence further edits of the app            </a:t>
            </a:r>
            <a:r>
              <a:rPr lang="en-GB" dirty="0">
                <a:solidFill>
                  <a:srgbClr val="0070C0"/>
                </a:solidFill>
              </a:rPr>
              <a:t>Beta version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C2A02-A10B-7C4C-C9F1-8F7C6A621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685" y="4681713"/>
            <a:ext cx="560881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2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7894A-D4F8-DB60-763A-D2EBDD6CB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109057"/>
            <a:ext cx="11920756" cy="66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9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56D519-9DD9-8383-38EC-11D6A5B2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9" y="624110"/>
            <a:ext cx="9778554" cy="6190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LungFit Study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2258D-B0D8-249E-925E-50662DC74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5" y="1366463"/>
            <a:ext cx="9860747" cy="531173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Aim</a:t>
            </a:r>
          </a:p>
          <a:p>
            <a:pPr marL="0" indent="0">
              <a:buNone/>
            </a:pPr>
            <a:r>
              <a:rPr lang="en-GB" dirty="0"/>
              <a:t>To establish the feasibility of employing a digital platform that recommends a personalised exercise plan to improve the physical functioning and well-being of individuals with lung cancer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Inclusion Criteria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Aged ≥18 years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Confirmed diagnosis of primary lung cancer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English speaking to enable engagement with the app and complete study questionnaires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Able to provide written informed consent. 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ECOG PS  ≤ 1</a:t>
            </a:r>
          </a:p>
          <a:p>
            <a:pPr lvl="1">
              <a:lnSpc>
                <a:spcPct val="107000"/>
              </a:lnSpc>
            </a:pPr>
            <a:r>
              <a:rPr lang="en-GB" dirty="0"/>
              <a:t>Has access to a smart device with secure internet connection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087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DDD9-0E52-5C0F-9604-D427CA9B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62" y="624110"/>
            <a:ext cx="5078839" cy="1280890"/>
          </a:xfrm>
        </p:spPr>
        <p:txBody>
          <a:bodyPr/>
          <a:lstStyle/>
          <a:p>
            <a:r>
              <a:rPr lang="en-GB" b="1" dirty="0"/>
              <a:t>Feasibility Study</a:t>
            </a:r>
            <a:br>
              <a:rPr lang="en-GB" dirty="0"/>
            </a:br>
            <a:r>
              <a:rPr lang="en-GB" b="1" i="1" dirty="0">
                <a:solidFill>
                  <a:schemeClr val="tx1"/>
                </a:solidFill>
              </a:rPr>
              <a:t>LungFit</a:t>
            </a:r>
            <a:r>
              <a:rPr lang="en-GB" dirty="0"/>
              <a:t> </a:t>
            </a:r>
          </a:p>
        </p:txBody>
      </p:sp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ACE16574-19CD-1789-7478-DA62542EDD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166592"/>
              </p:ext>
            </p:extLst>
          </p:nvPr>
        </p:nvGraphicFramePr>
        <p:xfrm>
          <a:off x="2373458" y="2125594"/>
          <a:ext cx="431323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509993-C26C-AF07-C240-3A2408607F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l="11568" r="13532"/>
          <a:stretch/>
        </p:blipFill>
        <p:spPr>
          <a:xfrm>
            <a:off x="6763801" y="2"/>
            <a:ext cx="5558339" cy="685799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0809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9003BF-26CF-7EC8-F0BF-D5124E6A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08420"/>
              </p:ext>
            </p:extLst>
          </p:nvPr>
        </p:nvGraphicFramePr>
        <p:xfrm>
          <a:off x="318499" y="678095"/>
          <a:ext cx="11599522" cy="6041187"/>
        </p:xfrm>
        <a:graphic>
          <a:graphicData uri="http://schemas.openxmlformats.org/drawingml/2006/table">
            <a:tbl>
              <a:tblPr firstRow="1" firstCol="1" bandRow="1"/>
              <a:tblGrid>
                <a:gridCol w="3287473">
                  <a:extLst>
                    <a:ext uri="{9D8B030D-6E8A-4147-A177-3AD203B41FA5}">
                      <a16:colId xmlns:a16="http://schemas.microsoft.com/office/drawing/2014/main" val="2449207253"/>
                    </a:ext>
                  </a:extLst>
                </a:gridCol>
                <a:gridCol w="921494">
                  <a:extLst>
                    <a:ext uri="{9D8B030D-6E8A-4147-A177-3AD203B41FA5}">
                      <a16:colId xmlns:a16="http://schemas.microsoft.com/office/drawing/2014/main" val="2027433711"/>
                    </a:ext>
                  </a:extLst>
                </a:gridCol>
                <a:gridCol w="455175">
                  <a:extLst>
                    <a:ext uri="{9D8B030D-6E8A-4147-A177-3AD203B41FA5}">
                      <a16:colId xmlns:a16="http://schemas.microsoft.com/office/drawing/2014/main" val="2997184999"/>
                    </a:ext>
                  </a:extLst>
                </a:gridCol>
                <a:gridCol w="598229">
                  <a:extLst>
                    <a:ext uri="{9D8B030D-6E8A-4147-A177-3AD203B41FA5}">
                      <a16:colId xmlns:a16="http://schemas.microsoft.com/office/drawing/2014/main" val="3548158270"/>
                    </a:ext>
                  </a:extLst>
                </a:gridCol>
                <a:gridCol w="529490">
                  <a:extLst>
                    <a:ext uri="{9D8B030D-6E8A-4147-A177-3AD203B41FA5}">
                      <a16:colId xmlns:a16="http://schemas.microsoft.com/office/drawing/2014/main" val="3406666346"/>
                    </a:ext>
                  </a:extLst>
                </a:gridCol>
                <a:gridCol w="395723">
                  <a:extLst>
                    <a:ext uri="{9D8B030D-6E8A-4147-A177-3AD203B41FA5}">
                      <a16:colId xmlns:a16="http://schemas.microsoft.com/office/drawing/2014/main" val="3413433507"/>
                    </a:ext>
                  </a:extLst>
                </a:gridCol>
                <a:gridCol w="394794">
                  <a:extLst>
                    <a:ext uri="{9D8B030D-6E8A-4147-A177-3AD203B41FA5}">
                      <a16:colId xmlns:a16="http://schemas.microsoft.com/office/drawing/2014/main" val="2179979968"/>
                    </a:ext>
                  </a:extLst>
                </a:gridCol>
                <a:gridCol w="394794">
                  <a:extLst>
                    <a:ext uri="{9D8B030D-6E8A-4147-A177-3AD203B41FA5}">
                      <a16:colId xmlns:a16="http://schemas.microsoft.com/office/drawing/2014/main" val="568073995"/>
                    </a:ext>
                  </a:extLst>
                </a:gridCol>
                <a:gridCol w="529490">
                  <a:extLst>
                    <a:ext uri="{9D8B030D-6E8A-4147-A177-3AD203B41FA5}">
                      <a16:colId xmlns:a16="http://schemas.microsoft.com/office/drawing/2014/main" val="2593389410"/>
                    </a:ext>
                  </a:extLst>
                </a:gridCol>
                <a:gridCol w="529490">
                  <a:extLst>
                    <a:ext uri="{9D8B030D-6E8A-4147-A177-3AD203B41FA5}">
                      <a16:colId xmlns:a16="http://schemas.microsoft.com/office/drawing/2014/main" val="1512804663"/>
                    </a:ext>
                  </a:extLst>
                </a:gridCol>
                <a:gridCol w="790516">
                  <a:extLst>
                    <a:ext uri="{9D8B030D-6E8A-4147-A177-3AD203B41FA5}">
                      <a16:colId xmlns:a16="http://schemas.microsoft.com/office/drawing/2014/main" val="3838567815"/>
                    </a:ext>
                  </a:extLst>
                </a:gridCol>
                <a:gridCol w="529490">
                  <a:extLst>
                    <a:ext uri="{9D8B030D-6E8A-4147-A177-3AD203B41FA5}">
                      <a16:colId xmlns:a16="http://schemas.microsoft.com/office/drawing/2014/main" val="2697984402"/>
                    </a:ext>
                  </a:extLst>
                </a:gridCol>
                <a:gridCol w="529490">
                  <a:extLst>
                    <a:ext uri="{9D8B030D-6E8A-4147-A177-3AD203B41FA5}">
                      <a16:colId xmlns:a16="http://schemas.microsoft.com/office/drawing/2014/main" val="768135905"/>
                    </a:ext>
                  </a:extLst>
                </a:gridCol>
                <a:gridCol w="529490">
                  <a:extLst>
                    <a:ext uri="{9D8B030D-6E8A-4147-A177-3AD203B41FA5}">
                      <a16:colId xmlns:a16="http://schemas.microsoft.com/office/drawing/2014/main" val="1780170599"/>
                    </a:ext>
                  </a:extLst>
                </a:gridCol>
                <a:gridCol w="1184384">
                  <a:extLst>
                    <a:ext uri="{9D8B030D-6E8A-4147-A177-3AD203B41FA5}">
                      <a16:colId xmlns:a16="http://schemas.microsoft.com/office/drawing/2014/main" val="232916936"/>
                    </a:ext>
                  </a:extLst>
                </a:gridCol>
              </a:tblGrid>
              <a:tr h="143603">
                <a:tc grid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Timepoint on study (in weeks)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79118"/>
                  </a:ext>
                </a:extLst>
              </a:tr>
              <a:tr h="427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 Procedures and Assessments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(-2/-1)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980324"/>
                  </a:ext>
                </a:extLst>
              </a:tr>
              <a:tr h="143603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Visits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042721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Face to Face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235503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Telephone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(zoom)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015188"/>
                  </a:ext>
                </a:extLst>
              </a:tr>
              <a:tr h="143603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Recruitment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14329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Written Informed Consent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390459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Eligibility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074309"/>
                  </a:ext>
                </a:extLst>
              </a:tr>
              <a:tr h="143603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 Assessments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03830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Demographic Data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733377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Disease Status and Treatment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219792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ECOG performance status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241047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Falls Risk Assessment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26571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Frailty Assessment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168175"/>
                  </a:ext>
                </a:extLst>
              </a:tr>
              <a:tr h="143603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Vitals signs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830171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BP, HR, Spo2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101572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Height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77469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599700"/>
                  </a:ext>
                </a:extLst>
              </a:tr>
              <a:tr h="143603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assessments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23355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Grip Strength test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711925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 to stand test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231491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min walk test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5516"/>
                  </a:ext>
                </a:extLst>
              </a:tr>
              <a:tr h="143603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and set up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22294"/>
                  </a:ext>
                </a:extLst>
              </a:tr>
              <a:tr h="293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Boarding HHH Lung Cancer app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app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Delete app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314400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 based screening questionnaire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45906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Wearable activity tracker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977761"/>
                  </a:ext>
                </a:extLst>
              </a:tr>
              <a:tr h="143603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Questionnaires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24415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MDPQ16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628642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EORTC C30 and LC 13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142979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EQ5D-5L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499812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243630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91185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G-PAQ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908216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 2.0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295909"/>
                  </a:ext>
                </a:extLst>
              </a:tr>
              <a:tr h="143603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Assessments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91103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Safety Data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294425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Qualitative Interview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761029"/>
                  </a:ext>
                </a:extLst>
              </a:tr>
              <a:tr h="293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 Diary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7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7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7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7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7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7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7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8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(Return via post)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41" marR="66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6125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0CF314-69DE-AC39-1485-37DD818649E1}"/>
              </a:ext>
            </a:extLst>
          </p:cNvPr>
          <p:cNvSpPr txBox="1"/>
          <p:nvPr/>
        </p:nvSpPr>
        <p:spPr>
          <a:xfrm>
            <a:off x="318499" y="138722"/>
            <a:ext cx="5839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31B4E6">
                    <a:lumMod val="75000"/>
                  </a:srgbClr>
                </a:solidFill>
                <a:latin typeface="Century Gothic" panose="020B0502020202020204"/>
                <a:ea typeface="+mj-ea"/>
                <a:cs typeface="+mj-cs"/>
              </a:rPr>
              <a:t>Schedule of Events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83441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study&#10;&#10;Description automatically generated">
            <a:extLst>
              <a:ext uri="{FF2B5EF4-FFF2-40B4-BE49-F238E27FC236}">
                <a16:creationId xmlns:a16="http://schemas.microsoft.com/office/drawing/2014/main" id="{983FEB04-37BF-15CD-D115-7E48AB0A4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57" y="0"/>
            <a:ext cx="5085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A23274-8CB8-E3E5-92FE-6CC65345C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206" y="1662253"/>
            <a:ext cx="2650836" cy="2557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E0084-0FC7-58C2-0EDF-F4729445DC75}"/>
              </a:ext>
            </a:extLst>
          </p:cNvPr>
          <p:cNvSpPr txBox="1"/>
          <p:nvPr/>
        </p:nvSpPr>
        <p:spPr>
          <a:xfrm>
            <a:off x="4058293" y="4872584"/>
            <a:ext cx="6185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33CC"/>
                </a:solidFill>
              </a:rPr>
              <a:t>Thank you for listening </a:t>
            </a:r>
          </a:p>
        </p:txBody>
      </p:sp>
    </p:spTree>
    <p:extLst>
      <p:ext uri="{BB962C8B-B14F-4D97-AF65-F5344CB8AC3E}">
        <p14:creationId xmlns:p14="http://schemas.microsoft.com/office/powerpoint/2010/main" val="115364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00C4-F4A7-E5AA-2D7E-68174F2B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A9E08-9B3F-76C1-8DAB-4CB541E63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Background</a:t>
            </a:r>
          </a:p>
          <a:p>
            <a:r>
              <a:rPr lang="en-GB" sz="2000" dirty="0"/>
              <a:t>Systematic review </a:t>
            </a:r>
          </a:p>
          <a:p>
            <a:r>
              <a:rPr lang="en-GB" sz="2000" dirty="0"/>
              <a:t>Co-development of the HHH Lung Cancer App</a:t>
            </a:r>
          </a:p>
          <a:p>
            <a:r>
              <a:rPr lang="en-GB" sz="2000" dirty="0"/>
              <a:t>What's next?</a:t>
            </a:r>
          </a:p>
          <a:p>
            <a:r>
              <a:rPr lang="en-GB" sz="2000" dirty="0"/>
              <a:t>Discussion/Questions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71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7894A-D4F8-DB60-763A-D2EBDD6C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44" y="109057"/>
            <a:ext cx="11435138" cy="66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6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10750-69B3-6281-1A15-ACEA8E7F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316" y="531643"/>
            <a:ext cx="4137059" cy="7629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/>
              <a:t>Literature Review </a:t>
            </a:r>
          </a:p>
        </p:txBody>
      </p:sp>
      <p:sp>
        <p:nvSpPr>
          <p:cNvPr id="79" name="Content Placeholder 9">
            <a:extLst>
              <a:ext uri="{FF2B5EF4-FFF2-40B4-BE49-F238E27FC236}">
                <a16:creationId xmlns:a16="http://schemas.microsoft.com/office/drawing/2014/main" id="{C749B214-1EBB-3D14-D365-ED3061DCF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961" y="1626199"/>
            <a:ext cx="4603805" cy="510085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Aim:</a:t>
            </a:r>
          </a:p>
          <a:p>
            <a:pPr marL="0" indent="0">
              <a:buNone/>
            </a:pPr>
            <a:r>
              <a:rPr lang="en-GB" b="0" i="0" u="none" strike="noStrike" baseline="0" dirty="0"/>
              <a:t>To establish what mHealth and eHealth technologies have been developed to support people with lung cancer to improve or maintain physical functioning and/or impact their quality of life.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Findings: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GB" sz="1800" dirty="0"/>
              <a:t>eHealth apps are generally acceptable to people with lung cancer </a:t>
            </a:r>
          </a:p>
          <a:p>
            <a:pPr lvl="1"/>
            <a:r>
              <a:rPr lang="en-GB" sz="1800" dirty="0"/>
              <a:t>Can positively impact their physical functioning and wellbeing</a:t>
            </a:r>
          </a:p>
          <a:p>
            <a:pPr lvl="1"/>
            <a:r>
              <a:rPr lang="en-GB" sz="1800" dirty="0"/>
              <a:t>Limited studies that demonstrate the impact of these digital interventions over longer periods</a:t>
            </a:r>
          </a:p>
          <a:p>
            <a:pPr lvl="1"/>
            <a:r>
              <a:rPr lang="en-GB" sz="1800" dirty="0"/>
              <a:t>None of the studies report on the implementation or adoption of the mobile or electronic health interventions in routine clinical practice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</a:rPr>
              <a:t>N</a:t>
            </a:r>
            <a:r>
              <a:rPr lang="en-GB" b="0" i="0" u="none" strike="noStrike" baseline="0" dirty="0">
                <a:solidFill>
                  <a:srgbClr val="0070C0"/>
                </a:solidFill>
              </a:rPr>
              <a:t>eed for further research in this area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608E83-FC6A-C299-1D63-A24D2655B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428" y="297950"/>
            <a:ext cx="4952144" cy="6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2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7894A-D4F8-DB60-763A-D2EBDD6C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44" y="109057"/>
            <a:ext cx="11435138" cy="66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4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10DA-F4C5-C6A5-4F85-B53CEF64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48" y="634384"/>
            <a:ext cx="8595633" cy="670434"/>
          </a:xfrm>
        </p:spPr>
        <p:txBody>
          <a:bodyPr>
            <a:normAutofit/>
          </a:bodyPr>
          <a:lstStyle/>
          <a:p>
            <a:r>
              <a:rPr lang="en-GB" sz="3200" b="1" dirty="0"/>
              <a:t>Background</a:t>
            </a:r>
          </a:p>
        </p:txBody>
      </p:sp>
      <p:pic>
        <p:nvPicPr>
          <p:cNvPr id="10" name="Picture 2" descr="At the forefront of lung cancer treatment">
            <a:extLst>
              <a:ext uri="{FF2B5EF4-FFF2-40B4-BE49-F238E27FC236}">
                <a16:creationId xmlns:a16="http://schemas.microsoft.com/office/drawing/2014/main" id="{CA1574A1-90EF-3E46-7A00-EE5264BECB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r="18603" b="1"/>
          <a:stretch/>
        </p:blipFill>
        <p:spPr bwMode="auto">
          <a:xfrm>
            <a:off x="1860248" y="1443744"/>
            <a:ext cx="4119310" cy="4697678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F9926F-8999-A999-F1CB-69DBEEAF5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1443744"/>
            <a:ext cx="5174750" cy="469767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Lung cancer remains one of the most prevalent cancers globally</a:t>
            </a:r>
          </a:p>
          <a:p>
            <a:r>
              <a:rPr lang="en-GB" dirty="0"/>
              <a:t>Approximately 48,500 new cases are diagnosed in the UK every year</a:t>
            </a:r>
          </a:p>
          <a:p>
            <a:r>
              <a:rPr lang="en-GB" dirty="0"/>
              <a:t>Despite early diagnosis and improvements in treatment people with lung cancer are not living as long as people with other cancers</a:t>
            </a:r>
          </a:p>
          <a:p>
            <a:r>
              <a:rPr lang="en-GB" dirty="0"/>
              <a:t>Good symptom management and improved quality of life is a priority</a:t>
            </a:r>
          </a:p>
          <a:p>
            <a:r>
              <a:rPr lang="en-GB" dirty="0">
                <a:highlight>
                  <a:srgbClr val="C0C0C0"/>
                </a:highlight>
              </a:rPr>
              <a:t>Current health care services have limited capacity to provide this support</a:t>
            </a:r>
          </a:p>
          <a:p>
            <a:r>
              <a:rPr lang="en-GB" dirty="0"/>
              <a:t>One way to address this issue is to empower patients to self-manage their condition using mobile or electronic health technologies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2108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07AA62-931D-15E9-9A96-EA74F271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662" y="624110"/>
            <a:ext cx="8644974" cy="640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So…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BFB6D77-745B-37EC-F8BC-060D82240A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5798627"/>
              </p:ext>
            </p:extLst>
          </p:nvPr>
        </p:nvGraphicFramePr>
        <p:xfrm>
          <a:off x="2582238" y="1415310"/>
          <a:ext cx="8644974" cy="481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882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193A-CC7B-7A6D-47A6-BB5E9E02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797" y="665206"/>
            <a:ext cx="4790008" cy="7526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/>
              <a:t>iExhale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CA05F-6FC7-7CF3-C324-809D3E377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0797" y="1620383"/>
            <a:ext cx="4124794" cy="5045022"/>
          </a:xfrm>
        </p:spPr>
        <p:txBody>
          <a:bodyPr vert="horz" lIns="91440" tIns="45720" rIns="91440" bIns="45720" rtlCol="0">
            <a:normAutofit/>
          </a:bodyPr>
          <a:lstStyle/>
          <a:p>
            <a:pPr marL="141734" indent="-141734">
              <a:lnSpc>
                <a:spcPct val="90000"/>
              </a:lnSpc>
            </a:pPr>
            <a:r>
              <a:rPr lang="en-US" dirty="0"/>
              <a:t>Co-produced web-based app</a:t>
            </a:r>
          </a:p>
          <a:p>
            <a:pPr marL="141734" indent="-141734">
              <a:lnSpc>
                <a:spcPct val="90000"/>
              </a:lnSpc>
            </a:pPr>
            <a:r>
              <a:rPr lang="en-US" dirty="0"/>
              <a:t>Provides personalised recommendations for activities and how to access them </a:t>
            </a:r>
          </a:p>
          <a:p>
            <a:pPr marL="141734" indent="-141734">
              <a:lnSpc>
                <a:spcPct val="90000"/>
              </a:lnSpc>
            </a:pPr>
            <a:r>
              <a:rPr lang="en-US" dirty="0"/>
              <a:t>Broad range of exercises</a:t>
            </a:r>
          </a:p>
          <a:p>
            <a:pPr marL="141734" indent="-141734">
              <a:lnSpc>
                <a:spcPct val="90000"/>
              </a:lnSpc>
            </a:pPr>
            <a:r>
              <a:rPr lang="en-US" dirty="0"/>
              <a:t>Patient creates their own programme from recommendations - </a:t>
            </a:r>
            <a:r>
              <a:rPr lang="en-US" b="1" dirty="0"/>
              <a:t>NO EXERCISE PRESCRIPTION </a:t>
            </a:r>
          </a:p>
          <a:p>
            <a:pPr marL="141734" indent="-141734">
              <a:lnSpc>
                <a:spcPct val="90000"/>
              </a:lnSpc>
            </a:pPr>
            <a:r>
              <a:rPr lang="en-US" dirty="0"/>
              <a:t>Allows patients to track their activity over time and view impact of activity on symptoms (breathlessness, fatigue, depression)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Content Placeholder 5" descr="Graphical user interface, chart&#10;&#10;Description automatically generated with medium confidence">
            <a:extLst>
              <a:ext uri="{FF2B5EF4-FFF2-40B4-BE49-F238E27FC236}">
                <a16:creationId xmlns:a16="http://schemas.microsoft.com/office/drawing/2014/main" id="{D8423681-0F94-2AB6-46FC-4F8593298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79" r="3405" b="-1"/>
          <a:stretch/>
        </p:blipFill>
        <p:spPr>
          <a:xfrm>
            <a:off x="7306920" y="1037690"/>
            <a:ext cx="3962401" cy="56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19094"/>
      </p:ext>
    </p:extLst>
  </p:cSld>
  <p:clrMapOvr>
    <a:masterClrMapping/>
  </p:clrMapOvr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</TotalTime>
  <Words>1915</Words>
  <Application>Microsoft Office PowerPoint</Application>
  <PresentationFormat>Widescreen</PresentationFormat>
  <Paragraphs>663</Paragraphs>
  <Slides>28</Slides>
  <Notes>20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Wingdings 3</vt:lpstr>
      <vt:lpstr>1_Wisp</vt:lpstr>
      <vt:lpstr>Office 2013 - 2022 Theme</vt:lpstr>
      <vt:lpstr>1_Office 2013 - 2022 Theme</vt:lpstr>
      <vt:lpstr>Wisp</vt:lpstr>
      <vt:lpstr>PowerPoint Presentation</vt:lpstr>
      <vt:lpstr>The Team </vt:lpstr>
      <vt:lpstr>Agenda</vt:lpstr>
      <vt:lpstr>PowerPoint Presentation</vt:lpstr>
      <vt:lpstr>Literature Review </vt:lpstr>
      <vt:lpstr>PowerPoint Presentation</vt:lpstr>
      <vt:lpstr>Background</vt:lpstr>
      <vt:lpstr>So…</vt:lpstr>
      <vt:lpstr>iExhale</vt:lpstr>
      <vt:lpstr>HandHeld Health </vt:lpstr>
      <vt:lpstr>Co-Development of the HHH Lung Cancer App</vt:lpstr>
      <vt:lpstr>PowerPoint Presentation</vt:lpstr>
      <vt:lpstr>Program of Work </vt:lpstr>
      <vt:lpstr>Co-Development of the HHH Lung Cancer App</vt:lpstr>
      <vt:lpstr>  Focus Group Aims    </vt:lpstr>
      <vt:lpstr>Focus Group Study – Results- HCP </vt:lpstr>
      <vt:lpstr>PowerPoint Presentation</vt:lpstr>
      <vt:lpstr>Focus Group Study LCP Results </vt:lpstr>
      <vt:lpstr>Current unmet need </vt:lpstr>
      <vt:lpstr>PowerPoint Presentation</vt:lpstr>
      <vt:lpstr>Co-Development of the HHH Lung cancer App</vt:lpstr>
      <vt:lpstr>Co-Development of the HHH Lung cancer App</vt:lpstr>
      <vt:lpstr>PowerPoint Presentation</vt:lpstr>
      <vt:lpstr>The LungFit Study </vt:lpstr>
      <vt:lpstr>Feasibility Study LungFit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Suriya Kirkpatrick</dc:creator>
  <cp:lastModifiedBy>Helen Dunderdale</cp:lastModifiedBy>
  <cp:revision>57</cp:revision>
  <dcterms:created xsi:type="dcterms:W3CDTF">2021-11-26T08:08:14Z</dcterms:created>
  <dcterms:modified xsi:type="dcterms:W3CDTF">2024-05-14T12:44:06Z</dcterms:modified>
</cp:coreProperties>
</file>