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4" r:id="rId4"/>
    <p:sldId id="259" r:id="rId5"/>
    <p:sldId id="257" r:id="rId6"/>
    <p:sldId id="261" r:id="rId7"/>
    <p:sldId id="26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48"/>
  </p:normalViewPr>
  <p:slideViewPr>
    <p:cSldViewPr>
      <p:cViewPr varScale="1">
        <p:scale>
          <a:sx n="93" d="100"/>
          <a:sy n="93" d="100"/>
        </p:scale>
        <p:origin x="1162"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3633E14-4568-4AA4-A2EF-CD1841329706}" type="datetimeFigureOut">
              <a:rPr lang="en-GB" smtClean="0"/>
              <a:t>02/05/2024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90622D3-4D64-482F-917C-1FF7F8BE7900}" type="slidenum">
              <a:rPr lang="en-GB" smtClean="0"/>
              <a:t>‹#›</a:t>
            </a:fld>
            <a:endParaRPr lang="en-GB" dirty="0"/>
          </a:p>
        </p:txBody>
      </p:sp>
    </p:spTree>
    <p:extLst>
      <p:ext uri="{BB962C8B-B14F-4D97-AF65-F5344CB8AC3E}">
        <p14:creationId xmlns:p14="http://schemas.microsoft.com/office/powerpoint/2010/main" val="3731582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633E14-4568-4AA4-A2EF-CD1841329706}" type="datetimeFigureOut">
              <a:rPr lang="en-GB" smtClean="0"/>
              <a:t>02/05/2024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90622D3-4D64-482F-917C-1FF7F8BE7900}" type="slidenum">
              <a:rPr lang="en-GB" smtClean="0"/>
              <a:t>‹#›</a:t>
            </a:fld>
            <a:endParaRPr lang="en-GB" dirty="0"/>
          </a:p>
        </p:txBody>
      </p:sp>
    </p:spTree>
    <p:extLst>
      <p:ext uri="{BB962C8B-B14F-4D97-AF65-F5344CB8AC3E}">
        <p14:creationId xmlns:p14="http://schemas.microsoft.com/office/powerpoint/2010/main" val="795329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633E14-4568-4AA4-A2EF-CD1841329706}" type="datetimeFigureOut">
              <a:rPr lang="en-GB" smtClean="0"/>
              <a:t>02/05/2024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90622D3-4D64-482F-917C-1FF7F8BE7900}" type="slidenum">
              <a:rPr lang="en-GB" smtClean="0"/>
              <a:t>‹#›</a:t>
            </a:fld>
            <a:endParaRPr lang="en-GB" dirty="0"/>
          </a:p>
        </p:txBody>
      </p:sp>
    </p:spTree>
    <p:extLst>
      <p:ext uri="{BB962C8B-B14F-4D97-AF65-F5344CB8AC3E}">
        <p14:creationId xmlns:p14="http://schemas.microsoft.com/office/powerpoint/2010/main" val="3131004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633E14-4568-4AA4-A2EF-CD1841329706}" type="datetimeFigureOut">
              <a:rPr lang="en-GB" smtClean="0"/>
              <a:t>02/05/2024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90622D3-4D64-482F-917C-1FF7F8BE7900}" type="slidenum">
              <a:rPr lang="en-GB" smtClean="0"/>
              <a:t>‹#›</a:t>
            </a:fld>
            <a:endParaRPr lang="en-GB" dirty="0"/>
          </a:p>
        </p:txBody>
      </p:sp>
    </p:spTree>
    <p:extLst>
      <p:ext uri="{BB962C8B-B14F-4D97-AF65-F5344CB8AC3E}">
        <p14:creationId xmlns:p14="http://schemas.microsoft.com/office/powerpoint/2010/main" val="3202867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633E14-4568-4AA4-A2EF-CD1841329706}" type="datetimeFigureOut">
              <a:rPr lang="en-GB" smtClean="0"/>
              <a:t>02/05/2024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90622D3-4D64-482F-917C-1FF7F8BE7900}" type="slidenum">
              <a:rPr lang="en-GB" smtClean="0"/>
              <a:t>‹#›</a:t>
            </a:fld>
            <a:endParaRPr lang="en-GB" dirty="0"/>
          </a:p>
        </p:txBody>
      </p:sp>
    </p:spTree>
    <p:extLst>
      <p:ext uri="{BB962C8B-B14F-4D97-AF65-F5344CB8AC3E}">
        <p14:creationId xmlns:p14="http://schemas.microsoft.com/office/powerpoint/2010/main" val="3612087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3633E14-4568-4AA4-A2EF-CD1841329706}" type="datetimeFigureOut">
              <a:rPr lang="en-GB" smtClean="0"/>
              <a:t>02/05/2024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90622D3-4D64-482F-917C-1FF7F8BE7900}" type="slidenum">
              <a:rPr lang="en-GB" smtClean="0"/>
              <a:t>‹#›</a:t>
            </a:fld>
            <a:endParaRPr lang="en-GB" dirty="0"/>
          </a:p>
        </p:txBody>
      </p:sp>
    </p:spTree>
    <p:extLst>
      <p:ext uri="{BB962C8B-B14F-4D97-AF65-F5344CB8AC3E}">
        <p14:creationId xmlns:p14="http://schemas.microsoft.com/office/powerpoint/2010/main" val="5764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3633E14-4568-4AA4-A2EF-CD1841329706}" type="datetimeFigureOut">
              <a:rPr lang="en-GB" smtClean="0"/>
              <a:t>02/05/2024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90622D3-4D64-482F-917C-1FF7F8BE7900}" type="slidenum">
              <a:rPr lang="en-GB" smtClean="0"/>
              <a:t>‹#›</a:t>
            </a:fld>
            <a:endParaRPr lang="en-GB" dirty="0"/>
          </a:p>
        </p:txBody>
      </p:sp>
    </p:spTree>
    <p:extLst>
      <p:ext uri="{BB962C8B-B14F-4D97-AF65-F5344CB8AC3E}">
        <p14:creationId xmlns:p14="http://schemas.microsoft.com/office/powerpoint/2010/main" val="3838799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3633E14-4568-4AA4-A2EF-CD1841329706}" type="datetimeFigureOut">
              <a:rPr lang="en-GB" smtClean="0"/>
              <a:t>02/05/2024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90622D3-4D64-482F-917C-1FF7F8BE7900}" type="slidenum">
              <a:rPr lang="en-GB" smtClean="0"/>
              <a:t>‹#›</a:t>
            </a:fld>
            <a:endParaRPr lang="en-GB" dirty="0"/>
          </a:p>
        </p:txBody>
      </p:sp>
    </p:spTree>
    <p:extLst>
      <p:ext uri="{BB962C8B-B14F-4D97-AF65-F5344CB8AC3E}">
        <p14:creationId xmlns:p14="http://schemas.microsoft.com/office/powerpoint/2010/main" val="3895244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33E14-4568-4AA4-A2EF-CD1841329706}" type="datetimeFigureOut">
              <a:rPr lang="en-GB" smtClean="0"/>
              <a:t>02/05/2024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90622D3-4D64-482F-917C-1FF7F8BE7900}" type="slidenum">
              <a:rPr lang="en-GB" smtClean="0"/>
              <a:t>‹#›</a:t>
            </a:fld>
            <a:endParaRPr lang="en-GB" dirty="0"/>
          </a:p>
        </p:txBody>
      </p:sp>
    </p:spTree>
    <p:extLst>
      <p:ext uri="{BB962C8B-B14F-4D97-AF65-F5344CB8AC3E}">
        <p14:creationId xmlns:p14="http://schemas.microsoft.com/office/powerpoint/2010/main" val="152726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633E14-4568-4AA4-A2EF-CD1841329706}" type="datetimeFigureOut">
              <a:rPr lang="en-GB" smtClean="0"/>
              <a:t>02/05/2024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90622D3-4D64-482F-917C-1FF7F8BE7900}" type="slidenum">
              <a:rPr lang="en-GB" smtClean="0"/>
              <a:t>‹#›</a:t>
            </a:fld>
            <a:endParaRPr lang="en-GB" dirty="0"/>
          </a:p>
        </p:txBody>
      </p:sp>
    </p:spTree>
    <p:extLst>
      <p:ext uri="{BB962C8B-B14F-4D97-AF65-F5344CB8AC3E}">
        <p14:creationId xmlns:p14="http://schemas.microsoft.com/office/powerpoint/2010/main" val="4131757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633E14-4568-4AA4-A2EF-CD1841329706}" type="datetimeFigureOut">
              <a:rPr lang="en-GB" smtClean="0"/>
              <a:t>02/05/2024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90622D3-4D64-482F-917C-1FF7F8BE7900}" type="slidenum">
              <a:rPr lang="en-GB" smtClean="0"/>
              <a:t>‹#›</a:t>
            </a:fld>
            <a:endParaRPr lang="en-GB" dirty="0"/>
          </a:p>
        </p:txBody>
      </p:sp>
    </p:spTree>
    <p:extLst>
      <p:ext uri="{BB962C8B-B14F-4D97-AF65-F5344CB8AC3E}">
        <p14:creationId xmlns:p14="http://schemas.microsoft.com/office/powerpoint/2010/main" val="970324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33E14-4568-4AA4-A2EF-CD1841329706}" type="datetimeFigureOut">
              <a:rPr lang="en-GB" smtClean="0"/>
              <a:t>02/05/2024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0622D3-4D64-482F-917C-1FF7F8BE7900}" type="slidenum">
              <a:rPr lang="en-GB" smtClean="0"/>
              <a:t>‹#›</a:t>
            </a:fld>
            <a:endParaRPr lang="en-GB" dirty="0"/>
          </a:p>
        </p:txBody>
      </p:sp>
    </p:spTree>
    <p:extLst>
      <p:ext uri="{BB962C8B-B14F-4D97-AF65-F5344CB8AC3E}">
        <p14:creationId xmlns:p14="http://schemas.microsoft.com/office/powerpoint/2010/main" val="303659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 name="Rectangle 1126">
            <a:extLst>
              <a:ext uri="{FF2B5EF4-FFF2-40B4-BE49-F238E27FC236}">
                <a16:creationId xmlns:a16="http://schemas.microsoft.com/office/drawing/2014/main" id="{AC477752-ACCA-41C1-9B1D-D0CED1F9C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28650" y="4072046"/>
            <a:ext cx="7886700" cy="1104033"/>
          </a:xfrm>
        </p:spPr>
        <p:txBody>
          <a:bodyPr>
            <a:normAutofit/>
          </a:bodyPr>
          <a:lstStyle/>
          <a:p>
            <a:pPr>
              <a:lnSpc>
                <a:spcPct val="90000"/>
              </a:lnSpc>
            </a:pPr>
            <a:r>
              <a:rPr lang="en-GB" sz="3500" b="1" dirty="0"/>
              <a:t>Robotic Minimally Invasive Surgery – for Colorectal Cancer Patients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8650" y="1714229"/>
            <a:ext cx="7886699" cy="65461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8113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Reproducible Surgery  Advancing</a:t>
            </a:r>
          </a:p>
        </p:txBody>
      </p:sp>
      <p:sp>
        <p:nvSpPr>
          <p:cNvPr id="3" name="Content Placeholder 2"/>
          <p:cNvSpPr>
            <a:spLocks noGrp="1"/>
          </p:cNvSpPr>
          <p:nvPr>
            <p:ph idx="1"/>
          </p:nvPr>
        </p:nvSpPr>
        <p:spPr/>
        <p:txBody>
          <a:bodyPr>
            <a:normAutofit/>
          </a:bodyPr>
          <a:lstStyle/>
          <a:p>
            <a:endParaRPr lang="en-GB" dirty="0"/>
          </a:p>
          <a:p>
            <a:pPr marL="0" indent="0">
              <a:buNone/>
            </a:pPr>
            <a:endParaRPr lang="en-GB" dirty="0"/>
          </a:p>
        </p:txBody>
      </p:sp>
      <p:pic>
        <p:nvPicPr>
          <p:cNvPr id="5" name="Picture 4">
            <a:extLst>
              <a:ext uri="{FF2B5EF4-FFF2-40B4-BE49-F238E27FC236}">
                <a16:creationId xmlns:a16="http://schemas.microsoft.com/office/drawing/2014/main" id="{59940610-D51E-43E7-C8F3-B515A40AD52D}"/>
              </a:ext>
            </a:extLst>
          </p:cNvPr>
          <p:cNvPicPr>
            <a:picLocks noChangeAspect="1"/>
          </p:cNvPicPr>
          <p:nvPr/>
        </p:nvPicPr>
        <p:blipFill>
          <a:blip r:embed="rId2"/>
          <a:stretch>
            <a:fillRect/>
          </a:stretch>
        </p:blipFill>
        <p:spPr>
          <a:xfrm>
            <a:off x="827584" y="2075942"/>
            <a:ext cx="2962275" cy="4133850"/>
          </a:xfrm>
          <a:prstGeom prst="rect">
            <a:avLst/>
          </a:prstGeom>
        </p:spPr>
      </p:pic>
      <p:pic>
        <p:nvPicPr>
          <p:cNvPr id="7" name="Picture 6">
            <a:extLst>
              <a:ext uri="{FF2B5EF4-FFF2-40B4-BE49-F238E27FC236}">
                <a16:creationId xmlns:a16="http://schemas.microsoft.com/office/drawing/2014/main" id="{567C39BC-660D-4FB7-1042-B4FDE110FB28}"/>
              </a:ext>
            </a:extLst>
          </p:cNvPr>
          <p:cNvPicPr>
            <a:picLocks noChangeAspect="1"/>
          </p:cNvPicPr>
          <p:nvPr/>
        </p:nvPicPr>
        <p:blipFill>
          <a:blip r:embed="rId3"/>
          <a:stretch>
            <a:fillRect/>
          </a:stretch>
        </p:blipFill>
        <p:spPr>
          <a:xfrm>
            <a:off x="4860032" y="1758907"/>
            <a:ext cx="3096344" cy="4767920"/>
          </a:xfrm>
          <a:prstGeom prst="rect">
            <a:avLst/>
          </a:prstGeom>
        </p:spPr>
      </p:pic>
    </p:spTree>
    <p:extLst>
      <p:ext uri="{BB962C8B-B14F-4D97-AF65-F5344CB8AC3E}">
        <p14:creationId xmlns:p14="http://schemas.microsoft.com/office/powerpoint/2010/main" val="555832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The case for change</a:t>
            </a:r>
          </a:p>
        </p:txBody>
      </p:sp>
      <p:sp>
        <p:nvSpPr>
          <p:cNvPr id="3" name="Content Placeholder 2"/>
          <p:cNvSpPr>
            <a:spLocks noGrp="1"/>
          </p:cNvSpPr>
          <p:nvPr>
            <p:ph idx="1"/>
          </p:nvPr>
        </p:nvSpPr>
        <p:spPr>
          <a:xfrm>
            <a:off x="446392" y="1052736"/>
            <a:ext cx="8229600" cy="4525963"/>
          </a:xfrm>
        </p:spPr>
        <p:txBody>
          <a:bodyPr>
            <a:noAutofit/>
          </a:bodyPr>
          <a:lstStyle/>
          <a:p>
            <a:r>
              <a:rPr lang="en-GB" sz="2000" dirty="0"/>
              <a:t>The surgical model of care worldwide has transitioned the shift from open surgery to less invasive laparoscopic (keyhole) surgery has occurred and is now transitioning to minimally invasive Robotic Assisted Surgery (RAS) being the norm and with this, bringing significant and wide-ranging benefits. </a:t>
            </a:r>
          </a:p>
          <a:p>
            <a:pPr marL="0" indent="0">
              <a:buNone/>
            </a:pPr>
            <a:endParaRPr lang="en-GB" sz="2000" dirty="0"/>
          </a:p>
          <a:p>
            <a:r>
              <a:rPr lang="en-GB" sz="2000" dirty="0"/>
              <a:t>RAS addressed many of the inherent limitations of the laparoscopic approach thus making it possible to perform complex surgical procedures that traditionally can only be attempted by specific highly trained and skilled operators. </a:t>
            </a:r>
          </a:p>
          <a:p>
            <a:pPr marL="0" indent="0">
              <a:buNone/>
            </a:pPr>
            <a:endParaRPr lang="en-GB" sz="2000" dirty="0"/>
          </a:p>
          <a:p>
            <a:r>
              <a:rPr lang="en-GB" sz="2000" dirty="0"/>
              <a:t>The 2019 Royal College of Surgeons (RCS) England Future of Surgery 1 report outlined how surgery is likely to change in the NHS over the next decade with major predicted expansion in the provision of RAS. </a:t>
            </a:r>
          </a:p>
          <a:p>
            <a:pPr marL="0" indent="0">
              <a:buNone/>
            </a:pPr>
            <a:endParaRPr lang="en-GB" sz="2000" dirty="0"/>
          </a:p>
          <a:p>
            <a:r>
              <a:rPr lang="en-GB" sz="2000" dirty="0"/>
              <a:t>The </a:t>
            </a:r>
            <a:r>
              <a:rPr lang="en-GB" sz="2000" dirty="0" err="1"/>
              <a:t>Topol</a:t>
            </a:r>
            <a:r>
              <a:rPr lang="en-GB" sz="2000" dirty="0"/>
              <a:t> Review exploring the impact of a digital future on the NHS came to similar conclusions. </a:t>
            </a:r>
          </a:p>
          <a:p>
            <a:pPr marL="0" indent="0">
              <a:buNone/>
            </a:pPr>
            <a:endParaRPr lang="en-GB" sz="2000" dirty="0"/>
          </a:p>
        </p:txBody>
      </p:sp>
    </p:spTree>
    <p:extLst>
      <p:ext uri="{BB962C8B-B14F-4D97-AF65-F5344CB8AC3E}">
        <p14:creationId xmlns:p14="http://schemas.microsoft.com/office/powerpoint/2010/main" val="3948120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2">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48" y="547815"/>
            <a:ext cx="3875389" cy="1680519"/>
          </a:xfrm>
        </p:spPr>
        <p:txBody>
          <a:bodyPr>
            <a:normAutofit/>
          </a:bodyPr>
          <a:lstStyle/>
          <a:p>
            <a:r>
              <a:rPr lang="en-GB" sz="3200" b="1" dirty="0"/>
              <a:t>Initial Data</a:t>
            </a:r>
          </a:p>
        </p:txBody>
      </p:sp>
      <p:sp>
        <p:nvSpPr>
          <p:cNvPr id="20" name="Content Placeholder 19">
            <a:extLst>
              <a:ext uri="{FF2B5EF4-FFF2-40B4-BE49-F238E27FC236}">
                <a16:creationId xmlns:a16="http://schemas.microsoft.com/office/drawing/2014/main" id="{9931C9C5-B55B-7854-5001-D7D7DE9F1E19}"/>
              </a:ext>
            </a:extLst>
          </p:cNvPr>
          <p:cNvSpPr>
            <a:spLocks noGrp="1"/>
          </p:cNvSpPr>
          <p:nvPr>
            <p:ph idx="1"/>
          </p:nvPr>
        </p:nvSpPr>
        <p:spPr>
          <a:xfrm>
            <a:off x="4639964" y="547815"/>
            <a:ext cx="3884220" cy="1680519"/>
          </a:xfrm>
        </p:spPr>
        <p:txBody>
          <a:bodyPr anchor="ctr">
            <a:normAutofit/>
          </a:bodyPr>
          <a:lstStyle/>
          <a:p>
            <a:endParaRPr lang="en-US" sz="1700"/>
          </a:p>
        </p:txBody>
      </p:sp>
      <p:pic>
        <p:nvPicPr>
          <p:cNvPr id="5" name="Content Placeholder 4">
            <a:extLst>
              <a:ext uri="{FF2B5EF4-FFF2-40B4-BE49-F238E27FC236}">
                <a16:creationId xmlns:a16="http://schemas.microsoft.com/office/drawing/2014/main" id="{673949DE-F6E1-6050-E078-8E76B3E81A5A}"/>
              </a:ext>
            </a:extLst>
          </p:cNvPr>
          <p:cNvPicPr>
            <a:picLocks noChangeAspect="1"/>
          </p:cNvPicPr>
          <p:nvPr/>
        </p:nvPicPr>
        <p:blipFill>
          <a:blip r:embed="rId2"/>
          <a:stretch>
            <a:fillRect/>
          </a:stretch>
        </p:blipFill>
        <p:spPr>
          <a:xfrm>
            <a:off x="628648" y="2824226"/>
            <a:ext cx="3875389" cy="2906541"/>
          </a:xfrm>
          <a:prstGeom prst="rect">
            <a:avLst/>
          </a:prstGeom>
        </p:spPr>
      </p:pic>
      <p:pic>
        <p:nvPicPr>
          <p:cNvPr id="7" name="Content Placeholder 6">
            <a:extLst>
              <a:ext uri="{FF2B5EF4-FFF2-40B4-BE49-F238E27FC236}">
                <a16:creationId xmlns:a16="http://schemas.microsoft.com/office/drawing/2014/main" id="{94D3E5B9-EF8F-1EA4-DD81-1F5CF4622C60}"/>
              </a:ext>
            </a:extLst>
          </p:cNvPr>
          <p:cNvPicPr>
            <a:picLocks noChangeAspect="1"/>
          </p:cNvPicPr>
          <p:nvPr/>
        </p:nvPicPr>
        <p:blipFill>
          <a:blip r:embed="rId3"/>
          <a:stretch>
            <a:fillRect/>
          </a:stretch>
        </p:blipFill>
        <p:spPr>
          <a:xfrm>
            <a:off x="4648795" y="2930799"/>
            <a:ext cx="3875389" cy="2693395"/>
          </a:xfrm>
          <a:prstGeom prst="rect">
            <a:avLst/>
          </a:prstGeom>
        </p:spPr>
      </p:pic>
    </p:spTree>
    <p:extLst>
      <p:ext uri="{BB962C8B-B14F-4D97-AF65-F5344CB8AC3E}">
        <p14:creationId xmlns:p14="http://schemas.microsoft.com/office/powerpoint/2010/main" val="1745954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31113"/>
            <a:ext cx="8602194" cy="1143000"/>
          </a:xfrm>
        </p:spPr>
        <p:txBody>
          <a:bodyPr>
            <a:normAutofit/>
          </a:bodyPr>
          <a:lstStyle/>
          <a:p>
            <a:r>
              <a:rPr lang="en-GB" sz="3200" b="1" dirty="0"/>
              <a:t>Advancing minimally invasive surgery for our Colorectal Cancer patients </a:t>
            </a:r>
          </a:p>
        </p:txBody>
      </p:sp>
      <p:sp>
        <p:nvSpPr>
          <p:cNvPr id="3" name="Content Placeholder 2"/>
          <p:cNvSpPr>
            <a:spLocks noGrp="1"/>
          </p:cNvSpPr>
          <p:nvPr>
            <p:ph idx="1"/>
          </p:nvPr>
        </p:nvSpPr>
        <p:spPr>
          <a:xfrm>
            <a:off x="179512" y="1741418"/>
            <a:ext cx="8435280" cy="5544616"/>
          </a:xfrm>
        </p:spPr>
        <p:txBody>
          <a:bodyPr>
            <a:normAutofit/>
          </a:bodyPr>
          <a:lstStyle/>
          <a:p>
            <a:pPr marL="0" marR="0" lvl="0" indent="0" algn="ctr" defTabSz="914400" eaLnBrk="1" fontAlgn="auto" latinLnBrk="0" hangingPunct="1">
              <a:lnSpc>
                <a:spcPct val="100000"/>
              </a:lnSpc>
              <a:spcBef>
                <a:spcPts val="0"/>
              </a:spcBef>
              <a:spcAft>
                <a:spcPts val="0"/>
              </a:spcAft>
              <a:buClrTx/>
              <a:buSzTx/>
              <a:buNone/>
              <a:tabLst/>
              <a:defRPr/>
            </a:pPr>
            <a:r>
              <a:rPr lang="en-US" sz="1800" b="1" kern="0" dirty="0">
                <a:latin typeface="Trebuchet MS" pitchFamily="34" charset="0"/>
                <a:ea typeface="MS PGothic" pitchFamily="34" charset="-128"/>
              </a:rPr>
              <a:t> </a:t>
            </a:r>
            <a:r>
              <a:rPr kumimoji="0" lang="en-US" sz="1800" b="1" i="0" u="none" strike="noStrike" kern="0" cap="none" spc="0" normalizeH="0" baseline="0" noProof="0" dirty="0">
                <a:ln>
                  <a:noFill/>
                </a:ln>
                <a:effectLst/>
                <a:uLnTx/>
                <a:uFillTx/>
                <a:latin typeface="Trebuchet MS" pitchFamily="34" charset="0"/>
                <a:ea typeface="MS PGothic" pitchFamily="34" charset="-128"/>
              </a:rPr>
              <a:t>Peer-Reviewed </a:t>
            </a:r>
            <a:r>
              <a:rPr lang="en-US" sz="1800" b="1" i="1" kern="0" dirty="0">
                <a:latin typeface="Trebuchet MS" pitchFamily="34" charset="0"/>
                <a:ea typeface="MS PGothic" pitchFamily="34" charset="-128"/>
              </a:rPr>
              <a:t>MIS Robotic Platform </a:t>
            </a:r>
            <a:r>
              <a:rPr kumimoji="0" lang="en-US" sz="1800" b="1" u="none" strike="noStrike" kern="0" cap="none" spc="0" normalizeH="0" noProof="0" dirty="0">
                <a:ln>
                  <a:noFill/>
                </a:ln>
                <a:effectLst/>
                <a:uLnTx/>
                <a:uFillTx/>
                <a:latin typeface="Trebuchet MS" pitchFamily="34" charset="0"/>
                <a:ea typeface="MS PGothic" pitchFamily="34" charset="-128"/>
              </a:rPr>
              <a:t>Colorectal</a:t>
            </a:r>
            <a:r>
              <a:rPr kumimoji="0" lang="en-US" sz="1800" b="1" i="1" u="none" strike="noStrike" kern="0" cap="none" spc="0" normalizeH="0" baseline="0" noProof="0" dirty="0">
                <a:ln>
                  <a:noFill/>
                </a:ln>
                <a:effectLst/>
                <a:uLnTx/>
                <a:uFillTx/>
                <a:latin typeface="Trebuchet MS" pitchFamily="34" charset="0"/>
                <a:ea typeface="MS PGothic" pitchFamily="34" charset="-128"/>
              </a:rPr>
              <a:t> </a:t>
            </a:r>
            <a:r>
              <a:rPr kumimoji="0" lang="en-US" sz="1800" b="1" i="0" u="none" strike="noStrike" kern="0" cap="none" spc="0" normalizeH="0" baseline="0" noProof="0" dirty="0">
                <a:ln>
                  <a:noFill/>
                </a:ln>
                <a:effectLst/>
                <a:uLnTx/>
                <a:uFillTx/>
                <a:latin typeface="Trebuchet MS" pitchFamily="34" charset="0"/>
                <a:ea typeface="MS PGothic" pitchFamily="34" charset="-128"/>
              </a:rPr>
              <a:t>Surgery Publications</a:t>
            </a:r>
          </a:p>
          <a:p>
            <a:pPr marR="0" lvl="0" algn="ctr"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3200" b="1" i="0" u="none" strike="noStrike" kern="0" cap="none" spc="0" normalizeH="0" baseline="30000" noProof="0" dirty="0">
              <a:ln>
                <a:noFill/>
              </a:ln>
              <a:effectLst/>
              <a:uLnTx/>
              <a:uFillTx/>
              <a:latin typeface="Trebuchet MS" pitchFamily="34" charset="0"/>
              <a:ea typeface="MS PGothic" pitchFamily="34" charset="-128"/>
            </a:endParaRPr>
          </a:p>
          <a:p>
            <a:pPr marR="0" lvl="0" algn="ctr"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3200" b="1" i="0" u="none" strike="noStrike" kern="0" cap="none" spc="0" normalizeH="0" baseline="30000" noProof="0" dirty="0">
              <a:ln>
                <a:noFill/>
              </a:ln>
              <a:effectLst/>
              <a:uLnTx/>
              <a:uFillTx/>
              <a:latin typeface="Trebuchet MS" pitchFamily="34" charset="0"/>
              <a:ea typeface="MS PGothic" pitchFamily="34" charset="-128"/>
            </a:endParaRPr>
          </a:p>
        </p:txBody>
      </p:sp>
      <p:pic>
        <p:nvPicPr>
          <p:cNvPr id="4" name="Picture 8">
            <a:extLst>
              <a:ext uri="{FF2B5EF4-FFF2-40B4-BE49-F238E27FC236}">
                <a16:creationId xmlns:a16="http://schemas.microsoft.com/office/drawing/2014/main" id="{858D9BCB-BEBD-9428-3701-A00119444DA8}"/>
              </a:ext>
            </a:extLst>
          </p:cNvPr>
          <p:cNvPicPr>
            <a:picLocks noChangeAspect="1" noChangeArrowheads="1"/>
          </p:cNvPicPr>
          <p:nvPr/>
        </p:nvPicPr>
        <p:blipFill>
          <a:blip r:embed="rId2"/>
          <a:srcRect/>
          <a:stretch>
            <a:fillRect/>
          </a:stretch>
        </p:blipFill>
        <p:spPr bwMode="auto">
          <a:xfrm>
            <a:off x="267545" y="2309613"/>
            <a:ext cx="3255573" cy="4297680"/>
          </a:xfrm>
          <a:prstGeom prst="rect">
            <a:avLst/>
          </a:prstGeom>
          <a:solidFill>
            <a:srgbClr val="FFFFFF">
              <a:lumMod val="75000"/>
            </a:srgbClr>
          </a:solidFill>
          <a:ln>
            <a:solidFill>
              <a:srgbClr val="FFFFFF">
                <a:lumMod val="50000"/>
              </a:srgbClr>
            </a:solidFil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779F9A37-1F97-C5D8-E8F6-890231F31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794" y="2364886"/>
            <a:ext cx="3232939" cy="429768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a16="http://schemas.microsoft.com/office/drawing/2014/main" id="{CD6C70E0-9CCD-A426-F22A-8F97AAEB1067}"/>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1616562" y="2290135"/>
            <a:ext cx="3231719" cy="429768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id="{F3403F7D-92B4-A261-551C-339644729294}"/>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2536195" y="2297848"/>
            <a:ext cx="3223260" cy="429768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5">
            <a:extLst>
              <a:ext uri="{FF2B5EF4-FFF2-40B4-BE49-F238E27FC236}">
                <a16:creationId xmlns:a16="http://schemas.microsoft.com/office/drawing/2014/main" id="{EBA0D42C-48A9-FF18-6C8B-76CD1ED8B2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7194" y="2264619"/>
            <a:ext cx="3231336" cy="429768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6">
            <a:extLst>
              <a:ext uri="{FF2B5EF4-FFF2-40B4-BE49-F238E27FC236}">
                <a16:creationId xmlns:a16="http://schemas.microsoft.com/office/drawing/2014/main" id="{F4CCABE3-D1AC-7D2F-8AD3-25BA45C0E5F7}"/>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305416" y="2234908"/>
            <a:ext cx="3211893" cy="429768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865680BB-4524-D76E-CE89-3938CD336F6C}"/>
              </a:ext>
            </a:extLst>
          </p:cNvPr>
          <p:cNvPicPr>
            <a:picLocks noChangeAspect="1" noChangeArrowheads="1"/>
          </p:cNvPicPr>
          <p:nvPr/>
        </p:nvPicPr>
        <p:blipFill>
          <a:blip r:embed="rId9"/>
          <a:srcRect/>
          <a:stretch>
            <a:fillRect/>
          </a:stretch>
        </p:blipFill>
        <p:spPr bwMode="auto">
          <a:xfrm>
            <a:off x="5479264" y="2230545"/>
            <a:ext cx="3302442" cy="4388512"/>
          </a:xfrm>
          <a:prstGeom prst="rect">
            <a:avLst/>
          </a:prstGeom>
          <a:solidFill>
            <a:srgbClr val="FFFFFF">
              <a:lumMod val="75000"/>
            </a:srgbClr>
          </a:solidFill>
          <a:ln>
            <a:solidFill>
              <a:schemeClr val="tx1"/>
            </a:solidFill>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93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600"/>
                            </p:stCondLst>
                            <p:childTnLst>
                              <p:par>
                                <p:cTn id="10" presetID="2" presetClass="entr" presetSubtype="2" fill="hold" nodeType="afterEffect">
                                  <p:stCondLst>
                                    <p:cond delay="1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200"/>
                            </p:stCondLst>
                            <p:childTnLst>
                              <p:par>
                                <p:cTn id="15" presetID="2" presetClass="entr" presetSubtype="2" fill="hold" nodeType="afterEffect">
                                  <p:stCondLst>
                                    <p:cond delay="1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800"/>
                            </p:stCondLst>
                            <p:childTnLst>
                              <p:par>
                                <p:cTn id="20" presetID="2" presetClass="entr" presetSubtype="2" fill="hold" nodeType="afterEffect">
                                  <p:stCondLst>
                                    <p:cond delay="1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400"/>
                            </p:stCondLst>
                            <p:childTnLst>
                              <p:par>
                                <p:cTn id="25" presetID="2" presetClass="entr" presetSubtype="2" fill="hold" nodeType="afterEffect">
                                  <p:stCondLst>
                                    <p:cond delay="1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2" fill="hold" nodeType="afterEffect">
                                  <p:stCondLst>
                                    <p:cond delay="1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childTnLst>
                          </p:cTn>
                        </p:par>
                        <p:par>
                          <p:cTn id="34" fill="hold">
                            <p:stCondLst>
                              <p:cond delay="3600"/>
                            </p:stCondLst>
                            <p:childTnLst>
                              <p:par>
                                <p:cTn id="35" presetID="2" presetClass="entr" presetSubtype="2" fill="hold" nodeType="afterEffect">
                                  <p:stCondLst>
                                    <p:cond delay="10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en-GB" sz="3600" b="1" dirty="0"/>
              <a:t>Next Steps</a:t>
            </a:r>
          </a:p>
        </p:txBody>
      </p:sp>
      <p:pic>
        <p:nvPicPr>
          <p:cNvPr id="5" name="Content Placeholder 4">
            <a:extLst>
              <a:ext uri="{FF2B5EF4-FFF2-40B4-BE49-F238E27FC236}">
                <a16:creationId xmlns:a16="http://schemas.microsoft.com/office/drawing/2014/main" id="{D292A428-5F7B-6341-A50C-B6164488F613}"/>
              </a:ext>
            </a:extLst>
          </p:cNvPr>
          <p:cNvPicPr>
            <a:picLocks noGrp="1" noChangeAspect="1"/>
          </p:cNvPicPr>
          <p:nvPr>
            <p:ph idx="1"/>
          </p:nvPr>
        </p:nvPicPr>
        <p:blipFill>
          <a:blip r:embed="rId2"/>
          <a:stretch>
            <a:fillRect/>
          </a:stretch>
        </p:blipFill>
        <p:spPr>
          <a:xfrm>
            <a:off x="750013" y="1556792"/>
            <a:ext cx="8229600" cy="2198279"/>
          </a:xfrm>
        </p:spPr>
      </p:pic>
      <p:sp>
        <p:nvSpPr>
          <p:cNvPr id="7" name="TextBox 6">
            <a:extLst>
              <a:ext uri="{FF2B5EF4-FFF2-40B4-BE49-F238E27FC236}">
                <a16:creationId xmlns:a16="http://schemas.microsoft.com/office/drawing/2014/main" id="{0F1EF148-2D37-A863-05FF-2C1B93B354F0}"/>
              </a:ext>
            </a:extLst>
          </p:cNvPr>
          <p:cNvSpPr txBox="1"/>
          <p:nvPr/>
        </p:nvSpPr>
        <p:spPr>
          <a:xfrm>
            <a:off x="777457" y="4581128"/>
            <a:ext cx="7947131" cy="1200329"/>
          </a:xfrm>
          <a:prstGeom prst="rect">
            <a:avLst/>
          </a:prstGeom>
          <a:noFill/>
        </p:spPr>
        <p:txBody>
          <a:bodyPr wrap="square">
            <a:spAutoFit/>
          </a:bodyPr>
          <a:lstStyle/>
          <a:p>
            <a:r>
              <a:rPr lang="en-GB" sz="1800" dirty="0"/>
              <a:t>In post COVID world - complex rectal cancer surgery especially in obesity disease patients, male patients with a deep narrow pelvis and low-lying tumours are particularly challenging via the laparoscopic approach. </a:t>
            </a:r>
          </a:p>
          <a:p>
            <a:endParaRPr lang="en-GB" dirty="0"/>
          </a:p>
        </p:txBody>
      </p:sp>
      <p:sp>
        <p:nvSpPr>
          <p:cNvPr id="9" name="TextBox 8">
            <a:extLst>
              <a:ext uri="{FF2B5EF4-FFF2-40B4-BE49-F238E27FC236}">
                <a16:creationId xmlns:a16="http://schemas.microsoft.com/office/drawing/2014/main" id="{771D3696-C818-CED6-06F2-FF2F8F051B53}"/>
              </a:ext>
            </a:extLst>
          </p:cNvPr>
          <p:cNvSpPr txBox="1"/>
          <p:nvPr/>
        </p:nvSpPr>
        <p:spPr>
          <a:xfrm>
            <a:off x="611561" y="3692215"/>
            <a:ext cx="8368052" cy="584775"/>
          </a:xfrm>
          <a:prstGeom prst="rect">
            <a:avLst/>
          </a:prstGeom>
          <a:noFill/>
        </p:spPr>
        <p:txBody>
          <a:bodyPr wrap="square">
            <a:spAutoFit/>
          </a:bodyPr>
          <a:lstStyle/>
          <a:p>
            <a:pPr algn="just"/>
            <a:r>
              <a:rPr lang="en-GB" sz="1600" i="1" dirty="0"/>
              <a:t>Worldwide and UK trend in the uptake of robotic surgery in various surgical specialities. demonstrating increasing trend in implementation of robotics</a:t>
            </a:r>
          </a:p>
        </p:txBody>
      </p:sp>
    </p:spTree>
    <p:extLst>
      <p:ext uri="{BB962C8B-B14F-4D97-AF65-F5344CB8AC3E}">
        <p14:creationId xmlns:p14="http://schemas.microsoft.com/office/powerpoint/2010/main" val="3425268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i="1" dirty="0"/>
              <a:t>SWAG Next Steps</a:t>
            </a:r>
          </a:p>
        </p:txBody>
      </p:sp>
      <p:sp>
        <p:nvSpPr>
          <p:cNvPr id="3" name="Content Placeholder 2"/>
          <p:cNvSpPr>
            <a:spLocks noGrp="1"/>
          </p:cNvSpPr>
          <p:nvPr>
            <p:ph idx="1"/>
          </p:nvPr>
        </p:nvSpPr>
        <p:spPr/>
        <p:txBody>
          <a:bodyPr>
            <a:normAutofit/>
          </a:bodyPr>
          <a:lstStyle/>
          <a:p>
            <a:r>
              <a:rPr lang="en-GB" dirty="0"/>
              <a:t>T</a:t>
            </a:r>
            <a:r>
              <a:rPr lang="en-GB" sz="3200" dirty="0"/>
              <a:t>his trend reflects the ability to adopt the robotic approach to safely and effectively replace laparoscopic techniques as well as the use of the robotic approach to perform open procedures that are not suitable for laparoscopic approach given their complexity. </a:t>
            </a:r>
            <a:endParaRPr lang="en-GB" dirty="0"/>
          </a:p>
        </p:txBody>
      </p:sp>
    </p:spTree>
    <p:extLst>
      <p:ext uri="{BB962C8B-B14F-4D97-AF65-F5344CB8AC3E}">
        <p14:creationId xmlns:p14="http://schemas.microsoft.com/office/powerpoint/2010/main" val="4988000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TotalTime>
  <Words>276</Words>
  <Application>Microsoft Office PowerPoint</Application>
  <PresentationFormat>On-screen Show (4:3)</PresentationFormat>
  <Paragraphs>18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Trebuchet MS</vt:lpstr>
      <vt:lpstr>Wingdings</vt:lpstr>
      <vt:lpstr>Office Theme</vt:lpstr>
      <vt:lpstr>Robotic Minimally Invasive Surgery – for Colorectal Cancer Patients</vt:lpstr>
      <vt:lpstr>Reproducible Surgery  Advancing</vt:lpstr>
      <vt:lpstr>The case for change</vt:lpstr>
      <vt:lpstr>Initial Data</vt:lpstr>
      <vt:lpstr>Advancing minimally invasive surgery for our Colorectal Cancer patients </vt:lpstr>
      <vt:lpstr>Next Steps</vt:lpstr>
      <vt:lpstr>SWAG Next Steps</vt:lpstr>
    </vt:vector>
  </TitlesOfParts>
  <Company>UHBrstiol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of the Cancer Clinical Leads</dc:title>
  <dc:creator>Dunderdale, Helen</dc:creator>
  <cp:lastModifiedBy>Helen Dunderdale</cp:lastModifiedBy>
  <cp:revision>25</cp:revision>
  <dcterms:created xsi:type="dcterms:W3CDTF">2018-09-10T10:35:41Z</dcterms:created>
  <dcterms:modified xsi:type="dcterms:W3CDTF">2024-05-02T15:40:15Z</dcterms:modified>
</cp:coreProperties>
</file>