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8" r:id="rId3"/>
  </p:sldMasterIdLst>
  <p:notesMasterIdLst>
    <p:notesMasterId r:id="rId18"/>
  </p:notesMasterIdLst>
  <p:sldIdLst>
    <p:sldId id="2147374312" r:id="rId4"/>
    <p:sldId id="2147374314" r:id="rId5"/>
    <p:sldId id="2147374307" r:id="rId6"/>
    <p:sldId id="2147374301" r:id="rId7"/>
    <p:sldId id="2147374302" r:id="rId8"/>
    <p:sldId id="2147374297" r:id="rId9"/>
    <p:sldId id="2147374299" r:id="rId10"/>
    <p:sldId id="2147374298" r:id="rId11"/>
    <p:sldId id="2147374300" r:id="rId12"/>
    <p:sldId id="2147374303" r:id="rId13"/>
    <p:sldId id="2147374308" r:id="rId14"/>
    <p:sldId id="2147374318" r:id="rId15"/>
    <p:sldId id="2147374316" r:id="rId16"/>
    <p:sldId id="214737431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4787"/>
    <a:srgbClr val="BB0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67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Users\louise\Downloads\Aug-Jan%20(0201)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Chart%202%20in%20Microsoft%20PowerPoint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Chart%202%20in%20Microsoft%20PowerPoint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louise\Downloads\ctDNA%20Repo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National Picture: % Usage of Allocated Samples</a:t>
            </a:r>
          </a:p>
          <a:p>
            <a:pPr>
              <a:defRPr sz="1000"/>
            </a:pPr>
            <a:r>
              <a:rPr lang="en-US" sz="1000" dirty="0"/>
              <a:t>(Jan 2024)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Data!$X$20</c:f>
              <c:strCache>
                <c:ptCount val="1"/>
                <c:pt idx="0">
                  <c:v>% Used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1A-7D41-BA80-AF3B72C02EF2}"/>
              </c:ext>
            </c:extLst>
          </c:dPt>
          <c:dLbls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020AB61-F4C7-3D4D-B33D-511153D60C71}" type="VALUE">
                      <a:rPr lang="en-US" sz="1800" smtClean="0"/>
                      <a:pPr>
                        <a:defRPr sz="1800" b="1"/>
                      </a:pPr>
                      <a:t>[VALUE]</a:t>
                    </a:fld>
                    <a:r>
                      <a:rPr lang="en-US" sz="1800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51A-7D41-BA80-AF3B72C02E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Data!$W$21:$W$27</c:f>
              <c:strCache>
                <c:ptCount val="7"/>
                <c:pt idx="0">
                  <c:v>NT</c:v>
                </c:pt>
                <c:pt idx="1">
                  <c:v>SE</c:v>
                </c:pt>
                <c:pt idx="2">
                  <c:v>NW</c:v>
                </c:pt>
                <c:pt idx="3">
                  <c:v>NE&amp;Y</c:v>
                </c:pt>
                <c:pt idx="4">
                  <c:v>East</c:v>
                </c:pt>
                <c:pt idx="5">
                  <c:v>SW</c:v>
                </c:pt>
                <c:pt idx="6">
                  <c:v>C&amp;S</c:v>
                </c:pt>
              </c:strCache>
            </c:strRef>
          </c:cat>
          <c:val>
            <c:numRef>
              <c:f>Data!$X$21:$X$27</c:f>
              <c:numCache>
                <c:formatCode>General</c:formatCode>
                <c:ptCount val="7"/>
                <c:pt idx="0">
                  <c:v>67</c:v>
                </c:pt>
                <c:pt idx="1">
                  <c:v>58</c:v>
                </c:pt>
                <c:pt idx="2">
                  <c:v>43</c:v>
                </c:pt>
                <c:pt idx="3">
                  <c:v>28</c:v>
                </c:pt>
                <c:pt idx="4">
                  <c:v>25</c:v>
                </c:pt>
                <c:pt idx="5">
                  <c:v>73</c:v>
                </c:pt>
                <c:pt idx="6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1A-7D41-BA80-AF3B72C02E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6559551"/>
        <c:axId val="957007471"/>
      </c:barChart>
      <c:catAx>
        <c:axId val="956559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007471"/>
        <c:crosses val="autoZero"/>
        <c:auto val="1"/>
        <c:lblAlgn val="ctr"/>
        <c:lblOffset val="100"/>
        <c:noMultiLvlLbl val="0"/>
      </c:catAx>
      <c:valAx>
        <c:axId val="957007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6559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>
        <a:lumMod val="95000"/>
      </a:sysClr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02E-7643-A323-1E7754A9048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02E-7643-A323-1E7754A9048A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02E-7643-A323-1E7754A9048A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02E-7643-A323-1E7754A9048A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02E-7643-A323-1E7754A9048A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02E-7643-A323-1E7754A9048A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02E-7643-A323-1E7754A9048A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02E-7643-A323-1E7754A9048A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02E-7643-A323-1E7754A904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Sheet3!$A$17:$A$25</c:f>
              <c:strCache>
                <c:ptCount val="9"/>
                <c:pt idx="0">
                  <c:v>NSCLC </c:v>
                </c:pt>
                <c:pt idx="1">
                  <c:v>Small Cell </c:v>
                </c:pt>
                <c:pt idx="2">
                  <c:v>Breast Cancer</c:v>
                </c:pt>
                <c:pt idx="3">
                  <c:v>Mesothelioma</c:v>
                </c:pt>
                <c:pt idx="4">
                  <c:v>Carcinoid/NET</c:v>
                </c:pt>
                <c:pt idx="5">
                  <c:v>Melanoma</c:v>
                </c:pt>
                <c:pt idx="6">
                  <c:v>Colorectal Cancer</c:v>
                </c:pt>
                <c:pt idx="7">
                  <c:v>Hodgkins Lymphoma</c:v>
                </c:pt>
                <c:pt idx="8">
                  <c:v>Inconclusive</c:v>
                </c:pt>
              </c:strCache>
            </c:strRef>
          </c:cat>
          <c:val>
            <c:numRef>
              <c:f>Sheet3!$B$17:$B$25</c:f>
              <c:numCache>
                <c:formatCode>General</c:formatCode>
                <c:ptCount val="9"/>
                <c:pt idx="0">
                  <c:v>31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02E-7643-A323-1E7754A904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65403476910845382"/>
          <c:y val="0.30056898710470803"/>
          <c:w val="0.24694730926760036"/>
          <c:h val="0.512520968595081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17"/>
            <c:spPr>
              <a:solidFill>
                <a:schemeClr val="accent4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AA5-254E-9A62-3DCB5E39D63A}"/>
              </c:ext>
            </c:extLst>
          </c:dPt>
          <c:dPt>
            <c:idx val="1"/>
            <c:bubble3D val="0"/>
            <c:explosion val="11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AA5-254E-9A62-3DCB5E39D63A}"/>
              </c:ext>
            </c:extLst>
          </c:dPt>
          <c:dPt>
            <c:idx val="2"/>
            <c:bubble3D val="0"/>
            <c:explosion val="13"/>
            <c:spPr>
              <a:solidFill>
                <a:schemeClr val="accent4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AA5-254E-9A62-3DCB5E39D6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'[Chart 2 in Microsoft PowerPoint]Sheet3'!$A$29:$A$31</c:f>
              <c:strCache>
                <c:ptCount val="3"/>
                <c:pt idx="0">
                  <c:v>Adenocarcinoma</c:v>
                </c:pt>
                <c:pt idx="1">
                  <c:v>Squamous Cell</c:v>
                </c:pt>
                <c:pt idx="2">
                  <c:v>NOS</c:v>
                </c:pt>
              </c:strCache>
            </c:strRef>
          </c:cat>
          <c:val>
            <c:numRef>
              <c:f>'[Chart 2 in Microsoft PowerPoint]Sheet3'!$B$29:$B$31</c:f>
              <c:numCache>
                <c:formatCode>General</c:formatCode>
                <c:ptCount val="3"/>
                <c:pt idx="0">
                  <c:v>23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AA5-254E-9A62-3DCB5E39D6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60-B44E-A4FD-D0605B7BE8FA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60-B44E-A4FD-D0605B7BE8FA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860-B44E-A4FD-D0605B7BE8FA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860-B44E-A4FD-D0605B7BE8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'[Chart 2 in Microsoft PowerPoint]Sheet3'!$R$90:$R$93</c:f>
              <c:strCache>
                <c:ptCount val="4"/>
                <c:pt idx="0">
                  <c:v>EGFR</c:v>
                </c:pt>
                <c:pt idx="1">
                  <c:v>KRAS G12C</c:v>
                </c:pt>
                <c:pt idx="2">
                  <c:v>ALK </c:v>
                </c:pt>
                <c:pt idx="3">
                  <c:v>Met exon 14 Skipping </c:v>
                </c:pt>
              </c:strCache>
            </c:strRef>
          </c:cat>
          <c:val>
            <c:numRef>
              <c:f>'[Chart 2 in Microsoft PowerPoint]Sheet3'!$S$90:$S$93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860-B44E-A4FD-D0605B7BE8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dirty="0"/>
              <a:t>SW GLH PHASE 2 PILOT: Usage of Allocated Samples </a:t>
            </a:r>
          </a:p>
          <a:p>
            <a:pPr>
              <a:defRPr sz="1800"/>
            </a:pPr>
            <a:r>
              <a:rPr lang="en-GB" sz="800" dirty="0"/>
              <a:t>(*Jan</a:t>
            </a:r>
            <a:r>
              <a:rPr lang="en-GB" sz="800" baseline="0" dirty="0"/>
              <a:t> 2024)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'RMH Req'!$K$1</c:f>
              <c:strCache>
                <c:ptCount val="1"/>
                <c:pt idx="0">
                  <c:v>AVAILABLE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A0-074D-BAF0-5C3A0037053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A0-074D-BAF0-5C3A0037053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A0-074D-BAF0-5C3A0037053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A0-074D-BAF0-5C3A003705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'RMH Req'!$J$2:$J$11</c:f>
              <c:strCache>
                <c:ptCount val="10"/>
                <c:pt idx="0">
                  <c:v>GH</c:v>
                </c:pt>
                <c:pt idx="1">
                  <c:v>NBT</c:v>
                </c:pt>
                <c:pt idx="2">
                  <c:v>RCH</c:v>
                </c:pt>
                <c:pt idx="3">
                  <c:v>RDUH</c:v>
                </c:pt>
                <c:pt idx="4">
                  <c:v>RUHB</c:v>
                </c:pt>
                <c:pt idx="5">
                  <c:v>Som T</c:v>
                </c:pt>
                <c:pt idx="6">
                  <c:v>Som Y</c:v>
                </c:pt>
                <c:pt idx="7">
                  <c:v>TSD</c:v>
                </c:pt>
                <c:pt idx="8">
                  <c:v>UHBW</c:v>
                </c:pt>
                <c:pt idx="9">
                  <c:v>UHP</c:v>
                </c:pt>
              </c:strCache>
            </c:strRef>
          </c:cat>
          <c:val>
            <c:numRef>
              <c:f>'RMH Req'!$K$2:$K$11</c:f>
              <c:numCache>
                <c:formatCode>General</c:formatCode>
                <c:ptCount val="10"/>
                <c:pt idx="0">
                  <c:v>6</c:v>
                </c:pt>
                <c:pt idx="1">
                  <c:v>11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5</c:v>
                </c:pt>
                <c:pt idx="7">
                  <c:v>2</c:v>
                </c:pt>
                <c:pt idx="8">
                  <c:v>6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A0-074D-BAF0-5C3A0037053E}"/>
            </c:ext>
          </c:extLst>
        </c:ser>
        <c:ser>
          <c:idx val="1"/>
          <c:order val="1"/>
          <c:tx>
            <c:strRef>
              <c:f>'RMH Req'!$L$1</c:f>
              <c:strCache>
                <c:ptCount val="1"/>
                <c:pt idx="0">
                  <c:v>USED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A0-074D-BAF0-5C3A0037053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A0-074D-BAF0-5C3A003705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'RMH Req'!$J$2:$J$11</c:f>
              <c:strCache>
                <c:ptCount val="10"/>
                <c:pt idx="0">
                  <c:v>GH</c:v>
                </c:pt>
                <c:pt idx="1">
                  <c:v>NBT</c:v>
                </c:pt>
                <c:pt idx="2">
                  <c:v>RCH</c:v>
                </c:pt>
                <c:pt idx="3">
                  <c:v>RDUH</c:v>
                </c:pt>
                <c:pt idx="4">
                  <c:v>RUHB</c:v>
                </c:pt>
                <c:pt idx="5">
                  <c:v>Som T</c:v>
                </c:pt>
                <c:pt idx="6">
                  <c:v>Som Y</c:v>
                </c:pt>
                <c:pt idx="7">
                  <c:v>TSD</c:v>
                </c:pt>
                <c:pt idx="8">
                  <c:v>UHBW</c:v>
                </c:pt>
                <c:pt idx="9">
                  <c:v>UHP</c:v>
                </c:pt>
              </c:strCache>
            </c:strRef>
          </c:cat>
          <c:val>
            <c:numRef>
              <c:f>'RMH Req'!$L$2:$L$11</c:f>
              <c:numCache>
                <c:formatCode>General</c:formatCode>
                <c:ptCount val="10"/>
                <c:pt idx="0">
                  <c:v>1</c:v>
                </c:pt>
                <c:pt idx="1">
                  <c:v>5</c:v>
                </c:pt>
                <c:pt idx="2">
                  <c:v>0</c:v>
                </c:pt>
                <c:pt idx="3">
                  <c:v>10</c:v>
                </c:pt>
                <c:pt idx="4">
                  <c:v>14</c:v>
                </c:pt>
                <c:pt idx="5">
                  <c:v>0</c:v>
                </c:pt>
                <c:pt idx="6">
                  <c:v>8</c:v>
                </c:pt>
                <c:pt idx="7">
                  <c:v>19</c:v>
                </c:pt>
                <c:pt idx="8">
                  <c:v>16</c:v>
                </c:pt>
                <c:pt idx="9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0A0-074D-BAF0-5C3A003705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4330144"/>
        <c:axId val="636509440"/>
      </c:barChart>
      <c:catAx>
        <c:axId val="50433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6509440"/>
        <c:crosses val="autoZero"/>
        <c:auto val="1"/>
        <c:lblAlgn val="ctr"/>
        <c:lblOffset val="100"/>
        <c:noMultiLvlLbl val="0"/>
      </c:catAx>
      <c:valAx>
        <c:axId val="63650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33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 b="1"/>
              <a:t>ctDNA</a:t>
            </a:r>
            <a:r>
              <a:rPr lang="en-GB" sz="2800" b="1" baseline="0"/>
              <a:t> Platform Used</a:t>
            </a:r>
            <a:endParaRPr lang="en-GB" sz="2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A5-2D4A-B226-C34813B95332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A5-2D4A-B226-C34813B953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'[Chart in Microsoft PowerPoint]Sheet3'!$M$71:$M$72</c:f>
              <c:strCache>
                <c:ptCount val="2"/>
                <c:pt idx="0">
                  <c:v>Roche Platform</c:v>
                </c:pt>
                <c:pt idx="1">
                  <c:v>RMH Platform</c:v>
                </c:pt>
              </c:strCache>
            </c:strRef>
          </c:cat>
          <c:val>
            <c:numRef>
              <c:f>'[Chart in Microsoft PowerPoint]Sheet3'!$N$71:$N$72</c:f>
              <c:numCache>
                <c:formatCode>General</c:formatCode>
                <c:ptCount val="2"/>
                <c:pt idx="0">
                  <c:v>30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A5-2D4A-B226-C34813B953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 b="1"/>
              <a:t>Referral</a:t>
            </a:r>
            <a:r>
              <a:rPr lang="en-GB" sz="2800" b="1" baseline="0"/>
              <a:t> Route</a:t>
            </a:r>
            <a:endParaRPr lang="en-GB" sz="2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31-6647-860D-6EB128DBF59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231-6647-860D-6EB128DBF597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231-6647-860D-6EB128DBF5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'[Chart in Microsoft PowerPoint]Sheet3'!$A$20:$A$22</c:f>
              <c:strCache>
                <c:ptCount val="3"/>
                <c:pt idx="0">
                  <c:v>2WW</c:v>
                </c:pt>
                <c:pt idx="1">
                  <c:v>ED</c:v>
                </c:pt>
                <c:pt idx="2">
                  <c:v>Other</c:v>
                </c:pt>
              </c:strCache>
            </c:strRef>
          </c:cat>
          <c:val>
            <c:numRef>
              <c:f>'[Chart in Microsoft PowerPoint]Sheet3'!$B$20:$B$22</c:f>
              <c:numCache>
                <c:formatCode>General</c:formatCode>
                <c:ptCount val="3"/>
                <c:pt idx="0">
                  <c:v>23</c:v>
                </c:pt>
                <c:pt idx="1">
                  <c:v>11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31-6647-860D-6EB128DBF5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 b="1"/>
              <a:t>Previous Cancer History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49E-EC46-B5A8-F642AD6D6DA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9E-EC46-B5A8-F642AD6D6D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'[Chart in Microsoft PowerPoint]Sheet3'!$A$18:$A$19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'[Chart in Microsoft PowerPoint]Sheet3'!$B$18:$B$19</c:f>
              <c:numCache>
                <c:formatCode>General</c:formatCode>
                <c:ptCount val="2"/>
                <c:pt idx="0">
                  <c:v>12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9E-EC46-B5A8-F642AD6D6D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 b="1"/>
              <a:t>Smoking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DF-FA4F-994E-E9763501556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DF-FA4F-994E-E97635015569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DF-FA4F-994E-E976350155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'[Chart in Microsoft PowerPoint]Sheet3'!$A$27:$A$29</c:f>
              <c:strCache>
                <c:ptCount val="3"/>
                <c:pt idx="0">
                  <c:v>Current Smoker</c:v>
                </c:pt>
                <c:pt idx="1">
                  <c:v>Ex Smoker</c:v>
                </c:pt>
                <c:pt idx="2">
                  <c:v>Never Smoker</c:v>
                </c:pt>
              </c:strCache>
            </c:strRef>
          </c:cat>
          <c:val>
            <c:numRef>
              <c:f>'[Chart in Microsoft PowerPoint]Sheet3'!$B$27:$B$29</c:f>
              <c:numCache>
                <c:formatCode>General</c:formatCode>
                <c:ptCount val="3"/>
                <c:pt idx="0">
                  <c:v>16</c:v>
                </c:pt>
                <c:pt idx="1">
                  <c:v>23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DF-FA4F-994E-E97635015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396093528994925"/>
          <c:y val="0.81898369471142451"/>
          <c:w val="0.72522321840474302"/>
          <c:h val="0.171365673113525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 b="1"/>
              <a:t>Performance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20-FF43-90DF-10B0C168802B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20-FF43-90DF-10B0C168802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20-FF43-90DF-10B0C168802B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20-FF43-90DF-10B0C16880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'[Chart in Microsoft PowerPoint]Sheet3'!$A$32:$A$35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'[Chart in Microsoft PowerPoint]Sheet3'!$B$32:$B$35</c:f>
              <c:numCache>
                <c:formatCode>General</c:formatCode>
                <c:ptCount val="4"/>
                <c:pt idx="0">
                  <c:v>22</c:v>
                </c:pt>
                <c:pt idx="1">
                  <c:v>12</c:v>
                </c:pt>
                <c:pt idx="2">
                  <c:v>7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20-FF43-90DF-10B0C1688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 b="1"/>
              <a:t>Radiological Stage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9A-ED4F-81F6-D7081C0409F2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9A-ED4F-81F6-D7081C0409F2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9A-ED4F-81F6-D7081C0409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'[Chart in Microsoft PowerPoint]Sheet3'!$A$37:$A$39</c:f>
              <c:strCache>
                <c:ptCount val="3"/>
                <c:pt idx="0">
                  <c:v>III</c:v>
                </c:pt>
                <c:pt idx="1">
                  <c:v>IV</c:v>
                </c:pt>
                <c:pt idx="2">
                  <c:v>Other</c:v>
                </c:pt>
              </c:strCache>
            </c:strRef>
          </c:cat>
          <c:val>
            <c:numRef>
              <c:f>'[Chart in Microsoft PowerPoint]Sheet3'!$B$37:$B$39</c:f>
              <c:numCache>
                <c:formatCode>General</c:formatCode>
                <c:ptCount val="3"/>
                <c:pt idx="0">
                  <c:v>3</c:v>
                </c:pt>
                <c:pt idx="1">
                  <c:v>33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9A-ED4F-81F6-D7081C040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62-544A-B12E-BE5C0BA2418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62-544A-B12E-BE5C0BA2418F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662-544A-B12E-BE5C0BA2418F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662-544A-B12E-BE5C0BA2418F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662-544A-B12E-BE5C0BA2418F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662-544A-B12E-BE5C0BA241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Sheet3!$E$2:$E$7</c:f>
              <c:strCache>
                <c:ptCount val="5"/>
                <c:pt idx="0">
                  <c:v>CT Guided Biopsy</c:v>
                </c:pt>
                <c:pt idx="1">
                  <c:v>USS Guided Biopsy</c:v>
                </c:pt>
                <c:pt idx="2">
                  <c:v>Bronchoscopy</c:v>
                </c:pt>
                <c:pt idx="3">
                  <c:v>VATS</c:v>
                </c:pt>
                <c:pt idx="4">
                  <c:v>Other</c:v>
                </c:pt>
              </c:strCache>
            </c:strRef>
          </c:cat>
          <c:val>
            <c:numRef>
              <c:f>Sheet3!$F$2:$F$7</c:f>
              <c:numCache>
                <c:formatCode>General</c:formatCode>
                <c:ptCount val="6"/>
                <c:pt idx="0">
                  <c:v>12</c:v>
                </c:pt>
                <c:pt idx="1">
                  <c:v>17</c:v>
                </c:pt>
                <c:pt idx="2">
                  <c:v>7</c:v>
                </c:pt>
                <c:pt idx="3">
                  <c:v>1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662-544A-B12E-BE5C0BA241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3302273038983248"/>
          <c:y val="0.23752383318015846"/>
          <c:w val="0.27198871131137919"/>
          <c:h val="0.529999453538339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3DCE7D-9905-4DFC-96FF-5F869EDDD894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4DF4F0A6-0262-445C-90A4-690D6183F4E5}">
      <dgm:prSet phldrT="[Text]"/>
      <dgm:spPr/>
      <dgm:t>
        <a:bodyPr/>
        <a:lstStyle/>
        <a:p>
          <a:r>
            <a:rPr lang="en-GB" dirty="0"/>
            <a:t>700 Samples</a:t>
          </a:r>
        </a:p>
      </dgm:t>
    </dgm:pt>
    <dgm:pt modelId="{C9E70491-A488-4768-B9FC-F486FA0C8A44}" type="parTrans" cxnId="{01EBFB50-029E-4480-BE32-55FF5B17A439}">
      <dgm:prSet/>
      <dgm:spPr/>
      <dgm:t>
        <a:bodyPr/>
        <a:lstStyle/>
        <a:p>
          <a:endParaRPr lang="en-GB"/>
        </a:p>
      </dgm:t>
    </dgm:pt>
    <dgm:pt modelId="{A5454D1B-EB63-4B08-9CD0-FC5D26C713E8}" type="sibTrans" cxnId="{01EBFB50-029E-4480-BE32-55FF5B17A439}">
      <dgm:prSet/>
      <dgm:spPr/>
      <dgm:t>
        <a:bodyPr/>
        <a:lstStyle/>
        <a:p>
          <a:endParaRPr lang="en-GB"/>
        </a:p>
      </dgm:t>
    </dgm:pt>
    <dgm:pt modelId="{D87DE77F-5208-4B9F-8DD0-CCE42A7FEF13}">
      <dgm:prSet phldrT="[Text]"/>
      <dgm:spPr/>
      <dgm:t>
        <a:bodyPr/>
        <a:lstStyle/>
        <a:p>
          <a:r>
            <a:rPr lang="en-GB" dirty="0"/>
            <a:t>1800 Samples</a:t>
          </a:r>
        </a:p>
      </dgm:t>
    </dgm:pt>
    <dgm:pt modelId="{F61187A3-2889-444A-9C4C-F098D8100D13}" type="parTrans" cxnId="{8ECC9BA1-2D4F-4BB7-9408-77650D34C828}">
      <dgm:prSet/>
      <dgm:spPr/>
      <dgm:t>
        <a:bodyPr/>
        <a:lstStyle/>
        <a:p>
          <a:endParaRPr lang="en-GB"/>
        </a:p>
      </dgm:t>
    </dgm:pt>
    <dgm:pt modelId="{183A17D7-A780-4F47-BDB1-9286A29C1797}" type="sibTrans" cxnId="{8ECC9BA1-2D4F-4BB7-9408-77650D34C828}">
      <dgm:prSet/>
      <dgm:spPr/>
      <dgm:t>
        <a:bodyPr/>
        <a:lstStyle/>
        <a:p>
          <a:endParaRPr lang="en-GB"/>
        </a:p>
      </dgm:t>
    </dgm:pt>
    <dgm:pt modelId="{58B42375-7E24-461D-B449-9C422644D853}">
      <dgm:prSet phldrT="[Text]"/>
      <dgm:spPr/>
      <dgm:t>
        <a:bodyPr/>
        <a:lstStyle/>
        <a:p>
          <a:r>
            <a:rPr lang="en-GB" dirty="0"/>
            <a:t>10,000 Samples</a:t>
          </a:r>
        </a:p>
      </dgm:t>
    </dgm:pt>
    <dgm:pt modelId="{5BC83BCF-EE54-4679-B2E2-7A466B63CCD2}" type="parTrans" cxnId="{05FD62E8-8B28-45BC-B61E-3DECF3BE0AB7}">
      <dgm:prSet/>
      <dgm:spPr/>
      <dgm:t>
        <a:bodyPr/>
        <a:lstStyle/>
        <a:p>
          <a:endParaRPr lang="en-GB"/>
        </a:p>
      </dgm:t>
    </dgm:pt>
    <dgm:pt modelId="{5FD71B4A-C776-4339-8246-41FB1E3546FA}" type="sibTrans" cxnId="{05FD62E8-8B28-45BC-B61E-3DECF3BE0AB7}">
      <dgm:prSet/>
      <dgm:spPr/>
      <dgm:t>
        <a:bodyPr/>
        <a:lstStyle/>
        <a:p>
          <a:endParaRPr lang="en-GB"/>
        </a:p>
      </dgm:t>
    </dgm:pt>
    <dgm:pt modelId="{3F7122E6-172C-4A49-ACD9-E3C5C62FBCB2}">
      <dgm:prSet phldrT="[Text]"/>
      <dgm:spPr/>
      <dgm:t>
        <a:bodyPr/>
        <a:lstStyle/>
        <a:p>
          <a:r>
            <a:rPr lang="en-GB" dirty="0"/>
            <a:t>Standard of Care</a:t>
          </a:r>
        </a:p>
      </dgm:t>
    </dgm:pt>
    <dgm:pt modelId="{6FE6D939-5FA1-4037-86EB-AA35CA40843B}" type="parTrans" cxnId="{6E44FEA1-5D0C-44B9-A4BF-D4A1C7EE81F9}">
      <dgm:prSet/>
      <dgm:spPr/>
      <dgm:t>
        <a:bodyPr/>
        <a:lstStyle/>
        <a:p>
          <a:endParaRPr lang="en-GB"/>
        </a:p>
      </dgm:t>
    </dgm:pt>
    <dgm:pt modelId="{F7516B13-9F43-4E48-9FF4-933C4EF45CB6}" type="sibTrans" cxnId="{6E44FEA1-5D0C-44B9-A4BF-D4A1C7EE81F9}">
      <dgm:prSet/>
      <dgm:spPr/>
      <dgm:t>
        <a:bodyPr/>
        <a:lstStyle/>
        <a:p>
          <a:endParaRPr lang="en-GB"/>
        </a:p>
      </dgm:t>
    </dgm:pt>
    <dgm:pt modelId="{62CA35D2-9427-4F37-8756-BD9CA2B12761}" type="pres">
      <dgm:prSet presAssocID="{6C3DCE7D-9905-4DFC-96FF-5F869EDDD894}" presName="Name0" presStyleCnt="0">
        <dgm:presLayoutVars>
          <dgm:dir/>
          <dgm:resizeHandles val="exact"/>
        </dgm:presLayoutVars>
      </dgm:prSet>
      <dgm:spPr/>
    </dgm:pt>
    <dgm:pt modelId="{40FFE091-7DA3-4C58-99D7-098168DB5FB0}" type="pres">
      <dgm:prSet presAssocID="{4DF4F0A6-0262-445C-90A4-690D6183F4E5}" presName="composite" presStyleCnt="0"/>
      <dgm:spPr/>
    </dgm:pt>
    <dgm:pt modelId="{D4661345-A587-423D-AB08-DF572D5017C4}" type="pres">
      <dgm:prSet presAssocID="{4DF4F0A6-0262-445C-90A4-690D6183F4E5}" presName="bgChev" presStyleLbl="node1" presStyleIdx="0" presStyleCnt="4"/>
      <dgm:spPr>
        <a:solidFill>
          <a:schemeClr val="accent2"/>
        </a:solidFill>
      </dgm:spPr>
    </dgm:pt>
    <dgm:pt modelId="{3A847C43-8D50-4FF7-BDDF-90B9F36E4A3F}" type="pres">
      <dgm:prSet presAssocID="{4DF4F0A6-0262-445C-90A4-690D6183F4E5}" presName="txNode" presStyleLbl="fgAcc1" presStyleIdx="0" presStyleCnt="4">
        <dgm:presLayoutVars>
          <dgm:bulletEnabled val="1"/>
        </dgm:presLayoutVars>
      </dgm:prSet>
      <dgm:spPr/>
    </dgm:pt>
    <dgm:pt modelId="{0D55CC1D-8C0F-4A65-80C3-2B0C2BC57BC3}" type="pres">
      <dgm:prSet presAssocID="{A5454D1B-EB63-4B08-9CD0-FC5D26C713E8}" presName="compositeSpace" presStyleCnt="0"/>
      <dgm:spPr/>
    </dgm:pt>
    <dgm:pt modelId="{D6BED2BD-4805-4DE0-996E-6060DE85450B}" type="pres">
      <dgm:prSet presAssocID="{D87DE77F-5208-4B9F-8DD0-CCE42A7FEF13}" presName="composite" presStyleCnt="0"/>
      <dgm:spPr/>
    </dgm:pt>
    <dgm:pt modelId="{AC598389-6E96-4051-8EB0-4F4543A35AAA}" type="pres">
      <dgm:prSet presAssocID="{D87DE77F-5208-4B9F-8DD0-CCE42A7FEF13}" presName="bgChev" presStyleLbl="node1" presStyleIdx="1" presStyleCnt="4"/>
      <dgm:spPr>
        <a:solidFill>
          <a:schemeClr val="accent3"/>
        </a:solidFill>
      </dgm:spPr>
    </dgm:pt>
    <dgm:pt modelId="{E61C941C-8C33-4785-B82C-D4A116DC76A4}" type="pres">
      <dgm:prSet presAssocID="{D87DE77F-5208-4B9F-8DD0-CCE42A7FEF13}" presName="txNode" presStyleLbl="fgAcc1" presStyleIdx="1" presStyleCnt="4">
        <dgm:presLayoutVars>
          <dgm:bulletEnabled val="1"/>
        </dgm:presLayoutVars>
      </dgm:prSet>
      <dgm:spPr/>
    </dgm:pt>
    <dgm:pt modelId="{342CF800-FB3E-4C8F-8CB4-A4022A7DA5E0}" type="pres">
      <dgm:prSet presAssocID="{183A17D7-A780-4F47-BDB1-9286A29C1797}" presName="compositeSpace" presStyleCnt="0"/>
      <dgm:spPr/>
    </dgm:pt>
    <dgm:pt modelId="{D4D65B57-E4FA-4B6C-A88E-6FF1496327D9}" type="pres">
      <dgm:prSet presAssocID="{58B42375-7E24-461D-B449-9C422644D853}" presName="composite" presStyleCnt="0"/>
      <dgm:spPr/>
    </dgm:pt>
    <dgm:pt modelId="{07930378-1274-4585-A893-5627BBE12CED}" type="pres">
      <dgm:prSet presAssocID="{58B42375-7E24-461D-B449-9C422644D853}" presName="bgChev" presStyleLbl="node1" presStyleIdx="2" presStyleCnt="4"/>
      <dgm:spPr/>
    </dgm:pt>
    <dgm:pt modelId="{6E9E3776-1F0A-455C-B66B-AA7EC4C980DC}" type="pres">
      <dgm:prSet presAssocID="{58B42375-7E24-461D-B449-9C422644D853}" presName="txNode" presStyleLbl="fgAcc1" presStyleIdx="2" presStyleCnt="4">
        <dgm:presLayoutVars>
          <dgm:bulletEnabled val="1"/>
        </dgm:presLayoutVars>
      </dgm:prSet>
      <dgm:spPr/>
    </dgm:pt>
    <dgm:pt modelId="{55ED7401-461B-40ED-BCBF-7236784C4659}" type="pres">
      <dgm:prSet presAssocID="{5FD71B4A-C776-4339-8246-41FB1E3546FA}" presName="compositeSpace" presStyleCnt="0"/>
      <dgm:spPr/>
    </dgm:pt>
    <dgm:pt modelId="{653B6C53-118F-42CB-9878-B7450BEE268D}" type="pres">
      <dgm:prSet presAssocID="{3F7122E6-172C-4A49-ACD9-E3C5C62FBCB2}" presName="composite" presStyleCnt="0"/>
      <dgm:spPr/>
    </dgm:pt>
    <dgm:pt modelId="{6846A836-28CA-4B6F-B975-6BA1827C3DB8}" type="pres">
      <dgm:prSet presAssocID="{3F7122E6-172C-4A49-ACD9-E3C5C62FBCB2}" presName="bgChev" presStyleLbl="node1" presStyleIdx="3" presStyleCnt="4"/>
      <dgm:spPr>
        <a:solidFill>
          <a:srgbClr val="FFC000"/>
        </a:solidFill>
      </dgm:spPr>
    </dgm:pt>
    <dgm:pt modelId="{2B320E44-E963-44BF-95C6-F2E039B8BE90}" type="pres">
      <dgm:prSet presAssocID="{3F7122E6-172C-4A49-ACD9-E3C5C62FBCB2}" presName="txNode" presStyleLbl="fgAcc1" presStyleIdx="3" presStyleCnt="4">
        <dgm:presLayoutVars>
          <dgm:bulletEnabled val="1"/>
        </dgm:presLayoutVars>
      </dgm:prSet>
      <dgm:spPr/>
    </dgm:pt>
  </dgm:ptLst>
  <dgm:cxnLst>
    <dgm:cxn modelId="{01EBFB50-029E-4480-BE32-55FF5B17A439}" srcId="{6C3DCE7D-9905-4DFC-96FF-5F869EDDD894}" destId="{4DF4F0A6-0262-445C-90A4-690D6183F4E5}" srcOrd="0" destOrd="0" parTransId="{C9E70491-A488-4768-B9FC-F486FA0C8A44}" sibTransId="{A5454D1B-EB63-4B08-9CD0-FC5D26C713E8}"/>
    <dgm:cxn modelId="{8ECC9BA1-2D4F-4BB7-9408-77650D34C828}" srcId="{6C3DCE7D-9905-4DFC-96FF-5F869EDDD894}" destId="{D87DE77F-5208-4B9F-8DD0-CCE42A7FEF13}" srcOrd="1" destOrd="0" parTransId="{F61187A3-2889-444A-9C4C-F098D8100D13}" sibTransId="{183A17D7-A780-4F47-BDB1-9286A29C1797}"/>
    <dgm:cxn modelId="{6E44FEA1-5D0C-44B9-A4BF-D4A1C7EE81F9}" srcId="{6C3DCE7D-9905-4DFC-96FF-5F869EDDD894}" destId="{3F7122E6-172C-4A49-ACD9-E3C5C62FBCB2}" srcOrd="3" destOrd="0" parTransId="{6FE6D939-5FA1-4037-86EB-AA35CA40843B}" sibTransId="{F7516B13-9F43-4E48-9FF4-933C4EF45CB6}"/>
    <dgm:cxn modelId="{60A5F3AB-892B-4FEB-BF82-A5274516E1F5}" type="presOf" srcId="{D87DE77F-5208-4B9F-8DD0-CCE42A7FEF13}" destId="{E61C941C-8C33-4785-B82C-D4A116DC76A4}" srcOrd="0" destOrd="0" presId="urn:microsoft.com/office/officeart/2005/8/layout/chevronAccent+Icon"/>
    <dgm:cxn modelId="{23C62FBA-B7C3-441A-B37E-E35B1844BCCD}" type="presOf" srcId="{58B42375-7E24-461D-B449-9C422644D853}" destId="{6E9E3776-1F0A-455C-B66B-AA7EC4C980DC}" srcOrd="0" destOrd="0" presId="urn:microsoft.com/office/officeart/2005/8/layout/chevronAccent+Icon"/>
    <dgm:cxn modelId="{8D5CDFBC-D0F7-4C0C-B2A0-DDED412C5CB5}" type="presOf" srcId="{6C3DCE7D-9905-4DFC-96FF-5F869EDDD894}" destId="{62CA35D2-9427-4F37-8756-BD9CA2B12761}" srcOrd="0" destOrd="0" presId="urn:microsoft.com/office/officeart/2005/8/layout/chevronAccent+Icon"/>
    <dgm:cxn modelId="{CA3279CD-24E7-465E-A263-542D51AF5B7E}" type="presOf" srcId="{4DF4F0A6-0262-445C-90A4-690D6183F4E5}" destId="{3A847C43-8D50-4FF7-BDDF-90B9F36E4A3F}" srcOrd="0" destOrd="0" presId="urn:microsoft.com/office/officeart/2005/8/layout/chevronAccent+Icon"/>
    <dgm:cxn modelId="{05FD62E8-8B28-45BC-B61E-3DECF3BE0AB7}" srcId="{6C3DCE7D-9905-4DFC-96FF-5F869EDDD894}" destId="{58B42375-7E24-461D-B449-9C422644D853}" srcOrd="2" destOrd="0" parTransId="{5BC83BCF-EE54-4679-B2E2-7A466B63CCD2}" sibTransId="{5FD71B4A-C776-4339-8246-41FB1E3546FA}"/>
    <dgm:cxn modelId="{A37FB4EC-43AA-474F-ADAB-0B47317B5BD8}" type="presOf" srcId="{3F7122E6-172C-4A49-ACD9-E3C5C62FBCB2}" destId="{2B320E44-E963-44BF-95C6-F2E039B8BE90}" srcOrd="0" destOrd="0" presId="urn:microsoft.com/office/officeart/2005/8/layout/chevronAccent+Icon"/>
    <dgm:cxn modelId="{B6F9700C-D01A-4E05-AD15-087C646252F8}" type="presParOf" srcId="{62CA35D2-9427-4F37-8756-BD9CA2B12761}" destId="{40FFE091-7DA3-4C58-99D7-098168DB5FB0}" srcOrd="0" destOrd="0" presId="urn:microsoft.com/office/officeart/2005/8/layout/chevronAccent+Icon"/>
    <dgm:cxn modelId="{2E0BC9F9-BBD6-4EB6-B0A9-663FF7A471A0}" type="presParOf" srcId="{40FFE091-7DA3-4C58-99D7-098168DB5FB0}" destId="{D4661345-A587-423D-AB08-DF572D5017C4}" srcOrd="0" destOrd="0" presId="urn:microsoft.com/office/officeart/2005/8/layout/chevronAccent+Icon"/>
    <dgm:cxn modelId="{2C0D3C40-9E5E-459D-BADD-376F9D6ACCFF}" type="presParOf" srcId="{40FFE091-7DA3-4C58-99D7-098168DB5FB0}" destId="{3A847C43-8D50-4FF7-BDDF-90B9F36E4A3F}" srcOrd="1" destOrd="0" presId="urn:microsoft.com/office/officeart/2005/8/layout/chevronAccent+Icon"/>
    <dgm:cxn modelId="{A8DD6F82-9D36-4073-963C-A868406E6BE4}" type="presParOf" srcId="{62CA35D2-9427-4F37-8756-BD9CA2B12761}" destId="{0D55CC1D-8C0F-4A65-80C3-2B0C2BC57BC3}" srcOrd="1" destOrd="0" presId="urn:microsoft.com/office/officeart/2005/8/layout/chevronAccent+Icon"/>
    <dgm:cxn modelId="{2C285535-3290-4A9B-8F11-10C3C8CFD36B}" type="presParOf" srcId="{62CA35D2-9427-4F37-8756-BD9CA2B12761}" destId="{D6BED2BD-4805-4DE0-996E-6060DE85450B}" srcOrd="2" destOrd="0" presId="urn:microsoft.com/office/officeart/2005/8/layout/chevronAccent+Icon"/>
    <dgm:cxn modelId="{84791727-0D99-4F6A-AEEE-9059A7D56715}" type="presParOf" srcId="{D6BED2BD-4805-4DE0-996E-6060DE85450B}" destId="{AC598389-6E96-4051-8EB0-4F4543A35AAA}" srcOrd="0" destOrd="0" presId="urn:microsoft.com/office/officeart/2005/8/layout/chevronAccent+Icon"/>
    <dgm:cxn modelId="{6E45C1BB-3EC9-4D2D-8110-98DECC71164E}" type="presParOf" srcId="{D6BED2BD-4805-4DE0-996E-6060DE85450B}" destId="{E61C941C-8C33-4785-B82C-D4A116DC76A4}" srcOrd="1" destOrd="0" presId="urn:microsoft.com/office/officeart/2005/8/layout/chevronAccent+Icon"/>
    <dgm:cxn modelId="{ACCAC033-D81E-4EBA-94FB-F3BC2FA6035D}" type="presParOf" srcId="{62CA35D2-9427-4F37-8756-BD9CA2B12761}" destId="{342CF800-FB3E-4C8F-8CB4-A4022A7DA5E0}" srcOrd="3" destOrd="0" presId="urn:microsoft.com/office/officeart/2005/8/layout/chevronAccent+Icon"/>
    <dgm:cxn modelId="{781D8C67-4F5D-42BA-9F7D-AA23E3F5401E}" type="presParOf" srcId="{62CA35D2-9427-4F37-8756-BD9CA2B12761}" destId="{D4D65B57-E4FA-4B6C-A88E-6FF1496327D9}" srcOrd="4" destOrd="0" presId="urn:microsoft.com/office/officeart/2005/8/layout/chevronAccent+Icon"/>
    <dgm:cxn modelId="{0E26FE9E-0C23-4816-9E71-B54B73248963}" type="presParOf" srcId="{D4D65B57-E4FA-4B6C-A88E-6FF1496327D9}" destId="{07930378-1274-4585-A893-5627BBE12CED}" srcOrd="0" destOrd="0" presId="urn:microsoft.com/office/officeart/2005/8/layout/chevronAccent+Icon"/>
    <dgm:cxn modelId="{461F859C-F7C0-42FA-841D-1DDD351C89DD}" type="presParOf" srcId="{D4D65B57-E4FA-4B6C-A88E-6FF1496327D9}" destId="{6E9E3776-1F0A-455C-B66B-AA7EC4C980DC}" srcOrd="1" destOrd="0" presId="urn:microsoft.com/office/officeart/2005/8/layout/chevronAccent+Icon"/>
    <dgm:cxn modelId="{42CDB7A9-0454-49F2-98F9-83A076991097}" type="presParOf" srcId="{62CA35D2-9427-4F37-8756-BD9CA2B12761}" destId="{55ED7401-461B-40ED-BCBF-7236784C4659}" srcOrd="5" destOrd="0" presId="urn:microsoft.com/office/officeart/2005/8/layout/chevronAccent+Icon"/>
    <dgm:cxn modelId="{3AA1212A-975D-4243-9FD9-A5C4E5A9E7DC}" type="presParOf" srcId="{62CA35D2-9427-4F37-8756-BD9CA2B12761}" destId="{653B6C53-118F-42CB-9878-B7450BEE268D}" srcOrd="6" destOrd="0" presId="urn:microsoft.com/office/officeart/2005/8/layout/chevronAccent+Icon"/>
    <dgm:cxn modelId="{4108A1C2-5248-4D5A-AB5F-59E527E40671}" type="presParOf" srcId="{653B6C53-118F-42CB-9878-B7450BEE268D}" destId="{6846A836-28CA-4B6F-B975-6BA1827C3DB8}" srcOrd="0" destOrd="0" presId="urn:microsoft.com/office/officeart/2005/8/layout/chevronAccent+Icon"/>
    <dgm:cxn modelId="{9A9E4544-545F-44D8-8828-85EAABEE8B72}" type="presParOf" srcId="{653B6C53-118F-42CB-9878-B7450BEE268D}" destId="{2B320E44-E963-44BF-95C6-F2E039B8BE90}" srcOrd="1" destOrd="0" presId="urn:microsoft.com/office/officeart/2005/8/layout/chevronAccent+Icon"/>
  </dgm:cxnLst>
  <dgm:bg>
    <a:solidFill>
      <a:schemeClr val="accent5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3DCE7D-9905-4DFC-96FF-5F869EDDD894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4DF4F0A6-0262-445C-90A4-690D6183F4E5}">
      <dgm:prSet phldrT="[Text]"/>
      <dgm:spPr/>
      <dgm:t>
        <a:bodyPr/>
        <a:lstStyle/>
        <a:p>
          <a:r>
            <a:rPr lang="en-GB" dirty="0"/>
            <a:t>September 2022 – 1</a:t>
          </a:r>
          <a:r>
            <a:rPr lang="en-GB" baseline="30000" dirty="0"/>
            <a:t>st</a:t>
          </a:r>
          <a:r>
            <a:rPr lang="en-GB" dirty="0"/>
            <a:t> July 2023</a:t>
          </a:r>
        </a:p>
      </dgm:t>
    </dgm:pt>
    <dgm:pt modelId="{C9E70491-A488-4768-B9FC-F486FA0C8A44}" type="parTrans" cxnId="{01EBFB50-029E-4480-BE32-55FF5B17A439}">
      <dgm:prSet/>
      <dgm:spPr/>
      <dgm:t>
        <a:bodyPr/>
        <a:lstStyle/>
        <a:p>
          <a:endParaRPr lang="en-GB"/>
        </a:p>
      </dgm:t>
    </dgm:pt>
    <dgm:pt modelId="{A5454D1B-EB63-4B08-9CD0-FC5D26C713E8}" type="sibTrans" cxnId="{01EBFB50-029E-4480-BE32-55FF5B17A439}">
      <dgm:prSet/>
      <dgm:spPr/>
      <dgm:t>
        <a:bodyPr/>
        <a:lstStyle/>
        <a:p>
          <a:endParaRPr lang="en-GB"/>
        </a:p>
      </dgm:t>
    </dgm:pt>
    <dgm:pt modelId="{D87DE77F-5208-4B9F-8DD0-CCE42A7FEF13}">
      <dgm:prSet phldrT="[Text]"/>
      <dgm:spPr/>
      <dgm:t>
        <a:bodyPr/>
        <a:lstStyle/>
        <a:p>
          <a:r>
            <a:rPr lang="en-GB" dirty="0"/>
            <a:t>31</a:t>
          </a:r>
          <a:r>
            <a:rPr lang="en-GB" baseline="30000" dirty="0"/>
            <a:t>st</a:t>
          </a:r>
          <a:r>
            <a:rPr lang="en-GB" dirty="0"/>
            <a:t> December 2023</a:t>
          </a:r>
        </a:p>
      </dgm:t>
    </dgm:pt>
    <dgm:pt modelId="{F61187A3-2889-444A-9C4C-F098D8100D13}" type="parTrans" cxnId="{8ECC9BA1-2D4F-4BB7-9408-77650D34C828}">
      <dgm:prSet/>
      <dgm:spPr/>
      <dgm:t>
        <a:bodyPr/>
        <a:lstStyle/>
        <a:p>
          <a:endParaRPr lang="en-GB"/>
        </a:p>
      </dgm:t>
    </dgm:pt>
    <dgm:pt modelId="{183A17D7-A780-4F47-BDB1-9286A29C1797}" type="sibTrans" cxnId="{8ECC9BA1-2D4F-4BB7-9408-77650D34C828}">
      <dgm:prSet/>
      <dgm:spPr/>
      <dgm:t>
        <a:bodyPr/>
        <a:lstStyle/>
        <a:p>
          <a:endParaRPr lang="en-GB"/>
        </a:p>
      </dgm:t>
    </dgm:pt>
    <dgm:pt modelId="{58B42375-7E24-461D-B449-9C422644D853}">
      <dgm:prSet phldrT="[Text]"/>
      <dgm:spPr/>
      <dgm:t>
        <a:bodyPr/>
        <a:lstStyle/>
        <a:p>
          <a:r>
            <a:rPr lang="en-GB" dirty="0"/>
            <a:t>January – December 2024</a:t>
          </a:r>
        </a:p>
      </dgm:t>
    </dgm:pt>
    <dgm:pt modelId="{5BC83BCF-EE54-4679-B2E2-7A466B63CCD2}" type="parTrans" cxnId="{05FD62E8-8B28-45BC-B61E-3DECF3BE0AB7}">
      <dgm:prSet/>
      <dgm:spPr/>
      <dgm:t>
        <a:bodyPr/>
        <a:lstStyle/>
        <a:p>
          <a:endParaRPr lang="en-GB"/>
        </a:p>
      </dgm:t>
    </dgm:pt>
    <dgm:pt modelId="{5FD71B4A-C776-4339-8246-41FB1E3546FA}" type="sibTrans" cxnId="{05FD62E8-8B28-45BC-B61E-3DECF3BE0AB7}">
      <dgm:prSet/>
      <dgm:spPr/>
      <dgm:t>
        <a:bodyPr/>
        <a:lstStyle/>
        <a:p>
          <a:endParaRPr lang="en-GB"/>
        </a:p>
      </dgm:t>
    </dgm:pt>
    <dgm:pt modelId="{3F7122E6-172C-4A49-ACD9-E3C5C62FBCB2}">
      <dgm:prSet phldrT="[Text]"/>
      <dgm:spPr/>
      <dgm:t>
        <a:bodyPr/>
        <a:lstStyle/>
        <a:p>
          <a:r>
            <a:rPr lang="en-GB" dirty="0"/>
            <a:t>2025</a:t>
          </a:r>
        </a:p>
      </dgm:t>
    </dgm:pt>
    <dgm:pt modelId="{6FE6D939-5FA1-4037-86EB-AA35CA40843B}" type="parTrans" cxnId="{6E44FEA1-5D0C-44B9-A4BF-D4A1C7EE81F9}">
      <dgm:prSet/>
      <dgm:spPr/>
      <dgm:t>
        <a:bodyPr/>
        <a:lstStyle/>
        <a:p>
          <a:endParaRPr lang="en-GB"/>
        </a:p>
      </dgm:t>
    </dgm:pt>
    <dgm:pt modelId="{F7516B13-9F43-4E48-9FF4-933C4EF45CB6}" type="sibTrans" cxnId="{6E44FEA1-5D0C-44B9-A4BF-D4A1C7EE81F9}">
      <dgm:prSet/>
      <dgm:spPr/>
      <dgm:t>
        <a:bodyPr/>
        <a:lstStyle/>
        <a:p>
          <a:endParaRPr lang="en-GB"/>
        </a:p>
      </dgm:t>
    </dgm:pt>
    <dgm:pt modelId="{62CA35D2-9427-4F37-8756-BD9CA2B12761}" type="pres">
      <dgm:prSet presAssocID="{6C3DCE7D-9905-4DFC-96FF-5F869EDDD894}" presName="Name0" presStyleCnt="0">
        <dgm:presLayoutVars>
          <dgm:dir/>
          <dgm:resizeHandles val="exact"/>
        </dgm:presLayoutVars>
      </dgm:prSet>
      <dgm:spPr/>
    </dgm:pt>
    <dgm:pt modelId="{40FFE091-7DA3-4C58-99D7-098168DB5FB0}" type="pres">
      <dgm:prSet presAssocID="{4DF4F0A6-0262-445C-90A4-690D6183F4E5}" presName="composite" presStyleCnt="0"/>
      <dgm:spPr/>
    </dgm:pt>
    <dgm:pt modelId="{D4661345-A587-423D-AB08-DF572D5017C4}" type="pres">
      <dgm:prSet presAssocID="{4DF4F0A6-0262-445C-90A4-690D6183F4E5}" presName="bgChev" presStyleLbl="node1" presStyleIdx="0" presStyleCnt="4"/>
      <dgm:spPr>
        <a:solidFill>
          <a:schemeClr val="accent2"/>
        </a:solidFill>
      </dgm:spPr>
    </dgm:pt>
    <dgm:pt modelId="{3A847C43-8D50-4FF7-BDDF-90B9F36E4A3F}" type="pres">
      <dgm:prSet presAssocID="{4DF4F0A6-0262-445C-90A4-690D6183F4E5}" presName="txNode" presStyleLbl="fgAcc1" presStyleIdx="0" presStyleCnt="4">
        <dgm:presLayoutVars>
          <dgm:bulletEnabled val="1"/>
        </dgm:presLayoutVars>
      </dgm:prSet>
      <dgm:spPr/>
    </dgm:pt>
    <dgm:pt modelId="{0D55CC1D-8C0F-4A65-80C3-2B0C2BC57BC3}" type="pres">
      <dgm:prSet presAssocID="{A5454D1B-EB63-4B08-9CD0-FC5D26C713E8}" presName="compositeSpace" presStyleCnt="0"/>
      <dgm:spPr/>
    </dgm:pt>
    <dgm:pt modelId="{D6BED2BD-4805-4DE0-996E-6060DE85450B}" type="pres">
      <dgm:prSet presAssocID="{D87DE77F-5208-4B9F-8DD0-CCE42A7FEF13}" presName="composite" presStyleCnt="0"/>
      <dgm:spPr/>
    </dgm:pt>
    <dgm:pt modelId="{AC598389-6E96-4051-8EB0-4F4543A35AAA}" type="pres">
      <dgm:prSet presAssocID="{D87DE77F-5208-4B9F-8DD0-CCE42A7FEF13}" presName="bgChev" presStyleLbl="node1" presStyleIdx="1" presStyleCnt="4"/>
      <dgm:spPr>
        <a:solidFill>
          <a:schemeClr val="accent3"/>
        </a:solidFill>
      </dgm:spPr>
    </dgm:pt>
    <dgm:pt modelId="{E61C941C-8C33-4785-B82C-D4A116DC76A4}" type="pres">
      <dgm:prSet presAssocID="{D87DE77F-5208-4B9F-8DD0-CCE42A7FEF13}" presName="txNode" presStyleLbl="fgAcc1" presStyleIdx="1" presStyleCnt="4">
        <dgm:presLayoutVars>
          <dgm:bulletEnabled val="1"/>
        </dgm:presLayoutVars>
      </dgm:prSet>
      <dgm:spPr/>
    </dgm:pt>
    <dgm:pt modelId="{342CF800-FB3E-4C8F-8CB4-A4022A7DA5E0}" type="pres">
      <dgm:prSet presAssocID="{183A17D7-A780-4F47-BDB1-9286A29C1797}" presName="compositeSpace" presStyleCnt="0"/>
      <dgm:spPr/>
    </dgm:pt>
    <dgm:pt modelId="{D4D65B57-E4FA-4B6C-A88E-6FF1496327D9}" type="pres">
      <dgm:prSet presAssocID="{58B42375-7E24-461D-B449-9C422644D853}" presName="composite" presStyleCnt="0"/>
      <dgm:spPr/>
    </dgm:pt>
    <dgm:pt modelId="{07930378-1274-4585-A893-5627BBE12CED}" type="pres">
      <dgm:prSet presAssocID="{58B42375-7E24-461D-B449-9C422644D853}" presName="bgChev" presStyleLbl="node1" presStyleIdx="2" presStyleCnt="4"/>
      <dgm:spPr/>
    </dgm:pt>
    <dgm:pt modelId="{6E9E3776-1F0A-455C-B66B-AA7EC4C980DC}" type="pres">
      <dgm:prSet presAssocID="{58B42375-7E24-461D-B449-9C422644D853}" presName="txNode" presStyleLbl="fgAcc1" presStyleIdx="2" presStyleCnt="4">
        <dgm:presLayoutVars>
          <dgm:bulletEnabled val="1"/>
        </dgm:presLayoutVars>
      </dgm:prSet>
      <dgm:spPr/>
    </dgm:pt>
    <dgm:pt modelId="{55ED7401-461B-40ED-BCBF-7236784C4659}" type="pres">
      <dgm:prSet presAssocID="{5FD71B4A-C776-4339-8246-41FB1E3546FA}" presName="compositeSpace" presStyleCnt="0"/>
      <dgm:spPr/>
    </dgm:pt>
    <dgm:pt modelId="{653B6C53-118F-42CB-9878-B7450BEE268D}" type="pres">
      <dgm:prSet presAssocID="{3F7122E6-172C-4A49-ACD9-E3C5C62FBCB2}" presName="composite" presStyleCnt="0"/>
      <dgm:spPr/>
    </dgm:pt>
    <dgm:pt modelId="{6846A836-28CA-4B6F-B975-6BA1827C3DB8}" type="pres">
      <dgm:prSet presAssocID="{3F7122E6-172C-4A49-ACD9-E3C5C62FBCB2}" presName="bgChev" presStyleLbl="node1" presStyleIdx="3" presStyleCnt="4"/>
      <dgm:spPr>
        <a:solidFill>
          <a:srgbClr val="FFC000"/>
        </a:solidFill>
      </dgm:spPr>
    </dgm:pt>
    <dgm:pt modelId="{2B320E44-E963-44BF-95C6-F2E039B8BE90}" type="pres">
      <dgm:prSet presAssocID="{3F7122E6-172C-4A49-ACD9-E3C5C62FBCB2}" presName="txNode" presStyleLbl="fgAcc1" presStyleIdx="3" presStyleCnt="4">
        <dgm:presLayoutVars>
          <dgm:bulletEnabled val="1"/>
        </dgm:presLayoutVars>
      </dgm:prSet>
      <dgm:spPr/>
    </dgm:pt>
  </dgm:ptLst>
  <dgm:cxnLst>
    <dgm:cxn modelId="{01EBFB50-029E-4480-BE32-55FF5B17A439}" srcId="{6C3DCE7D-9905-4DFC-96FF-5F869EDDD894}" destId="{4DF4F0A6-0262-445C-90A4-690D6183F4E5}" srcOrd="0" destOrd="0" parTransId="{C9E70491-A488-4768-B9FC-F486FA0C8A44}" sibTransId="{A5454D1B-EB63-4B08-9CD0-FC5D26C713E8}"/>
    <dgm:cxn modelId="{8ECC9BA1-2D4F-4BB7-9408-77650D34C828}" srcId="{6C3DCE7D-9905-4DFC-96FF-5F869EDDD894}" destId="{D87DE77F-5208-4B9F-8DD0-CCE42A7FEF13}" srcOrd="1" destOrd="0" parTransId="{F61187A3-2889-444A-9C4C-F098D8100D13}" sibTransId="{183A17D7-A780-4F47-BDB1-9286A29C1797}"/>
    <dgm:cxn modelId="{6E44FEA1-5D0C-44B9-A4BF-D4A1C7EE81F9}" srcId="{6C3DCE7D-9905-4DFC-96FF-5F869EDDD894}" destId="{3F7122E6-172C-4A49-ACD9-E3C5C62FBCB2}" srcOrd="3" destOrd="0" parTransId="{6FE6D939-5FA1-4037-86EB-AA35CA40843B}" sibTransId="{F7516B13-9F43-4E48-9FF4-933C4EF45CB6}"/>
    <dgm:cxn modelId="{60A5F3AB-892B-4FEB-BF82-A5274516E1F5}" type="presOf" srcId="{D87DE77F-5208-4B9F-8DD0-CCE42A7FEF13}" destId="{E61C941C-8C33-4785-B82C-D4A116DC76A4}" srcOrd="0" destOrd="0" presId="urn:microsoft.com/office/officeart/2005/8/layout/chevronAccent+Icon"/>
    <dgm:cxn modelId="{23C62FBA-B7C3-441A-B37E-E35B1844BCCD}" type="presOf" srcId="{58B42375-7E24-461D-B449-9C422644D853}" destId="{6E9E3776-1F0A-455C-B66B-AA7EC4C980DC}" srcOrd="0" destOrd="0" presId="urn:microsoft.com/office/officeart/2005/8/layout/chevronAccent+Icon"/>
    <dgm:cxn modelId="{8D5CDFBC-D0F7-4C0C-B2A0-DDED412C5CB5}" type="presOf" srcId="{6C3DCE7D-9905-4DFC-96FF-5F869EDDD894}" destId="{62CA35D2-9427-4F37-8756-BD9CA2B12761}" srcOrd="0" destOrd="0" presId="urn:microsoft.com/office/officeart/2005/8/layout/chevronAccent+Icon"/>
    <dgm:cxn modelId="{CA3279CD-24E7-465E-A263-542D51AF5B7E}" type="presOf" srcId="{4DF4F0A6-0262-445C-90A4-690D6183F4E5}" destId="{3A847C43-8D50-4FF7-BDDF-90B9F36E4A3F}" srcOrd="0" destOrd="0" presId="urn:microsoft.com/office/officeart/2005/8/layout/chevronAccent+Icon"/>
    <dgm:cxn modelId="{05FD62E8-8B28-45BC-B61E-3DECF3BE0AB7}" srcId="{6C3DCE7D-9905-4DFC-96FF-5F869EDDD894}" destId="{58B42375-7E24-461D-B449-9C422644D853}" srcOrd="2" destOrd="0" parTransId="{5BC83BCF-EE54-4679-B2E2-7A466B63CCD2}" sibTransId="{5FD71B4A-C776-4339-8246-41FB1E3546FA}"/>
    <dgm:cxn modelId="{A37FB4EC-43AA-474F-ADAB-0B47317B5BD8}" type="presOf" srcId="{3F7122E6-172C-4A49-ACD9-E3C5C62FBCB2}" destId="{2B320E44-E963-44BF-95C6-F2E039B8BE90}" srcOrd="0" destOrd="0" presId="urn:microsoft.com/office/officeart/2005/8/layout/chevronAccent+Icon"/>
    <dgm:cxn modelId="{B6F9700C-D01A-4E05-AD15-087C646252F8}" type="presParOf" srcId="{62CA35D2-9427-4F37-8756-BD9CA2B12761}" destId="{40FFE091-7DA3-4C58-99D7-098168DB5FB0}" srcOrd="0" destOrd="0" presId="urn:microsoft.com/office/officeart/2005/8/layout/chevronAccent+Icon"/>
    <dgm:cxn modelId="{2E0BC9F9-BBD6-4EB6-B0A9-663FF7A471A0}" type="presParOf" srcId="{40FFE091-7DA3-4C58-99D7-098168DB5FB0}" destId="{D4661345-A587-423D-AB08-DF572D5017C4}" srcOrd="0" destOrd="0" presId="urn:microsoft.com/office/officeart/2005/8/layout/chevronAccent+Icon"/>
    <dgm:cxn modelId="{2C0D3C40-9E5E-459D-BADD-376F9D6ACCFF}" type="presParOf" srcId="{40FFE091-7DA3-4C58-99D7-098168DB5FB0}" destId="{3A847C43-8D50-4FF7-BDDF-90B9F36E4A3F}" srcOrd="1" destOrd="0" presId="urn:microsoft.com/office/officeart/2005/8/layout/chevronAccent+Icon"/>
    <dgm:cxn modelId="{A8DD6F82-9D36-4073-963C-A868406E6BE4}" type="presParOf" srcId="{62CA35D2-9427-4F37-8756-BD9CA2B12761}" destId="{0D55CC1D-8C0F-4A65-80C3-2B0C2BC57BC3}" srcOrd="1" destOrd="0" presId="urn:microsoft.com/office/officeart/2005/8/layout/chevronAccent+Icon"/>
    <dgm:cxn modelId="{2C285535-3290-4A9B-8F11-10C3C8CFD36B}" type="presParOf" srcId="{62CA35D2-9427-4F37-8756-BD9CA2B12761}" destId="{D6BED2BD-4805-4DE0-996E-6060DE85450B}" srcOrd="2" destOrd="0" presId="urn:microsoft.com/office/officeart/2005/8/layout/chevronAccent+Icon"/>
    <dgm:cxn modelId="{84791727-0D99-4F6A-AEEE-9059A7D56715}" type="presParOf" srcId="{D6BED2BD-4805-4DE0-996E-6060DE85450B}" destId="{AC598389-6E96-4051-8EB0-4F4543A35AAA}" srcOrd="0" destOrd="0" presId="urn:microsoft.com/office/officeart/2005/8/layout/chevronAccent+Icon"/>
    <dgm:cxn modelId="{6E45C1BB-3EC9-4D2D-8110-98DECC71164E}" type="presParOf" srcId="{D6BED2BD-4805-4DE0-996E-6060DE85450B}" destId="{E61C941C-8C33-4785-B82C-D4A116DC76A4}" srcOrd="1" destOrd="0" presId="urn:microsoft.com/office/officeart/2005/8/layout/chevronAccent+Icon"/>
    <dgm:cxn modelId="{ACCAC033-D81E-4EBA-94FB-F3BC2FA6035D}" type="presParOf" srcId="{62CA35D2-9427-4F37-8756-BD9CA2B12761}" destId="{342CF800-FB3E-4C8F-8CB4-A4022A7DA5E0}" srcOrd="3" destOrd="0" presId="urn:microsoft.com/office/officeart/2005/8/layout/chevronAccent+Icon"/>
    <dgm:cxn modelId="{781D8C67-4F5D-42BA-9F7D-AA23E3F5401E}" type="presParOf" srcId="{62CA35D2-9427-4F37-8756-BD9CA2B12761}" destId="{D4D65B57-E4FA-4B6C-A88E-6FF1496327D9}" srcOrd="4" destOrd="0" presId="urn:microsoft.com/office/officeart/2005/8/layout/chevronAccent+Icon"/>
    <dgm:cxn modelId="{0E26FE9E-0C23-4816-9E71-B54B73248963}" type="presParOf" srcId="{D4D65B57-E4FA-4B6C-A88E-6FF1496327D9}" destId="{07930378-1274-4585-A893-5627BBE12CED}" srcOrd="0" destOrd="0" presId="urn:microsoft.com/office/officeart/2005/8/layout/chevronAccent+Icon"/>
    <dgm:cxn modelId="{461F859C-F7C0-42FA-841D-1DDD351C89DD}" type="presParOf" srcId="{D4D65B57-E4FA-4B6C-A88E-6FF1496327D9}" destId="{6E9E3776-1F0A-455C-B66B-AA7EC4C980DC}" srcOrd="1" destOrd="0" presId="urn:microsoft.com/office/officeart/2005/8/layout/chevronAccent+Icon"/>
    <dgm:cxn modelId="{42CDB7A9-0454-49F2-98F9-83A076991097}" type="presParOf" srcId="{62CA35D2-9427-4F37-8756-BD9CA2B12761}" destId="{55ED7401-461B-40ED-BCBF-7236784C4659}" srcOrd="5" destOrd="0" presId="urn:microsoft.com/office/officeart/2005/8/layout/chevronAccent+Icon"/>
    <dgm:cxn modelId="{3AA1212A-975D-4243-9FD9-A5C4E5A9E7DC}" type="presParOf" srcId="{62CA35D2-9427-4F37-8756-BD9CA2B12761}" destId="{653B6C53-118F-42CB-9878-B7450BEE268D}" srcOrd="6" destOrd="0" presId="urn:microsoft.com/office/officeart/2005/8/layout/chevronAccent+Icon"/>
    <dgm:cxn modelId="{4108A1C2-5248-4D5A-AB5F-59E527E40671}" type="presParOf" srcId="{653B6C53-118F-42CB-9878-B7450BEE268D}" destId="{6846A836-28CA-4B6F-B975-6BA1827C3DB8}" srcOrd="0" destOrd="0" presId="urn:microsoft.com/office/officeart/2005/8/layout/chevronAccent+Icon"/>
    <dgm:cxn modelId="{9A9E4544-545F-44D8-8828-85EAABEE8B72}" type="presParOf" srcId="{653B6C53-118F-42CB-9878-B7450BEE268D}" destId="{2B320E44-E963-44BF-95C6-F2E039B8BE90}" srcOrd="1" destOrd="0" presId="urn:microsoft.com/office/officeart/2005/8/layout/chevronAccent+Icon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F54655-F766-4324-B6C6-43CDC6FA556C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9349436-4A12-4AF6-9C87-C50F35EEEBAF}">
      <dgm:prSet phldrT="[Text]" phldr="0" custT="1"/>
      <dgm:spPr/>
      <dgm:t>
        <a:bodyPr/>
        <a:lstStyle/>
        <a:p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Patient with CT scan showing Inoperable lung cancer</a:t>
          </a:r>
        </a:p>
      </dgm:t>
    </dgm:pt>
    <dgm:pt modelId="{FE1AED63-B2D3-4019-AC7A-CF4D0101DEFF}" type="parTrans" cxnId="{766605C2-6455-4AB8-BD93-4A636B633B60}">
      <dgm:prSet/>
      <dgm:spPr/>
      <dgm:t>
        <a:bodyPr/>
        <a:lstStyle/>
        <a:p>
          <a:endParaRPr lang="en-GB"/>
        </a:p>
      </dgm:t>
    </dgm:pt>
    <dgm:pt modelId="{68A90211-5923-445A-9887-BD2A9F9B23A7}" type="sibTrans" cxnId="{766605C2-6455-4AB8-BD93-4A636B633B60}">
      <dgm:prSet/>
      <dgm:spPr/>
      <dgm:t>
        <a:bodyPr/>
        <a:lstStyle/>
        <a:p>
          <a:endParaRPr lang="en-GB"/>
        </a:p>
      </dgm:t>
    </dgm:pt>
    <dgm:pt modelId="{33B8E4EA-151F-449A-AF2C-2491C3969C11}">
      <dgm:prSet phldrT="[Text]" phldr="0" custT="1"/>
      <dgm:spPr/>
      <dgm:t>
        <a:bodyPr/>
        <a:lstStyle/>
        <a:p>
          <a:pPr rtl="0"/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Blood for </a:t>
          </a:r>
        </a:p>
        <a:p>
          <a:pPr rtl="0"/>
          <a:r>
            <a:rPr lang="en-GB" sz="1800" dirty="0" err="1">
              <a:latin typeface="Arial" panose="020B0604020202020204" pitchFamily="34" charset="0"/>
              <a:cs typeface="Arial" panose="020B0604020202020204" pitchFamily="34" charset="0"/>
            </a:rPr>
            <a:t>ctDNA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77135E-577C-4E95-ADFD-889C5D9A7056}" type="parTrans" cxnId="{135D5339-6D86-4C09-90F8-F7CE2A7C31CF}">
      <dgm:prSet/>
      <dgm:spPr/>
      <dgm:t>
        <a:bodyPr/>
        <a:lstStyle/>
        <a:p>
          <a:endParaRPr lang="en-GB"/>
        </a:p>
      </dgm:t>
    </dgm:pt>
    <dgm:pt modelId="{A06C671D-BAAB-4A2D-982F-9E2C2B75F1C6}" type="sibTrans" cxnId="{135D5339-6D86-4C09-90F8-F7CE2A7C31CF}">
      <dgm:prSet/>
      <dgm:spPr/>
      <dgm:t>
        <a:bodyPr/>
        <a:lstStyle/>
        <a:p>
          <a:endParaRPr lang="en-GB"/>
        </a:p>
      </dgm:t>
    </dgm:pt>
    <dgm:pt modelId="{E4FF0C77-8169-4F90-AA66-8A499055B233}">
      <dgm:prSet phldrT="[Text]" phldr="0" custT="1"/>
      <dgm:spPr/>
      <dgm:t>
        <a:bodyPr/>
        <a:lstStyle/>
        <a:p>
          <a:pPr rtl="0"/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Report </a:t>
          </a:r>
        </a:p>
        <a:p>
          <a:pPr rtl="0"/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to MDM</a:t>
          </a:r>
        </a:p>
      </dgm:t>
    </dgm:pt>
    <dgm:pt modelId="{FE30552F-3C70-43B3-BA12-88D63BB4F2E1}" type="parTrans" cxnId="{5E4DBB28-41B4-48B2-88FA-10D0CF203170}">
      <dgm:prSet/>
      <dgm:spPr/>
      <dgm:t>
        <a:bodyPr/>
        <a:lstStyle/>
        <a:p>
          <a:endParaRPr lang="en-GB"/>
        </a:p>
      </dgm:t>
    </dgm:pt>
    <dgm:pt modelId="{3EEBE7B1-8D03-411F-8C17-9B2957CDDF7E}" type="sibTrans" cxnId="{5E4DBB28-41B4-48B2-88FA-10D0CF203170}">
      <dgm:prSet/>
      <dgm:spPr/>
      <dgm:t>
        <a:bodyPr/>
        <a:lstStyle/>
        <a:p>
          <a:endParaRPr lang="en-GB"/>
        </a:p>
      </dgm:t>
    </dgm:pt>
    <dgm:pt modelId="{3BA8406E-69B8-45C5-8544-C21269FAA664}">
      <dgm:prSet phldrT="[Text]" phldr="0" custT="1"/>
      <dgm:spPr/>
      <dgm:t>
        <a:bodyPr/>
        <a:lstStyle/>
        <a:p>
          <a:pPr rtl="0"/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Decision to Treat</a:t>
          </a:r>
        </a:p>
      </dgm:t>
    </dgm:pt>
    <dgm:pt modelId="{FF6E080A-097C-47C9-8FD9-9D00331DAE2D}" type="parTrans" cxnId="{34C3EC8B-834A-4F10-A291-09B400018DA0}">
      <dgm:prSet/>
      <dgm:spPr/>
      <dgm:t>
        <a:bodyPr/>
        <a:lstStyle/>
        <a:p>
          <a:endParaRPr lang="en-GB"/>
        </a:p>
      </dgm:t>
    </dgm:pt>
    <dgm:pt modelId="{78D12EEB-9493-42F3-8A31-B419F5A6B2AA}" type="sibTrans" cxnId="{34C3EC8B-834A-4F10-A291-09B400018DA0}">
      <dgm:prSet/>
      <dgm:spPr/>
      <dgm:t>
        <a:bodyPr/>
        <a:lstStyle/>
        <a:p>
          <a:endParaRPr lang="en-GB"/>
        </a:p>
      </dgm:t>
    </dgm:pt>
    <dgm:pt modelId="{E16E7F74-A95E-490C-A746-4137AF14EC7C}">
      <dgm:prSet phldrT="[Text]" phldr="0" custT="1"/>
      <dgm:spPr/>
      <dgm:t>
        <a:bodyPr/>
        <a:lstStyle/>
        <a:p>
          <a:pPr rtl="0"/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Processed</a:t>
          </a:r>
          <a:r>
            <a:rPr lang="en-GB" sz="2500" dirty="0">
              <a:latin typeface="Calibri Light" panose="020F0302020204030204"/>
            </a:rPr>
            <a:t> </a:t>
          </a:r>
        </a:p>
      </dgm:t>
    </dgm:pt>
    <dgm:pt modelId="{7E76F032-6FA7-403C-8817-FC0EAB8CC675}" type="sibTrans" cxnId="{4BAECD75-B2B4-4096-9479-A305984A4C13}">
      <dgm:prSet/>
      <dgm:spPr/>
      <dgm:t>
        <a:bodyPr/>
        <a:lstStyle/>
        <a:p>
          <a:endParaRPr lang="en-GB"/>
        </a:p>
      </dgm:t>
    </dgm:pt>
    <dgm:pt modelId="{C59CA564-150E-4B82-B49B-9418F425EB41}" type="parTrans" cxnId="{4BAECD75-B2B4-4096-9479-A305984A4C13}">
      <dgm:prSet/>
      <dgm:spPr/>
      <dgm:t>
        <a:bodyPr/>
        <a:lstStyle/>
        <a:p>
          <a:endParaRPr lang="en-GB"/>
        </a:p>
      </dgm:t>
    </dgm:pt>
    <dgm:pt modelId="{B73C5471-8538-4FB8-BFD1-F485EEE59EA4}" type="pres">
      <dgm:prSet presAssocID="{41F54655-F766-4324-B6C6-43CDC6FA556C}" presName="Name0" presStyleCnt="0">
        <dgm:presLayoutVars>
          <dgm:dir/>
          <dgm:resizeHandles val="exact"/>
        </dgm:presLayoutVars>
      </dgm:prSet>
      <dgm:spPr/>
    </dgm:pt>
    <dgm:pt modelId="{B5353E4A-C342-4548-BCDE-54D130772E19}" type="pres">
      <dgm:prSet presAssocID="{41F54655-F766-4324-B6C6-43CDC6FA556C}" presName="cycle" presStyleCnt="0"/>
      <dgm:spPr/>
    </dgm:pt>
    <dgm:pt modelId="{D9E76C60-2D13-4EB4-B573-813E695C7A39}" type="pres">
      <dgm:prSet presAssocID="{F9349436-4A12-4AF6-9C87-C50F35EEEBAF}" presName="nodeFirstNode" presStyleLbl="node1" presStyleIdx="0" presStyleCnt="5">
        <dgm:presLayoutVars>
          <dgm:bulletEnabled val="1"/>
        </dgm:presLayoutVars>
      </dgm:prSet>
      <dgm:spPr/>
    </dgm:pt>
    <dgm:pt modelId="{D3052531-C78D-4FBB-93D3-4E69CE8819E5}" type="pres">
      <dgm:prSet presAssocID="{68A90211-5923-445A-9887-BD2A9F9B23A7}" presName="sibTransFirstNode" presStyleLbl="bgShp" presStyleIdx="0" presStyleCnt="1"/>
      <dgm:spPr/>
    </dgm:pt>
    <dgm:pt modelId="{DF872A97-6F2A-4781-A406-92F55DE563DA}" type="pres">
      <dgm:prSet presAssocID="{33B8E4EA-151F-449A-AF2C-2491C3969C11}" presName="nodeFollowingNodes" presStyleLbl="node1" presStyleIdx="1" presStyleCnt="5">
        <dgm:presLayoutVars>
          <dgm:bulletEnabled val="1"/>
        </dgm:presLayoutVars>
      </dgm:prSet>
      <dgm:spPr/>
    </dgm:pt>
    <dgm:pt modelId="{F69E5029-4D2B-49EE-A315-8D585EF5132B}" type="pres">
      <dgm:prSet presAssocID="{E16E7F74-A95E-490C-A746-4137AF14EC7C}" presName="nodeFollowingNodes" presStyleLbl="node1" presStyleIdx="2" presStyleCnt="5">
        <dgm:presLayoutVars>
          <dgm:bulletEnabled val="1"/>
        </dgm:presLayoutVars>
      </dgm:prSet>
      <dgm:spPr/>
    </dgm:pt>
    <dgm:pt modelId="{B25EEBA8-8DBF-431E-AA80-438ABD053D96}" type="pres">
      <dgm:prSet presAssocID="{E4FF0C77-8169-4F90-AA66-8A499055B233}" presName="nodeFollowingNodes" presStyleLbl="node1" presStyleIdx="3" presStyleCnt="5">
        <dgm:presLayoutVars>
          <dgm:bulletEnabled val="1"/>
        </dgm:presLayoutVars>
      </dgm:prSet>
      <dgm:spPr/>
    </dgm:pt>
    <dgm:pt modelId="{C0996522-E770-4072-80DC-3DF93F5291E8}" type="pres">
      <dgm:prSet presAssocID="{3BA8406E-69B8-45C5-8544-C21269FAA664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9B8D190D-224D-4B43-96CA-096F7DB3FBD1}" type="presOf" srcId="{41F54655-F766-4324-B6C6-43CDC6FA556C}" destId="{B73C5471-8538-4FB8-BFD1-F485EEE59EA4}" srcOrd="0" destOrd="0" presId="urn:microsoft.com/office/officeart/2005/8/layout/cycle3"/>
    <dgm:cxn modelId="{5E258626-14E0-4D58-989E-56AA99B338FF}" type="presOf" srcId="{68A90211-5923-445A-9887-BD2A9F9B23A7}" destId="{D3052531-C78D-4FBB-93D3-4E69CE8819E5}" srcOrd="0" destOrd="0" presId="urn:microsoft.com/office/officeart/2005/8/layout/cycle3"/>
    <dgm:cxn modelId="{5E4DBB28-41B4-48B2-88FA-10D0CF203170}" srcId="{41F54655-F766-4324-B6C6-43CDC6FA556C}" destId="{E4FF0C77-8169-4F90-AA66-8A499055B233}" srcOrd="3" destOrd="0" parTransId="{FE30552F-3C70-43B3-BA12-88D63BB4F2E1}" sibTransId="{3EEBE7B1-8D03-411F-8C17-9B2957CDDF7E}"/>
    <dgm:cxn modelId="{135D5339-6D86-4C09-90F8-F7CE2A7C31CF}" srcId="{41F54655-F766-4324-B6C6-43CDC6FA556C}" destId="{33B8E4EA-151F-449A-AF2C-2491C3969C11}" srcOrd="1" destOrd="0" parTransId="{2377135E-577C-4E95-ADFD-889C5D9A7056}" sibTransId="{A06C671D-BAAB-4A2D-982F-9E2C2B75F1C6}"/>
    <dgm:cxn modelId="{01926665-232B-4746-A14E-C566623A671C}" type="presOf" srcId="{E16E7F74-A95E-490C-A746-4137AF14EC7C}" destId="{F69E5029-4D2B-49EE-A315-8D585EF5132B}" srcOrd="0" destOrd="0" presId="urn:microsoft.com/office/officeart/2005/8/layout/cycle3"/>
    <dgm:cxn modelId="{4BAECD75-B2B4-4096-9479-A305984A4C13}" srcId="{41F54655-F766-4324-B6C6-43CDC6FA556C}" destId="{E16E7F74-A95E-490C-A746-4137AF14EC7C}" srcOrd="2" destOrd="0" parTransId="{C59CA564-150E-4B82-B49B-9418F425EB41}" sibTransId="{7E76F032-6FA7-403C-8817-FC0EAB8CC675}"/>
    <dgm:cxn modelId="{34C3EC8B-834A-4F10-A291-09B400018DA0}" srcId="{41F54655-F766-4324-B6C6-43CDC6FA556C}" destId="{3BA8406E-69B8-45C5-8544-C21269FAA664}" srcOrd="4" destOrd="0" parTransId="{FF6E080A-097C-47C9-8FD9-9D00331DAE2D}" sibTransId="{78D12EEB-9493-42F3-8A31-B419F5A6B2AA}"/>
    <dgm:cxn modelId="{0468918F-3539-4F81-A923-46A060FA0D73}" type="presOf" srcId="{33B8E4EA-151F-449A-AF2C-2491C3969C11}" destId="{DF872A97-6F2A-4781-A406-92F55DE563DA}" srcOrd="0" destOrd="0" presId="urn:microsoft.com/office/officeart/2005/8/layout/cycle3"/>
    <dgm:cxn modelId="{2F259AB1-D6F3-4785-9C68-A0A42B93FB35}" type="presOf" srcId="{F9349436-4A12-4AF6-9C87-C50F35EEEBAF}" destId="{D9E76C60-2D13-4EB4-B573-813E695C7A39}" srcOrd="0" destOrd="0" presId="urn:microsoft.com/office/officeart/2005/8/layout/cycle3"/>
    <dgm:cxn modelId="{766605C2-6455-4AB8-BD93-4A636B633B60}" srcId="{41F54655-F766-4324-B6C6-43CDC6FA556C}" destId="{F9349436-4A12-4AF6-9C87-C50F35EEEBAF}" srcOrd="0" destOrd="0" parTransId="{FE1AED63-B2D3-4019-AC7A-CF4D0101DEFF}" sibTransId="{68A90211-5923-445A-9887-BD2A9F9B23A7}"/>
    <dgm:cxn modelId="{B66ED1EB-0007-415F-97CD-ACE556F4D8DC}" type="presOf" srcId="{3BA8406E-69B8-45C5-8544-C21269FAA664}" destId="{C0996522-E770-4072-80DC-3DF93F5291E8}" srcOrd="0" destOrd="0" presId="urn:microsoft.com/office/officeart/2005/8/layout/cycle3"/>
    <dgm:cxn modelId="{B35677F0-AF0A-47A8-BD4E-E4735D32CC2B}" type="presOf" srcId="{E4FF0C77-8169-4F90-AA66-8A499055B233}" destId="{B25EEBA8-8DBF-431E-AA80-438ABD053D96}" srcOrd="0" destOrd="0" presId="urn:microsoft.com/office/officeart/2005/8/layout/cycle3"/>
    <dgm:cxn modelId="{C49FF0E8-3302-46B4-B587-B7617E41F12E}" type="presParOf" srcId="{B73C5471-8538-4FB8-BFD1-F485EEE59EA4}" destId="{B5353E4A-C342-4548-BCDE-54D130772E19}" srcOrd="0" destOrd="0" presId="urn:microsoft.com/office/officeart/2005/8/layout/cycle3"/>
    <dgm:cxn modelId="{1A458F3F-B1FB-4310-98F2-4801EB023908}" type="presParOf" srcId="{B5353E4A-C342-4548-BCDE-54D130772E19}" destId="{D9E76C60-2D13-4EB4-B573-813E695C7A39}" srcOrd="0" destOrd="0" presId="urn:microsoft.com/office/officeart/2005/8/layout/cycle3"/>
    <dgm:cxn modelId="{6195C209-FA2D-4FD2-BEC3-581539550B09}" type="presParOf" srcId="{B5353E4A-C342-4548-BCDE-54D130772E19}" destId="{D3052531-C78D-4FBB-93D3-4E69CE8819E5}" srcOrd="1" destOrd="0" presId="urn:microsoft.com/office/officeart/2005/8/layout/cycle3"/>
    <dgm:cxn modelId="{8E11D22E-89D7-494E-A71A-AD0CC31AC0A3}" type="presParOf" srcId="{B5353E4A-C342-4548-BCDE-54D130772E19}" destId="{DF872A97-6F2A-4781-A406-92F55DE563DA}" srcOrd="2" destOrd="0" presId="urn:microsoft.com/office/officeart/2005/8/layout/cycle3"/>
    <dgm:cxn modelId="{917D3A8B-7036-435A-AA04-76234B974406}" type="presParOf" srcId="{B5353E4A-C342-4548-BCDE-54D130772E19}" destId="{F69E5029-4D2B-49EE-A315-8D585EF5132B}" srcOrd="3" destOrd="0" presId="urn:microsoft.com/office/officeart/2005/8/layout/cycle3"/>
    <dgm:cxn modelId="{41278BF3-C3B3-4519-82F2-443F56EA764C}" type="presParOf" srcId="{B5353E4A-C342-4548-BCDE-54D130772E19}" destId="{B25EEBA8-8DBF-431E-AA80-438ABD053D96}" srcOrd="4" destOrd="0" presId="urn:microsoft.com/office/officeart/2005/8/layout/cycle3"/>
    <dgm:cxn modelId="{692A87C7-6CE4-4C2E-BF9C-D1BC7DC51465}" type="presParOf" srcId="{B5353E4A-C342-4548-BCDE-54D130772E19}" destId="{C0996522-E770-4072-80DC-3DF93F5291E8}" srcOrd="5" destOrd="0" presId="urn:microsoft.com/office/officeart/2005/8/layout/cycle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F54655-F766-4324-B6C6-43CDC6FA556C}" type="doc">
      <dgm:prSet loTypeId="urn:microsoft.com/office/officeart/2005/8/layout/cycle3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F9349436-4A12-4AF6-9C87-C50F35EEEBAF}">
      <dgm:prSet phldrT="[Text]" phldr="0" custT="1"/>
      <dgm:spPr/>
      <dgm:t>
        <a:bodyPr/>
        <a:lstStyle/>
        <a:p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Patient with CT scan showing Inoperable lung cancer</a:t>
          </a:r>
        </a:p>
      </dgm:t>
    </dgm:pt>
    <dgm:pt modelId="{FE1AED63-B2D3-4019-AC7A-CF4D0101DEFF}" type="parTrans" cxnId="{766605C2-6455-4AB8-BD93-4A636B633B60}">
      <dgm:prSet/>
      <dgm:spPr/>
      <dgm:t>
        <a:bodyPr/>
        <a:lstStyle/>
        <a:p>
          <a:endParaRPr lang="en-GB"/>
        </a:p>
      </dgm:t>
    </dgm:pt>
    <dgm:pt modelId="{68A90211-5923-445A-9887-BD2A9F9B23A7}" type="sibTrans" cxnId="{766605C2-6455-4AB8-BD93-4A636B633B60}">
      <dgm:prSet/>
      <dgm:spPr/>
      <dgm:t>
        <a:bodyPr/>
        <a:lstStyle/>
        <a:p>
          <a:endParaRPr lang="en-GB"/>
        </a:p>
      </dgm:t>
    </dgm:pt>
    <dgm:pt modelId="{33B8E4EA-151F-449A-AF2C-2491C3969C11}">
      <dgm:prSet phldrT="[Text]" phldr="0" custT="1"/>
      <dgm:spPr/>
      <dgm:t>
        <a:bodyPr/>
        <a:lstStyle/>
        <a:p>
          <a:pPr rtl="0"/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Tissue for Histology</a:t>
          </a:r>
        </a:p>
      </dgm:t>
    </dgm:pt>
    <dgm:pt modelId="{2377135E-577C-4E95-ADFD-889C5D9A7056}" type="parTrans" cxnId="{135D5339-6D86-4C09-90F8-F7CE2A7C31CF}">
      <dgm:prSet/>
      <dgm:spPr/>
      <dgm:t>
        <a:bodyPr/>
        <a:lstStyle/>
        <a:p>
          <a:endParaRPr lang="en-GB"/>
        </a:p>
      </dgm:t>
    </dgm:pt>
    <dgm:pt modelId="{A06C671D-BAAB-4A2D-982F-9E2C2B75F1C6}" type="sibTrans" cxnId="{135D5339-6D86-4C09-90F8-F7CE2A7C31CF}">
      <dgm:prSet/>
      <dgm:spPr/>
      <dgm:t>
        <a:bodyPr/>
        <a:lstStyle/>
        <a:p>
          <a:endParaRPr lang="en-GB"/>
        </a:p>
      </dgm:t>
    </dgm:pt>
    <dgm:pt modelId="{E16E7F74-A95E-490C-A746-4137AF14EC7C}">
      <dgm:prSet phldrT="[Text]" phldr="0" custT="1"/>
      <dgm:spPr/>
      <dgm:t>
        <a:bodyPr/>
        <a:lstStyle/>
        <a:p>
          <a:pPr rtl="0"/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Processed </a:t>
          </a:r>
        </a:p>
        <a:p>
          <a:pPr rtl="0"/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at GLH</a:t>
          </a:r>
        </a:p>
      </dgm:t>
    </dgm:pt>
    <dgm:pt modelId="{C59CA564-150E-4B82-B49B-9418F425EB41}" type="parTrans" cxnId="{4BAECD75-B2B4-4096-9479-A305984A4C13}">
      <dgm:prSet/>
      <dgm:spPr/>
      <dgm:t>
        <a:bodyPr/>
        <a:lstStyle/>
        <a:p>
          <a:endParaRPr lang="en-GB"/>
        </a:p>
      </dgm:t>
    </dgm:pt>
    <dgm:pt modelId="{7E76F032-6FA7-403C-8817-FC0EAB8CC675}" type="sibTrans" cxnId="{4BAECD75-B2B4-4096-9479-A305984A4C13}">
      <dgm:prSet/>
      <dgm:spPr/>
      <dgm:t>
        <a:bodyPr/>
        <a:lstStyle/>
        <a:p>
          <a:endParaRPr lang="en-GB"/>
        </a:p>
      </dgm:t>
    </dgm:pt>
    <dgm:pt modelId="{E4FF0C77-8169-4F90-AA66-8A499055B233}">
      <dgm:prSet phldrT="[Text]" phldr="0" custT="1"/>
      <dgm:spPr/>
      <dgm:t>
        <a:bodyPr/>
        <a:lstStyle/>
        <a:p>
          <a:pPr rtl="0"/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Report </a:t>
          </a:r>
        </a:p>
        <a:p>
          <a:pPr rtl="0"/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to MDM</a:t>
          </a:r>
        </a:p>
      </dgm:t>
    </dgm:pt>
    <dgm:pt modelId="{FE30552F-3C70-43B3-BA12-88D63BB4F2E1}" type="parTrans" cxnId="{5E4DBB28-41B4-48B2-88FA-10D0CF203170}">
      <dgm:prSet/>
      <dgm:spPr/>
      <dgm:t>
        <a:bodyPr/>
        <a:lstStyle/>
        <a:p>
          <a:endParaRPr lang="en-GB"/>
        </a:p>
      </dgm:t>
    </dgm:pt>
    <dgm:pt modelId="{3EEBE7B1-8D03-411F-8C17-9B2957CDDF7E}" type="sibTrans" cxnId="{5E4DBB28-41B4-48B2-88FA-10D0CF203170}">
      <dgm:prSet/>
      <dgm:spPr/>
      <dgm:t>
        <a:bodyPr/>
        <a:lstStyle/>
        <a:p>
          <a:endParaRPr lang="en-GB"/>
        </a:p>
      </dgm:t>
    </dgm:pt>
    <dgm:pt modelId="{3BA8406E-69B8-45C5-8544-C21269FAA664}">
      <dgm:prSet phldrT="[Text]" phldr="0" custT="1"/>
      <dgm:spPr/>
      <dgm:t>
        <a:bodyPr/>
        <a:lstStyle/>
        <a:p>
          <a:pPr rtl="0"/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Decision to Treat</a:t>
          </a:r>
        </a:p>
      </dgm:t>
    </dgm:pt>
    <dgm:pt modelId="{FF6E080A-097C-47C9-8FD9-9D00331DAE2D}" type="parTrans" cxnId="{34C3EC8B-834A-4F10-A291-09B400018DA0}">
      <dgm:prSet/>
      <dgm:spPr/>
      <dgm:t>
        <a:bodyPr/>
        <a:lstStyle/>
        <a:p>
          <a:endParaRPr lang="en-GB"/>
        </a:p>
      </dgm:t>
    </dgm:pt>
    <dgm:pt modelId="{78D12EEB-9493-42F3-8A31-B419F5A6B2AA}" type="sibTrans" cxnId="{34C3EC8B-834A-4F10-A291-09B400018DA0}">
      <dgm:prSet/>
      <dgm:spPr/>
      <dgm:t>
        <a:bodyPr/>
        <a:lstStyle/>
        <a:p>
          <a:endParaRPr lang="en-GB"/>
        </a:p>
      </dgm:t>
    </dgm:pt>
    <dgm:pt modelId="{B73C5471-8538-4FB8-BFD1-F485EEE59EA4}" type="pres">
      <dgm:prSet presAssocID="{41F54655-F766-4324-B6C6-43CDC6FA556C}" presName="Name0" presStyleCnt="0">
        <dgm:presLayoutVars>
          <dgm:dir/>
          <dgm:resizeHandles val="exact"/>
        </dgm:presLayoutVars>
      </dgm:prSet>
      <dgm:spPr/>
    </dgm:pt>
    <dgm:pt modelId="{B5353E4A-C342-4548-BCDE-54D130772E19}" type="pres">
      <dgm:prSet presAssocID="{41F54655-F766-4324-B6C6-43CDC6FA556C}" presName="cycle" presStyleCnt="0"/>
      <dgm:spPr/>
    </dgm:pt>
    <dgm:pt modelId="{D9E76C60-2D13-4EB4-B573-813E695C7A39}" type="pres">
      <dgm:prSet presAssocID="{F9349436-4A12-4AF6-9C87-C50F35EEEBAF}" presName="nodeFirstNode" presStyleLbl="node1" presStyleIdx="0" presStyleCnt="5">
        <dgm:presLayoutVars>
          <dgm:bulletEnabled val="1"/>
        </dgm:presLayoutVars>
      </dgm:prSet>
      <dgm:spPr/>
    </dgm:pt>
    <dgm:pt modelId="{D3052531-C78D-4FBB-93D3-4E69CE8819E5}" type="pres">
      <dgm:prSet presAssocID="{68A90211-5923-445A-9887-BD2A9F9B23A7}" presName="sibTransFirstNode" presStyleLbl="bgShp" presStyleIdx="0" presStyleCnt="1"/>
      <dgm:spPr/>
    </dgm:pt>
    <dgm:pt modelId="{DF872A97-6F2A-4781-A406-92F55DE563DA}" type="pres">
      <dgm:prSet presAssocID="{33B8E4EA-151F-449A-AF2C-2491C3969C11}" presName="nodeFollowingNodes" presStyleLbl="node1" presStyleIdx="1" presStyleCnt="5">
        <dgm:presLayoutVars>
          <dgm:bulletEnabled val="1"/>
        </dgm:presLayoutVars>
      </dgm:prSet>
      <dgm:spPr/>
    </dgm:pt>
    <dgm:pt modelId="{F69E5029-4D2B-49EE-A315-8D585EF5132B}" type="pres">
      <dgm:prSet presAssocID="{E16E7F74-A95E-490C-A746-4137AF14EC7C}" presName="nodeFollowingNodes" presStyleLbl="node1" presStyleIdx="2" presStyleCnt="5">
        <dgm:presLayoutVars>
          <dgm:bulletEnabled val="1"/>
        </dgm:presLayoutVars>
      </dgm:prSet>
      <dgm:spPr/>
    </dgm:pt>
    <dgm:pt modelId="{B25EEBA8-8DBF-431E-AA80-438ABD053D96}" type="pres">
      <dgm:prSet presAssocID="{E4FF0C77-8169-4F90-AA66-8A499055B233}" presName="nodeFollowingNodes" presStyleLbl="node1" presStyleIdx="3" presStyleCnt="5">
        <dgm:presLayoutVars>
          <dgm:bulletEnabled val="1"/>
        </dgm:presLayoutVars>
      </dgm:prSet>
      <dgm:spPr/>
    </dgm:pt>
    <dgm:pt modelId="{C0996522-E770-4072-80DC-3DF93F5291E8}" type="pres">
      <dgm:prSet presAssocID="{3BA8406E-69B8-45C5-8544-C21269FAA664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9B8D190D-224D-4B43-96CA-096F7DB3FBD1}" type="presOf" srcId="{41F54655-F766-4324-B6C6-43CDC6FA556C}" destId="{B73C5471-8538-4FB8-BFD1-F485EEE59EA4}" srcOrd="0" destOrd="0" presId="urn:microsoft.com/office/officeart/2005/8/layout/cycle3"/>
    <dgm:cxn modelId="{5E258626-14E0-4D58-989E-56AA99B338FF}" type="presOf" srcId="{68A90211-5923-445A-9887-BD2A9F9B23A7}" destId="{D3052531-C78D-4FBB-93D3-4E69CE8819E5}" srcOrd="0" destOrd="0" presId="urn:microsoft.com/office/officeart/2005/8/layout/cycle3"/>
    <dgm:cxn modelId="{5E4DBB28-41B4-48B2-88FA-10D0CF203170}" srcId="{41F54655-F766-4324-B6C6-43CDC6FA556C}" destId="{E4FF0C77-8169-4F90-AA66-8A499055B233}" srcOrd="3" destOrd="0" parTransId="{FE30552F-3C70-43B3-BA12-88D63BB4F2E1}" sibTransId="{3EEBE7B1-8D03-411F-8C17-9B2957CDDF7E}"/>
    <dgm:cxn modelId="{135D5339-6D86-4C09-90F8-F7CE2A7C31CF}" srcId="{41F54655-F766-4324-B6C6-43CDC6FA556C}" destId="{33B8E4EA-151F-449A-AF2C-2491C3969C11}" srcOrd="1" destOrd="0" parTransId="{2377135E-577C-4E95-ADFD-889C5D9A7056}" sibTransId="{A06C671D-BAAB-4A2D-982F-9E2C2B75F1C6}"/>
    <dgm:cxn modelId="{01926665-232B-4746-A14E-C566623A671C}" type="presOf" srcId="{E16E7F74-A95E-490C-A746-4137AF14EC7C}" destId="{F69E5029-4D2B-49EE-A315-8D585EF5132B}" srcOrd="0" destOrd="0" presId="urn:microsoft.com/office/officeart/2005/8/layout/cycle3"/>
    <dgm:cxn modelId="{4BAECD75-B2B4-4096-9479-A305984A4C13}" srcId="{41F54655-F766-4324-B6C6-43CDC6FA556C}" destId="{E16E7F74-A95E-490C-A746-4137AF14EC7C}" srcOrd="2" destOrd="0" parTransId="{C59CA564-150E-4B82-B49B-9418F425EB41}" sibTransId="{7E76F032-6FA7-403C-8817-FC0EAB8CC675}"/>
    <dgm:cxn modelId="{34C3EC8B-834A-4F10-A291-09B400018DA0}" srcId="{41F54655-F766-4324-B6C6-43CDC6FA556C}" destId="{3BA8406E-69B8-45C5-8544-C21269FAA664}" srcOrd="4" destOrd="0" parTransId="{FF6E080A-097C-47C9-8FD9-9D00331DAE2D}" sibTransId="{78D12EEB-9493-42F3-8A31-B419F5A6B2AA}"/>
    <dgm:cxn modelId="{0468918F-3539-4F81-A923-46A060FA0D73}" type="presOf" srcId="{33B8E4EA-151F-449A-AF2C-2491C3969C11}" destId="{DF872A97-6F2A-4781-A406-92F55DE563DA}" srcOrd="0" destOrd="0" presId="urn:microsoft.com/office/officeart/2005/8/layout/cycle3"/>
    <dgm:cxn modelId="{2F259AB1-D6F3-4785-9C68-A0A42B93FB35}" type="presOf" srcId="{F9349436-4A12-4AF6-9C87-C50F35EEEBAF}" destId="{D9E76C60-2D13-4EB4-B573-813E695C7A39}" srcOrd="0" destOrd="0" presId="urn:microsoft.com/office/officeart/2005/8/layout/cycle3"/>
    <dgm:cxn modelId="{766605C2-6455-4AB8-BD93-4A636B633B60}" srcId="{41F54655-F766-4324-B6C6-43CDC6FA556C}" destId="{F9349436-4A12-4AF6-9C87-C50F35EEEBAF}" srcOrd="0" destOrd="0" parTransId="{FE1AED63-B2D3-4019-AC7A-CF4D0101DEFF}" sibTransId="{68A90211-5923-445A-9887-BD2A9F9B23A7}"/>
    <dgm:cxn modelId="{B66ED1EB-0007-415F-97CD-ACE556F4D8DC}" type="presOf" srcId="{3BA8406E-69B8-45C5-8544-C21269FAA664}" destId="{C0996522-E770-4072-80DC-3DF93F5291E8}" srcOrd="0" destOrd="0" presId="urn:microsoft.com/office/officeart/2005/8/layout/cycle3"/>
    <dgm:cxn modelId="{B35677F0-AF0A-47A8-BD4E-E4735D32CC2B}" type="presOf" srcId="{E4FF0C77-8169-4F90-AA66-8A499055B233}" destId="{B25EEBA8-8DBF-431E-AA80-438ABD053D96}" srcOrd="0" destOrd="0" presId="urn:microsoft.com/office/officeart/2005/8/layout/cycle3"/>
    <dgm:cxn modelId="{C49FF0E8-3302-46B4-B587-B7617E41F12E}" type="presParOf" srcId="{B73C5471-8538-4FB8-BFD1-F485EEE59EA4}" destId="{B5353E4A-C342-4548-BCDE-54D130772E19}" srcOrd="0" destOrd="0" presId="urn:microsoft.com/office/officeart/2005/8/layout/cycle3"/>
    <dgm:cxn modelId="{1A458F3F-B1FB-4310-98F2-4801EB023908}" type="presParOf" srcId="{B5353E4A-C342-4548-BCDE-54D130772E19}" destId="{D9E76C60-2D13-4EB4-B573-813E695C7A39}" srcOrd="0" destOrd="0" presId="urn:microsoft.com/office/officeart/2005/8/layout/cycle3"/>
    <dgm:cxn modelId="{6195C209-FA2D-4FD2-BEC3-581539550B09}" type="presParOf" srcId="{B5353E4A-C342-4548-BCDE-54D130772E19}" destId="{D3052531-C78D-4FBB-93D3-4E69CE8819E5}" srcOrd="1" destOrd="0" presId="urn:microsoft.com/office/officeart/2005/8/layout/cycle3"/>
    <dgm:cxn modelId="{8E11D22E-89D7-494E-A71A-AD0CC31AC0A3}" type="presParOf" srcId="{B5353E4A-C342-4548-BCDE-54D130772E19}" destId="{DF872A97-6F2A-4781-A406-92F55DE563DA}" srcOrd="2" destOrd="0" presId="urn:microsoft.com/office/officeart/2005/8/layout/cycle3"/>
    <dgm:cxn modelId="{917D3A8B-7036-435A-AA04-76234B974406}" type="presParOf" srcId="{B5353E4A-C342-4548-BCDE-54D130772E19}" destId="{F69E5029-4D2B-49EE-A315-8D585EF5132B}" srcOrd="3" destOrd="0" presId="urn:microsoft.com/office/officeart/2005/8/layout/cycle3"/>
    <dgm:cxn modelId="{41278BF3-C3B3-4519-82F2-443F56EA764C}" type="presParOf" srcId="{B5353E4A-C342-4548-BCDE-54D130772E19}" destId="{B25EEBA8-8DBF-431E-AA80-438ABD053D96}" srcOrd="4" destOrd="0" presId="urn:microsoft.com/office/officeart/2005/8/layout/cycle3"/>
    <dgm:cxn modelId="{692A87C7-6CE4-4C2E-BF9C-D1BC7DC51465}" type="presParOf" srcId="{B5353E4A-C342-4548-BCDE-54D130772E19}" destId="{C0996522-E770-4072-80DC-3DF93F5291E8}" srcOrd="5" destOrd="0" presId="urn:microsoft.com/office/officeart/2005/8/layout/cycle3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61345-A587-423D-AB08-DF572D5017C4}">
      <dsp:nvSpPr>
        <dsp:cNvPr id="0" name=""/>
        <dsp:cNvSpPr/>
      </dsp:nvSpPr>
      <dsp:spPr>
        <a:xfrm>
          <a:off x="4294" y="560126"/>
          <a:ext cx="2021236" cy="780197"/>
        </a:xfrm>
        <a:prstGeom prst="chevron">
          <a:avLst>
            <a:gd name="adj" fmla="val 4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847C43-8D50-4FF7-BDDF-90B9F36E4A3F}">
      <dsp:nvSpPr>
        <dsp:cNvPr id="0" name=""/>
        <dsp:cNvSpPr/>
      </dsp:nvSpPr>
      <dsp:spPr>
        <a:xfrm>
          <a:off x="543290" y="755175"/>
          <a:ext cx="1706822" cy="780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700 Samples</a:t>
          </a:r>
        </a:p>
      </dsp:txBody>
      <dsp:txXfrm>
        <a:off x="566141" y="778026"/>
        <a:ext cx="1661120" cy="734495"/>
      </dsp:txXfrm>
    </dsp:sp>
    <dsp:sp modelId="{AC598389-6E96-4051-8EB0-4F4543A35AAA}">
      <dsp:nvSpPr>
        <dsp:cNvPr id="0" name=""/>
        <dsp:cNvSpPr/>
      </dsp:nvSpPr>
      <dsp:spPr>
        <a:xfrm>
          <a:off x="2312996" y="560126"/>
          <a:ext cx="2021236" cy="780197"/>
        </a:xfrm>
        <a:prstGeom prst="chevron">
          <a:avLst>
            <a:gd name="adj" fmla="val 4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C941C-8C33-4785-B82C-D4A116DC76A4}">
      <dsp:nvSpPr>
        <dsp:cNvPr id="0" name=""/>
        <dsp:cNvSpPr/>
      </dsp:nvSpPr>
      <dsp:spPr>
        <a:xfrm>
          <a:off x="2851992" y="755175"/>
          <a:ext cx="1706822" cy="780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1800 Samples</a:t>
          </a:r>
        </a:p>
      </dsp:txBody>
      <dsp:txXfrm>
        <a:off x="2874843" y="778026"/>
        <a:ext cx="1661120" cy="734495"/>
      </dsp:txXfrm>
    </dsp:sp>
    <dsp:sp modelId="{07930378-1274-4585-A893-5627BBE12CED}">
      <dsp:nvSpPr>
        <dsp:cNvPr id="0" name=""/>
        <dsp:cNvSpPr/>
      </dsp:nvSpPr>
      <dsp:spPr>
        <a:xfrm>
          <a:off x="4621697" y="560126"/>
          <a:ext cx="2021236" cy="78019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9E3776-1F0A-455C-B66B-AA7EC4C980DC}">
      <dsp:nvSpPr>
        <dsp:cNvPr id="0" name=""/>
        <dsp:cNvSpPr/>
      </dsp:nvSpPr>
      <dsp:spPr>
        <a:xfrm>
          <a:off x="5160694" y="755175"/>
          <a:ext cx="1706822" cy="780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10,000 Samples</a:t>
          </a:r>
        </a:p>
      </dsp:txBody>
      <dsp:txXfrm>
        <a:off x="5183545" y="778026"/>
        <a:ext cx="1661120" cy="734495"/>
      </dsp:txXfrm>
    </dsp:sp>
    <dsp:sp modelId="{6846A836-28CA-4B6F-B975-6BA1827C3DB8}">
      <dsp:nvSpPr>
        <dsp:cNvPr id="0" name=""/>
        <dsp:cNvSpPr/>
      </dsp:nvSpPr>
      <dsp:spPr>
        <a:xfrm>
          <a:off x="6930399" y="560126"/>
          <a:ext cx="2021236" cy="780197"/>
        </a:xfrm>
        <a:prstGeom prst="chevron">
          <a:avLst>
            <a:gd name="adj" fmla="val 4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320E44-E963-44BF-95C6-F2E039B8BE90}">
      <dsp:nvSpPr>
        <dsp:cNvPr id="0" name=""/>
        <dsp:cNvSpPr/>
      </dsp:nvSpPr>
      <dsp:spPr>
        <a:xfrm>
          <a:off x="7469396" y="755175"/>
          <a:ext cx="1706822" cy="780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Standard of Care</a:t>
          </a:r>
        </a:p>
      </dsp:txBody>
      <dsp:txXfrm>
        <a:off x="7492247" y="778026"/>
        <a:ext cx="1661120" cy="7344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61345-A587-423D-AB08-DF572D5017C4}">
      <dsp:nvSpPr>
        <dsp:cNvPr id="0" name=""/>
        <dsp:cNvSpPr/>
      </dsp:nvSpPr>
      <dsp:spPr>
        <a:xfrm>
          <a:off x="4294" y="560126"/>
          <a:ext cx="2021236" cy="780197"/>
        </a:xfrm>
        <a:prstGeom prst="chevron">
          <a:avLst>
            <a:gd name="adj" fmla="val 4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847C43-8D50-4FF7-BDDF-90B9F36E4A3F}">
      <dsp:nvSpPr>
        <dsp:cNvPr id="0" name=""/>
        <dsp:cNvSpPr/>
      </dsp:nvSpPr>
      <dsp:spPr>
        <a:xfrm>
          <a:off x="543290" y="755175"/>
          <a:ext cx="1706822" cy="780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September 2022 – 1</a:t>
          </a:r>
          <a:r>
            <a:rPr lang="en-GB" sz="1600" kern="1200" baseline="30000" dirty="0"/>
            <a:t>st</a:t>
          </a:r>
          <a:r>
            <a:rPr lang="en-GB" sz="1600" kern="1200" dirty="0"/>
            <a:t> July 2023</a:t>
          </a:r>
        </a:p>
      </dsp:txBody>
      <dsp:txXfrm>
        <a:off x="566141" y="778026"/>
        <a:ext cx="1661120" cy="734495"/>
      </dsp:txXfrm>
    </dsp:sp>
    <dsp:sp modelId="{AC598389-6E96-4051-8EB0-4F4543A35AAA}">
      <dsp:nvSpPr>
        <dsp:cNvPr id="0" name=""/>
        <dsp:cNvSpPr/>
      </dsp:nvSpPr>
      <dsp:spPr>
        <a:xfrm>
          <a:off x="2312996" y="560126"/>
          <a:ext cx="2021236" cy="780197"/>
        </a:xfrm>
        <a:prstGeom prst="chevron">
          <a:avLst>
            <a:gd name="adj" fmla="val 4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C941C-8C33-4785-B82C-D4A116DC76A4}">
      <dsp:nvSpPr>
        <dsp:cNvPr id="0" name=""/>
        <dsp:cNvSpPr/>
      </dsp:nvSpPr>
      <dsp:spPr>
        <a:xfrm>
          <a:off x="2851992" y="755175"/>
          <a:ext cx="1706822" cy="780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31</a:t>
          </a:r>
          <a:r>
            <a:rPr lang="en-GB" sz="1600" kern="1200" baseline="30000" dirty="0"/>
            <a:t>st</a:t>
          </a:r>
          <a:r>
            <a:rPr lang="en-GB" sz="1600" kern="1200" dirty="0"/>
            <a:t> December 2023</a:t>
          </a:r>
        </a:p>
      </dsp:txBody>
      <dsp:txXfrm>
        <a:off x="2874843" y="778026"/>
        <a:ext cx="1661120" cy="734495"/>
      </dsp:txXfrm>
    </dsp:sp>
    <dsp:sp modelId="{07930378-1274-4585-A893-5627BBE12CED}">
      <dsp:nvSpPr>
        <dsp:cNvPr id="0" name=""/>
        <dsp:cNvSpPr/>
      </dsp:nvSpPr>
      <dsp:spPr>
        <a:xfrm>
          <a:off x="4621697" y="560126"/>
          <a:ext cx="2021236" cy="78019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9E3776-1F0A-455C-B66B-AA7EC4C980DC}">
      <dsp:nvSpPr>
        <dsp:cNvPr id="0" name=""/>
        <dsp:cNvSpPr/>
      </dsp:nvSpPr>
      <dsp:spPr>
        <a:xfrm>
          <a:off x="5160694" y="755175"/>
          <a:ext cx="1706822" cy="780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January – December 2024</a:t>
          </a:r>
        </a:p>
      </dsp:txBody>
      <dsp:txXfrm>
        <a:off x="5183545" y="778026"/>
        <a:ext cx="1661120" cy="734495"/>
      </dsp:txXfrm>
    </dsp:sp>
    <dsp:sp modelId="{6846A836-28CA-4B6F-B975-6BA1827C3DB8}">
      <dsp:nvSpPr>
        <dsp:cNvPr id="0" name=""/>
        <dsp:cNvSpPr/>
      </dsp:nvSpPr>
      <dsp:spPr>
        <a:xfrm>
          <a:off x="6930399" y="560126"/>
          <a:ext cx="2021236" cy="780197"/>
        </a:xfrm>
        <a:prstGeom prst="chevron">
          <a:avLst>
            <a:gd name="adj" fmla="val 4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320E44-E963-44BF-95C6-F2E039B8BE90}">
      <dsp:nvSpPr>
        <dsp:cNvPr id="0" name=""/>
        <dsp:cNvSpPr/>
      </dsp:nvSpPr>
      <dsp:spPr>
        <a:xfrm>
          <a:off x="7469396" y="755175"/>
          <a:ext cx="1706822" cy="780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2025</a:t>
          </a:r>
        </a:p>
      </dsp:txBody>
      <dsp:txXfrm>
        <a:off x="7492247" y="778026"/>
        <a:ext cx="1661120" cy="7344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52531-C78D-4FBB-93D3-4E69CE8819E5}">
      <dsp:nvSpPr>
        <dsp:cNvPr id="0" name=""/>
        <dsp:cNvSpPr/>
      </dsp:nvSpPr>
      <dsp:spPr>
        <a:xfrm>
          <a:off x="540759" y="-6440"/>
          <a:ext cx="4075745" cy="4075745"/>
        </a:xfrm>
        <a:prstGeom prst="circularArrow">
          <a:avLst>
            <a:gd name="adj1" fmla="val 5544"/>
            <a:gd name="adj2" fmla="val 330680"/>
            <a:gd name="adj3" fmla="val 13848612"/>
            <a:gd name="adj4" fmla="val 17341884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E76C60-2D13-4EB4-B573-813E695C7A39}">
      <dsp:nvSpPr>
        <dsp:cNvPr id="0" name=""/>
        <dsp:cNvSpPr/>
      </dsp:nvSpPr>
      <dsp:spPr>
        <a:xfrm>
          <a:off x="1654454" y="15882"/>
          <a:ext cx="1848355" cy="9241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Patient with CT scan showing Inoperable lung cancer</a:t>
          </a:r>
        </a:p>
      </dsp:txBody>
      <dsp:txXfrm>
        <a:off x="1699569" y="60997"/>
        <a:ext cx="1758125" cy="833947"/>
      </dsp:txXfrm>
    </dsp:sp>
    <dsp:sp modelId="{DF872A97-6F2A-4781-A406-92F55DE563DA}">
      <dsp:nvSpPr>
        <dsp:cNvPr id="0" name=""/>
        <dsp:cNvSpPr/>
      </dsp:nvSpPr>
      <dsp:spPr>
        <a:xfrm>
          <a:off x="3307445" y="1216850"/>
          <a:ext cx="1848355" cy="9241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Blood for 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ctDNA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52560" y="1261965"/>
        <a:ext cx="1758125" cy="833947"/>
      </dsp:txXfrm>
    </dsp:sp>
    <dsp:sp modelId="{F69E5029-4D2B-49EE-A315-8D585EF5132B}">
      <dsp:nvSpPr>
        <dsp:cNvPr id="0" name=""/>
        <dsp:cNvSpPr/>
      </dsp:nvSpPr>
      <dsp:spPr>
        <a:xfrm>
          <a:off x="2676059" y="3160058"/>
          <a:ext cx="1848355" cy="9241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Processed</a:t>
          </a:r>
          <a:r>
            <a:rPr lang="en-GB" sz="2500" kern="1200" dirty="0">
              <a:latin typeface="Calibri Light" panose="020F0302020204030204"/>
            </a:rPr>
            <a:t> </a:t>
          </a:r>
        </a:p>
      </dsp:txBody>
      <dsp:txXfrm>
        <a:off x="2721174" y="3205173"/>
        <a:ext cx="1758125" cy="833947"/>
      </dsp:txXfrm>
    </dsp:sp>
    <dsp:sp modelId="{B25EEBA8-8DBF-431E-AA80-438ABD053D96}">
      <dsp:nvSpPr>
        <dsp:cNvPr id="0" name=""/>
        <dsp:cNvSpPr/>
      </dsp:nvSpPr>
      <dsp:spPr>
        <a:xfrm>
          <a:off x="632849" y="3160058"/>
          <a:ext cx="1848355" cy="9241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Report 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to MDM</a:t>
          </a:r>
        </a:p>
      </dsp:txBody>
      <dsp:txXfrm>
        <a:off x="677964" y="3205173"/>
        <a:ext cx="1758125" cy="833947"/>
      </dsp:txXfrm>
    </dsp:sp>
    <dsp:sp modelId="{C0996522-E770-4072-80DC-3DF93F5291E8}">
      <dsp:nvSpPr>
        <dsp:cNvPr id="0" name=""/>
        <dsp:cNvSpPr/>
      </dsp:nvSpPr>
      <dsp:spPr>
        <a:xfrm>
          <a:off x="1463" y="1216850"/>
          <a:ext cx="1848355" cy="9241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Decision to Treat</a:t>
          </a:r>
        </a:p>
      </dsp:txBody>
      <dsp:txXfrm>
        <a:off x="46578" y="1261965"/>
        <a:ext cx="1758125" cy="8339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52531-C78D-4FBB-93D3-4E69CE8819E5}">
      <dsp:nvSpPr>
        <dsp:cNvPr id="0" name=""/>
        <dsp:cNvSpPr/>
      </dsp:nvSpPr>
      <dsp:spPr>
        <a:xfrm>
          <a:off x="528264" y="33546"/>
          <a:ext cx="3995087" cy="3995087"/>
        </a:xfrm>
        <a:prstGeom prst="circularArrow">
          <a:avLst>
            <a:gd name="adj1" fmla="val 5544"/>
            <a:gd name="adj2" fmla="val 330680"/>
            <a:gd name="adj3" fmla="val 13853209"/>
            <a:gd name="adj4" fmla="val 17339107"/>
            <a:gd name="adj5" fmla="val 5757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E76C60-2D13-4EB4-B573-813E695C7A39}">
      <dsp:nvSpPr>
        <dsp:cNvPr id="0" name=""/>
        <dsp:cNvSpPr/>
      </dsp:nvSpPr>
      <dsp:spPr>
        <a:xfrm>
          <a:off x="1621795" y="55251"/>
          <a:ext cx="1808025" cy="90401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Patient with CT scan showing Inoperable lung cancer</a:t>
          </a:r>
        </a:p>
      </dsp:txBody>
      <dsp:txXfrm>
        <a:off x="1665925" y="99381"/>
        <a:ext cx="1719765" cy="815752"/>
      </dsp:txXfrm>
    </dsp:sp>
    <dsp:sp modelId="{DF872A97-6F2A-4781-A406-92F55DE563DA}">
      <dsp:nvSpPr>
        <dsp:cNvPr id="0" name=""/>
        <dsp:cNvSpPr/>
      </dsp:nvSpPr>
      <dsp:spPr>
        <a:xfrm>
          <a:off x="3242074" y="1232452"/>
          <a:ext cx="1808025" cy="90401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Tissue for Histology</a:t>
          </a:r>
        </a:p>
      </dsp:txBody>
      <dsp:txXfrm>
        <a:off x="3286204" y="1276582"/>
        <a:ext cx="1719765" cy="815752"/>
      </dsp:txXfrm>
    </dsp:sp>
    <dsp:sp modelId="{F69E5029-4D2B-49EE-A315-8D585EF5132B}">
      <dsp:nvSpPr>
        <dsp:cNvPr id="0" name=""/>
        <dsp:cNvSpPr/>
      </dsp:nvSpPr>
      <dsp:spPr>
        <a:xfrm>
          <a:off x="2623183" y="3137204"/>
          <a:ext cx="1808025" cy="90401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Processed 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at GLH</a:t>
          </a:r>
        </a:p>
      </dsp:txBody>
      <dsp:txXfrm>
        <a:off x="2667313" y="3181334"/>
        <a:ext cx="1719765" cy="815752"/>
      </dsp:txXfrm>
    </dsp:sp>
    <dsp:sp modelId="{B25EEBA8-8DBF-431E-AA80-438ABD053D96}">
      <dsp:nvSpPr>
        <dsp:cNvPr id="0" name=""/>
        <dsp:cNvSpPr/>
      </dsp:nvSpPr>
      <dsp:spPr>
        <a:xfrm>
          <a:off x="620408" y="3137204"/>
          <a:ext cx="1808025" cy="90401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Report 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to MDM</a:t>
          </a:r>
        </a:p>
      </dsp:txBody>
      <dsp:txXfrm>
        <a:off x="664538" y="3181334"/>
        <a:ext cx="1719765" cy="815752"/>
      </dsp:txXfrm>
    </dsp:sp>
    <dsp:sp modelId="{C0996522-E770-4072-80DC-3DF93F5291E8}">
      <dsp:nvSpPr>
        <dsp:cNvPr id="0" name=""/>
        <dsp:cNvSpPr/>
      </dsp:nvSpPr>
      <dsp:spPr>
        <a:xfrm>
          <a:off x="1517" y="1232452"/>
          <a:ext cx="1808025" cy="90401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Decision to Treat</a:t>
          </a:r>
        </a:p>
      </dsp:txBody>
      <dsp:txXfrm>
        <a:off x="45647" y="1276582"/>
        <a:ext cx="1719765" cy="815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12380-10D8-416B-AE9D-5B5150211973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F3755-CF9B-4F56-AE04-91DA1DA35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921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7BCC2-6742-AE97-2EBD-C00B8A2AED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83733-0A03-336B-CA12-71F143BF3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82D14-87C4-4DB4-4EAC-FBE28F8F2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6DEA-4EDA-4C9F-9605-F744DCA3B862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11C06-E890-4495-D915-27B0512A7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022B9-38A0-F951-76C4-569C5BC89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47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E4D5E-E6A7-0C67-19FF-394A541C2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3A89C-108C-2F10-2673-8248088FF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121F1-F4BD-DAB9-C2F3-34B1069A6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6DEA-4EDA-4C9F-9605-F744DCA3B862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50F57-B14D-25F5-CC19-F1E129375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2AE06-5744-A7C9-C7D0-64B988ED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73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1119D6-639D-221F-3821-E0C6D659C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C5701-5C7C-2FF0-6E75-C80603617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A1432-5F58-7A93-BFF3-9CDD179D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6DEA-4EDA-4C9F-9605-F744DCA3B862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D5CCD-4B80-A942-20A8-DF196C913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A3E88-226F-9228-E48A-3F45C6A84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446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09599" y="1237335"/>
            <a:ext cx="10984303" cy="679449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0000"/>
              </a:lnSpc>
              <a:defRPr sz="3600" b="1" baseline="0">
                <a:solidFill>
                  <a:srgbClr val="A00054"/>
                </a:solidFill>
              </a:defRPr>
            </a:lvl1pPr>
          </a:lstStyle>
          <a:p>
            <a:r>
              <a:rPr lang="en-US"/>
              <a:t>Slide title – Arial, 36, Bold</a:t>
            </a:r>
          </a:p>
        </p:txBody>
      </p:sp>
    </p:spTree>
    <p:extLst>
      <p:ext uri="{BB962C8B-B14F-4D97-AF65-F5344CB8AC3E}">
        <p14:creationId xmlns:p14="http://schemas.microsoft.com/office/powerpoint/2010/main" val="1962916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8F68-9A14-364B-8E55-FEA26D6D15CB}" type="datetime1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88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1DD5-2AE6-6D44-9639-677BCF43852D}" type="datetime1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057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EC09-6D88-4C4A-8B6C-390A5CE5AA37}" type="datetime1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8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BFF3-EE47-A04A-8DCD-91A23AE3BA25}" type="datetime1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375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5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5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C5CE-105F-4D42-8228-85E97CA3B884}" type="datetime1">
              <a:rPr lang="en-GB" smtClean="0"/>
              <a:t>14/05/2024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480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A23B-5B2F-7E45-B048-76CEADAB2BEF}" type="datetime1">
              <a:rPr lang="en-GB" smtClean="0"/>
              <a:t>14/05/2024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226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2335-875C-A14F-9866-F138B3B5E0C2}" type="datetime1">
              <a:rPr lang="en-GB" smtClean="0"/>
              <a:t>14/05/2024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68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319E3-699C-7C2E-62D1-D9022BBB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D82AB-FC09-DAE9-84BD-DAE4B1AC1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99456-5C47-9C54-3C1C-FF7D56456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6DEA-4EDA-4C9F-9605-F744DCA3B862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962E0-8F1A-D073-2194-7318DE9DC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4E30E-14ED-4941-430C-3611E432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784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1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7F0B-A4CD-1047-A0F3-E46DA3B52CCD}" type="datetime1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883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F88A-0977-884E-8B28-517C329557C6}" type="datetime1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178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4CCF-00BF-6643-8E4B-173712EE7726}" type="datetime1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893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7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7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C2E9-62EF-A540-98AF-1BC6CD406C84}" type="datetime1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6811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09599" y="1237335"/>
            <a:ext cx="10984303" cy="679449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0000"/>
              </a:lnSpc>
              <a:defRPr sz="3600" b="1" baseline="0">
                <a:solidFill>
                  <a:srgbClr val="A00054"/>
                </a:solidFill>
              </a:defRPr>
            </a:lvl1pPr>
          </a:lstStyle>
          <a:p>
            <a:r>
              <a:rPr lang="en-US"/>
              <a:t>Slide title – Arial, 36, Bold</a:t>
            </a:r>
          </a:p>
        </p:txBody>
      </p:sp>
    </p:spTree>
    <p:extLst>
      <p:ext uri="{BB962C8B-B14F-4D97-AF65-F5344CB8AC3E}">
        <p14:creationId xmlns:p14="http://schemas.microsoft.com/office/powerpoint/2010/main" val="11796672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01FF9-CF3C-4EA1-B957-E6A65AFB5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E3D915-39FA-448D-ACD5-F53C7BDA7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B426A-D814-4395-90FF-92D534119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ED02-10FB-4F4F-B155-C081901595C9}" type="datetime1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BF173-F30B-455F-B5A2-F34587B3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A498C-B5C8-4C00-AD6E-E78BFF89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2B8-069E-4601-8F17-4E81F3C90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476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9E4BF-5BBC-47F5-8F80-A68829B65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D1B4F-3687-4656-A04D-ACCB4FE5F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5B856-CAE3-401D-9166-17CD633C7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E30D-0A62-1E4D-A1F6-3DC0E78825C3}" type="datetime1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BF41E-2E81-4FBE-90A7-D47D4CC29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1D5A8-2296-401E-9EC7-B456376C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2B8-069E-4601-8F17-4E81F3C90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850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F5A31-A2AF-41EA-A3AC-3EFFE3F1E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0E517-DE2E-469F-9AD0-5D3DD7141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579FB-AB27-4E7F-B125-8BA01F3DA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0B3B-1B20-3148-BC18-A510867A12CB}" type="datetime1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523A2-1BFA-43BA-B331-F807CFA47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9A56E-5004-48A2-AB24-517B0C68C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2B8-069E-4601-8F17-4E81F3C90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2949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E3A86-BFBF-4066-AC3C-91DA613A6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CB31D-7FB1-48BA-AC58-9CB4F4AE9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F9687-1F1F-4327-9596-EA6321D02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EAB03-ABA6-4E20-9238-78D81FA51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9A6-AB74-4E43-8CD3-7A470A65B3A9}" type="datetime1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9E34F-E18C-432F-A7E1-751E8BCC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5B268-35E6-4598-AD6C-7CDFD06E9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2B8-069E-4601-8F17-4E81F3C90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8755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9665-5C78-495B-80F0-1C37810AF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15DE0-C62A-48E9-B8BB-273CF9B88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055C67-2452-41A9-A52A-82361F034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C1DCB-8C19-49EE-B1E2-81A29D0C09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C2939-6E8D-445F-9EA9-6F9CD2F16C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66BC20-E48E-4A87-BF13-6EA1D5C4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B54F-8F95-734E-A120-123781E593A0}" type="datetime1">
              <a:rPr lang="en-GB" smtClean="0"/>
              <a:t>14/05/2024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622540-1674-4525-AF9A-2DD009378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DDE116-7A7A-4EC5-91F7-C0A818F05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2B8-069E-4601-8F17-4E81F3C90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5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1E69-8B07-9FE4-172B-5E815C322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5EE6A-523F-EAAE-0295-30FA1BBAA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F70F2-E36A-4869-3251-23DAB988C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6DEA-4EDA-4C9F-9605-F744DCA3B862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A8C8A-92C2-BB7B-2519-4A2EB033C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27E70-79B5-3289-1B77-0D2384B19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608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066C5-8692-48F8-A677-99822E530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0FAA8-6BF1-4B55-9BB4-D6B6980B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A404-6877-174B-9477-24B1B2EFB48F}" type="datetime1">
              <a:rPr lang="en-GB" smtClean="0"/>
              <a:t>14/05/2024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25D6C6-670C-4558-AA21-FE3DE0D43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23575F-9775-4166-AF03-6373B2DC3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2B8-069E-4601-8F17-4E81F3C90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5821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47E70D-E1FF-4D92-852C-66B37B34B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3D5B-6904-7F45-9A21-2FB426060B3C}" type="datetime1">
              <a:rPr lang="en-GB" smtClean="0"/>
              <a:t>14/05/2024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1258C5-4737-468A-8CF6-F9FB244DD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8C34D-9350-4AE2-84BE-E5DE27B71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2B8-069E-4601-8F17-4E81F3C90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8357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D0573-F711-4C9F-8777-C37403FD5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CD25F-6B90-4623-A1FD-07BCE835A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1F6C1-5B9E-4D7F-AD6A-851DA1784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C2709-01E4-44EA-838B-2ED84C368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DC19-A867-CE46-AA73-1BDAA251DBB3}" type="datetime1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B7D6D-ACE4-43B9-A855-20ABD662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9BE97-8A53-441E-935B-6E6B21807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2B8-069E-4601-8F17-4E81F3C90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6765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99ABC-C7DA-4CB3-9DA8-CA0F9E441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97D83D-A1A7-4AD1-84B0-9B81AB54DB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30F497-F96D-4CA8-A28A-E42F37B03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82BBC-2C2F-4A92-B55E-0FEF314CB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B9D1-998C-B14B-9C23-8DF0858479DB}" type="datetime1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59035-36BB-4371-912C-21C665779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B474B-B6B5-42FB-9807-4B5A96E28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2B8-069E-4601-8F17-4E81F3C90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4412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EF31D-EC75-4A8C-BEA4-089CA36F9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33DFB-B85C-4852-A3EF-D5180CFB0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A0463-53DE-4269-9C8D-6F8CA3D19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0965-00DA-CE4A-9BB0-86B8242A430B}" type="datetime1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4EA1-EF4A-4C81-9A9B-366E9569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669BC-88B4-410F-BAC4-7C64F4694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2B8-069E-4601-8F17-4E81F3C90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7194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7FD22F-B58F-4901-85A5-742466475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EB46-2F96-481D-849F-0797F0E32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40740-7DB7-4B3B-AFB3-7D796C359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2B3-DF5A-9144-8386-BE8C2564A55D}" type="datetime1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9757F-EE77-44FC-BBBE-587B758AA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SW GMSA Genomics Event 23rd January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F1A7B-567F-412B-A447-84AF4C489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82B8-069E-4601-8F17-4E81F3C90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90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DCE74-EAA6-2320-D818-36EB66A54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536D-9870-12A7-758A-A0B7876D1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F8755-A568-97D0-022E-1B5752913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49D88-1A67-B0D5-2C0D-FBF59F039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6DEA-4EDA-4C9F-9605-F744DCA3B862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CFA7F-B3BF-D212-4F34-AA4A9894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DCDD4-519E-9D54-F1D4-7D234C881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94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2261A-B8C5-7D49-421C-060CD1357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2269B-D891-AF27-EE08-A51BAC1BA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BA625A-A07F-B20F-526D-0F59C3F2B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54F03-85ED-D3BE-09DA-7362FB37B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AA58CF-B6BE-685A-0FFA-60CEA487A5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2B9595-2CEA-7FAF-46B3-AE79F1C14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6DEA-4EDA-4C9F-9605-F744DCA3B862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A7D8B6-5C68-AEEA-B5E0-85BE8A8A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6AE939-B86A-7C8F-E163-C6FDEE660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83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7C5E-A559-49D0-8536-5DEC994E1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E910A0-1BC7-4085-C255-E4BD21A7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6DEA-4EDA-4C9F-9605-F744DCA3B862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E0A73F-02EF-3601-0B06-737B1ECF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46C2B6-A4B2-9696-7C09-468CAC04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49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B63C2C-D2C7-B01B-83E5-464C31C3C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6DEA-4EDA-4C9F-9605-F744DCA3B862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11D40-B41D-B41B-3B95-D61CF65A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E2FF7-CAE1-478D-BE1F-B1A35BCC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18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C6EB5-FB94-263F-3D1D-3470321B3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5E004-ED44-A57A-0C41-BA5CBE03A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E4E2E-AD9B-385B-1452-93E925B88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4B5CD6-2550-83BB-214F-076330D6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6DEA-4EDA-4C9F-9605-F744DCA3B862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90CEE-CE8B-B208-D61C-9606A629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07555-008A-0572-0A6E-A1FF90169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18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31ECF-27AA-D288-BBBD-48BEB23A4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B57EC6-6317-A12B-F40C-7FF4F1733F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1BF39F-D7E1-DF09-1D15-7054F4CF9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C2AFE-1520-B60C-CD0B-52E37238A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6DEA-4EDA-4C9F-9605-F744DCA3B862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6EDDD-6BFC-8E4A-DB39-C70B00B3C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9A8F6-AB8E-174B-69EB-4B7FFD05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96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636E7C-8CBF-8A0A-4B84-34995384A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66EE7B-52B0-AB86-A0C3-93FE26126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79C02-71C9-0D8E-C021-4D2F5D5FBC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DA6DEA-4EDA-4C9F-9605-F744DCA3B862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D7E7F-C3DB-EE01-33FF-9EA91710B8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17D32-7EF9-A6DA-7DD3-EA1F1C47E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11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93117-01B7-EA42-BED7-72E2E1F1E777}" type="datetime1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SW GMSA Genomics Event 23rd January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4F6DE-5E6D-4256-A0B7-F4C6A0743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3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sldNum="0" hd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27F644-56E8-405D-B6B3-9F024241F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8913B-AF0C-4263-8FEB-5D8ABDA55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E62E4-AB1B-4535-8BB8-0FB02BA7DB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89411-2266-D74B-88E1-E42B5ECD55EC}" type="datetime1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B7587-B580-4BE9-A7C8-B0878560B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SW GMSA Genomics Event 23rd January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0B5F7-0550-4038-8E27-BFB70C09E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A82B8-069E-4601-8F17-4E81F3C90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1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image" Target="../media/image13.png"/><Relationship Id="rId18" Type="http://schemas.openxmlformats.org/officeDocument/2006/relationships/image" Target="../media/image1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openxmlformats.org/officeDocument/2006/relationships/image" Target="../media/image3.jpeg"/><Relationship Id="rId2" Type="http://schemas.openxmlformats.org/officeDocument/2006/relationships/image" Target="../media/image12.jpeg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3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image" Target="../media/image15.png"/><Relationship Id="rId10" Type="http://schemas.openxmlformats.org/officeDocument/2006/relationships/diagramQuickStyle" Target="../diagrams/quickStyle4.xml"/><Relationship Id="rId19" Type="http://schemas.openxmlformats.org/officeDocument/2006/relationships/image" Target="../media/image8.png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image" Target="../media/image14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louise.medley@nhs.net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uth.cleaver@nhs.net" TargetMode="External"/><Relationship Id="rId4" Type="http://schemas.openxmlformats.org/officeDocument/2006/relationships/hyperlink" Target="mailto:Laura.Yarram-Smith@nbt.nhs.uk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image" Target="../media/image7.svg"/><Relationship Id="rId2" Type="http://schemas.openxmlformats.org/officeDocument/2006/relationships/image" Target="../media/image2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9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image" Target="../media/image5.svg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FD65A38-5432-C25D-723F-B10FB9184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442" y="921715"/>
            <a:ext cx="5163022" cy="2635993"/>
          </a:xfrm>
        </p:spPr>
        <p:txBody>
          <a:bodyPr anchor="b">
            <a:normAutofit/>
          </a:bodyPr>
          <a:lstStyle/>
          <a:p>
            <a:pPr algn="l" defTabSz="914400">
              <a:spcBef>
                <a:spcPts val="0"/>
              </a:spcBef>
              <a:defRPr/>
            </a:pPr>
            <a:r>
              <a:rPr lang="en-US" sz="4800">
                <a:latin typeface="Calibri"/>
              </a:rPr>
              <a:t>National ctDNA Lung Cancer Pilot </a:t>
            </a:r>
            <a:br>
              <a:rPr kumimoji="0" lang="en-US" sz="4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lang="en-US" sz="4800"/>
              <a:t>Update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FD1EFE5-7F7E-D92C-AD2B-2BB6BD03C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541263"/>
            <a:ext cx="6186958" cy="1395022"/>
          </a:xfrm>
        </p:spPr>
        <p:txBody>
          <a:bodyPr anchor="t">
            <a:normAutofit/>
          </a:bodyPr>
          <a:lstStyle/>
          <a:p>
            <a:pPr marL="0" marR="0" lvl="0" indent="0" algn="l" defTabSz="121917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Louise Medley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Consultant Medical Oncologist, Torbay and South Devon NHS Trust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Cancer Lead, South West Genomic Laboratory Hub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57799A9-195B-BD71-E34F-F65CEC2A9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3907" y="2102975"/>
            <a:ext cx="5163022" cy="227405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C72CFC-4921-E0DA-C8C3-30AB4C7BDEA9}"/>
              </a:ext>
            </a:extLst>
          </p:cNvPr>
          <p:cNvSpPr txBox="1"/>
          <p:nvPr/>
        </p:nvSpPr>
        <p:spPr>
          <a:xfrm>
            <a:off x="4038598" y="6386121"/>
            <a:ext cx="3417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SWAG Lung CAG 14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May 2024</a:t>
            </a:r>
          </a:p>
        </p:txBody>
      </p:sp>
    </p:spTree>
    <p:extLst>
      <p:ext uri="{BB962C8B-B14F-4D97-AF65-F5344CB8AC3E}">
        <p14:creationId xmlns:p14="http://schemas.microsoft.com/office/powerpoint/2010/main" val="2803986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46C6C6-253A-8F48-BFB8-F7A4BB143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Tier</a:t>
            </a:r>
            <a:r>
              <a:rPr lang="en-US" sz="4000" kern="1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 Variant Detection (25% samples) 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709CE22-6F05-E71C-C30C-6C0247AF0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799469"/>
              </p:ext>
            </p:extLst>
          </p:nvPr>
        </p:nvGraphicFramePr>
        <p:xfrm>
          <a:off x="396669" y="1639460"/>
          <a:ext cx="11398662" cy="5154543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849666">
                  <a:extLst>
                    <a:ext uri="{9D8B030D-6E8A-4147-A177-3AD203B41FA5}">
                      <a16:colId xmlns:a16="http://schemas.microsoft.com/office/drawing/2014/main" val="542862170"/>
                    </a:ext>
                  </a:extLst>
                </a:gridCol>
                <a:gridCol w="4219592">
                  <a:extLst>
                    <a:ext uri="{9D8B030D-6E8A-4147-A177-3AD203B41FA5}">
                      <a16:colId xmlns:a16="http://schemas.microsoft.com/office/drawing/2014/main" val="2757126562"/>
                    </a:ext>
                  </a:extLst>
                </a:gridCol>
                <a:gridCol w="2164702">
                  <a:extLst>
                    <a:ext uri="{9D8B030D-6E8A-4147-A177-3AD203B41FA5}">
                      <a16:colId xmlns:a16="http://schemas.microsoft.com/office/drawing/2014/main" val="3445513282"/>
                    </a:ext>
                  </a:extLst>
                </a:gridCol>
                <a:gridCol w="2164702">
                  <a:extLst>
                    <a:ext uri="{9D8B030D-6E8A-4147-A177-3AD203B41FA5}">
                      <a16:colId xmlns:a16="http://schemas.microsoft.com/office/drawing/2014/main" val="667707885"/>
                    </a:ext>
                  </a:extLst>
                </a:gridCol>
              </a:tblGrid>
              <a:tr h="406647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VARIANT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LINE TREATMENT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SMOKING STATUS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HISTOLOGY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476167"/>
                  </a:ext>
                </a:extLst>
              </a:tr>
              <a:tr h="406647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EGFRL858R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b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Moved from area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Ex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Adenocarcinoma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9275679"/>
                  </a:ext>
                </a:extLst>
              </a:tr>
              <a:tr h="318428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EGFR Exon 19 del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Paloma 2 Clinical Trial*        May 2023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Non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Adenocarcinoma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0705094"/>
                  </a:ext>
                </a:extLst>
              </a:tr>
              <a:tr h="27484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EGFRL858R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Paloma 2 Clinical Trial*.       June 2023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Non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Adenocarcinoma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242483"/>
                  </a:ext>
                </a:extLst>
              </a:tr>
              <a:tr h="31102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EGFR Exon 20ins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Paloma 2 Clinical Trial**.     Nov 2023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Ex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Adenocarcinoma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980302"/>
                  </a:ext>
                </a:extLst>
              </a:tr>
              <a:tr h="27484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ALK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 err="1">
                          <a:ln>
                            <a:noFill/>
                          </a:ln>
                          <a:effectLst/>
                        </a:rPr>
                        <a:t>Alectinib</a:t>
                      </a: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                                      June 2023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Ex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Adenocarcinoma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634836"/>
                  </a:ext>
                </a:extLst>
              </a:tr>
              <a:tr h="27484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ALK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 err="1">
                          <a:ln>
                            <a:noFill/>
                          </a:ln>
                          <a:effectLst/>
                        </a:rPr>
                        <a:t>Alectinib</a:t>
                      </a: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                                      Oct 2023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Current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NSCLC NOS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145490"/>
                  </a:ext>
                </a:extLst>
              </a:tr>
              <a:tr h="27484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KRAS G12C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BSC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Adenocarcinoma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393536"/>
                  </a:ext>
                </a:extLst>
              </a:tr>
              <a:tr h="347351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KRAS G12C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b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BSC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Adenocarcinoma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693866"/>
                  </a:ext>
                </a:extLst>
              </a:tr>
              <a:tr h="27484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>
                          <a:ln>
                            <a:noFill/>
                          </a:ln>
                          <a:effectLst/>
                        </a:rPr>
                        <a:t>KRAS G12C</a:t>
                      </a:r>
                      <a:endParaRPr lang="en-GB" sz="2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b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Chemotherapy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Current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Adenocarcinoma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550191"/>
                  </a:ext>
                </a:extLst>
              </a:tr>
              <a:tr h="27484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KRAS G12C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b="0" i="0" u="none" strike="noStrike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ChemoRT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Ex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Adenocarcinoma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185453"/>
                  </a:ext>
                </a:extLst>
              </a:tr>
              <a:tr h="31570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>
                          <a:ln>
                            <a:noFill/>
                          </a:ln>
                          <a:effectLst/>
                        </a:rPr>
                        <a:t>KRAS G12C</a:t>
                      </a:r>
                      <a:endParaRPr lang="en-GB" sz="20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Colon cancer on histology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n/a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241291"/>
                  </a:ext>
                </a:extLst>
              </a:tr>
              <a:tr h="406647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MET Exon 14 Skipping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 err="1">
                          <a:ln>
                            <a:noFill/>
                          </a:ln>
                          <a:effectLst/>
                        </a:rPr>
                        <a:t>Tepotinib</a:t>
                      </a: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                                       Aug 2023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Ex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Squamous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95842"/>
                  </a:ext>
                </a:extLst>
              </a:tr>
              <a:tr h="406647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MET Exon 14 Skipping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u="none" strike="noStrike" dirty="0" err="1">
                          <a:ln>
                            <a:noFill/>
                          </a:ln>
                          <a:effectLst/>
                        </a:rPr>
                        <a:t>Tepotinib</a:t>
                      </a:r>
                      <a:r>
                        <a:rPr lang="en-GB" sz="2000" u="none" strike="noStrike" dirty="0">
                          <a:ln>
                            <a:noFill/>
                          </a:ln>
                          <a:effectLst/>
                        </a:rPr>
                        <a:t>                                       Jan 2024</a:t>
                      </a: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Adenocarcinoma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845649"/>
                  </a:ext>
                </a:extLst>
              </a:tr>
              <a:tr h="406647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b="0" i="1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Paloma 2 Clinical Trial Arm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b="0" i="1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Lazertinib &amp; </a:t>
                      </a:r>
                      <a:r>
                        <a:rPr lang="en-GB" sz="2000" b="0" i="1" u="none" strike="noStrike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Amivantimab</a:t>
                      </a:r>
                      <a:endParaRPr lang="en-GB" sz="2000" b="0" i="1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GB" sz="2000" b="0" i="1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 Carbo/Pemetrexed &amp; </a:t>
                      </a:r>
                      <a:r>
                        <a:rPr lang="en-GB" sz="2000" b="0" i="1" u="none" strike="noStrike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Amivantimab</a:t>
                      </a:r>
                      <a:endParaRPr lang="en-GB" sz="2000" b="0" i="1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392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108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95" descr="https://images.creativemarket.com/0.1.0/ps/1360794/90/60/m2/fpnw/wm0/stopwatch-icon-01-.jpg?1465806531&amp;s=e3bc6e01e5c488f4c582318f9f3c153c">
            <a:extLst>
              <a:ext uri="{FF2B5EF4-FFF2-40B4-BE49-F238E27FC236}">
                <a16:creationId xmlns:a16="http://schemas.microsoft.com/office/drawing/2014/main" id="{EA0C9387-DE19-28C7-72B4-F1FB65110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2705" y="2055"/>
            <a:ext cx="2723888" cy="180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93D6FC-91BC-1352-0132-F6599ED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SW GMSA Genomics Event 23rd January 2024</a:t>
            </a:r>
          </a:p>
        </p:txBody>
      </p:sp>
      <p:graphicFrame>
        <p:nvGraphicFramePr>
          <p:cNvPr id="4" name="Diagram 2">
            <a:extLst>
              <a:ext uri="{FF2B5EF4-FFF2-40B4-BE49-F238E27FC236}">
                <a16:creationId xmlns:a16="http://schemas.microsoft.com/office/drawing/2014/main" id="{173741F5-E199-A89B-F7F1-5C21168D6174}"/>
              </a:ext>
            </a:extLst>
          </p:cNvPr>
          <p:cNvGraphicFramePr/>
          <p:nvPr/>
        </p:nvGraphicFramePr>
        <p:xfrm>
          <a:off x="1531472" y="2082705"/>
          <a:ext cx="5157264" cy="4100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Diagram 2">
            <a:extLst>
              <a:ext uri="{FF2B5EF4-FFF2-40B4-BE49-F238E27FC236}">
                <a16:creationId xmlns:a16="http://schemas.microsoft.com/office/drawing/2014/main" id="{F87BAC79-BDD8-DA66-9144-C2A3E2BC8170}"/>
              </a:ext>
            </a:extLst>
          </p:cNvPr>
          <p:cNvGraphicFramePr/>
          <p:nvPr/>
        </p:nvGraphicFramePr>
        <p:xfrm>
          <a:off x="6715180" y="2096010"/>
          <a:ext cx="5051617" cy="4096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24" name="Graphic 23" descr="Stopwatch 75% with solid fill">
            <a:extLst>
              <a:ext uri="{FF2B5EF4-FFF2-40B4-BE49-F238E27FC236}">
                <a16:creationId xmlns:a16="http://schemas.microsoft.com/office/drawing/2014/main" id="{51D4B0FA-63A8-9D3D-8B63-A478F007B56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459487" y="3078523"/>
            <a:ext cx="1413914" cy="1413914"/>
          </a:xfrm>
          <a:prstGeom prst="rect">
            <a:avLst/>
          </a:prstGeom>
        </p:spPr>
      </p:pic>
      <p:pic>
        <p:nvPicPr>
          <p:cNvPr id="42" name="Graphic 41" descr="Stopwatch 25% with solid fill">
            <a:extLst>
              <a:ext uri="{FF2B5EF4-FFF2-40B4-BE49-F238E27FC236}">
                <a16:creationId xmlns:a16="http://schemas.microsoft.com/office/drawing/2014/main" id="{E20B3812-6D08-A299-7F9C-7BD7B77D709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334604" y="3055051"/>
            <a:ext cx="1460859" cy="1460859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3C903DD2-31C9-F755-E24B-FF21AED479B5}"/>
              </a:ext>
            </a:extLst>
          </p:cNvPr>
          <p:cNvSpPr txBox="1"/>
          <p:nvPr/>
        </p:nvSpPr>
        <p:spPr>
          <a:xfrm>
            <a:off x="3480874" y="4457815"/>
            <a:ext cx="105425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28 days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7AE5C36-4E8F-4F81-08DB-D1C82EDE9828}"/>
              </a:ext>
            </a:extLst>
          </p:cNvPr>
          <p:cNvSpPr txBox="1"/>
          <p:nvPr/>
        </p:nvSpPr>
        <p:spPr>
          <a:xfrm>
            <a:off x="8676471" y="4489214"/>
            <a:ext cx="105425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42 days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C465D10-F37A-D8CF-54AB-A6E9D10C89BD}"/>
              </a:ext>
            </a:extLst>
          </p:cNvPr>
          <p:cNvSpPr txBox="1"/>
          <p:nvPr/>
        </p:nvSpPr>
        <p:spPr>
          <a:xfrm>
            <a:off x="3500922" y="5946457"/>
            <a:ext cx="1032742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days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E9790A6-B407-3BC9-B52A-32BD4512D951}"/>
              </a:ext>
            </a:extLst>
          </p:cNvPr>
          <p:cNvSpPr txBox="1"/>
          <p:nvPr/>
        </p:nvSpPr>
        <p:spPr>
          <a:xfrm>
            <a:off x="8711348" y="5942229"/>
            <a:ext cx="1054251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 days</a:t>
            </a:r>
          </a:p>
        </p:txBody>
      </p:sp>
      <p:sp>
        <p:nvSpPr>
          <p:cNvPr id="68" name="5-point Star 12">
            <a:extLst>
              <a:ext uri="{FF2B5EF4-FFF2-40B4-BE49-F238E27FC236}">
                <a16:creationId xmlns:a16="http://schemas.microsoft.com/office/drawing/2014/main" id="{EB4DA994-838D-C8AE-2200-B5AA066A87A9}"/>
              </a:ext>
            </a:extLst>
          </p:cNvPr>
          <p:cNvSpPr/>
          <p:nvPr/>
        </p:nvSpPr>
        <p:spPr>
          <a:xfrm>
            <a:off x="10302653" y="2587388"/>
            <a:ext cx="531341" cy="537393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0" name="Picture 2" descr="Image preview">
            <a:extLst>
              <a:ext uri="{FF2B5EF4-FFF2-40B4-BE49-F238E27FC236}">
                <a16:creationId xmlns:a16="http://schemas.microsoft.com/office/drawing/2014/main" id="{7398B5BA-5138-7AB9-62BB-889656C2AD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78" r="81805"/>
          <a:stretch/>
        </p:blipFill>
        <p:spPr bwMode="auto">
          <a:xfrm>
            <a:off x="6323480" y="3390143"/>
            <a:ext cx="231235" cy="68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https://icon.torbayandsouthdevon.nhs.uk/areas/digital-media-and-comms/PublishingImages/Branding/TSDFT-COLOUR-CLEAR-UPDATE.png">
            <a:extLst>
              <a:ext uri="{FF2B5EF4-FFF2-40B4-BE49-F238E27FC236}">
                <a16:creationId xmlns:a16="http://schemas.microsoft.com/office/drawing/2014/main" id="{0EFE4B28-3C14-8D05-2C15-7215A997A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311" y="52614"/>
            <a:ext cx="1503405" cy="64325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4" name="Picture 73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99EF2B8E-BD72-E871-2B10-02E279F8174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511" y="171669"/>
            <a:ext cx="3329860" cy="1093728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D10F04F1-C53A-9244-C898-3EB6BE4F3E8C}"/>
              </a:ext>
            </a:extLst>
          </p:cNvPr>
          <p:cNvSpPr txBox="1"/>
          <p:nvPr/>
        </p:nvSpPr>
        <p:spPr>
          <a:xfrm>
            <a:off x="1319173" y="513687"/>
            <a:ext cx="9705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Time Critical: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 </a:t>
            </a: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ctDNA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Improve Referral to Treatment?*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EF5B22C-24DF-486E-C82B-51441778445E}"/>
              </a:ext>
            </a:extLst>
          </p:cNvPr>
          <p:cNvSpPr txBox="1"/>
          <p:nvPr/>
        </p:nvSpPr>
        <p:spPr>
          <a:xfrm>
            <a:off x="8865219" y="6613817"/>
            <a:ext cx="3328583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 Data from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Torbay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South Devon NHS Trust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ctDNA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Pilot</a:t>
            </a:r>
          </a:p>
        </p:txBody>
      </p:sp>
      <p:sp>
        <p:nvSpPr>
          <p:cNvPr id="114" name="Arrow: Right 2">
            <a:extLst>
              <a:ext uri="{FF2B5EF4-FFF2-40B4-BE49-F238E27FC236}">
                <a16:creationId xmlns:a16="http://schemas.microsoft.com/office/drawing/2014/main" id="{3ED5D63F-AA52-D50C-4266-C164044821F6}"/>
              </a:ext>
            </a:extLst>
          </p:cNvPr>
          <p:cNvSpPr/>
          <p:nvPr/>
        </p:nvSpPr>
        <p:spPr>
          <a:xfrm rot="10800000">
            <a:off x="4535587" y="4617615"/>
            <a:ext cx="4142589" cy="119338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A3B7FA-EB48-3ED0-32DB-74FC41A0B665}"/>
              </a:ext>
            </a:extLst>
          </p:cNvPr>
          <p:cNvSpPr txBox="1"/>
          <p:nvPr/>
        </p:nvSpPr>
        <p:spPr>
          <a:xfrm>
            <a:off x="10568007" y="2082317"/>
            <a:ext cx="1335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Access to timely:</a:t>
            </a:r>
          </a:p>
          <a:p>
            <a:r>
              <a:rPr lang="en-US" sz="1000" dirty="0"/>
              <a:t>image guided biopsy, Bronchoscopy,</a:t>
            </a:r>
          </a:p>
          <a:p>
            <a:r>
              <a:rPr lang="en-US" sz="1000" dirty="0"/>
              <a:t>EBUS </a:t>
            </a:r>
            <a:r>
              <a:rPr lang="en-US" sz="1000" dirty="0" err="1"/>
              <a:t>etc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63073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46C6C6-253A-8F48-BFB8-F7A4BB143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Have We Learnt?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51CE7-253A-6A15-3A8A-F6D86D935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4825" y="-363151"/>
            <a:ext cx="7222325" cy="3984488"/>
          </a:xfr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BENEFITS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Reduction in time to treatment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Gain further experience with genomic signatures within lung cancer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Identify barriers early (and requirements for investment) prior to SOC implementation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Earlier </a:t>
            </a:r>
            <a:r>
              <a:rPr lang="en-GB" sz="1600" dirty="0" err="1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dentification of Clinical Trial opportunities for patients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06DE1C-240B-E0F6-3EC9-043466CE3D79}"/>
              </a:ext>
            </a:extLst>
          </p:cNvPr>
          <p:cNvSpPr txBox="1"/>
          <p:nvPr/>
        </p:nvSpPr>
        <p:spPr>
          <a:xfrm>
            <a:off x="7372843" y="945729"/>
            <a:ext cx="3668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+mn-ea"/>
                <a:cs typeface="Arial"/>
              </a:rPr>
              <a:t>but only if taken as early as possible in pathway AND clinicians confident to act on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+mn-ea"/>
                <a:cs typeface="Arial"/>
              </a:rPr>
              <a:t>ctDNA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+mn-ea"/>
                <a:cs typeface="Arial"/>
              </a:rPr>
              <a:t> report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E883C03-9E2A-99E8-1763-92A672B41251}"/>
              </a:ext>
            </a:extLst>
          </p:cNvPr>
          <p:cNvSpPr txBox="1">
            <a:spLocks/>
          </p:cNvSpPr>
          <p:nvPr/>
        </p:nvSpPr>
        <p:spPr>
          <a:xfrm>
            <a:off x="4268880" y="2156411"/>
            <a:ext cx="7793835" cy="39844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CHALLENGES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Process required at start of pathway BUT the Report required by end of pathway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Trained Staff to Take Samples: Can ‘routine’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Phelbotomy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service manage this?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Tracking of Samples (Samples do not currently flow through trust Laboratory systems)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Report Integration into patient ‘notes’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Interpretation of results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16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8B7048-F6B7-2680-D7B8-65300E79AE9C}"/>
              </a:ext>
            </a:extLst>
          </p:cNvPr>
          <p:cNvSpPr txBox="1"/>
          <p:nvPr/>
        </p:nvSpPr>
        <p:spPr>
          <a:xfrm>
            <a:off x="9302115" y="2779257"/>
            <a:ext cx="2537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highlight>
                  <a:srgbClr val="FFFF00"/>
                </a:highlight>
                <a:latin typeface="Arial"/>
                <a:cs typeface="Arial"/>
              </a:rPr>
              <a:t>Requires genomic conversation to be embedded within whole MDM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E2A74A-57A2-E45F-F9FC-F848AFC44B29}"/>
              </a:ext>
            </a:extLst>
          </p:cNvPr>
          <p:cNvSpPr/>
          <p:nvPr/>
        </p:nvSpPr>
        <p:spPr>
          <a:xfrm>
            <a:off x="4264825" y="5397331"/>
            <a:ext cx="7927176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Calibri"/>
              </a:rPr>
              <a:t>THANK YOU 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Calibri"/>
              </a:rPr>
              <a:t>to all Sites and Patients for Participating in the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Calibri"/>
              </a:rPr>
              <a:t>ctDNA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Calibri"/>
              </a:rPr>
              <a:t> Transformation Project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Picture 7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8AF468EB-AA6F-34F2-AE1D-9800F7C084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496" y="20973"/>
            <a:ext cx="2264504" cy="74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243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46C6C6-253A-8F48-BFB8-F7A4BB143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Where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51CE7-253A-6A15-3A8A-F6D86D935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695" y="655972"/>
            <a:ext cx="5775516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/>
              <a:t>PHASE 3</a:t>
            </a:r>
          </a:p>
          <a:p>
            <a:r>
              <a:rPr lang="en-US" sz="2000" dirty="0"/>
              <a:t>‘Business as Usual’ – no data collection required</a:t>
            </a:r>
          </a:p>
          <a:p>
            <a:r>
              <a:rPr lang="en-US" sz="2000" dirty="0"/>
              <a:t>100 sample kits ordered by SW from RMH since 1/4/24</a:t>
            </a:r>
          </a:p>
          <a:p>
            <a:r>
              <a:rPr lang="en-US" sz="2000" dirty="0"/>
              <a:t>29 samples received (21 reported)</a:t>
            </a:r>
          </a:p>
          <a:p>
            <a:r>
              <a:rPr lang="en-US" sz="2000" dirty="0"/>
              <a:t>Average TAT (lab) 11 days</a:t>
            </a:r>
          </a:p>
          <a:p>
            <a:r>
              <a:rPr lang="en-US" sz="2000" dirty="0"/>
              <a:t>‘BTOG effect’ seen on Friday with increase number of tests received at RMH!</a:t>
            </a:r>
          </a:p>
          <a:p>
            <a:r>
              <a:rPr lang="en-US" sz="2000" dirty="0"/>
              <a:t>Will </a:t>
            </a:r>
            <a:r>
              <a:rPr lang="en-US" sz="2000" dirty="0" err="1"/>
              <a:t>ctDNA</a:t>
            </a:r>
            <a:r>
              <a:rPr lang="en-US" sz="2000" dirty="0"/>
              <a:t> replace tissue NGS …for some…for all?</a:t>
            </a:r>
          </a:p>
          <a:p>
            <a:r>
              <a:rPr lang="en-US" sz="2000" dirty="0"/>
              <a:t>What about </a:t>
            </a:r>
            <a:r>
              <a:rPr lang="en-US" sz="2000" dirty="0" err="1"/>
              <a:t>ctDNA</a:t>
            </a:r>
            <a:r>
              <a:rPr lang="en-US" sz="2000" dirty="0"/>
              <a:t> testing at SWGLH?</a:t>
            </a:r>
          </a:p>
          <a:p>
            <a:r>
              <a:rPr lang="en-US" sz="2000" dirty="0"/>
              <a:t>SW Lung GTAB to start very soon (Fridays 2-3pm) </a:t>
            </a:r>
          </a:p>
        </p:txBody>
      </p:sp>
      <p:pic>
        <p:nvPicPr>
          <p:cNvPr id="20" name="Picture 19" descr="A row of samples for medical testing">
            <a:extLst>
              <a:ext uri="{FF2B5EF4-FFF2-40B4-BE49-F238E27FC236}">
                <a16:creationId xmlns:a16="http://schemas.microsoft.com/office/drawing/2014/main" id="{0842997D-5AE4-A982-C966-07AE467235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176" r="4177"/>
          <a:stretch/>
        </p:blipFill>
        <p:spPr>
          <a:xfrm>
            <a:off x="10280072" y="10"/>
            <a:ext cx="1911927" cy="6857990"/>
          </a:xfrm>
          <a:prstGeom prst="rect">
            <a:avLst/>
          </a:prstGeom>
        </p:spPr>
      </p:pic>
      <p:pic>
        <p:nvPicPr>
          <p:cNvPr id="4" name="Picture 3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92589393-0123-B947-46F6-464D32FF58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725" y="139488"/>
            <a:ext cx="2264504" cy="74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953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B374B0-5BF2-16D8-9738-AD226AB28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963" y="1386218"/>
            <a:ext cx="5163022" cy="263599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Questions?</a:t>
            </a:r>
            <a:b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1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F1F406E-72D1-3C13-8FEE-282FD87A6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3907" y="619958"/>
            <a:ext cx="5163022" cy="5240084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83A14C-DD45-D891-0065-E30EAA68A03B}"/>
              </a:ext>
            </a:extLst>
          </p:cNvPr>
          <p:cNvSpPr txBox="1"/>
          <p:nvPr/>
        </p:nvSpPr>
        <p:spPr>
          <a:xfrm>
            <a:off x="705443" y="4331970"/>
            <a:ext cx="369510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GTAB</a:t>
            </a:r>
            <a:b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1800" kern="1200" dirty="0">
                <a:solidFill>
                  <a:schemeClr val="bg1"/>
                </a:solidFill>
                <a:latin typeface="+mj-lt"/>
                <a:ea typeface="+mj-ea"/>
                <a:cs typeface="+mj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louise.medley@nhs.net</a:t>
            </a:r>
            <a:br>
              <a:rPr lang="en-US" sz="1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18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Laura.Yarram-Smith@nbt.nhs.uk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ruth.cleaver@nhs.net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8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865DE5-CD77-F310-37B4-1AF9883E3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SW GMSA Genomics Event 23rd January 2024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530F38-BE18-7246-9E6A-80F5051D2E8C}"/>
              </a:ext>
            </a:extLst>
          </p:cNvPr>
          <p:cNvSpPr txBox="1"/>
          <p:nvPr/>
        </p:nvSpPr>
        <p:spPr>
          <a:xfrm>
            <a:off x="2331222" y="283615"/>
            <a:ext cx="7912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NHSE </a:t>
            </a: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ctDNA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NSCLC Pilot Project </a:t>
            </a:r>
          </a:p>
        </p:txBody>
      </p:sp>
      <p:pic>
        <p:nvPicPr>
          <p:cNvPr id="6" name="Picture 2" descr="Liquid biopsy for lung cancer early detection | Exosome RNA">
            <a:extLst>
              <a:ext uri="{FF2B5EF4-FFF2-40B4-BE49-F238E27FC236}">
                <a16:creationId xmlns:a16="http://schemas.microsoft.com/office/drawing/2014/main" id="{EF8ED242-8C49-056C-D347-1163D2B092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8" r="-430"/>
          <a:stretch/>
        </p:blipFill>
        <p:spPr bwMode="auto">
          <a:xfrm>
            <a:off x="204914" y="1360457"/>
            <a:ext cx="2699822" cy="1813940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6F79A19-24D6-0E4C-4556-61B90001A3D9}"/>
              </a:ext>
            </a:extLst>
          </p:cNvPr>
          <p:cNvSpPr/>
          <p:nvPr/>
        </p:nvSpPr>
        <p:spPr>
          <a:xfrm>
            <a:off x="1456099" y="1393420"/>
            <a:ext cx="1382371" cy="814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2" descr="Image preview">
            <a:extLst>
              <a:ext uri="{FF2B5EF4-FFF2-40B4-BE49-F238E27FC236}">
                <a16:creationId xmlns:a16="http://schemas.microsoft.com/office/drawing/2014/main" id="{245BBD78-D5D7-34E3-526C-01AC745C3D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78" r="81805"/>
          <a:stretch/>
        </p:blipFill>
        <p:spPr bwMode="auto">
          <a:xfrm>
            <a:off x="1758807" y="3166787"/>
            <a:ext cx="905525" cy="26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11C53B7-6B4C-B0A6-3D44-5356D5851924}"/>
              </a:ext>
            </a:extLst>
          </p:cNvPr>
          <p:cNvCxnSpPr>
            <a:cxnSpLocks/>
          </p:cNvCxnSpPr>
          <p:nvPr/>
        </p:nvCxnSpPr>
        <p:spPr>
          <a:xfrm>
            <a:off x="934876" y="1703786"/>
            <a:ext cx="667272" cy="6530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4D7B24D-CE44-0306-0E35-7792969E6C30}"/>
              </a:ext>
            </a:extLst>
          </p:cNvPr>
          <p:cNvCxnSpPr>
            <a:cxnSpLocks/>
          </p:cNvCxnSpPr>
          <p:nvPr/>
        </p:nvCxnSpPr>
        <p:spPr>
          <a:xfrm>
            <a:off x="451573" y="2468141"/>
            <a:ext cx="1362990" cy="12169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ontent Placeholder 1">
            <a:extLst>
              <a:ext uri="{FF2B5EF4-FFF2-40B4-BE49-F238E27FC236}">
                <a16:creationId xmlns:a16="http://schemas.microsoft.com/office/drawing/2014/main" id="{B3E9043F-64E7-214D-D0B3-6DEFB2257957}"/>
              </a:ext>
            </a:extLst>
          </p:cNvPr>
          <p:cNvGraphicFramePr>
            <a:graphicFrameLocks/>
          </p:cNvGraphicFramePr>
          <p:nvPr/>
        </p:nvGraphicFramePr>
        <p:xfrm>
          <a:off x="2999921" y="2492569"/>
          <a:ext cx="9180513" cy="209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2EEC0929-62E0-2E3F-2641-9286ACFDD31B}"/>
              </a:ext>
            </a:extLst>
          </p:cNvPr>
          <p:cNvSpPr/>
          <p:nvPr/>
        </p:nvSpPr>
        <p:spPr>
          <a:xfrm>
            <a:off x="3016248" y="2547039"/>
            <a:ext cx="4621769" cy="2009087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0" name="Content Placeholder 1">
            <a:extLst>
              <a:ext uri="{FF2B5EF4-FFF2-40B4-BE49-F238E27FC236}">
                <a16:creationId xmlns:a16="http://schemas.microsoft.com/office/drawing/2014/main" id="{0CC7375B-2A84-643D-712C-91817ED7336C}"/>
              </a:ext>
            </a:extLst>
          </p:cNvPr>
          <p:cNvGraphicFramePr>
            <a:graphicFrameLocks/>
          </p:cNvGraphicFramePr>
          <p:nvPr/>
        </p:nvGraphicFramePr>
        <p:xfrm>
          <a:off x="2981670" y="4712846"/>
          <a:ext cx="9180513" cy="209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42" name="Rectangle 41">
            <a:extLst>
              <a:ext uri="{FF2B5EF4-FFF2-40B4-BE49-F238E27FC236}">
                <a16:creationId xmlns:a16="http://schemas.microsoft.com/office/drawing/2014/main" id="{C7A56A63-AB9D-6057-0450-278D4E2AE940}"/>
              </a:ext>
            </a:extLst>
          </p:cNvPr>
          <p:cNvSpPr/>
          <p:nvPr/>
        </p:nvSpPr>
        <p:spPr>
          <a:xfrm>
            <a:off x="7601739" y="5039140"/>
            <a:ext cx="4560444" cy="1625363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Rounded Rectangle 24">
            <a:extLst>
              <a:ext uri="{FF2B5EF4-FFF2-40B4-BE49-F238E27FC236}">
                <a16:creationId xmlns:a16="http://schemas.microsoft.com/office/drawing/2014/main" id="{9AC11DCC-F1E0-F5BF-71BF-7F35CC81B7C9}"/>
              </a:ext>
            </a:extLst>
          </p:cNvPr>
          <p:cNvSpPr/>
          <p:nvPr/>
        </p:nvSpPr>
        <p:spPr>
          <a:xfrm>
            <a:off x="3326181" y="3832102"/>
            <a:ext cx="791820" cy="298174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100</a:t>
            </a:r>
          </a:p>
        </p:txBody>
      </p:sp>
      <p:sp>
        <p:nvSpPr>
          <p:cNvPr id="68" name="Rounded Rectangle 26">
            <a:extLst>
              <a:ext uri="{FF2B5EF4-FFF2-40B4-BE49-F238E27FC236}">
                <a16:creationId xmlns:a16="http://schemas.microsoft.com/office/drawing/2014/main" id="{74F1A7BC-3A49-1E0D-34BF-4DAC22FE7208}"/>
              </a:ext>
            </a:extLst>
          </p:cNvPr>
          <p:cNvSpPr/>
          <p:nvPr/>
        </p:nvSpPr>
        <p:spPr>
          <a:xfrm>
            <a:off x="5670500" y="3825617"/>
            <a:ext cx="791820" cy="323194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125</a:t>
            </a:r>
          </a:p>
        </p:txBody>
      </p:sp>
      <p:sp>
        <p:nvSpPr>
          <p:cNvPr id="92" name="Rounded Rectangle 22">
            <a:extLst>
              <a:ext uri="{FF2B5EF4-FFF2-40B4-BE49-F238E27FC236}">
                <a16:creationId xmlns:a16="http://schemas.microsoft.com/office/drawing/2014/main" id="{80194605-84FB-C69E-19BC-C96EBAEE4775}"/>
              </a:ext>
            </a:extLst>
          </p:cNvPr>
          <p:cNvSpPr/>
          <p:nvPr/>
        </p:nvSpPr>
        <p:spPr>
          <a:xfrm>
            <a:off x="8182591" y="6250712"/>
            <a:ext cx="1649895" cy="29817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April 2024</a:t>
            </a:r>
          </a:p>
        </p:txBody>
      </p:sp>
      <p:pic>
        <p:nvPicPr>
          <p:cNvPr id="94" name="Graphic 93" descr="Stopwatch 75% with solid fill">
            <a:extLst>
              <a:ext uri="{FF2B5EF4-FFF2-40B4-BE49-F238E27FC236}">
                <a16:creationId xmlns:a16="http://schemas.microsoft.com/office/drawing/2014/main" id="{6C96FA5F-627B-223B-AAF7-279F4252B57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101298" y="986417"/>
            <a:ext cx="914400" cy="914400"/>
          </a:xfrm>
          <a:prstGeom prst="rect">
            <a:avLst/>
          </a:prstGeom>
        </p:spPr>
      </p:pic>
      <p:pic>
        <p:nvPicPr>
          <p:cNvPr id="96" name="Graphic 95" descr="Stopwatch 25% with solid fill">
            <a:extLst>
              <a:ext uri="{FF2B5EF4-FFF2-40B4-BE49-F238E27FC236}">
                <a16:creationId xmlns:a16="http://schemas.microsoft.com/office/drawing/2014/main" id="{E1612253-B7FD-C6ED-AC11-EF3FAD3D52C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659087" y="1025879"/>
            <a:ext cx="914400" cy="914400"/>
          </a:xfrm>
          <a:prstGeom prst="rect">
            <a:avLst/>
          </a:prstGeom>
        </p:spPr>
      </p:pic>
      <p:sp>
        <p:nvSpPr>
          <p:cNvPr id="98" name="Arrow: Right 2">
            <a:extLst>
              <a:ext uri="{FF2B5EF4-FFF2-40B4-BE49-F238E27FC236}">
                <a16:creationId xmlns:a16="http://schemas.microsoft.com/office/drawing/2014/main" id="{284182E6-2E67-6240-8979-88F2F8CF671D}"/>
              </a:ext>
            </a:extLst>
          </p:cNvPr>
          <p:cNvSpPr/>
          <p:nvPr/>
        </p:nvSpPr>
        <p:spPr>
          <a:xfrm>
            <a:off x="3978025" y="1021347"/>
            <a:ext cx="4746613" cy="333068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EFDCCA7A-33D1-4697-850E-D5B99EB62439}"/>
              </a:ext>
            </a:extLst>
          </p:cNvPr>
          <p:cNvSpPr/>
          <p:nvPr/>
        </p:nvSpPr>
        <p:spPr>
          <a:xfrm>
            <a:off x="3978024" y="1353019"/>
            <a:ext cx="1339372" cy="25977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56ECA15-1A8F-64ED-1E0F-2C05D360348A}"/>
              </a:ext>
            </a:extLst>
          </p:cNvPr>
          <p:cNvSpPr/>
          <p:nvPr/>
        </p:nvSpPr>
        <p:spPr>
          <a:xfrm>
            <a:off x="5379196" y="1360491"/>
            <a:ext cx="1772703" cy="25229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Treatment decision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6A86A03-B861-6A0D-A909-A99FBA6091BC}"/>
              </a:ext>
            </a:extLst>
          </p:cNvPr>
          <p:cNvSpPr/>
          <p:nvPr/>
        </p:nvSpPr>
        <p:spPr>
          <a:xfrm>
            <a:off x="7202585" y="1362311"/>
            <a:ext cx="1339372" cy="25977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Treatment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DFB6D66C-22B4-40B7-CA26-8F8DBA6C4B26}"/>
              </a:ext>
            </a:extLst>
          </p:cNvPr>
          <p:cNvSpPr txBox="1"/>
          <p:nvPr/>
        </p:nvSpPr>
        <p:spPr>
          <a:xfrm>
            <a:off x="4705025" y="1667150"/>
            <a:ext cx="2772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Time Critical: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Referral to Treatment</a:t>
            </a:r>
          </a:p>
        </p:txBody>
      </p:sp>
      <p:pic>
        <p:nvPicPr>
          <p:cNvPr id="152" name="Picture 15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DCFD2DDE-6B19-EBED-262B-C1E3E7C27E4A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496" y="20973"/>
            <a:ext cx="2264504" cy="743800"/>
          </a:xfrm>
          <a:prstGeom prst="rect">
            <a:avLst/>
          </a:prstGeom>
        </p:spPr>
      </p:pic>
      <p:sp>
        <p:nvSpPr>
          <p:cNvPr id="154" name="Footer Placeholder 41">
            <a:extLst>
              <a:ext uri="{FF2B5EF4-FFF2-40B4-BE49-F238E27FC236}">
                <a16:creationId xmlns:a16="http://schemas.microsoft.com/office/drawing/2014/main" id="{DE37A116-6448-4E1E-0F8E-BB2ACC68D9AF}"/>
              </a:ext>
            </a:extLst>
          </p:cNvPr>
          <p:cNvSpPr txBox="1">
            <a:spLocks/>
          </p:cNvSpPr>
          <p:nvPr/>
        </p:nvSpPr>
        <p:spPr>
          <a:xfrm>
            <a:off x="3395989" y="65516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SW GMSA Genomics Event 23rd January 2024</a:t>
            </a:r>
          </a:p>
        </p:txBody>
      </p:sp>
      <p:sp>
        <p:nvSpPr>
          <p:cNvPr id="157" name="Rounded Rectangle 24">
            <a:extLst>
              <a:ext uri="{FF2B5EF4-FFF2-40B4-BE49-F238E27FC236}">
                <a16:creationId xmlns:a16="http://schemas.microsoft.com/office/drawing/2014/main" id="{279099EB-CA67-3158-7306-3049A8E919DB}"/>
              </a:ext>
            </a:extLst>
          </p:cNvPr>
          <p:cNvSpPr/>
          <p:nvPr/>
        </p:nvSpPr>
        <p:spPr>
          <a:xfrm>
            <a:off x="3019522" y="4975102"/>
            <a:ext cx="1683917" cy="3167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Phase 1</a:t>
            </a:r>
          </a:p>
        </p:txBody>
      </p:sp>
      <p:sp>
        <p:nvSpPr>
          <p:cNvPr id="158" name="Rounded Rectangle 24">
            <a:extLst>
              <a:ext uri="{FF2B5EF4-FFF2-40B4-BE49-F238E27FC236}">
                <a16:creationId xmlns:a16="http://schemas.microsoft.com/office/drawing/2014/main" id="{A1A54C16-A91A-777F-8E93-0A8F0985FD89}"/>
              </a:ext>
            </a:extLst>
          </p:cNvPr>
          <p:cNvSpPr/>
          <p:nvPr/>
        </p:nvSpPr>
        <p:spPr>
          <a:xfrm>
            <a:off x="5286936" y="4975102"/>
            <a:ext cx="1683917" cy="3167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Phase 2</a:t>
            </a:r>
          </a:p>
        </p:txBody>
      </p:sp>
      <p:sp>
        <p:nvSpPr>
          <p:cNvPr id="159" name="Rounded Rectangle 24">
            <a:extLst>
              <a:ext uri="{FF2B5EF4-FFF2-40B4-BE49-F238E27FC236}">
                <a16:creationId xmlns:a16="http://schemas.microsoft.com/office/drawing/2014/main" id="{0269E304-7156-1DE9-4AD5-5EDD1AB24238}"/>
              </a:ext>
            </a:extLst>
          </p:cNvPr>
          <p:cNvSpPr/>
          <p:nvPr/>
        </p:nvSpPr>
        <p:spPr>
          <a:xfrm>
            <a:off x="7637985" y="5040150"/>
            <a:ext cx="1683917" cy="3167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Phase 3</a:t>
            </a:r>
          </a:p>
        </p:txBody>
      </p:sp>
    </p:spTree>
    <p:extLst>
      <p:ext uri="{BB962C8B-B14F-4D97-AF65-F5344CB8AC3E}">
        <p14:creationId xmlns:p14="http://schemas.microsoft.com/office/powerpoint/2010/main" val="58644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126C35C-74D9-4A0D-B0EC-7D3C63A73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7827" y="8710"/>
            <a:ext cx="2070648" cy="912016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E6D69B1-F0B7-5ACF-1F77-B16773123702}"/>
              </a:ext>
            </a:extLst>
          </p:cNvPr>
          <p:cNvGraphicFramePr>
            <a:graphicFrameLocks/>
          </p:cNvGraphicFramePr>
          <p:nvPr/>
        </p:nvGraphicFramePr>
        <p:xfrm>
          <a:off x="7757179" y="2391612"/>
          <a:ext cx="4433113" cy="2723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BB4E1AA-8C72-4F32-ABAA-4AAC32611092}"/>
              </a:ext>
            </a:extLst>
          </p:cNvPr>
          <p:cNvSpPr txBox="1"/>
          <p:nvPr/>
        </p:nvSpPr>
        <p:spPr>
          <a:xfrm>
            <a:off x="408115" y="750442"/>
            <a:ext cx="10649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NHSE </a:t>
            </a: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ctDNA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Pilot Project: 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SW GLH Experience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104E0C7-1667-89C4-5D2A-003B985065C0}"/>
              </a:ext>
            </a:extLst>
          </p:cNvPr>
          <p:cNvGraphicFramePr>
            <a:graphicFrameLocks/>
          </p:cNvGraphicFramePr>
          <p:nvPr/>
        </p:nvGraphicFramePr>
        <p:xfrm>
          <a:off x="528920" y="1315298"/>
          <a:ext cx="7142204" cy="4487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397249CD-D507-FD6F-7B7C-0637F1610952}"/>
              </a:ext>
            </a:extLst>
          </p:cNvPr>
          <p:cNvSpPr/>
          <p:nvPr/>
        </p:nvSpPr>
        <p:spPr>
          <a:xfrm>
            <a:off x="1101610" y="5859420"/>
            <a:ext cx="6572437" cy="460479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Good experience of using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ctDNA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across majority of SW Trusts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EDE81D-007F-9FC8-57B4-E0D6A16CCDD8}"/>
              </a:ext>
            </a:extLst>
          </p:cNvPr>
          <p:cNvSpPr/>
          <p:nvPr/>
        </p:nvSpPr>
        <p:spPr>
          <a:xfrm>
            <a:off x="8257930" y="1898971"/>
            <a:ext cx="3895192" cy="414908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Good uptake of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ctDNA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use in SW GMSA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pic>
        <p:nvPicPr>
          <p:cNvPr id="15" name="Graphic 14" descr="Checkbox Ticked with solid fill">
            <a:extLst>
              <a:ext uri="{FF2B5EF4-FFF2-40B4-BE49-F238E27FC236}">
                <a16:creationId xmlns:a16="http://schemas.microsoft.com/office/drawing/2014/main" id="{1A2A4372-10CB-A622-F7A0-E461B4C902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9693" y="5664755"/>
            <a:ext cx="840512" cy="840512"/>
          </a:xfrm>
          <a:prstGeom prst="rect">
            <a:avLst/>
          </a:prstGeom>
        </p:spPr>
      </p:pic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6350D90A-C537-ACBF-F810-F8DF6DF48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SW GMSA Genomics Event 23rd January 2024</a:t>
            </a:r>
          </a:p>
        </p:txBody>
      </p:sp>
      <p:pic>
        <p:nvPicPr>
          <p:cNvPr id="2" name="Graphic 1" descr="Checkbox Ticked with solid fill">
            <a:extLst>
              <a:ext uri="{FF2B5EF4-FFF2-40B4-BE49-F238E27FC236}">
                <a16:creationId xmlns:a16="http://schemas.microsoft.com/office/drawing/2014/main" id="{8CB43483-B74D-EB8B-5D13-D2305BCE38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51522" y="1687487"/>
            <a:ext cx="840512" cy="84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1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1DF91F20-B96F-4F77-AC3E-2CDD3BAA1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8111296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858281" y="-401562"/>
            <a:ext cx="6858004" cy="7661129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-1"/>
            <a:ext cx="8118331" cy="6858000"/>
          </a:xfrm>
          <a:prstGeom prst="rect">
            <a:avLst/>
          </a:prstGeom>
          <a:gradFill>
            <a:gsLst>
              <a:gs pos="14000">
                <a:schemeClr val="accent1">
                  <a:alpha val="0"/>
                </a:schemeClr>
              </a:gs>
              <a:gs pos="100000">
                <a:srgbClr val="000000">
                  <a:alpha val="82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7B6A113-58CD-406C-BCE4-6E1F1F2BE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449520">
            <a:off x="2569700" y="983306"/>
            <a:ext cx="5005754" cy="5005754"/>
          </a:xfrm>
          <a:prstGeom prst="ellipse">
            <a:avLst/>
          </a:prstGeom>
          <a:gradFill>
            <a:gsLst>
              <a:gs pos="17000">
                <a:schemeClr val="accent1">
                  <a:lumMod val="75000"/>
                  <a:alpha val="0"/>
                </a:schemeClr>
              </a:gs>
              <a:gs pos="82000">
                <a:srgbClr val="000000">
                  <a:alpha val="24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FD65A38-5432-C25D-723F-B10FB9184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948" y="857251"/>
            <a:ext cx="6219582" cy="3160113"/>
          </a:xfrm>
        </p:spPr>
        <p:txBody>
          <a:bodyPr anchor="b">
            <a:normAutofit/>
          </a:bodyPr>
          <a:lstStyle/>
          <a:p>
            <a:pPr algn="l" defTabSz="914400">
              <a:spcBef>
                <a:spcPts val="0"/>
              </a:spcBef>
              <a:defRPr/>
            </a:pPr>
            <a:r>
              <a:rPr lang="en-US" sz="4800" dirty="0">
                <a:solidFill>
                  <a:srgbClr val="FFFFFF"/>
                </a:solidFill>
                <a:latin typeface="Calibri"/>
              </a:rPr>
              <a:t>National </a:t>
            </a:r>
            <a:r>
              <a:rPr lang="en-US" sz="4800" dirty="0" err="1">
                <a:solidFill>
                  <a:srgbClr val="FFFFFF"/>
                </a:solidFill>
                <a:latin typeface="Calibri"/>
              </a:rPr>
              <a:t>ctDNA</a:t>
            </a:r>
            <a:r>
              <a:rPr lang="en-US" sz="4800" dirty="0">
                <a:solidFill>
                  <a:srgbClr val="FFFFFF"/>
                </a:solidFill>
                <a:latin typeface="Calibri"/>
              </a:rPr>
              <a:t> Lung Cancer Pilot </a:t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4354178"/>
            <a:ext cx="8118330" cy="250381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33000"/>
                </a:schemeClr>
              </a:gs>
              <a:gs pos="83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FD1EFE5-7F7E-D92C-AD2B-2BB6BD03C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5235" y="4107403"/>
            <a:ext cx="6418261" cy="1200149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>
                <a:solidFill>
                  <a:srgbClr val="FFFFFF"/>
                </a:solidFill>
              </a:rPr>
              <a:t>Experience at One Trust in SW GLH 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Population 290,000</a:t>
            </a:r>
          </a:p>
        </p:txBody>
      </p:sp>
      <p:pic>
        <p:nvPicPr>
          <p:cNvPr id="2" name="Picture 2" descr="https://icon.torbayandsouthdevon.nhs.uk/areas/digital-media-and-comms/PublishingImages/Branding/TSDFT-COLOUR-CLEAR-UPDATE.png">
            <a:extLst>
              <a:ext uri="{FF2B5EF4-FFF2-40B4-BE49-F238E27FC236}">
                <a16:creationId xmlns:a16="http://schemas.microsoft.com/office/drawing/2014/main" id="{59D2C376-1B1A-88D0-18E7-81A458E5A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27854" y="2750596"/>
            <a:ext cx="3751071" cy="160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196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D2307A-AC76-7D0E-51E2-CB8D48098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51 Samples Taken (unselected population)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566EA58-97B0-304F-61CE-346F925B83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83363"/>
              </p:ext>
            </p:extLst>
          </p:nvPr>
        </p:nvGraphicFramePr>
        <p:xfrm>
          <a:off x="-482162" y="1780338"/>
          <a:ext cx="5437818" cy="4224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C54E498-1C74-844F-0F74-24613E28A0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230067"/>
              </p:ext>
            </p:extLst>
          </p:nvPr>
        </p:nvGraphicFramePr>
        <p:xfrm>
          <a:off x="3347240" y="1780338"/>
          <a:ext cx="5818778" cy="4224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986C564-67F1-2202-220E-051C7FDB72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53062"/>
              </p:ext>
            </p:extLst>
          </p:nvPr>
        </p:nvGraphicFramePr>
        <p:xfrm>
          <a:off x="7236344" y="1779846"/>
          <a:ext cx="5437818" cy="4224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1E64168-6E7E-803B-4A5F-4653D4FA81E5}"/>
              </a:ext>
            </a:extLst>
          </p:cNvPr>
          <p:cNvCxnSpPr/>
          <p:nvPr/>
        </p:nvCxnSpPr>
        <p:spPr>
          <a:xfrm>
            <a:off x="4532244" y="1779846"/>
            <a:ext cx="0" cy="473028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C93B197-862C-E664-D6AA-FB65BA075C0C}"/>
              </a:ext>
            </a:extLst>
          </p:cNvPr>
          <p:cNvCxnSpPr/>
          <p:nvPr/>
        </p:nvCxnSpPr>
        <p:spPr>
          <a:xfrm>
            <a:off x="7835349" y="1779846"/>
            <a:ext cx="0" cy="473028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09831A-F8C3-EA95-5CBD-4FAB2448F7DB}"/>
              </a:ext>
            </a:extLst>
          </p:cNvPr>
          <p:cNvCxnSpPr/>
          <p:nvPr/>
        </p:nvCxnSpPr>
        <p:spPr>
          <a:xfrm>
            <a:off x="122583" y="1779846"/>
            <a:ext cx="0" cy="473028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D96CCE-3CEF-80E7-7550-0E01DB48376D}"/>
              </a:ext>
            </a:extLst>
          </p:cNvPr>
          <p:cNvCxnSpPr/>
          <p:nvPr/>
        </p:nvCxnSpPr>
        <p:spPr>
          <a:xfrm>
            <a:off x="12009783" y="1779846"/>
            <a:ext cx="0" cy="473028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342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6C4FA6E-A42C-2659-C098-9D5075C92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Females = Males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2E9072D-691B-BB00-98B5-B7F62C6648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002755"/>
              </p:ext>
            </p:extLst>
          </p:nvPr>
        </p:nvGraphicFramePr>
        <p:xfrm>
          <a:off x="-809001" y="1756011"/>
          <a:ext cx="6220756" cy="4301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3ABD311-023E-0D49-4F46-240527DCBE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381873"/>
              </p:ext>
            </p:extLst>
          </p:nvPr>
        </p:nvGraphicFramePr>
        <p:xfrm>
          <a:off x="3661335" y="1756011"/>
          <a:ext cx="5402212" cy="4121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0AA062C-E21B-5A0D-8E74-44915E7A1F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065473"/>
              </p:ext>
            </p:extLst>
          </p:nvPr>
        </p:nvGraphicFramePr>
        <p:xfrm>
          <a:off x="7750020" y="1781382"/>
          <a:ext cx="4820816" cy="407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84C3B12-021C-EAA1-E7B4-9C23E4E8580D}"/>
              </a:ext>
            </a:extLst>
          </p:cNvPr>
          <p:cNvCxnSpPr/>
          <p:nvPr/>
        </p:nvCxnSpPr>
        <p:spPr>
          <a:xfrm>
            <a:off x="4532244" y="1856046"/>
            <a:ext cx="0" cy="473028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758D8AF-C09B-FC0D-413F-E6FB2ECAB86B}"/>
              </a:ext>
            </a:extLst>
          </p:cNvPr>
          <p:cNvCxnSpPr/>
          <p:nvPr/>
        </p:nvCxnSpPr>
        <p:spPr>
          <a:xfrm>
            <a:off x="11950148" y="1856046"/>
            <a:ext cx="0" cy="473028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6E3DE6-EEB7-D1AF-57A3-37E5060DB03D}"/>
              </a:ext>
            </a:extLst>
          </p:cNvPr>
          <p:cNvCxnSpPr/>
          <p:nvPr/>
        </p:nvCxnSpPr>
        <p:spPr>
          <a:xfrm>
            <a:off x="404191" y="1856046"/>
            <a:ext cx="0" cy="473028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38A8F3-AF93-6395-301C-208FD3D72FF8}"/>
              </a:ext>
            </a:extLst>
          </p:cNvPr>
          <p:cNvCxnSpPr/>
          <p:nvPr/>
        </p:nvCxnSpPr>
        <p:spPr>
          <a:xfrm>
            <a:off x="8269357" y="1856046"/>
            <a:ext cx="0" cy="473028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51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18130F-C226-880A-B119-F71D7574D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Routes To Histological Diagnosis 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(57% Radiological Guided)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6EF7EBE-D696-7575-1CF1-EB1EF665EC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662418"/>
              </p:ext>
            </p:extLst>
          </p:nvPr>
        </p:nvGraphicFramePr>
        <p:xfrm>
          <a:off x="-432227" y="1407238"/>
          <a:ext cx="12192002" cy="545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9901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0640D-0450-81E6-B526-F2ED0FA51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Histological Diagnosis 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(67% Primary Lung Cancer, 61% NSCLC)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95F4CB4-1875-240B-DAA2-F704B9652C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784649"/>
              </p:ext>
            </p:extLst>
          </p:nvPr>
        </p:nvGraphicFramePr>
        <p:xfrm>
          <a:off x="65766" y="907577"/>
          <a:ext cx="7659046" cy="6299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15A700D-324D-BA0D-CF22-A37F3BDE75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8752149"/>
              </p:ext>
            </p:extLst>
          </p:nvPr>
        </p:nvGraphicFramePr>
        <p:xfrm>
          <a:off x="6946111" y="1674343"/>
          <a:ext cx="5245889" cy="4766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C6B6D16-C59B-26CB-8AC8-CC8BFFD915A1}"/>
              </a:ext>
            </a:extLst>
          </p:cNvPr>
          <p:cNvSpPr/>
          <p:nvPr/>
        </p:nvSpPr>
        <p:spPr>
          <a:xfrm>
            <a:off x="5100376" y="2633764"/>
            <a:ext cx="1845734" cy="475586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796CAE1-389D-2BDE-E372-3677D801374E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6946110" y="2871557"/>
            <a:ext cx="778702" cy="13296"/>
          </a:xfrm>
          <a:prstGeom prst="straightConnector1">
            <a:avLst/>
          </a:prstGeom>
          <a:ln w="698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139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46C6C6-253A-8F48-BFB8-F7A4BB143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Tier</a:t>
            </a:r>
            <a:r>
              <a:rPr lang="en-US" sz="4000" kern="1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 Variant Detection (25% samples) 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675E441-0BF8-CBBC-7E50-DC4608377C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708261"/>
              </p:ext>
            </p:extLst>
          </p:nvPr>
        </p:nvGraphicFramePr>
        <p:xfrm>
          <a:off x="776380" y="1034935"/>
          <a:ext cx="8572893" cy="6204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8754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9877</TotalTime>
  <Words>701</Words>
  <Application>Microsoft Office PowerPoint</Application>
  <PresentationFormat>Widescreen</PresentationFormat>
  <Paragraphs>162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Aptos</vt:lpstr>
      <vt:lpstr>Aptos Display</vt:lpstr>
      <vt:lpstr>Arial</vt:lpstr>
      <vt:lpstr>Calibri</vt:lpstr>
      <vt:lpstr>Calibri Light</vt:lpstr>
      <vt:lpstr>Office Theme</vt:lpstr>
      <vt:lpstr>5_Office Theme</vt:lpstr>
      <vt:lpstr>4_Office Theme</vt:lpstr>
      <vt:lpstr>National ctDNA Lung Cancer Pilot  Update</vt:lpstr>
      <vt:lpstr>PowerPoint Presentation</vt:lpstr>
      <vt:lpstr>PowerPoint Presentation</vt:lpstr>
      <vt:lpstr>National ctDNA Lung Cancer Pilot  </vt:lpstr>
      <vt:lpstr>51 Samples Taken (unselected population) </vt:lpstr>
      <vt:lpstr>Females = Males</vt:lpstr>
      <vt:lpstr>Routes To Histological Diagnosis  (57% Radiological Guided)</vt:lpstr>
      <vt:lpstr>Histological Diagnosis  (67% Primary Lung Cancer, 61% NSCLC)</vt:lpstr>
      <vt:lpstr>Tier 1 Variant Detection (25% samples) </vt:lpstr>
      <vt:lpstr>Tier 1 Variant Detection (25% samples) </vt:lpstr>
      <vt:lpstr>PowerPoint Presentation</vt:lpstr>
      <vt:lpstr>What Have We Learnt?</vt:lpstr>
      <vt:lpstr>Where Next?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Medley</dc:creator>
  <cp:lastModifiedBy>Helen Dunderdale</cp:lastModifiedBy>
  <cp:revision>38</cp:revision>
  <dcterms:created xsi:type="dcterms:W3CDTF">2023-11-21T07:29:38Z</dcterms:created>
  <dcterms:modified xsi:type="dcterms:W3CDTF">2024-05-14T15:20:21Z</dcterms:modified>
</cp:coreProperties>
</file>