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5094-6851-BBC0-C880-48E10F8AD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80F9C-0EF9-33F0-0DEC-D1D050BE9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1F1F1-407D-9AFC-37D3-E1DBB4138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E211A-20AF-20D4-20F0-3665E306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96D8-7A9E-DDB2-AD74-070652D5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2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D2C15-AAC6-DD9F-BE26-322DE583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9FE84-2C71-FB30-5AA2-7B50FB48F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15548-EF06-CC0E-98B1-B81D3CB4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7B007-72B5-8941-3744-409F0188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86930-A15B-CCFB-E057-3E24AED4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F9DE9-A45D-15C5-A91B-C1FAF574F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1DF2F-260E-FB20-5B3D-BCF6D4017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A776-0ED7-44B4-4F17-AA53277A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BD26-1801-2CD6-6893-7C202452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AF3E-B8B4-2CC2-9AC5-24EDA70B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6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A6E3-53F2-1DED-A90F-EDB8F6F3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74C0B-BB01-2BA5-BE93-B048190B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BC5CB-3630-42D8-C35E-30A50DC5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9A41C-FDC9-1B5B-0142-EDB74967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4BE11-0EA7-DE47-6572-A02A1820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D287-9BAF-2A95-10B6-985A3FDD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11FFD-A043-F5EB-A3D2-C717E6D6D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22BED-EAF3-6FC7-190D-D93EB6E4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6605D-94BB-6783-1B6B-0AF9B877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E0466-696C-0EBF-B2AE-71691916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5036-7B2D-B27D-9F6C-DFA98315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1C4F-DD7D-9D5B-525D-93D71BA54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BC35C-7BC0-DCD1-C571-53A5D2FC3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8505A-DD17-25EC-45E5-AF7068B3A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03503-0725-8118-A672-8D8AA223F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5611-3887-25CD-F145-8275794F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D958-67E8-FC5B-9B38-2B34BCD3A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88611-677B-9535-DF3E-E48023988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22B81-9B77-8E64-0731-33A69DCEC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00326-70C9-DA57-A9F1-910943462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972AC-7512-3E24-FF0A-27A3847D6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6EDBB-5FF8-A413-FA6A-9ADBCF28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6623B-01A5-753E-6755-6DE0758E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AA96B-A2DD-8694-E642-C94EFE1D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0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A7906-DA13-5100-D9E2-477AFDAF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ACCFC-80ED-63F4-91C1-71D7610A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53D49-41A9-AA9A-F0C4-0A1DFA5C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CE9F2-DBFB-1A22-7508-785DD51F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7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C78CE-5F19-62D3-2422-BFF6A83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C710B-9CB4-3A1F-6C8E-E8336F87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55A26-FFD3-AF62-54E0-9AD4911E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6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E4C3-3F01-1091-FEC8-1DA1AEAA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95639-5583-E669-3C19-FBB2D1E7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92388-88C7-2F03-8B12-7816E9F6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8F15B-E3FC-4138-83A0-9296DF69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C6710-8311-2EE8-807B-929C87C9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5E457-5714-644D-A41C-4899F615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BED5-35D2-FB67-300C-5D3A2FB8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94755-1F05-5077-9482-622675580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46530-A5C4-94A3-97D7-042A22950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30D0F-1E63-0DA6-ED50-561D0882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1B3DD-5473-BC0D-F5AA-A1C3A4D9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114F7-D65A-2852-0738-633539DA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7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323CD-1C96-A6B3-07A4-AC64E5FD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C637A-9720-EF7A-75A1-E007B43CF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863D8-D237-5E18-3359-C9D584D96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E092-020F-452F-A159-B81DA066BA56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D807F-2E60-4C94-C85D-63EE73923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D2A7-84AB-17A3-736B-5A64260AE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42F4-8333-4090-88FE-43E7F47C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3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4560-AD39-2D1B-586D-355AFA291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225"/>
              </a:lnSpc>
            </a:pP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Meeting of the SWAG Network Lung Cancer Clinical Advisory Group</a:t>
            </a:r>
            <a:b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DF12A-6FA0-7FAB-D4F5-F482B4F438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Cellular pathology update</a:t>
            </a:r>
          </a:p>
        </p:txBody>
      </p:sp>
    </p:spTree>
    <p:extLst>
      <p:ext uri="{BB962C8B-B14F-4D97-AF65-F5344CB8AC3E}">
        <p14:creationId xmlns:p14="http://schemas.microsoft.com/office/powerpoint/2010/main" val="214163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B6C18-0043-474F-8938-6EEE75B8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increases in resection workload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AA842A-5986-E948-4D1E-20C3D4A29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998" y="2891570"/>
            <a:ext cx="11173207" cy="584497"/>
          </a:xfrm>
        </p:spPr>
      </p:pic>
    </p:spTree>
    <p:extLst>
      <p:ext uri="{BB962C8B-B14F-4D97-AF65-F5344CB8AC3E}">
        <p14:creationId xmlns:p14="http://schemas.microsoft.com/office/powerpoint/2010/main" val="419840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3A14-8B6D-3CCA-AFF7-847195B1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increases in resection 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A92AA-B1F4-D6D7-7328-E620622EB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Impact:</a:t>
            </a:r>
          </a:p>
          <a:p>
            <a:pPr lvl="1"/>
            <a:r>
              <a:rPr lang="en-GB" dirty="0"/>
              <a:t>Delay to resection report turn around (2- 4 weeks)</a:t>
            </a:r>
          </a:p>
          <a:p>
            <a:pPr lvl="1"/>
            <a:r>
              <a:rPr lang="en-GB" dirty="0"/>
              <a:t>Reports have been not ready for patients in thoracic post op clinics</a:t>
            </a:r>
          </a:p>
          <a:p>
            <a:pPr lvl="1"/>
            <a:r>
              <a:rPr lang="en-GB" dirty="0"/>
              <a:t>Increase in number and (?proportion) of frozen section results</a:t>
            </a:r>
          </a:p>
          <a:p>
            <a:pPr lvl="1"/>
            <a:r>
              <a:rPr lang="en-GB" dirty="0"/>
              <a:t>MDT workload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38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3A391B-329C-A38E-A2D8-CC002BAB2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047" y="376619"/>
            <a:ext cx="6361905" cy="6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7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>
            <a:extLst>
              <a:ext uri="{FF2B5EF4-FFF2-40B4-BE49-F238E27FC236}">
                <a16:creationId xmlns:a16="http://schemas.microsoft.com/office/drawing/2014/main" id="{2C05E770-47F6-8D75-936C-5222EB801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29" y="674512"/>
            <a:ext cx="11320942" cy="507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02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6270-80F5-FB42-CCBF-D55544FA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increases in resection 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F095-1792-181D-1663-2EF79CF9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Mitigations</a:t>
            </a:r>
          </a:p>
          <a:p>
            <a:pPr lvl="1"/>
            <a:r>
              <a:rPr lang="en-GB" dirty="0"/>
              <a:t>Return to pT2a N1 (and above) reflex testing for lung cancer NGS panel and PDL1</a:t>
            </a:r>
          </a:p>
          <a:p>
            <a:pPr lvl="1"/>
            <a:r>
              <a:rPr lang="en-GB" dirty="0"/>
              <a:t>Job adverts – 1 in progress, business case for further post pending</a:t>
            </a:r>
          </a:p>
          <a:p>
            <a:pPr lvl="1"/>
            <a:r>
              <a:rPr lang="en-GB" dirty="0"/>
              <a:t>Admin support for molecular testing/chasing results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86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069D-4206-39A3-A199-4A4D2718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Increases in diagnostic biopsy/EBUS rates?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EA51-29FF-EB79-4F93-40D7227F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Projected 70% increase in biopsy rate across the region</a:t>
            </a:r>
          </a:p>
          <a:p>
            <a:r>
              <a:rPr lang="en-GB" dirty="0"/>
              <a:t>Anecdotally this has not yet materialised as a significantly increased workload. </a:t>
            </a:r>
          </a:p>
        </p:txBody>
      </p:sp>
    </p:spTree>
    <p:extLst>
      <p:ext uri="{BB962C8B-B14F-4D97-AF65-F5344CB8AC3E}">
        <p14:creationId xmlns:p14="http://schemas.microsoft.com/office/powerpoint/2010/main" val="403758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15D1-F329-4618-05AB-09DBE8C3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492C-64EB-2A04-C587-2DD5872F3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5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Meeting of the SWAG Network Lung Cancer Clinical Advisory Group  </vt:lpstr>
      <vt:lpstr>Significant increases in resection workload</vt:lpstr>
      <vt:lpstr>Significant increases in resection workload</vt:lpstr>
      <vt:lpstr>PowerPoint Presentation</vt:lpstr>
      <vt:lpstr>PowerPoint Presentation</vt:lpstr>
      <vt:lpstr>Significant increases in resection workload</vt:lpstr>
      <vt:lpstr>Increases in diagnostic biopsy/EBUS rates?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SWAG Network Lung Cancer Clinical Advisory Group</dc:title>
  <dc:creator>Jonathan Potts</dc:creator>
  <cp:lastModifiedBy>Helen Dunderdale</cp:lastModifiedBy>
  <cp:revision>3</cp:revision>
  <dcterms:created xsi:type="dcterms:W3CDTF">2024-05-14T07:42:42Z</dcterms:created>
  <dcterms:modified xsi:type="dcterms:W3CDTF">2024-05-14T08:49:53Z</dcterms:modified>
</cp:coreProperties>
</file>