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Lato" panose="020F050202020403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A503F-42B3-4261-B597-F0A4B159A8F9}">
  <a:tblStyle styleId="{7DFA503F-42B3-4261-B597-F0A4B159A8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a5fadd2b8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a5fadd2b84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a5fadd2b84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5fadd2b84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5fadd2b84_0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same themes were identified in the 2021/22 PRES report, suggesting the positive aspects of taking part in research have remained the same. Comments related to good communication have increased from 21% to 25%, suggesting that studies may have improved how they communicate with participants.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5fadd2b84_0_3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a5fadd2b84_0_3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Although fewer participants (23%) left comments about what would have made their experience better (compared to 32% in 2021/22), the themes identified are broadly the same as last year. </a:t>
            </a:r>
            <a:endParaRPr/>
          </a:p>
          <a:p>
            <a:pPr marL="0" lvl="0" indent="0" algn="l" rtl="0">
              <a:spcBef>
                <a:spcPts val="0"/>
              </a:spcBef>
              <a:spcAft>
                <a:spcPts val="0"/>
              </a:spcAft>
              <a:buNone/>
            </a:pPr>
            <a:endParaRPr/>
          </a:p>
          <a:p>
            <a:pPr marL="0" lvl="0" indent="0" algn="l" rtl="0">
              <a:spcBef>
                <a:spcPts val="0"/>
              </a:spcBef>
              <a:spcAft>
                <a:spcPts val="0"/>
              </a:spcAft>
              <a:buNone/>
            </a:pPr>
            <a:r>
              <a:rPr lang="en-GB"/>
              <a:t>Whilst comments about participant communication remain the most common, these have decreased since last year (from 64% to 51%). This also aligns with an increase in positive comments around communication, indicating that studies have improved how they communicate with participants. There has also been a large decrease in the number of comments around appointments (from 27% to 11%), this is likely due to study teams being able to offer more flexibility around appointment times and methods.</a:t>
            </a:r>
            <a:endParaRPr/>
          </a:p>
          <a:p>
            <a:pPr marL="0" lvl="0" indent="0" algn="l" rtl="0">
              <a:spcBef>
                <a:spcPts val="0"/>
              </a:spcBef>
              <a:spcAft>
                <a:spcPts val="0"/>
              </a:spcAft>
              <a:buNone/>
            </a:pPr>
            <a:endParaRPr/>
          </a:p>
          <a:p>
            <a:pPr marL="0" lvl="0" indent="0" algn="l" rtl="0">
              <a:spcBef>
                <a:spcPts val="0"/>
              </a:spcBef>
              <a:spcAft>
                <a:spcPts val="0"/>
              </a:spcAft>
              <a:buNone/>
            </a:pPr>
            <a:r>
              <a:rPr lang="en-GB"/>
              <a:t>Participant communication: Information about the study results/updates, general information about the study or condition, personal results, more contact from the study team, method of communication, information about side effects, internal communication, receiving incorrect information, information about what was required, information about expenses, design of communication, fewer emails.</a:t>
            </a:r>
            <a:endParaRPr/>
          </a:p>
          <a:p>
            <a:pPr marL="0" lvl="0" indent="0" algn="l" rtl="0">
              <a:spcBef>
                <a:spcPts val="0"/>
              </a:spcBef>
              <a:spcAft>
                <a:spcPts val="0"/>
              </a:spcAft>
              <a:buNone/>
            </a:pPr>
            <a:endParaRPr/>
          </a:p>
          <a:p>
            <a:pPr marL="0" lvl="0" indent="0" algn="l" rtl="0">
              <a:spcBef>
                <a:spcPts val="0"/>
              </a:spcBef>
              <a:spcAft>
                <a:spcPts val="0"/>
              </a:spcAft>
              <a:buNone/>
            </a:pPr>
            <a:r>
              <a:rPr lang="en-GB"/>
              <a:t>Procedures and materials: Issues with questionnaires, technical issues with apps/equipment, method of procedures, more explanation about tests or how to use equipment, more or fewer tests</a:t>
            </a:r>
            <a:endParaRPr/>
          </a:p>
          <a:p>
            <a:pPr marL="0" lvl="0" indent="0" algn="l" rtl="0">
              <a:spcBef>
                <a:spcPts val="0"/>
              </a:spcBef>
              <a:spcAft>
                <a:spcPts val="0"/>
              </a:spcAft>
              <a:buNone/>
            </a:pPr>
            <a:endParaRPr/>
          </a:p>
          <a:p>
            <a:pPr marL="0" lvl="0" indent="0" algn="l" rtl="0">
              <a:spcBef>
                <a:spcPts val="0"/>
              </a:spcBef>
              <a:spcAft>
                <a:spcPts val="0"/>
              </a:spcAft>
              <a:buNone/>
            </a:pPr>
            <a:r>
              <a:rPr lang="en-GB"/>
              <a:t>Appointments: Location, method, delays and waiting times, more time during appointments, flexibility over appointment times, issues with appointments, reminders, shorter appointments, booking of appointments</a:t>
            </a:r>
            <a:endParaRPr/>
          </a:p>
          <a:p>
            <a:pPr marL="0" lvl="0" indent="0" algn="l" rtl="0">
              <a:spcBef>
                <a:spcPts val="0"/>
              </a:spcBef>
              <a:spcAft>
                <a:spcPts val="0"/>
              </a:spcAft>
              <a:buNone/>
            </a:pPr>
            <a:endParaRPr/>
          </a:p>
          <a:p>
            <a:pPr marL="0" lvl="0" indent="0" algn="l" rtl="0">
              <a:spcBef>
                <a:spcPts val="0"/>
              </a:spcBef>
              <a:spcAft>
                <a:spcPts val="0"/>
              </a:spcAft>
              <a:buNone/>
            </a:pPr>
            <a:r>
              <a:rPr lang="en-GB"/>
              <a:t>Travel: Less travel less for appointments, free or better parking, better travel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GB"/>
              <a:t>COVID-19: Issues with travel/vaccine passports, restrictions, more information/updates, study interruptions, unblinding process</a:t>
            </a:r>
            <a:endParaRPr/>
          </a:p>
          <a:p>
            <a:pPr marL="0" lvl="0" indent="0" algn="l" rtl="0">
              <a:spcBef>
                <a:spcPts val="0"/>
              </a:spcBef>
              <a:spcAft>
                <a:spcPts val="0"/>
              </a:spcAft>
              <a:buNone/>
            </a:pPr>
            <a:endParaRPr/>
          </a:p>
          <a:p>
            <a:pPr marL="0" lvl="0" indent="0" algn="l" rtl="0">
              <a:spcBef>
                <a:spcPts val="0"/>
              </a:spcBef>
              <a:spcAft>
                <a:spcPts val="0"/>
              </a:spcAft>
              <a:buNone/>
            </a:pPr>
            <a:r>
              <a:rPr lang="en-GB"/>
              <a:t>Payments and expenses: Wanting payment or to receive more money, time it took to receive payments, method of recognition</a:t>
            </a:r>
            <a:endParaRPr/>
          </a:p>
          <a:p>
            <a:pPr marL="0" lvl="0" indent="0" algn="l" rtl="0">
              <a:spcBef>
                <a:spcPts val="0"/>
              </a:spcBef>
              <a:spcAft>
                <a:spcPts val="0"/>
              </a:spcAft>
              <a:buNone/>
            </a:pPr>
            <a:endParaRPr/>
          </a:p>
          <a:p>
            <a:pPr marL="0" lvl="0" indent="0" algn="l" rtl="0">
              <a:spcBef>
                <a:spcPts val="0"/>
              </a:spcBef>
              <a:spcAft>
                <a:spcPts val="0"/>
              </a:spcAft>
              <a:buNone/>
            </a:pPr>
            <a:r>
              <a:rPr lang="en-GB"/>
              <a:t>Study related: Wanting longer or shorter study, being in the control arm, side effects</a:t>
            </a:r>
            <a:endParaRPr/>
          </a:p>
          <a:p>
            <a:pPr marL="0" lvl="0" indent="0" algn="l" rtl="0">
              <a:spcBef>
                <a:spcPts val="0"/>
              </a:spcBef>
              <a:spcAft>
                <a:spcPts val="0"/>
              </a:spcAft>
              <a:buNone/>
            </a:pPr>
            <a:endParaRPr/>
          </a:p>
          <a:p>
            <a:pPr marL="0" lvl="0" indent="0" algn="l" rtl="0">
              <a:spcBef>
                <a:spcPts val="0"/>
              </a:spcBef>
              <a:spcAft>
                <a:spcPts val="0"/>
              </a:spcAft>
              <a:buNone/>
            </a:pPr>
            <a:r>
              <a:rPr lang="en-GB"/>
              <a:t>Knowledge and experience: When people were approached about taking part in research, feeling like staff didn’t have the knowledge to answer questions or use required equipment. Comments under this theme also relate to awareness of Equity, Diversity, and Inclusion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a5fadd2b84_0_4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a5fadd2b84_0_4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a5fadd2b84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a5fadd2b84_0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a5fadd2b84_0_1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01155e67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b01155e678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2b01155e678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5fadd2b8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a5fadd2b84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a5fadd2b84_0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01155e678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b01155e678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e91474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e914741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5e91474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a2760499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a2760499f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a2760499f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4b348733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c4b348733f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c4b348733f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45a33b7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445a33b7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445a33b7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5fadd2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a5fadd2b8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a5fadd2b8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a5fadd2b8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a5fadd2b84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2a5fadd2b84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32ed94e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b32ed94e6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b32ed94e6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32ed94e6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b32ed94e60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b32ed94e60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local.nihr.ac.uk/images/lcrn/west-of-england/PRES%202022-23%20report_final.pdf"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hyperlink" Target="https://www.nihr.ac.uk/documents/principal-investigator-pipeline-programme-pipp/3380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www.jobs.nhs.uk/candidate/jobadvert/C9387-24-0952" TargetMode="External"/><Relationship Id="rId4" Type="http://schemas.openxmlformats.org/officeDocument/2006/relationships/hyperlink" Target="https://www.jobs.nhs.uk/candidate/jobadvert/C9387-24-095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ncpes.co.uk/latest-local-results/?search_word=&amp;organisation_type=allianc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bepartofresearch.nihr.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bepartofresearch.nihr.ac.uk/promote-research/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649575" y="4555975"/>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23/04/2024</a:t>
            </a:r>
            <a:endParaRPr sz="2100" b="0" i="0" u="none" strike="noStrike" cap="none">
              <a:solidFill>
                <a:schemeClr val="lt1"/>
              </a:solidFill>
              <a:latin typeface="Lato"/>
              <a:ea typeface="Lato"/>
              <a:cs typeface="Lato"/>
              <a:sym typeface="Lato"/>
            </a:endParaRPr>
          </a:p>
        </p:txBody>
      </p:sp>
      <p:sp>
        <p:nvSpPr>
          <p:cNvPr id="94" name="Google Shape;94;p11"/>
          <p:cNvSpPr txBox="1"/>
          <p:nvPr/>
        </p:nvSpPr>
        <p:spPr>
          <a:xfrm>
            <a:off x="663050" y="1701325"/>
            <a:ext cx="9650400" cy="177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200"/>
              </a:spcBef>
              <a:spcAft>
                <a:spcPts val="0"/>
              </a:spcAft>
              <a:buNone/>
            </a:pPr>
            <a:r>
              <a:rPr lang="en-GB" sz="4500">
                <a:solidFill>
                  <a:schemeClr val="lt1"/>
                </a:solidFill>
                <a:latin typeface="Lato"/>
                <a:ea typeface="Lato"/>
                <a:cs typeface="Lato"/>
                <a:sym typeface="Lato"/>
              </a:rPr>
              <a:t>SWAG Network Sarcoma </a:t>
            </a:r>
            <a:endParaRPr sz="4500">
              <a:solidFill>
                <a:schemeClr val="lt1"/>
              </a:solidFill>
              <a:latin typeface="Lato"/>
              <a:ea typeface="Lato"/>
              <a:cs typeface="Lato"/>
              <a:sym typeface="Lato"/>
            </a:endParaRPr>
          </a:p>
          <a:p>
            <a:pPr marL="0" lvl="0" indent="0" algn="ctr" rtl="0">
              <a:lnSpc>
                <a:spcPct val="90000"/>
              </a:lnSpc>
              <a:spcBef>
                <a:spcPts val="1200"/>
              </a:spcBef>
              <a:spcAft>
                <a:spcPts val="0"/>
              </a:spcAft>
              <a:buNone/>
            </a:pPr>
            <a:r>
              <a:rPr lang="en-GB" sz="4500">
                <a:solidFill>
                  <a:schemeClr val="lt1"/>
                </a:solidFill>
                <a:latin typeface="Lato"/>
                <a:ea typeface="Lato"/>
                <a:cs typeface="Lato"/>
                <a:sym typeface="Lato"/>
              </a:rPr>
              <a:t>Clinical Advisory Group</a:t>
            </a:r>
            <a:br>
              <a:rPr lang="en-GB" sz="4500">
                <a:solidFill>
                  <a:schemeClr val="lt1"/>
                </a:solidFill>
                <a:latin typeface="Lato"/>
                <a:ea typeface="Lato"/>
                <a:cs typeface="Lato"/>
                <a:sym typeface="Lato"/>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pic>
        <p:nvPicPr>
          <p:cNvPr id="180" name="Google Shape;180;p20"/>
          <p:cNvPicPr preferRelativeResize="0"/>
          <p:nvPr/>
        </p:nvPicPr>
        <p:blipFill>
          <a:blip r:embed="rId3">
            <a:alphaModFix/>
          </a:blip>
          <a:stretch>
            <a:fillRect/>
          </a:stretch>
        </p:blipFill>
        <p:spPr>
          <a:xfrm>
            <a:off x="2320725" y="71700"/>
            <a:ext cx="6534150" cy="1047750"/>
          </a:xfrm>
          <a:prstGeom prst="rect">
            <a:avLst/>
          </a:prstGeom>
          <a:noFill/>
          <a:ln>
            <a:noFill/>
          </a:ln>
        </p:spPr>
      </p:pic>
      <p:pic>
        <p:nvPicPr>
          <p:cNvPr id="181" name="Google Shape;181;p20"/>
          <p:cNvPicPr preferRelativeResize="0"/>
          <p:nvPr/>
        </p:nvPicPr>
        <p:blipFill>
          <a:blip r:embed="rId4">
            <a:alphaModFix/>
          </a:blip>
          <a:stretch>
            <a:fillRect/>
          </a:stretch>
        </p:blipFill>
        <p:spPr>
          <a:xfrm>
            <a:off x="737375" y="1174963"/>
            <a:ext cx="4276725" cy="4705350"/>
          </a:xfrm>
          <a:prstGeom prst="rect">
            <a:avLst/>
          </a:prstGeom>
          <a:noFill/>
          <a:ln>
            <a:noFill/>
          </a:ln>
        </p:spPr>
      </p:pic>
      <p:pic>
        <p:nvPicPr>
          <p:cNvPr id="182" name="Google Shape;182;p20"/>
          <p:cNvPicPr preferRelativeResize="0"/>
          <p:nvPr/>
        </p:nvPicPr>
        <p:blipFill>
          <a:blip r:embed="rId5">
            <a:alphaModFix/>
          </a:blip>
          <a:stretch>
            <a:fillRect/>
          </a:stretch>
        </p:blipFill>
        <p:spPr>
          <a:xfrm>
            <a:off x="6568350" y="1423125"/>
            <a:ext cx="4091800" cy="4209025"/>
          </a:xfrm>
          <a:prstGeom prst="rect">
            <a:avLst/>
          </a:prstGeom>
          <a:noFill/>
          <a:ln>
            <a:noFill/>
          </a:ln>
        </p:spPr>
      </p:pic>
      <p:sp>
        <p:nvSpPr>
          <p:cNvPr id="183" name="Google Shape;183;p20"/>
          <p:cNvSpPr txBox="1"/>
          <p:nvPr/>
        </p:nvSpPr>
        <p:spPr>
          <a:xfrm>
            <a:off x="8935575" y="39547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Lato"/>
                <a:ea typeface="Lato"/>
                <a:cs typeface="Lato"/>
                <a:sym typeface="Lato"/>
                <a:hlinkClick r:id="rId6"/>
              </a:rPr>
              <a:t>Link to full PRES report</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was positive about your research experience?</a:t>
            </a:r>
            <a:endParaRPr/>
          </a:p>
        </p:txBody>
      </p:sp>
      <p:sp>
        <p:nvSpPr>
          <p:cNvPr id="189" name="Google Shape;189;p21"/>
          <p:cNvSpPr txBox="1">
            <a:spLocks noGrp="1"/>
          </p:cNvSpPr>
          <p:nvPr>
            <p:ph type="body" idx="1"/>
          </p:nvPr>
        </p:nvSpPr>
        <p:spPr>
          <a:xfrm>
            <a:off x="838200" y="1535075"/>
            <a:ext cx="61947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a:t>1,837 (70%) respondents left a comment explaining what made their</a:t>
            </a:r>
            <a:endParaRPr sz="1400"/>
          </a:p>
          <a:p>
            <a:pPr marL="0" lvl="0" indent="0" algn="l" rtl="0">
              <a:lnSpc>
                <a:spcPct val="100000"/>
              </a:lnSpc>
              <a:spcBef>
                <a:spcPts val="0"/>
              </a:spcBef>
              <a:spcAft>
                <a:spcPts val="0"/>
              </a:spcAft>
              <a:buNone/>
            </a:pPr>
            <a:r>
              <a:rPr lang="en-GB" sz="1400"/>
              <a:t>research experience positive. From these comments we identified the</a:t>
            </a:r>
            <a:endParaRPr sz="1400"/>
          </a:p>
          <a:p>
            <a:pPr marL="0" lvl="0" indent="0" algn="l" rtl="0">
              <a:lnSpc>
                <a:spcPct val="100000"/>
              </a:lnSpc>
              <a:spcBef>
                <a:spcPts val="0"/>
              </a:spcBef>
              <a:spcAft>
                <a:spcPts val="0"/>
              </a:spcAft>
              <a:buNone/>
            </a:pPr>
            <a:r>
              <a:rPr lang="en-GB" sz="1400"/>
              <a:t>following themes</a:t>
            </a:r>
            <a:endParaRPr sz="1400"/>
          </a:p>
          <a:p>
            <a:pPr marL="0" lvl="0" indent="0" algn="l" rtl="0">
              <a:lnSpc>
                <a:spcPct val="100000"/>
              </a:lnSpc>
              <a:spcBef>
                <a:spcPts val="0"/>
              </a:spcBef>
              <a:spcAft>
                <a:spcPts val="0"/>
              </a:spcAft>
              <a:buNone/>
            </a:pPr>
            <a:endParaRPr sz="1400"/>
          </a:p>
          <a:p>
            <a:pPr marL="0" lvl="0" indent="0" algn="l" rtl="0">
              <a:lnSpc>
                <a:spcPct val="150000"/>
              </a:lnSpc>
              <a:spcBef>
                <a:spcPts val="0"/>
              </a:spcBef>
              <a:spcAft>
                <a:spcPts val="0"/>
              </a:spcAft>
              <a:buNone/>
            </a:pPr>
            <a:r>
              <a:rPr lang="en-GB" sz="1400"/>
              <a:t>• 864 comments mentioned the research delivery staff</a:t>
            </a:r>
            <a:endParaRPr sz="1400"/>
          </a:p>
          <a:p>
            <a:pPr marL="0" lvl="0" indent="0" algn="l" rtl="0">
              <a:lnSpc>
                <a:spcPct val="150000"/>
              </a:lnSpc>
              <a:spcBef>
                <a:spcPts val="0"/>
              </a:spcBef>
              <a:spcAft>
                <a:spcPts val="0"/>
              </a:spcAft>
              <a:buNone/>
            </a:pPr>
            <a:r>
              <a:rPr lang="en-GB" sz="1400"/>
              <a:t>• 537 comments related to contributing to improving healthcare</a:t>
            </a:r>
            <a:endParaRPr sz="1400"/>
          </a:p>
          <a:p>
            <a:pPr marL="0" lvl="0" indent="0" algn="l" rtl="0">
              <a:lnSpc>
                <a:spcPct val="150000"/>
              </a:lnSpc>
              <a:spcBef>
                <a:spcPts val="0"/>
              </a:spcBef>
              <a:spcAft>
                <a:spcPts val="0"/>
              </a:spcAft>
              <a:buNone/>
            </a:pPr>
            <a:r>
              <a:rPr lang="en-GB" sz="1400"/>
              <a:t>• 457 comments related to good communication</a:t>
            </a:r>
            <a:endParaRPr sz="1400"/>
          </a:p>
          <a:p>
            <a:pPr marL="0" lvl="0" indent="0" algn="l" rtl="0">
              <a:lnSpc>
                <a:spcPct val="150000"/>
              </a:lnSpc>
              <a:spcBef>
                <a:spcPts val="0"/>
              </a:spcBef>
              <a:spcAft>
                <a:spcPts val="0"/>
              </a:spcAft>
              <a:buNone/>
            </a:pPr>
            <a:r>
              <a:rPr lang="en-GB" sz="1400"/>
              <a:t>• 272 comments said the research study was easy to take part in</a:t>
            </a:r>
            <a:endParaRPr sz="1400"/>
          </a:p>
          <a:p>
            <a:pPr marL="0" lvl="0" indent="0" algn="l" rtl="0">
              <a:lnSpc>
                <a:spcPct val="150000"/>
              </a:lnSpc>
              <a:spcBef>
                <a:spcPts val="0"/>
              </a:spcBef>
              <a:spcAft>
                <a:spcPts val="0"/>
              </a:spcAft>
              <a:buNone/>
            </a:pPr>
            <a:r>
              <a:rPr lang="en-GB" sz="1400"/>
              <a:t>• 241 comments related to having a good experience</a:t>
            </a:r>
            <a:endParaRPr sz="1400"/>
          </a:p>
          <a:p>
            <a:pPr marL="0" lvl="0" indent="0" algn="l" rtl="0">
              <a:lnSpc>
                <a:spcPct val="150000"/>
              </a:lnSpc>
              <a:spcBef>
                <a:spcPts val="0"/>
              </a:spcBef>
              <a:spcAft>
                <a:spcPts val="0"/>
              </a:spcAft>
              <a:buNone/>
            </a:pPr>
            <a:r>
              <a:rPr lang="en-GB" sz="1400"/>
              <a:t>• 203 comments mentioned experiencing personal benefits</a:t>
            </a:r>
            <a:endParaRPr sz="1400"/>
          </a:p>
          <a:p>
            <a:pPr marL="0" lvl="0" indent="0" algn="l" rtl="0">
              <a:lnSpc>
                <a:spcPct val="150000"/>
              </a:lnSpc>
              <a:spcBef>
                <a:spcPts val="0"/>
              </a:spcBef>
              <a:spcAft>
                <a:spcPts val="0"/>
              </a:spcAft>
              <a:buNone/>
            </a:pPr>
            <a:r>
              <a:rPr lang="en-GB" sz="1400"/>
              <a:t>• 48 comments said "everything" was positive</a:t>
            </a:r>
            <a:endParaRPr sz="1400"/>
          </a:p>
          <a:p>
            <a:pPr marL="0" lvl="0" indent="0" algn="l" rtl="0">
              <a:lnSpc>
                <a:spcPct val="150000"/>
              </a:lnSpc>
              <a:spcBef>
                <a:spcPts val="0"/>
              </a:spcBef>
              <a:spcAft>
                <a:spcPts val="0"/>
              </a:spcAft>
              <a:buNone/>
            </a:pPr>
            <a:r>
              <a:rPr lang="en-GB" sz="1400"/>
              <a:t>• 41 comments related to where the research took place</a:t>
            </a:r>
            <a:endParaRPr sz="1400"/>
          </a:p>
          <a:p>
            <a:pPr marL="0" lvl="0" indent="0" algn="l" rtl="0">
              <a:lnSpc>
                <a:spcPct val="150000"/>
              </a:lnSpc>
              <a:spcBef>
                <a:spcPts val="0"/>
              </a:spcBef>
              <a:spcAft>
                <a:spcPts val="0"/>
              </a:spcAft>
              <a:buNone/>
            </a:pPr>
            <a:r>
              <a:rPr lang="en-GB" sz="1400"/>
              <a:t>• 35 comments mentioned gaining a feeling of hope</a:t>
            </a:r>
            <a:endParaRPr sz="1400"/>
          </a:p>
          <a:p>
            <a:pPr marL="0" lvl="0" indent="0" algn="l" rtl="0">
              <a:lnSpc>
                <a:spcPct val="150000"/>
              </a:lnSpc>
              <a:spcBef>
                <a:spcPts val="0"/>
              </a:spcBef>
              <a:spcAft>
                <a:spcPts val="0"/>
              </a:spcAft>
              <a:buNone/>
            </a:pPr>
            <a:r>
              <a:rPr lang="en-GB" sz="1400"/>
              <a:t>• 27 comments related to financial reimbursement</a:t>
            </a:r>
            <a:endParaRPr sz="1400"/>
          </a:p>
          <a:p>
            <a:pPr marL="0" lvl="0" indent="0" algn="l" rtl="0">
              <a:lnSpc>
                <a:spcPct val="150000"/>
              </a:lnSpc>
              <a:spcBef>
                <a:spcPts val="0"/>
              </a:spcBef>
              <a:spcAft>
                <a:spcPts val="0"/>
              </a:spcAft>
              <a:buNone/>
            </a:pPr>
            <a:r>
              <a:rPr lang="en-GB" sz="1400"/>
              <a:t>• 19 comments related to travel</a:t>
            </a:r>
            <a:endParaRPr sz="1400"/>
          </a:p>
        </p:txBody>
      </p:sp>
      <p:pic>
        <p:nvPicPr>
          <p:cNvPr id="190" name="Google Shape;190;p21"/>
          <p:cNvPicPr preferRelativeResize="0"/>
          <p:nvPr/>
        </p:nvPicPr>
        <p:blipFill rotWithShape="1">
          <a:blip r:embed="rId3">
            <a:alphaModFix/>
          </a:blip>
          <a:srcRect l="28896" t="3834" r="23839" b="4220"/>
          <a:stretch/>
        </p:blipFill>
        <p:spPr>
          <a:xfrm>
            <a:off x="7032925" y="1230625"/>
            <a:ext cx="4320874" cy="4727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would have made your research experience better?</a:t>
            </a:r>
            <a:endParaRPr/>
          </a:p>
        </p:txBody>
      </p:sp>
      <p:sp>
        <p:nvSpPr>
          <p:cNvPr id="196" name="Google Shape;196;p22"/>
          <p:cNvSpPr txBox="1">
            <a:spLocks noGrp="1"/>
          </p:cNvSpPr>
          <p:nvPr>
            <p:ph type="body" idx="1"/>
          </p:nvPr>
        </p:nvSpPr>
        <p:spPr>
          <a:xfrm>
            <a:off x="838200" y="1535075"/>
            <a:ext cx="50568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400"/>
              <a:t>603 respondents (23%) left a comment about what could have made their research experience better. From these comments we identified the following themes:</a:t>
            </a:r>
            <a:endParaRPr sz="1400" b="1"/>
          </a:p>
          <a:p>
            <a:pPr marL="457200" lvl="0" indent="-317500" algn="l" rtl="0">
              <a:spcBef>
                <a:spcPts val="1000"/>
              </a:spcBef>
              <a:spcAft>
                <a:spcPts val="0"/>
              </a:spcAft>
              <a:buSzPts val="1400"/>
              <a:buChar char="•"/>
            </a:pPr>
            <a:r>
              <a:rPr lang="en-GB" sz="1400"/>
              <a:t>310 comments related to participant communication</a:t>
            </a:r>
            <a:endParaRPr sz="1400"/>
          </a:p>
          <a:p>
            <a:pPr marL="457200" lvl="0" indent="-317500" algn="l" rtl="0">
              <a:spcBef>
                <a:spcPts val="1000"/>
              </a:spcBef>
              <a:spcAft>
                <a:spcPts val="0"/>
              </a:spcAft>
              <a:buSzPts val="1400"/>
              <a:buChar char="•"/>
            </a:pPr>
            <a:r>
              <a:rPr lang="en-GB" sz="1400"/>
              <a:t>98 comments related to procedures and materials</a:t>
            </a:r>
            <a:endParaRPr sz="1400"/>
          </a:p>
          <a:p>
            <a:pPr marL="457200" lvl="0" indent="-317500" algn="l" rtl="0">
              <a:spcBef>
                <a:spcPts val="1000"/>
              </a:spcBef>
              <a:spcAft>
                <a:spcPts val="0"/>
              </a:spcAft>
              <a:buSzPts val="1400"/>
              <a:buChar char="•"/>
            </a:pPr>
            <a:r>
              <a:rPr lang="en-GB" sz="1400"/>
              <a:t>67 comments were about appointments</a:t>
            </a:r>
            <a:endParaRPr sz="1400"/>
          </a:p>
          <a:p>
            <a:pPr marL="457200" lvl="0" indent="-317500" algn="l" rtl="0">
              <a:spcBef>
                <a:spcPts val="1000"/>
              </a:spcBef>
              <a:spcAft>
                <a:spcPts val="0"/>
              </a:spcAft>
              <a:buSzPts val="1400"/>
              <a:buChar char="•"/>
            </a:pPr>
            <a:r>
              <a:rPr lang="en-GB" sz="1400"/>
              <a:t>45 comments related to travel</a:t>
            </a:r>
            <a:endParaRPr sz="1400"/>
          </a:p>
          <a:p>
            <a:pPr marL="457200" lvl="0" indent="-317500" algn="l" rtl="0">
              <a:spcBef>
                <a:spcPts val="1000"/>
              </a:spcBef>
              <a:spcAft>
                <a:spcPts val="0"/>
              </a:spcAft>
              <a:buSzPts val="1400"/>
              <a:buChar char="•"/>
            </a:pPr>
            <a:r>
              <a:rPr lang="en-GB" sz="1400"/>
              <a:t>28 comments were linked to COVID-19</a:t>
            </a:r>
            <a:endParaRPr sz="1400"/>
          </a:p>
          <a:p>
            <a:pPr marL="457200" lvl="0" indent="-317500" algn="l" rtl="0">
              <a:spcBef>
                <a:spcPts val="1000"/>
              </a:spcBef>
              <a:spcAft>
                <a:spcPts val="0"/>
              </a:spcAft>
              <a:buSzPts val="1400"/>
              <a:buChar char="•"/>
            </a:pPr>
            <a:r>
              <a:rPr lang="en-GB" sz="1400"/>
              <a:t>26 comments were about payments and expenses</a:t>
            </a:r>
            <a:endParaRPr sz="1400"/>
          </a:p>
          <a:p>
            <a:pPr marL="457200" lvl="0" indent="-317500" algn="l" rtl="0">
              <a:spcBef>
                <a:spcPts val="1000"/>
              </a:spcBef>
              <a:spcAft>
                <a:spcPts val="0"/>
              </a:spcAft>
              <a:buSzPts val="1400"/>
              <a:buChar char="•"/>
            </a:pPr>
            <a:r>
              <a:rPr lang="en-GB" sz="1400"/>
              <a:t>25 comments were about refreshments</a:t>
            </a:r>
            <a:endParaRPr sz="1400"/>
          </a:p>
          <a:p>
            <a:pPr marL="457200" lvl="0" indent="-317500" algn="l" rtl="0">
              <a:spcBef>
                <a:spcPts val="1000"/>
              </a:spcBef>
              <a:spcAft>
                <a:spcPts val="0"/>
              </a:spcAft>
              <a:buSzPts val="1400"/>
              <a:buChar char="•"/>
            </a:pPr>
            <a:r>
              <a:rPr lang="en-GB" sz="1400"/>
              <a:t>20 comments were study related</a:t>
            </a:r>
            <a:endParaRPr sz="1400"/>
          </a:p>
          <a:p>
            <a:pPr marL="457200" lvl="0" indent="-317500" algn="l" rtl="0">
              <a:spcBef>
                <a:spcPts val="1000"/>
              </a:spcBef>
              <a:spcAft>
                <a:spcPts val="0"/>
              </a:spcAft>
              <a:buSzPts val="1400"/>
              <a:buChar char="•"/>
            </a:pPr>
            <a:r>
              <a:rPr lang="en-GB" sz="1400"/>
              <a:t>20 comments were about knowledge and experience</a:t>
            </a:r>
            <a:endParaRPr sz="1400"/>
          </a:p>
          <a:p>
            <a:pPr marL="457200" lvl="0" indent="-317500" algn="l" rtl="0">
              <a:spcBef>
                <a:spcPts val="1000"/>
              </a:spcBef>
              <a:spcAft>
                <a:spcPts val="1000"/>
              </a:spcAft>
              <a:buSzPts val="1400"/>
              <a:buChar char="•"/>
            </a:pPr>
            <a:r>
              <a:rPr lang="en-GB" sz="1400"/>
              <a:t>2 comments mentioned they’d like to communicate with other participants</a:t>
            </a:r>
            <a:endParaRPr sz="1400"/>
          </a:p>
        </p:txBody>
      </p:sp>
      <p:pic>
        <p:nvPicPr>
          <p:cNvPr id="197" name="Google Shape;197;p22"/>
          <p:cNvPicPr preferRelativeResize="0"/>
          <p:nvPr/>
        </p:nvPicPr>
        <p:blipFill rotWithShape="1">
          <a:blip r:embed="rId3">
            <a:alphaModFix/>
          </a:blip>
          <a:srcRect l="21083" t="3421" r="3643" b="3103"/>
          <a:stretch/>
        </p:blipFill>
        <p:spPr>
          <a:xfrm>
            <a:off x="5756274" y="1611275"/>
            <a:ext cx="6093536" cy="4256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2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Next steps</a:t>
            </a:r>
            <a:endParaRPr/>
          </a:p>
        </p:txBody>
      </p:sp>
      <p:pic>
        <p:nvPicPr>
          <p:cNvPr id="203" name="Google Shape;203;p23"/>
          <p:cNvPicPr preferRelativeResize="0"/>
          <p:nvPr/>
        </p:nvPicPr>
        <p:blipFill>
          <a:blip r:embed="rId3">
            <a:alphaModFix/>
          </a:blip>
          <a:stretch>
            <a:fillRect/>
          </a:stretch>
        </p:blipFill>
        <p:spPr>
          <a:xfrm rot="-5400000">
            <a:off x="10222174" y="4888149"/>
            <a:ext cx="1961626" cy="1978051"/>
          </a:xfrm>
          <a:prstGeom prst="rect">
            <a:avLst/>
          </a:prstGeom>
          <a:noFill/>
          <a:ln>
            <a:noFill/>
          </a:ln>
        </p:spPr>
      </p:pic>
      <p:sp>
        <p:nvSpPr>
          <p:cNvPr id="204" name="Google Shape;204;p23"/>
          <p:cNvSpPr txBox="1">
            <a:spLocks noGrp="1"/>
          </p:cNvSpPr>
          <p:nvPr>
            <p:ph type="body" idx="1"/>
          </p:nvPr>
        </p:nvSpPr>
        <p:spPr>
          <a:xfrm>
            <a:off x="990450" y="1284575"/>
            <a:ext cx="9379500" cy="4672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GB"/>
              <a:t>PRES working group formed to identify and implement improvement projects based on the feedback received from participants. The group currently has representation from the CRN WE Direct Delivery Team, Partner Organisations and Research Champions.</a:t>
            </a:r>
            <a:endParaRPr/>
          </a:p>
          <a:p>
            <a:pPr marL="0" lvl="0" indent="0" algn="l" rtl="0">
              <a:spcBef>
                <a:spcPts val="1000"/>
              </a:spcBef>
              <a:spcAft>
                <a:spcPts val="0"/>
              </a:spcAft>
              <a:buClr>
                <a:schemeClr val="dk1"/>
              </a:buClr>
              <a:buSzPts val="1100"/>
              <a:buFont typeface="Arial"/>
              <a:buNone/>
            </a:pPr>
            <a:endParaRPr/>
          </a:p>
          <a:p>
            <a:pPr marL="457200" lvl="0" indent="-381000" algn="l" rtl="0">
              <a:spcBef>
                <a:spcPts val="1000"/>
              </a:spcBef>
              <a:spcAft>
                <a:spcPts val="0"/>
              </a:spcAft>
              <a:buSzPts val="2400"/>
              <a:buChar char="•"/>
            </a:pPr>
            <a:r>
              <a:rPr lang="en-GB"/>
              <a:t>Creating a general document/ leaflet about research for the public, talking about the importance of the control arm, how &amp; when you might hear about the results of a study etc.</a:t>
            </a:r>
            <a:endParaRPr/>
          </a:p>
          <a:p>
            <a:pPr marL="457200" lvl="0" indent="-381000" algn="l" rtl="0">
              <a:spcBef>
                <a:spcPts val="1000"/>
              </a:spcBef>
              <a:spcAft>
                <a:spcPts val="0"/>
              </a:spcAft>
              <a:buSzPts val="2400"/>
              <a:buChar char="•"/>
            </a:pPr>
            <a:r>
              <a:rPr lang="en-GB"/>
              <a:t>Some sites are also putting together information about their site (parking, access, facilities, public transport etc)</a:t>
            </a:r>
            <a:endParaRPr/>
          </a:p>
          <a:p>
            <a:pPr marL="457200" lvl="0" indent="-381000" algn="l" rtl="0">
              <a:spcBef>
                <a:spcPts val="1000"/>
              </a:spcBef>
              <a:spcAft>
                <a:spcPts val="0"/>
              </a:spcAft>
              <a:buSzPts val="2400"/>
              <a:buChar char="•"/>
            </a:pPr>
            <a:r>
              <a:rPr lang="en-GB"/>
              <a:t>Information for research staff including tips and guidance</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764150" y="202175"/>
            <a:ext cx="71298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211" name="Google Shape;211;p24"/>
          <p:cNvSpPr txBox="1">
            <a:spLocks noGrp="1"/>
          </p:cNvSpPr>
          <p:nvPr>
            <p:ph type="body" idx="1"/>
          </p:nvPr>
        </p:nvSpPr>
        <p:spPr>
          <a:xfrm>
            <a:off x="316650" y="867150"/>
            <a:ext cx="11638200" cy="295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r>
              <a:rPr lang="en-GB" sz="2000" u="sng">
                <a:solidFill>
                  <a:schemeClr val="hlink"/>
                </a:solidFill>
                <a:latin typeface="Lato"/>
                <a:ea typeface="Lato"/>
                <a:cs typeface="Lato"/>
                <a:sym typeface="Lato"/>
                <a:hlinkClick r:id="rId3"/>
              </a:rPr>
              <a:t>https://www.nihr.ac.uk/health-and-care-professionals/career-development/associate-principal-investigator-scheme.htm</a:t>
            </a:r>
            <a:endParaRPr sz="800">
              <a:latin typeface="Lato"/>
              <a:ea typeface="Lato"/>
              <a:cs typeface="Lato"/>
              <a:sym typeface="Lato"/>
            </a:endParaRPr>
          </a:p>
          <a:p>
            <a:pPr marL="0" lvl="0" indent="0" algn="l" rtl="0">
              <a:spcBef>
                <a:spcPts val="1000"/>
              </a:spcBef>
              <a:spcAft>
                <a:spcPts val="0"/>
              </a:spcAft>
              <a:buNone/>
            </a:pPr>
            <a:r>
              <a:rPr lang="en-GB" sz="20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2000">
              <a:latin typeface="Lato"/>
              <a:ea typeface="Lato"/>
              <a:cs typeface="Lato"/>
              <a:sym typeface="Lato"/>
            </a:endParaRPr>
          </a:p>
          <a:p>
            <a:pPr marL="0" lvl="0" indent="0" algn="l" rtl="0">
              <a:lnSpc>
                <a:spcPct val="100000"/>
              </a:lnSpc>
              <a:spcBef>
                <a:spcPts val="1000"/>
              </a:spcBef>
              <a:spcAft>
                <a:spcPts val="0"/>
              </a:spcAft>
              <a:buNone/>
            </a:pPr>
            <a:endParaRPr sz="2000">
              <a:highlight>
                <a:srgbClr val="FFFF00"/>
              </a:highlight>
              <a:latin typeface="Lato"/>
              <a:ea typeface="Lato"/>
              <a:cs typeface="Lato"/>
              <a:sym typeface="Lato"/>
            </a:endParaRPr>
          </a:p>
          <a:p>
            <a:pPr marL="0" lvl="0" indent="0" algn="l" rtl="0">
              <a:lnSpc>
                <a:spcPct val="100000"/>
              </a:lnSpc>
              <a:spcBef>
                <a:spcPts val="1000"/>
              </a:spcBef>
              <a:spcAft>
                <a:spcPts val="0"/>
              </a:spcAft>
              <a:buNone/>
            </a:pPr>
            <a:endParaRPr sz="2000">
              <a:highlight>
                <a:srgbClr val="FFFF00"/>
              </a:highlight>
              <a:latin typeface="Lato"/>
              <a:ea typeface="Lato"/>
              <a:cs typeface="Lato"/>
              <a:sym typeface="Lato"/>
            </a:endParaRPr>
          </a:p>
          <a:p>
            <a:pPr marL="0" lvl="0" indent="0" algn="l" rtl="0">
              <a:lnSpc>
                <a:spcPct val="100000"/>
              </a:lnSpc>
              <a:spcBef>
                <a:spcPts val="1000"/>
              </a:spcBef>
              <a:spcAft>
                <a:spcPts val="0"/>
              </a:spcAft>
              <a:buNone/>
            </a:pPr>
            <a:endParaRPr sz="2000">
              <a:highlight>
                <a:schemeClr val="lt1"/>
              </a:highlight>
              <a:latin typeface="Lato"/>
              <a:ea typeface="Lato"/>
              <a:cs typeface="Lato"/>
              <a:sym typeface="Lato"/>
            </a:endParaRPr>
          </a:p>
          <a:p>
            <a:pPr marL="457200" lvl="0" indent="0" algn="l" rtl="0">
              <a:lnSpc>
                <a:spcPct val="100000"/>
              </a:lnSpc>
              <a:spcBef>
                <a:spcPts val="0"/>
              </a:spcBef>
              <a:spcAft>
                <a:spcPts val="0"/>
              </a:spcAft>
              <a:buNone/>
            </a:pPr>
            <a:endParaRPr sz="2000" b="1">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latin typeface="Lato"/>
              <a:ea typeface="Lato"/>
              <a:cs typeface="Lato"/>
              <a:sym typeface="Lato"/>
            </a:endParaRPr>
          </a:p>
          <a:p>
            <a:pPr marL="0" lvl="0" indent="0" algn="l" rtl="0">
              <a:spcBef>
                <a:spcPts val="1000"/>
              </a:spcBef>
              <a:spcAft>
                <a:spcPts val="0"/>
              </a:spcAft>
              <a:buNone/>
            </a:pPr>
            <a:r>
              <a:rPr lang="en-GB" sz="2000">
                <a:latin typeface="Lato"/>
                <a:ea typeface="Lato"/>
                <a:cs typeface="Lato"/>
                <a:sym typeface="Lato"/>
              </a:rPr>
              <a:t>Check with Local PIs for availability</a:t>
            </a:r>
            <a:endParaRPr sz="2000">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p:txBody>
      </p:sp>
      <p:sp>
        <p:nvSpPr>
          <p:cNvPr id="212" name="Google Shape;212;p24"/>
          <p:cNvSpPr txBox="1"/>
          <p:nvPr/>
        </p:nvSpPr>
        <p:spPr>
          <a:xfrm>
            <a:off x="476525" y="3988525"/>
            <a:ext cx="2258400" cy="492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rgbClr val="193E72"/>
              </a:solidFill>
              <a:latin typeface="Lato"/>
              <a:ea typeface="Lato"/>
              <a:cs typeface="Lato"/>
              <a:sym typeface="Lato"/>
            </a:endParaRPr>
          </a:p>
        </p:txBody>
      </p:sp>
      <p:pic>
        <p:nvPicPr>
          <p:cNvPr id="213" name="Google Shape;213;p24"/>
          <p:cNvPicPr preferRelativeResize="0"/>
          <p:nvPr/>
        </p:nvPicPr>
        <p:blipFill>
          <a:blip r:embed="rId4">
            <a:alphaModFix/>
          </a:blip>
          <a:stretch>
            <a:fillRect/>
          </a:stretch>
        </p:blipFill>
        <p:spPr>
          <a:xfrm>
            <a:off x="8007901" y="1"/>
            <a:ext cx="4015025" cy="1457300"/>
          </a:xfrm>
          <a:prstGeom prst="rect">
            <a:avLst/>
          </a:prstGeom>
          <a:noFill/>
          <a:ln>
            <a:noFill/>
          </a:ln>
        </p:spPr>
      </p:pic>
      <p:graphicFrame>
        <p:nvGraphicFramePr>
          <p:cNvPr id="214" name="Google Shape;214;p24"/>
          <p:cNvGraphicFramePr/>
          <p:nvPr/>
        </p:nvGraphicFramePr>
        <p:xfrm>
          <a:off x="2123250" y="3686500"/>
          <a:ext cx="3000000" cy="3000000"/>
        </p:xfrm>
        <a:graphic>
          <a:graphicData uri="http://schemas.openxmlformats.org/drawingml/2006/table">
            <a:tbl>
              <a:tblPr>
                <a:noFill/>
                <a:tableStyleId>{7DFA503F-42B3-4261-B597-F0A4B159A8F9}</a:tableStyleId>
              </a:tblPr>
              <a:tblGrid>
                <a:gridCol w="960550">
                  <a:extLst>
                    <a:ext uri="{9D8B030D-6E8A-4147-A177-3AD203B41FA5}">
                      <a16:colId xmlns:a16="http://schemas.microsoft.com/office/drawing/2014/main" val="20000"/>
                    </a:ext>
                  </a:extLst>
                </a:gridCol>
                <a:gridCol w="1572275">
                  <a:extLst>
                    <a:ext uri="{9D8B030D-6E8A-4147-A177-3AD203B41FA5}">
                      <a16:colId xmlns:a16="http://schemas.microsoft.com/office/drawing/2014/main" val="20001"/>
                    </a:ext>
                  </a:extLst>
                </a:gridCol>
                <a:gridCol w="1646625">
                  <a:extLst>
                    <a:ext uri="{9D8B030D-6E8A-4147-A177-3AD203B41FA5}">
                      <a16:colId xmlns:a16="http://schemas.microsoft.com/office/drawing/2014/main" val="20002"/>
                    </a:ext>
                  </a:extLst>
                </a:gridCol>
                <a:gridCol w="2583775">
                  <a:extLst>
                    <a:ext uri="{9D8B030D-6E8A-4147-A177-3AD203B41FA5}">
                      <a16:colId xmlns:a16="http://schemas.microsoft.com/office/drawing/2014/main" val="20003"/>
                    </a:ext>
                  </a:extLst>
                </a:gridCol>
              </a:tblGrid>
              <a:tr h="3589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Closing Date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Study Application Scheme Study Contact</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58950">
                <a:tc>
                  <a:txBody>
                    <a:bodyPr/>
                    <a:lstStyle/>
                    <a:p>
                      <a:pPr marL="0" lvl="0" indent="0" algn="l" rtl="0">
                        <a:spcBef>
                          <a:spcPts val="0"/>
                        </a:spcBef>
                        <a:spcAft>
                          <a:spcPts val="0"/>
                        </a:spcAft>
                        <a:buNone/>
                      </a:pPr>
                      <a:r>
                        <a:rPr lang="en-GB"/>
                        <a:t>42490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FaR-RMS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28/02/2029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FaR-RMS@trials.bham.ac.uk</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8950">
                <a:tc>
                  <a:txBody>
                    <a:bodyPr/>
                    <a:lstStyle/>
                    <a:p>
                      <a:pPr marL="0" lvl="0" indent="0" algn="l" rtl="0">
                        <a:spcBef>
                          <a:spcPts val="0"/>
                        </a:spcBef>
                        <a:spcAft>
                          <a:spcPts val="0"/>
                        </a:spcAft>
                        <a:buNone/>
                      </a:pPr>
                      <a:r>
                        <a:rPr lang="en-GB"/>
                        <a:t>41346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ICONIC</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31/01/2025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krystyna.reczko@ucl.ac.uk</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838200" y="1587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Principal Investigator Pipeline Programme (PIPP)</a:t>
            </a:r>
            <a:endParaRPr sz="3000"/>
          </a:p>
        </p:txBody>
      </p:sp>
      <p:sp>
        <p:nvSpPr>
          <p:cNvPr id="221" name="Google Shape;221;p25"/>
          <p:cNvSpPr txBox="1">
            <a:spLocks noGrp="1"/>
          </p:cNvSpPr>
          <p:nvPr>
            <p:ph type="body" idx="1"/>
          </p:nvPr>
        </p:nvSpPr>
        <p:spPr>
          <a:xfrm>
            <a:off x="341250" y="929000"/>
            <a:ext cx="11509500" cy="518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u="sng">
                <a:solidFill>
                  <a:schemeClr val="hlink"/>
                </a:solidFill>
                <a:hlinkClick r:id="rId3"/>
              </a:rPr>
              <a:t>https://www.nihr.ac.uk/documents/principal-investigator-pipeline-programme-pipp/33803</a:t>
            </a:r>
            <a:endParaRPr/>
          </a:p>
          <a:p>
            <a:pPr marL="457200" lvl="0" indent="-381000" algn="l" rtl="0">
              <a:lnSpc>
                <a:spcPct val="100000"/>
              </a:lnSpc>
              <a:spcBef>
                <a:spcPts val="1000"/>
              </a:spcBef>
              <a:spcAft>
                <a:spcPts val="0"/>
              </a:spcAft>
              <a:buSzPts val="2400"/>
              <a:buChar char="•"/>
            </a:pPr>
            <a:r>
              <a:rPr lang="en-GB"/>
              <a:t>A new scheme support </a:t>
            </a:r>
            <a:r>
              <a:rPr lang="en-GB" b="1"/>
              <a:t>research delivery nurses</a:t>
            </a:r>
            <a:r>
              <a:rPr lang="en-GB"/>
              <a:t> and </a:t>
            </a:r>
            <a:r>
              <a:rPr lang="en-GB" b="1"/>
              <a:t>midwives</a:t>
            </a:r>
            <a:r>
              <a:rPr lang="en-GB"/>
              <a:t> by supporting them to become Principal Investigators (PIs) </a:t>
            </a:r>
            <a:endParaRPr/>
          </a:p>
          <a:p>
            <a:pPr marL="457200" lvl="0" indent="-381000" algn="l" rtl="0">
              <a:lnSpc>
                <a:spcPct val="100000"/>
              </a:lnSpc>
              <a:spcBef>
                <a:spcPts val="1000"/>
              </a:spcBef>
              <a:spcAft>
                <a:spcPts val="0"/>
              </a:spcAft>
              <a:buSzPts val="2400"/>
              <a:buChar char="•"/>
            </a:pPr>
            <a:r>
              <a:rPr lang="en-GB"/>
              <a:t>Free of charge for eligible participants </a:t>
            </a:r>
            <a:endParaRPr/>
          </a:p>
          <a:p>
            <a:pPr marL="457200" lvl="0" indent="-381000" algn="l" rtl="0">
              <a:lnSpc>
                <a:spcPct val="100000"/>
              </a:lnSpc>
              <a:spcBef>
                <a:spcPts val="1000"/>
              </a:spcBef>
              <a:spcAft>
                <a:spcPts val="0"/>
              </a:spcAft>
              <a:buSzPts val="2400"/>
              <a:buChar char="•"/>
            </a:pPr>
            <a:r>
              <a:rPr lang="en-GB"/>
              <a:t>Delivered through a variety of live virtual and on-line classroom environments, combined with real world hands-on experience.</a:t>
            </a:r>
            <a:endParaRPr/>
          </a:p>
          <a:p>
            <a:pPr marL="0" lvl="0" indent="0" algn="l" rtl="0">
              <a:lnSpc>
                <a:spcPct val="100000"/>
              </a:lnSpc>
              <a:spcBef>
                <a:spcPts val="1000"/>
              </a:spcBef>
              <a:spcAft>
                <a:spcPts val="0"/>
              </a:spcAft>
              <a:buNone/>
            </a:pPr>
            <a:r>
              <a:rPr lang="en-GB" b="1"/>
              <a:t>COHORT 2 key dates: Applications opened 1st March 2024</a:t>
            </a:r>
            <a:endParaRPr b="1"/>
          </a:p>
          <a:p>
            <a:pPr marL="0" lvl="0" indent="0" algn="l" rtl="0">
              <a:lnSpc>
                <a:spcPct val="100000"/>
              </a:lnSpc>
              <a:spcBef>
                <a:spcPts val="1000"/>
              </a:spcBef>
              <a:spcAft>
                <a:spcPts val="0"/>
              </a:spcAft>
              <a:buNone/>
            </a:pPr>
            <a:r>
              <a:rPr lang="en-GB"/>
              <a:t>31st May 2024: Close to applications</a:t>
            </a:r>
            <a:endParaRPr/>
          </a:p>
          <a:p>
            <a:pPr marL="0" lvl="0" indent="0" algn="l" rtl="0">
              <a:lnSpc>
                <a:spcPct val="100000"/>
              </a:lnSpc>
              <a:spcBef>
                <a:spcPts val="1000"/>
              </a:spcBef>
              <a:spcAft>
                <a:spcPts val="0"/>
              </a:spcAft>
              <a:buNone/>
            </a:pPr>
            <a:r>
              <a:rPr lang="en-GB"/>
              <a:t>End June 2024: Applicants notified of outcome of application</a:t>
            </a:r>
            <a:endParaRPr/>
          </a:p>
          <a:p>
            <a:pPr marL="0" lvl="0" indent="0" algn="l" rtl="0">
              <a:lnSpc>
                <a:spcPct val="100000"/>
              </a:lnSpc>
              <a:spcBef>
                <a:spcPts val="1000"/>
              </a:spcBef>
              <a:spcAft>
                <a:spcPts val="1000"/>
              </a:spcAft>
              <a:buNone/>
            </a:pPr>
            <a:r>
              <a:rPr lang="en-GB"/>
              <a:t>September 2024: COHORT 2 begins</a:t>
            </a:r>
            <a:endParaRPr/>
          </a:p>
        </p:txBody>
      </p:sp>
      <p:pic>
        <p:nvPicPr>
          <p:cNvPr id="222" name="Google Shape;222;p25"/>
          <p:cNvPicPr preferRelativeResize="0"/>
          <p:nvPr/>
        </p:nvPicPr>
        <p:blipFill>
          <a:blip r:embed="rId4">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26"/>
          <p:cNvSpPr txBox="1">
            <a:spLocks noGrp="1"/>
          </p:cNvSpPr>
          <p:nvPr>
            <p:ph type="body" idx="1"/>
          </p:nvPr>
        </p:nvSpPr>
        <p:spPr>
          <a:xfrm>
            <a:off x="465275" y="992375"/>
            <a:ext cx="6096000" cy="50067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1900">
                <a:latin typeface="Lato"/>
                <a:ea typeface="Lato"/>
                <a:cs typeface="Lato"/>
                <a:sym typeface="Lato"/>
              </a:rPr>
              <a:t>Launching Oct 2024</a:t>
            </a:r>
            <a:endParaRPr sz="1900">
              <a:latin typeface="Lato"/>
              <a:ea typeface="Lato"/>
              <a:cs typeface="Lato"/>
              <a:sym typeface="Lato"/>
            </a:endParaRPr>
          </a:p>
          <a:p>
            <a:pPr marL="0" lvl="0" indent="0" algn="l" rtl="0">
              <a:lnSpc>
                <a:spcPct val="100000"/>
              </a:lnSpc>
              <a:spcBef>
                <a:spcPts val="1000"/>
              </a:spcBef>
              <a:spcAft>
                <a:spcPts val="0"/>
              </a:spcAft>
              <a:buNone/>
            </a:pPr>
            <a:r>
              <a:rPr lang="en-GB" sz="1900">
                <a:latin typeface="Lato"/>
                <a:ea typeface="Lato"/>
                <a:cs typeface="Lato"/>
                <a:sym typeface="Lato"/>
              </a:rPr>
              <a:t>The NIHR RDN has 2 primary purposes:</a:t>
            </a:r>
            <a:endParaRPr sz="1900">
              <a:latin typeface="Lato"/>
              <a:ea typeface="Lato"/>
              <a:cs typeface="Lato"/>
              <a:sym typeface="Lato"/>
            </a:endParaRPr>
          </a:p>
          <a:p>
            <a:pPr marL="457200" lvl="0" indent="-342900" algn="l" rtl="0">
              <a:lnSpc>
                <a:spcPct val="100000"/>
              </a:lnSpc>
              <a:spcBef>
                <a:spcPts val="1000"/>
              </a:spcBef>
              <a:spcAft>
                <a:spcPts val="0"/>
              </a:spcAft>
              <a:buSzPts val="1800"/>
              <a:buFont typeface="Lato"/>
              <a:buChar char="•"/>
            </a:pPr>
            <a:r>
              <a:rPr lang="en-GB" sz="1800">
                <a:latin typeface="Lato"/>
                <a:ea typeface="Lato"/>
                <a:cs typeface="Lato"/>
                <a:sym typeface="Lato"/>
              </a:rPr>
              <a:t>To support the successful delivery of high quality research, as an active partner in the research system</a:t>
            </a:r>
            <a:endParaRPr sz="1800">
              <a:latin typeface="Lato"/>
              <a:ea typeface="Lato"/>
              <a:cs typeface="Lato"/>
              <a:sym typeface="Lato"/>
            </a:endParaRPr>
          </a:p>
          <a:p>
            <a:pPr marL="457200" lvl="0" indent="-342900" algn="l" rtl="0">
              <a:lnSpc>
                <a:spcPct val="100000"/>
              </a:lnSpc>
              <a:spcBef>
                <a:spcPts val="1000"/>
              </a:spcBef>
              <a:spcAft>
                <a:spcPts val="0"/>
              </a:spcAft>
              <a:buSzPts val="1800"/>
              <a:buFont typeface="Lato"/>
              <a:buChar char="•"/>
            </a:pPr>
            <a:r>
              <a:rPr lang="en-GB" sz="1800">
                <a:latin typeface="Lato"/>
                <a:ea typeface="Lato"/>
                <a:cs typeface="Lato"/>
                <a:sym typeface="Lato"/>
              </a:rPr>
              <a:t>To increase capacity and capability of the research infrastructure for the future</a:t>
            </a:r>
            <a:endParaRPr sz="1800">
              <a:latin typeface="Lato"/>
              <a:ea typeface="Lato"/>
              <a:cs typeface="Lato"/>
              <a:sym typeface="Lato"/>
            </a:endParaRPr>
          </a:p>
          <a:p>
            <a:pPr marL="0" lvl="0" indent="0" algn="l" rtl="0">
              <a:lnSpc>
                <a:spcPct val="115000"/>
              </a:lnSpc>
              <a:spcBef>
                <a:spcPts val="1000"/>
              </a:spcBef>
              <a:spcAft>
                <a:spcPts val="1000"/>
              </a:spcAft>
              <a:buNone/>
            </a:pPr>
            <a:endParaRPr sz="2100">
              <a:latin typeface="Lato"/>
              <a:ea typeface="Lato"/>
              <a:cs typeface="Lato"/>
              <a:sym typeface="Lato"/>
            </a:endParaRPr>
          </a:p>
        </p:txBody>
      </p:sp>
      <p:pic>
        <p:nvPicPr>
          <p:cNvPr id="229" name="Google Shape;229;p26"/>
          <p:cNvPicPr preferRelativeResize="0"/>
          <p:nvPr/>
        </p:nvPicPr>
        <p:blipFill>
          <a:blip r:embed="rId3">
            <a:alphaModFix/>
          </a:blip>
          <a:stretch>
            <a:fillRect/>
          </a:stretch>
        </p:blipFill>
        <p:spPr>
          <a:xfrm>
            <a:off x="392750" y="3429000"/>
            <a:ext cx="4480484" cy="3306925"/>
          </a:xfrm>
          <a:prstGeom prst="rect">
            <a:avLst/>
          </a:prstGeom>
          <a:noFill/>
          <a:ln>
            <a:noFill/>
          </a:ln>
        </p:spPr>
      </p:pic>
      <p:sp>
        <p:nvSpPr>
          <p:cNvPr id="230" name="Google Shape;230;p26"/>
          <p:cNvSpPr txBox="1">
            <a:spLocks noGrp="1"/>
          </p:cNvSpPr>
          <p:nvPr>
            <p:ph type="title"/>
          </p:nvPr>
        </p:nvSpPr>
        <p:spPr>
          <a:xfrm>
            <a:off x="1326950" y="126875"/>
            <a:ext cx="86907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31" name="Google Shape;231;p26"/>
          <p:cNvSpPr txBox="1"/>
          <p:nvPr/>
        </p:nvSpPr>
        <p:spPr>
          <a:xfrm>
            <a:off x="6561275" y="1098250"/>
            <a:ext cx="5334000" cy="5050800"/>
          </a:xfrm>
          <a:prstGeom prst="rect">
            <a:avLst/>
          </a:prstGeom>
          <a:noFill/>
          <a:ln>
            <a:noFill/>
          </a:ln>
        </p:spPr>
        <p:txBody>
          <a:bodyPr spcFirstLastPara="1" wrap="square" lIns="91425" tIns="91425" rIns="91425" bIns="91425" anchor="t" anchorCtr="0">
            <a:spAutoFit/>
          </a:bodyPr>
          <a:lstStyle/>
          <a:p>
            <a:pPr marL="457200" lvl="0" indent="0" algn="l" rtl="0">
              <a:spcBef>
                <a:spcPts val="1000"/>
              </a:spcBef>
              <a:spcAft>
                <a:spcPts val="0"/>
              </a:spcAft>
              <a:buNone/>
            </a:pPr>
            <a:r>
              <a:rPr lang="en-GB" sz="1800">
                <a:solidFill>
                  <a:srgbClr val="193E72"/>
                </a:solidFill>
                <a:latin typeface="Lato"/>
                <a:ea typeface="Lato"/>
                <a:cs typeface="Lato"/>
                <a:sym typeface="Lato"/>
              </a:rPr>
              <a:t>SW Central </a:t>
            </a:r>
            <a:endParaRPr sz="1800">
              <a:solidFill>
                <a:srgbClr val="193E72"/>
              </a:solidFill>
              <a:latin typeface="Lato"/>
              <a:ea typeface="Lato"/>
              <a:cs typeface="Lato"/>
              <a:sym typeface="Lato"/>
            </a:endParaRPr>
          </a:p>
          <a:p>
            <a:pPr marL="457200" lvl="0" indent="-317500" algn="l" rtl="0">
              <a:spcBef>
                <a:spcPts val="1000"/>
              </a:spcBef>
              <a:spcAft>
                <a:spcPts val="0"/>
              </a:spcAft>
              <a:buClr>
                <a:srgbClr val="222222"/>
              </a:buClr>
              <a:buSzPts val="1400"/>
              <a:buChar char="●"/>
            </a:pPr>
            <a:r>
              <a:rPr lang="en-GB" sz="1800">
                <a:solidFill>
                  <a:srgbClr val="193E72"/>
                </a:solidFill>
                <a:latin typeface="Lato"/>
                <a:ea typeface="Lato"/>
                <a:cs typeface="Lato"/>
                <a:sym typeface="Lato"/>
              </a:rPr>
              <a:t>Network Director: Kyla Thomas</a:t>
            </a:r>
            <a:endParaRPr sz="1800">
              <a:solidFill>
                <a:srgbClr val="193E72"/>
              </a:solidFill>
              <a:latin typeface="Lato"/>
              <a:ea typeface="Lato"/>
              <a:cs typeface="Lato"/>
              <a:sym typeface="Lato"/>
            </a:endParaRPr>
          </a:p>
          <a:p>
            <a:pPr marL="457200" lvl="0" indent="-317500" algn="l" rtl="0">
              <a:spcBef>
                <a:spcPts val="1000"/>
              </a:spcBef>
              <a:spcAft>
                <a:spcPts val="0"/>
              </a:spcAft>
              <a:buClr>
                <a:srgbClr val="222222"/>
              </a:buClr>
              <a:buSzPts val="1400"/>
              <a:buChar char="●"/>
            </a:pPr>
            <a:r>
              <a:rPr lang="en-GB" sz="1800">
                <a:solidFill>
                  <a:srgbClr val="193E72"/>
                </a:solidFill>
                <a:latin typeface="Lato"/>
                <a:ea typeface="Lato"/>
                <a:cs typeface="Lato"/>
                <a:sym typeface="Lato"/>
              </a:rPr>
              <a:t>Operations Director: Stephen McGlynn</a:t>
            </a:r>
            <a:endParaRPr sz="1800">
              <a:solidFill>
                <a:srgbClr val="193E72"/>
              </a:solidFill>
              <a:latin typeface="Lato"/>
              <a:ea typeface="Lato"/>
              <a:cs typeface="Lato"/>
              <a:sym typeface="Lato"/>
            </a:endParaRPr>
          </a:p>
          <a:p>
            <a:pPr marL="457200" lvl="0" indent="-317500" algn="l" rtl="0">
              <a:spcBef>
                <a:spcPts val="1000"/>
              </a:spcBef>
              <a:spcAft>
                <a:spcPts val="0"/>
              </a:spcAft>
              <a:buClr>
                <a:srgbClr val="222222"/>
              </a:buClr>
              <a:buSzPts val="1400"/>
              <a:buChar char="●"/>
            </a:pPr>
            <a:r>
              <a:rPr lang="en-GB" sz="1800">
                <a:solidFill>
                  <a:srgbClr val="193E72"/>
                </a:solidFill>
                <a:latin typeface="Lato"/>
                <a:ea typeface="Lato"/>
                <a:cs typeface="Lato"/>
                <a:sym typeface="Lato"/>
              </a:rPr>
              <a:t>Strategic Development Director: Ifan Jones</a:t>
            </a:r>
            <a:endParaRPr sz="1800">
              <a:solidFill>
                <a:srgbClr val="193E72"/>
              </a:solidFill>
              <a:latin typeface="Lato"/>
              <a:ea typeface="Lato"/>
              <a:cs typeface="Lato"/>
              <a:sym typeface="Lato"/>
            </a:endParaRPr>
          </a:p>
          <a:p>
            <a:pPr marL="457200" lvl="0" indent="0" algn="l" rtl="0">
              <a:spcBef>
                <a:spcPts val="1000"/>
              </a:spcBef>
              <a:spcAft>
                <a:spcPts val="0"/>
              </a:spcAft>
              <a:buNone/>
            </a:pPr>
            <a:endParaRPr sz="1800">
              <a:solidFill>
                <a:srgbClr val="193E72"/>
              </a:solidFill>
              <a:latin typeface="Lato"/>
              <a:ea typeface="Lato"/>
              <a:cs typeface="Lato"/>
              <a:sym typeface="Lato"/>
            </a:endParaRPr>
          </a:p>
          <a:p>
            <a:pPr marL="457200" lvl="0" indent="0" algn="l" rtl="0">
              <a:lnSpc>
                <a:spcPct val="115000"/>
              </a:lnSpc>
              <a:spcBef>
                <a:spcPts val="1000"/>
              </a:spcBef>
              <a:spcAft>
                <a:spcPts val="0"/>
              </a:spcAft>
              <a:buNone/>
            </a:pPr>
            <a:r>
              <a:rPr lang="en-GB" sz="1800">
                <a:solidFill>
                  <a:srgbClr val="193E72"/>
                </a:solidFill>
                <a:highlight>
                  <a:srgbClr val="FFFFFF"/>
                </a:highlight>
              </a:rPr>
              <a:t>We are recruiting for two new senior leadership vacancies. </a:t>
            </a:r>
            <a:endParaRPr/>
          </a:p>
          <a:p>
            <a:pPr marL="596900" lvl="0" indent="-330200" algn="l" rtl="0">
              <a:lnSpc>
                <a:spcPct val="115000"/>
              </a:lnSpc>
              <a:spcBef>
                <a:spcPts val="1000"/>
              </a:spcBef>
              <a:spcAft>
                <a:spcPts val="0"/>
              </a:spcAft>
              <a:buClr>
                <a:srgbClr val="222222"/>
              </a:buClr>
              <a:buSzPts val="1600"/>
              <a:buChar char="●"/>
            </a:pPr>
            <a:r>
              <a:rPr lang="en-GB" sz="1600" u="sng">
                <a:solidFill>
                  <a:srgbClr val="1155CC"/>
                </a:solidFill>
                <a:highlight>
                  <a:srgbClr val="FFFFFF"/>
                </a:highlight>
                <a:hlinkClick r:id="rId4">
                  <a:extLst>
                    <a:ext uri="{A12FA001-AC4F-418D-AE19-62706E023703}">
                      <ahyp:hlinkClr xmlns:ahyp="http://schemas.microsoft.com/office/drawing/2018/hyperlinkcolor" val="tx"/>
                    </a:ext>
                  </a:extLst>
                </a:hlinkClick>
              </a:rPr>
              <a:t>RRDN Health and Care Research Director (Medical)</a:t>
            </a:r>
            <a:r>
              <a:rPr lang="en-GB" sz="1600">
                <a:solidFill>
                  <a:srgbClr val="222222"/>
                </a:solidFill>
                <a:highlight>
                  <a:srgbClr val="FFFFFF"/>
                </a:highlight>
              </a:rPr>
              <a:t> - </a:t>
            </a:r>
            <a:r>
              <a:rPr lang="en-GB" sz="1600">
                <a:solidFill>
                  <a:srgbClr val="193E72"/>
                </a:solidFill>
                <a:highlight>
                  <a:srgbClr val="FFFFFF"/>
                </a:highlight>
              </a:rPr>
              <a:t>0.4wte, appropriate clinical salary (e.g. Consultant) or AfC Band 8d, closes 15th May</a:t>
            </a:r>
            <a:endParaRPr sz="1600">
              <a:solidFill>
                <a:srgbClr val="193E72"/>
              </a:solidFill>
              <a:highlight>
                <a:srgbClr val="FFFFFF"/>
              </a:highlight>
            </a:endParaRPr>
          </a:p>
          <a:p>
            <a:pPr marL="596900" lvl="0" indent="-330200" algn="l" rtl="0">
              <a:lnSpc>
                <a:spcPct val="115000"/>
              </a:lnSpc>
              <a:spcBef>
                <a:spcPts val="0"/>
              </a:spcBef>
              <a:spcAft>
                <a:spcPts val="0"/>
              </a:spcAft>
              <a:buClr>
                <a:srgbClr val="222222"/>
              </a:buClr>
              <a:buSzPts val="1600"/>
              <a:buChar char="●"/>
            </a:pPr>
            <a:r>
              <a:rPr lang="en-GB" sz="1600" u="sng">
                <a:solidFill>
                  <a:srgbClr val="1155CC"/>
                </a:solidFill>
                <a:highlight>
                  <a:srgbClr val="FFFFFF"/>
                </a:highlight>
                <a:hlinkClick r:id="rId5">
                  <a:extLst>
                    <a:ext uri="{A12FA001-AC4F-418D-AE19-62706E023703}">
                      <ahyp:hlinkClr xmlns:ahyp="http://schemas.microsoft.com/office/drawing/2018/hyperlinkcolor" val="tx"/>
                    </a:ext>
                  </a:extLst>
                </a:hlinkClick>
              </a:rPr>
              <a:t>RRDN Health and Care Research Director (Nurse, Midwife or Allied Health Professional)</a:t>
            </a:r>
            <a:r>
              <a:rPr lang="en-GB" sz="1600">
                <a:solidFill>
                  <a:srgbClr val="222222"/>
                </a:solidFill>
                <a:highlight>
                  <a:srgbClr val="FFFFFF"/>
                </a:highlight>
              </a:rPr>
              <a:t> </a:t>
            </a:r>
            <a:r>
              <a:rPr lang="en-GB" sz="1600">
                <a:solidFill>
                  <a:srgbClr val="193E72"/>
                </a:solidFill>
                <a:highlight>
                  <a:srgbClr val="FFFFFF"/>
                </a:highlight>
              </a:rPr>
              <a:t>- 0.4wte, AfC Band 8d, closes 23rd May</a:t>
            </a:r>
            <a:endParaRPr sz="1600">
              <a:solidFill>
                <a:srgbClr val="193E72"/>
              </a:solidFill>
              <a:highlight>
                <a:srgbClr val="FFFFFF"/>
              </a:highlight>
            </a:endParaRPr>
          </a:p>
          <a:p>
            <a:pPr marL="457200" lvl="0" indent="0" algn="l" rtl="0">
              <a:spcBef>
                <a:spcPts val="1000"/>
              </a:spcBef>
              <a:spcAft>
                <a:spcPts val="1000"/>
              </a:spcAft>
              <a:buNone/>
            </a:pPr>
            <a:r>
              <a:rPr lang="en-GB" sz="1600">
                <a:solidFill>
                  <a:srgbClr val="193E72"/>
                </a:solidFill>
                <a:highlight>
                  <a:srgbClr val="FFFFFF"/>
                </a:highlight>
              </a:rPr>
              <a:t>You can find both of these roles on NHS Jobs</a:t>
            </a:r>
            <a:endParaRPr sz="1600">
              <a:solidFill>
                <a:srgbClr val="193E72"/>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27"/>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3">
                  <a:extLst>
                    <a:ext uri="{A12FA001-AC4F-418D-AE19-62706E023703}">
                      <ahyp:hlinkClr xmlns:ahyp="http://schemas.microsoft.com/office/drawing/2018/hyperlinkcolor" val="tx"/>
                    </a:ext>
                  </a:extLst>
                </a:hlinkClick>
              </a:rPr>
              <a:t>NIHR ODP</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CRN, </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including all specialty areas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a:solidFill>
                <a:srgbClr val="193E72"/>
              </a:solidFill>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1000"/>
              </a:spcBef>
              <a:spcAft>
                <a:spcPts val="0"/>
              </a:spcAft>
              <a:buSzPts val="2400"/>
              <a:buNone/>
            </a:pPr>
            <a:endParaRPr sz="2200">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sz="2220" b="1">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b="1" u="sng">
                <a:solidFill>
                  <a:srgbClr val="0000FF"/>
                </a:solidFill>
                <a:latin typeface="Lato"/>
                <a:ea typeface="Lato"/>
                <a:cs typeface="Lato"/>
                <a:sym typeface="Lato"/>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pic>
        <p:nvPicPr>
          <p:cNvPr id="237" name="Google Shape;237;p27"/>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1"/>
        <p:cNvGrpSpPr/>
        <p:nvPr/>
      </p:nvGrpSpPr>
      <p:grpSpPr>
        <a:xfrm>
          <a:off x="0" y="0"/>
          <a:ext cx="0" cy="0"/>
          <a:chOff x="0" y="0"/>
          <a:chExt cx="0" cy="0"/>
        </a:xfrm>
      </p:grpSpPr>
      <p:sp>
        <p:nvSpPr>
          <p:cNvPr id="242" name="Google Shape;242;p28"/>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sz="3000"/>
              <a:t>adam.dangoor@uhbw.nhs.uk</a:t>
            </a:r>
            <a:endParaRPr sz="3000"/>
          </a:p>
          <a:p>
            <a:pPr marL="0" lvl="0" indent="0" algn="ctr" rtl="0">
              <a:lnSpc>
                <a:spcPct val="90000"/>
              </a:lnSpc>
              <a:spcBef>
                <a:spcPts val="1000"/>
              </a:spcBef>
              <a:spcAft>
                <a:spcPts val="0"/>
              </a:spcAft>
              <a:buClr>
                <a:srgbClr val="000000"/>
              </a:buClr>
              <a:buSzPts val="2400"/>
              <a:buFont typeface="Arial"/>
              <a:buNone/>
            </a:pPr>
            <a:endParaRPr/>
          </a:p>
        </p:txBody>
      </p:sp>
      <p:pic>
        <p:nvPicPr>
          <p:cNvPr id="243" name="Google Shape;243;p28"/>
          <p:cNvPicPr preferRelativeResize="0"/>
          <p:nvPr/>
        </p:nvPicPr>
        <p:blipFill>
          <a:blip r:embed="rId3">
            <a:alphaModFix/>
          </a:blip>
          <a:stretch>
            <a:fillRect/>
          </a:stretch>
        </p:blipFill>
        <p:spPr>
          <a:xfrm flipH="1">
            <a:off x="9255126" y="4152500"/>
            <a:ext cx="2936875" cy="270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National Sarcoma Cancer Research Recruitment</a:t>
            </a:r>
            <a:endParaRPr>
              <a:latin typeface="Lato"/>
              <a:ea typeface="Lato"/>
              <a:cs typeface="Lato"/>
              <a:sym typeface="Lato"/>
            </a:endParaRPr>
          </a:p>
        </p:txBody>
      </p:sp>
      <p:sp>
        <p:nvSpPr>
          <p:cNvPr id="101" name="Google Shape;101;p1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sp>
        <p:nvSpPr>
          <p:cNvPr id="102" name="Google Shape;102;p1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22 - Mar 23</a:t>
            </a:r>
            <a:endParaRPr sz="1600">
              <a:latin typeface="Lato"/>
              <a:ea typeface="Lato"/>
              <a:cs typeface="Lato"/>
              <a:sym typeface="Lato"/>
            </a:endParaRPr>
          </a:p>
        </p:txBody>
      </p:sp>
      <p:sp>
        <p:nvSpPr>
          <p:cNvPr id="103" name="Google Shape;103;p1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17/04/2024</a:t>
            </a:r>
            <a:endParaRPr sz="1200">
              <a:latin typeface="Lato"/>
              <a:ea typeface="Lato"/>
              <a:cs typeface="Lato"/>
              <a:sym typeface="Lato"/>
            </a:endParaRPr>
          </a:p>
        </p:txBody>
      </p:sp>
      <p:pic>
        <p:nvPicPr>
          <p:cNvPr id="104" name="Google Shape;104;p12"/>
          <p:cNvPicPr preferRelativeResize="0"/>
          <p:nvPr/>
        </p:nvPicPr>
        <p:blipFill>
          <a:blip r:embed="rId3">
            <a:alphaModFix/>
          </a:blip>
          <a:stretch>
            <a:fillRect/>
          </a:stretch>
        </p:blipFill>
        <p:spPr>
          <a:xfrm>
            <a:off x="1530850" y="3429000"/>
            <a:ext cx="8759301" cy="2472103"/>
          </a:xfrm>
          <a:prstGeom prst="rect">
            <a:avLst/>
          </a:prstGeom>
          <a:noFill/>
          <a:ln>
            <a:noFill/>
          </a:ln>
        </p:spPr>
      </p:pic>
      <p:pic>
        <p:nvPicPr>
          <p:cNvPr id="105" name="Google Shape;105;p12"/>
          <p:cNvPicPr preferRelativeResize="0"/>
          <p:nvPr/>
        </p:nvPicPr>
        <p:blipFill>
          <a:blip r:embed="rId4">
            <a:alphaModFix/>
          </a:blip>
          <a:stretch>
            <a:fillRect/>
          </a:stretch>
        </p:blipFill>
        <p:spPr>
          <a:xfrm>
            <a:off x="1683250" y="864500"/>
            <a:ext cx="8458726" cy="2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grpSp>
        <p:nvGrpSpPr>
          <p:cNvPr id="111" name="Google Shape;111;p13"/>
          <p:cNvGrpSpPr/>
          <p:nvPr/>
        </p:nvGrpSpPr>
        <p:grpSpPr>
          <a:xfrm>
            <a:off x="10441748" y="-838776"/>
            <a:ext cx="1995749" cy="2033473"/>
            <a:chOff x="2449130" y="3506855"/>
            <a:chExt cx="3042300" cy="3042300"/>
          </a:xfrm>
        </p:grpSpPr>
        <p:sp>
          <p:nvSpPr>
            <p:cNvPr id="112" name="Google Shape;112;p13"/>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13" name="Google Shape;113;p13"/>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14" name="Google Shape;114;p13"/>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pic>
        <p:nvPicPr>
          <p:cNvPr id="115" name="Google Shape;115;p13"/>
          <p:cNvPicPr preferRelativeResize="0"/>
          <p:nvPr/>
        </p:nvPicPr>
        <p:blipFill>
          <a:blip r:embed="rId3">
            <a:alphaModFix/>
          </a:blip>
          <a:stretch>
            <a:fillRect/>
          </a:stretch>
        </p:blipFill>
        <p:spPr>
          <a:xfrm>
            <a:off x="1354100" y="152375"/>
            <a:ext cx="7784875" cy="5840551"/>
          </a:xfrm>
          <a:prstGeom prst="rect">
            <a:avLst/>
          </a:prstGeom>
          <a:noFill/>
          <a:ln>
            <a:noFill/>
          </a:ln>
        </p:spPr>
      </p:pic>
      <p:sp>
        <p:nvSpPr>
          <p:cNvPr id="116" name="Google Shape;116;p13"/>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17/04/2024</a:t>
            </a:r>
            <a:endParaRPr sz="12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286450" y="152400"/>
            <a:ext cx="38754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2023/24 Site activity</a:t>
            </a:r>
            <a:endParaRPr/>
          </a:p>
        </p:txBody>
      </p:sp>
      <p:pic>
        <p:nvPicPr>
          <p:cNvPr id="123" name="Google Shape;123;p14"/>
          <p:cNvPicPr preferRelativeResize="0"/>
          <p:nvPr/>
        </p:nvPicPr>
        <p:blipFill rotWithShape="1">
          <a:blip r:embed="rId3">
            <a:alphaModFix/>
          </a:blip>
          <a:srcRect b="54344"/>
          <a:stretch/>
        </p:blipFill>
        <p:spPr>
          <a:xfrm>
            <a:off x="121325" y="1446575"/>
            <a:ext cx="4820175" cy="2144750"/>
          </a:xfrm>
          <a:prstGeom prst="rect">
            <a:avLst/>
          </a:prstGeom>
          <a:noFill/>
          <a:ln>
            <a:noFill/>
          </a:ln>
        </p:spPr>
      </p:pic>
      <p:graphicFrame>
        <p:nvGraphicFramePr>
          <p:cNvPr id="124" name="Google Shape;124;p14"/>
          <p:cNvGraphicFramePr/>
          <p:nvPr/>
        </p:nvGraphicFramePr>
        <p:xfrm>
          <a:off x="5142925" y="1017900"/>
          <a:ext cx="3000000" cy="3000000"/>
        </p:xfrm>
        <a:graphic>
          <a:graphicData uri="http://schemas.openxmlformats.org/drawingml/2006/table">
            <a:tbl>
              <a:tblPr>
                <a:noFill/>
                <a:tableStyleId>{7DFA503F-42B3-4261-B597-F0A4B159A8F9}</a:tableStyleId>
              </a:tblPr>
              <a:tblGrid>
                <a:gridCol w="4493975">
                  <a:extLst>
                    <a:ext uri="{9D8B030D-6E8A-4147-A177-3AD203B41FA5}">
                      <a16:colId xmlns:a16="http://schemas.microsoft.com/office/drawing/2014/main" val="20000"/>
                    </a:ext>
                  </a:extLst>
                </a:gridCol>
                <a:gridCol w="1997275">
                  <a:extLst>
                    <a:ext uri="{9D8B030D-6E8A-4147-A177-3AD203B41FA5}">
                      <a16:colId xmlns:a16="http://schemas.microsoft.com/office/drawing/2014/main" val="20001"/>
                    </a:ext>
                  </a:extLst>
                </a:gridCol>
              </a:tblGrid>
              <a:tr h="0">
                <a:tc>
                  <a:txBody>
                    <a:bodyPr/>
                    <a:lstStyle/>
                    <a:p>
                      <a:pPr marL="0" lvl="0" indent="0" algn="l" rtl="0">
                        <a:lnSpc>
                          <a:spcPct val="50000"/>
                        </a:lnSpc>
                        <a:spcBef>
                          <a:spcPts val="0"/>
                        </a:spcBef>
                        <a:spcAft>
                          <a:spcPts val="0"/>
                        </a:spcAft>
                        <a:buNone/>
                      </a:pPr>
                      <a:r>
                        <a:rPr lang="en-GB" sz="1500" b="1">
                          <a:latin typeface="Calibri"/>
                          <a:ea typeface="Calibri"/>
                          <a:cs typeface="Calibri"/>
                          <a:sym typeface="Calibri"/>
                        </a:rPr>
                        <a:t>Site/Studies</a:t>
                      </a:r>
                      <a:endParaRPr sz="15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500" b="1">
                          <a:latin typeface="Calibri"/>
                          <a:ea typeface="Calibri"/>
                          <a:cs typeface="Calibri"/>
                          <a:sym typeface="Calibri"/>
                        </a:rPr>
                        <a:t>Recruitment</a:t>
                      </a:r>
                      <a:endParaRPr sz="15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lvl="0" indent="0" algn="l" rtl="0">
                        <a:lnSpc>
                          <a:spcPct val="50000"/>
                        </a:lnSpc>
                        <a:spcBef>
                          <a:spcPts val="0"/>
                        </a:spcBef>
                        <a:spcAft>
                          <a:spcPts val="0"/>
                        </a:spcAft>
                        <a:buNone/>
                      </a:pPr>
                      <a:r>
                        <a:rPr lang="en-GB" sz="1700" b="1">
                          <a:latin typeface="Calibri"/>
                          <a:ea typeface="Calibri"/>
                          <a:cs typeface="Calibri"/>
                          <a:sym typeface="Calibri"/>
                        </a:rPr>
                        <a:t>Bristol Haematology &amp; Oncology Centre</a:t>
                      </a:r>
                      <a:endParaRPr sz="17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DCE6F1"/>
                    </a:solidFill>
                  </a:tcPr>
                </a:tc>
                <a:tc>
                  <a:txBody>
                    <a:bodyPr/>
                    <a:lstStyle/>
                    <a:p>
                      <a:pPr marL="0" lvl="0" indent="0" algn="r" rtl="0">
                        <a:lnSpc>
                          <a:spcPct val="50000"/>
                        </a:lnSpc>
                        <a:spcBef>
                          <a:spcPts val="0"/>
                        </a:spcBef>
                        <a:spcAft>
                          <a:spcPts val="0"/>
                        </a:spcAft>
                        <a:buNone/>
                      </a:pP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DCE6F1"/>
                    </a:solidFill>
                  </a:tcPr>
                </a:tc>
                <a:extLst>
                  <a:ext uri="{0D108BD9-81ED-4DB2-BD59-A6C34878D82A}">
                    <a16:rowId xmlns:a16="http://schemas.microsoft.com/office/drawing/2014/main" val="10001"/>
                  </a:ext>
                </a:extLst>
              </a:tr>
              <a:tr h="233100">
                <a:tc>
                  <a:txBody>
                    <a:bodyPr/>
                    <a:lstStyle/>
                    <a:p>
                      <a:pPr marL="0" lvl="0" indent="0" algn="l" rtl="0">
                        <a:lnSpc>
                          <a:spcPct val="50000"/>
                        </a:lnSpc>
                        <a:spcBef>
                          <a:spcPts val="0"/>
                        </a:spcBef>
                        <a:spcAft>
                          <a:spcPts val="0"/>
                        </a:spcAft>
                        <a:buNone/>
                      </a:pPr>
                      <a:r>
                        <a:rPr lang="en-GB" sz="1600"/>
                        <a:t>FaR-RMS</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2</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00">
                <a:tc>
                  <a:txBody>
                    <a:bodyPr/>
                    <a:lstStyle/>
                    <a:p>
                      <a:pPr marL="0" lvl="0" indent="0" algn="l" rtl="0">
                        <a:lnSpc>
                          <a:spcPct val="50000"/>
                        </a:lnSpc>
                        <a:spcBef>
                          <a:spcPts val="0"/>
                        </a:spcBef>
                        <a:spcAft>
                          <a:spcPts val="0"/>
                        </a:spcAft>
                        <a:buNone/>
                      </a:pPr>
                      <a:r>
                        <a:rPr lang="en-GB" sz="1600"/>
                        <a:t>ICONIC</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5</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00">
                <a:tc>
                  <a:txBody>
                    <a:bodyPr/>
                    <a:lstStyle/>
                    <a:p>
                      <a:pPr marL="0" lvl="0" indent="0" algn="l" rtl="0">
                        <a:lnSpc>
                          <a:spcPct val="50000"/>
                        </a:lnSpc>
                        <a:spcBef>
                          <a:spcPts val="0"/>
                        </a:spcBef>
                        <a:spcAft>
                          <a:spcPts val="0"/>
                        </a:spcAft>
                        <a:buNone/>
                      </a:pPr>
                      <a:r>
                        <a:rPr lang="en-GB" sz="1600"/>
                        <a:t>Paediatric (2-21Years) EWS</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00">
                <a:tc>
                  <a:txBody>
                    <a:bodyPr/>
                    <a:lstStyle/>
                    <a:p>
                      <a:pPr marL="0" lvl="0" indent="0" algn="l" rtl="0">
                        <a:lnSpc>
                          <a:spcPct val="50000"/>
                        </a:lnSpc>
                        <a:spcBef>
                          <a:spcPts val="0"/>
                        </a:spcBef>
                        <a:spcAft>
                          <a:spcPts val="0"/>
                        </a:spcAft>
                        <a:buNone/>
                      </a:pPr>
                      <a:r>
                        <a:rPr lang="en-GB" sz="1600"/>
                        <a:t>rEECur</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2</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lnSpc>
                          <a:spcPct val="50000"/>
                        </a:lnSpc>
                        <a:spcBef>
                          <a:spcPts val="0"/>
                        </a:spcBef>
                        <a:spcAft>
                          <a:spcPts val="0"/>
                        </a:spcAft>
                        <a:buNone/>
                      </a:pPr>
                      <a:r>
                        <a:rPr lang="en-GB" sz="1700" b="1">
                          <a:latin typeface="Calibri"/>
                          <a:ea typeface="Calibri"/>
                          <a:cs typeface="Calibri"/>
                          <a:sym typeface="Calibri"/>
                        </a:rPr>
                        <a:t>Bristol Royal Hospital for Children</a:t>
                      </a:r>
                      <a:endParaRPr sz="17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DCE6F1"/>
                    </a:solidFill>
                  </a:tcPr>
                </a:tc>
                <a:tc>
                  <a:txBody>
                    <a:bodyPr/>
                    <a:lstStyle/>
                    <a:p>
                      <a:pPr marL="0" lvl="0" indent="0" algn="l" rtl="0">
                        <a:lnSpc>
                          <a:spcPct val="50000"/>
                        </a:lnSpc>
                        <a:spcBef>
                          <a:spcPts val="0"/>
                        </a:spcBef>
                        <a:spcAft>
                          <a:spcPts val="0"/>
                        </a:spcAft>
                        <a:buNone/>
                      </a:pPr>
                      <a:endParaRPr sz="15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DCE6F1"/>
                    </a:solidFill>
                  </a:tcPr>
                </a:tc>
                <a:extLst>
                  <a:ext uri="{0D108BD9-81ED-4DB2-BD59-A6C34878D82A}">
                    <a16:rowId xmlns:a16="http://schemas.microsoft.com/office/drawing/2014/main" val="10006"/>
                  </a:ext>
                </a:extLst>
              </a:tr>
              <a:tr h="0">
                <a:tc>
                  <a:txBody>
                    <a:bodyPr/>
                    <a:lstStyle/>
                    <a:p>
                      <a:pPr marL="0" lvl="0" indent="0" algn="l" rtl="0">
                        <a:lnSpc>
                          <a:spcPct val="50000"/>
                        </a:lnSpc>
                        <a:spcBef>
                          <a:spcPts val="0"/>
                        </a:spcBef>
                        <a:spcAft>
                          <a:spcPts val="0"/>
                        </a:spcAft>
                        <a:buNone/>
                      </a:pPr>
                      <a:r>
                        <a:rPr lang="en-GB" sz="1600"/>
                        <a:t>FaR-RMS</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12</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lnSpc>
                          <a:spcPct val="50000"/>
                        </a:lnSpc>
                        <a:spcBef>
                          <a:spcPts val="0"/>
                        </a:spcBef>
                        <a:spcAft>
                          <a:spcPts val="0"/>
                        </a:spcAft>
                        <a:buNone/>
                      </a:pPr>
                      <a:r>
                        <a:rPr lang="en-GB" sz="1600"/>
                        <a:t>ICONIC</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lnSpc>
                          <a:spcPct val="50000"/>
                        </a:lnSpc>
                        <a:spcBef>
                          <a:spcPts val="0"/>
                        </a:spcBef>
                        <a:spcAft>
                          <a:spcPts val="0"/>
                        </a:spcAft>
                        <a:buNone/>
                      </a:pPr>
                      <a:r>
                        <a:rPr lang="en-GB" sz="1600"/>
                        <a:t>rEECur</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1</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lnSpc>
                          <a:spcPct val="50000"/>
                        </a:lnSpc>
                        <a:spcBef>
                          <a:spcPts val="0"/>
                        </a:spcBef>
                        <a:spcAft>
                          <a:spcPts val="0"/>
                        </a:spcAft>
                        <a:buNone/>
                      </a:pPr>
                      <a:r>
                        <a:rPr lang="en-GB" sz="1600"/>
                        <a:t>SPECTA (EORTC 1553)</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
        <p:nvSpPr>
          <p:cNvPr id="125" name="Google Shape;125;p14"/>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17/04/2024</a:t>
            </a:r>
            <a:endParaRPr sz="12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graphicFrame>
        <p:nvGraphicFramePr>
          <p:cNvPr id="131" name="Google Shape;131;p15"/>
          <p:cNvGraphicFramePr/>
          <p:nvPr/>
        </p:nvGraphicFramePr>
        <p:xfrm>
          <a:off x="880100" y="679075"/>
          <a:ext cx="3000000" cy="3000000"/>
        </p:xfrm>
        <a:graphic>
          <a:graphicData uri="http://schemas.openxmlformats.org/drawingml/2006/table">
            <a:tbl>
              <a:tblPr>
                <a:noFill/>
                <a:tableStyleId>{7DFA503F-42B3-4261-B597-F0A4B159A8F9}</a:tableStyleId>
              </a:tblPr>
              <a:tblGrid>
                <a:gridCol w="1443925">
                  <a:extLst>
                    <a:ext uri="{9D8B030D-6E8A-4147-A177-3AD203B41FA5}">
                      <a16:colId xmlns:a16="http://schemas.microsoft.com/office/drawing/2014/main" val="20000"/>
                    </a:ext>
                  </a:extLst>
                </a:gridCol>
                <a:gridCol w="3943725">
                  <a:extLst>
                    <a:ext uri="{9D8B030D-6E8A-4147-A177-3AD203B41FA5}">
                      <a16:colId xmlns:a16="http://schemas.microsoft.com/office/drawing/2014/main" val="20001"/>
                    </a:ext>
                  </a:extLst>
                </a:gridCol>
                <a:gridCol w="1158025">
                  <a:extLst>
                    <a:ext uri="{9D8B030D-6E8A-4147-A177-3AD203B41FA5}">
                      <a16:colId xmlns:a16="http://schemas.microsoft.com/office/drawing/2014/main" val="20002"/>
                    </a:ext>
                  </a:extLst>
                </a:gridCol>
                <a:gridCol w="1211125">
                  <a:extLst>
                    <a:ext uri="{9D8B030D-6E8A-4147-A177-3AD203B41FA5}">
                      <a16:colId xmlns:a16="http://schemas.microsoft.com/office/drawing/2014/main" val="20003"/>
                    </a:ext>
                  </a:extLst>
                </a:gridCol>
                <a:gridCol w="1609725">
                  <a:extLst>
                    <a:ext uri="{9D8B030D-6E8A-4147-A177-3AD203B41FA5}">
                      <a16:colId xmlns:a16="http://schemas.microsoft.com/office/drawing/2014/main" val="20004"/>
                    </a:ext>
                  </a:extLst>
                </a:gridCol>
                <a:gridCol w="1065250">
                  <a:extLst>
                    <a:ext uri="{9D8B030D-6E8A-4147-A177-3AD203B41FA5}">
                      <a16:colId xmlns:a16="http://schemas.microsoft.com/office/drawing/2014/main" val="20005"/>
                    </a:ext>
                  </a:extLst>
                </a:gridCol>
              </a:tblGrid>
              <a:tr h="3315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Open</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Closure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Eng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Eng Recruits</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58950">
                <a:tc>
                  <a:txBody>
                    <a:bodyPr/>
                    <a:lstStyle/>
                    <a:p>
                      <a:pPr marL="0" lvl="0" indent="0" algn="l" rtl="0">
                        <a:spcBef>
                          <a:spcPts val="0"/>
                        </a:spcBef>
                        <a:spcAft>
                          <a:spcPts val="0"/>
                        </a:spcAft>
                        <a:buNone/>
                      </a:pPr>
                      <a:r>
                        <a:rPr lang="en-GB"/>
                        <a:t>51601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Paediatric (2-21Years) EWS</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27/07/2023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01/05/2024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8950">
                <a:tc>
                  <a:txBody>
                    <a:bodyPr/>
                    <a:lstStyle/>
                    <a:p>
                      <a:pPr marL="0" lvl="0" indent="0" algn="l" rtl="0">
                        <a:spcBef>
                          <a:spcPts val="0"/>
                        </a:spcBef>
                        <a:spcAft>
                          <a:spcPts val="0"/>
                        </a:spcAft>
                        <a:buNone/>
                      </a:pPr>
                      <a:r>
                        <a:rPr lang="en-GB"/>
                        <a:t>42490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FaR-RMS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07/09/2020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28/052/2029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8950">
                <a:tc>
                  <a:txBody>
                    <a:bodyPr/>
                    <a:lstStyle/>
                    <a:p>
                      <a:pPr marL="0" lvl="0" indent="0" algn="l" rtl="0">
                        <a:spcBef>
                          <a:spcPts val="0"/>
                        </a:spcBef>
                        <a:spcAft>
                          <a:spcPts val="0"/>
                        </a:spcAft>
                        <a:buNone/>
                      </a:pPr>
                      <a:r>
                        <a:rPr lang="en-GB"/>
                        <a:t>41346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ICONIC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25/10/2019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31/01/2025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350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241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8950">
                <a:tc>
                  <a:txBody>
                    <a:bodyPr/>
                    <a:lstStyle/>
                    <a:p>
                      <a:pPr marL="0" lvl="0" indent="0" algn="l" rtl="0">
                        <a:spcBef>
                          <a:spcPts val="0"/>
                        </a:spcBef>
                        <a:spcAft>
                          <a:spcPts val="0"/>
                        </a:spcAft>
                        <a:buNone/>
                      </a:pPr>
                      <a:r>
                        <a:rPr lang="en-GB"/>
                        <a:t>33914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SPECTA (EORTC 1553)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25/10/2019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31/01/2025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189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58950">
                <a:tc>
                  <a:txBody>
                    <a:bodyPr/>
                    <a:lstStyle/>
                    <a:p>
                      <a:pPr marL="0" lvl="0" indent="0" algn="l" rtl="0">
                        <a:spcBef>
                          <a:spcPts val="0"/>
                        </a:spcBef>
                        <a:spcAft>
                          <a:spcPts val="0"/>
                        </a:spcAft>
                        <a:buNone/>
                      </a:pPr>
                      <a:r>
                        <a:rPr lang="en-GB"/>
                        <a:t>17239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rEECur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18/12/2014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180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32" name="Google Shape;132;p15"/>
          <p:cNvSpPr txBox="1"/>
          <p:nvPr/>
        </p:nvSpPr>
        <p:spPr>
          <a:xfrm>
            <a:off x="3438525" y="186475"/>
            <a:ext cx="4703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rPr>
              <a:t>Open studies in SWAG Region</a:t>
            </a:r>
            <a:endParaRPr sz="2000">
              <a:solidFill>
                <a:schemeClr val="dk1"/>
              </a:solidFill>
            </a:endParaRPr>
          </a:p>
        </p:txBody>
      </p:sp>
      <p:sp>
        <p:nvSpPr>
          <p:cNvPr id="133" name="Google Shape;133;p15"/>
          <p:cNvSpPr txBox="1"/>
          <p:nvPr/>
        </p:nvSpPr>
        <p:spPr>
          <a:xfrm>
            <a:off x="3162813" y="3486375"/>
            <a:ext cx="5255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rPr>
              <a:t>In set-up studies in SWAG Region</a:t>
            </a:r>
            <a:endParaRPr sz="2000">
              <a:solidFill>
                <a:schemeClr val="dk1"/>
              </a:solidFill>
            </a:endParaRPr>
          </a:p>
        </p:txBody>
      </p:sp>
      <p:graphicFrame>
        <p:nvGraphicFramePr>
          <p:cNvPr id="134" name="Google Shape;134;p15"/>
          <p:cNvGraphicFramePr/>
          <p:nvPr/>
        </p:nvGraphicFramePr>
        <p:xfrm>
          <a:off x="411313" y="4103275"/>
          <a:ext cx="3000000" cy="3000000"/>
        </p:xfrm>
        <a:graphic>
          <a:graphicData uri="http://schemas.openxmlformats.org/drawingml/2006/table">
            <a:tbl>
              <a:tblPr>
                <a:noFill/>
                <a:tableStyleId>{7DFA503F-42B3-4261-B597-F0A4B159A8F9}</a:tableStyleId>
              </a:tblPr>
              <a:tblGrid>
                <a:gridCol w="776200">
                  <a:extLst>
                    <a:ext uri="{9D8B030D-6E8A-4147-A177-3AD203B41FA5}">
                      <a16:colId xmlns:a16="http://schemas.microsoft.com/office/drawing/2014/main" val="20000"/>
                    </a:ext>
                  </a:extLst>
                </a:gridCol>
                <a:gridCol w="6192150">
                  <a:extLst>
                    <a:ext uri="{9D8B030D-6E8A-4147-A177-3AD203B41FA5}">
                      <a16:colId xmlns:a16="http://schemas.microsoft.com/office/drawing/2014/main" val="20001"/>
                    </a:ext>
                  </a:extLst>
                </a:gridCol>
                <a:gridCol w="1184450">
                  <a:extLst>
                    <a:ext uri="{9D8B030D-6E8A-4147-A177-3AD203B41FA5}">
                      <a16:colId xmlns:a16="http://schemas.microsoft.com/office/drawing/2014/main" val="20002"/>
                    </a:ext>
                  </a:extLst>
                </a:gridCol>
                <a:gridCol w="1188225">
                  <a:extLst>
                    <a:ext uri="{9D8B030D-6E8A-4147-A177-3AD203B41FA5}">
                      <a16:colId xmlns:a16="http://schemas.microsoft.com/office/drawing/2014/main" val="20003"/>
                    </a:ext>
                  </a:extLst>
                </a:gridCol>
                <a:gridCol w="1036950">
                  <a:extLst>
                    <a:ext uri="{9D8B030D-6E8A-4147-A177-3AD203B41FA5}">
                      <a16:colId xmlns:a16="http://schemas.microsoft.com/office/drawing/2014/main" val="20004"/>
                    </a:ext>
                  </a:extLst>
                </a:gridCol>
                <a:gridCol w="1203650">
                  <a:extLst>
                    <a:ext uri="{9D8B030D-6E8A-4147-A177-3AD203B41FA5}">
                      <a16:colId xmlns:a16="http://schemas.microsoft.com/office/drawing/2014/main" val="20005"/>
                    </a:ext>
                  </a:extLst>
                </a:gridCol>
              </a:tblGrid>
              <a:tr h="3315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Opening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Closure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Eng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Sponsor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31550">
                <a:tc>
                  <a:txBody>
                    <a:bodyPr/>
                    <a:lstStyle/>
                    <a:p>
                      <a:pPr marL="0" lvl="0" indent="0" algn="l" rtl="0">
                        <a:spcBef>
                          <a:spcPts val="0"/>
                        </a:spcBef>
                        <a:spcAft>
                          <a:spcPts val="0"/>
                        </a:spcAft>
                        <a:buNone/>
                      </a:pPr>
                      <a:r>
                        <a:rPr lang="en-GB">
                          <a:solidFill>
                            <a:schemeClr val="dk1"/>
                          </a:solidFill>
                        </a:rPr>
                        <a:t>55970</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PM1183-C-010-22:  Lurbinectedin in Combination with Doxorubicin versus Doxorubicin Alone as First-line Treatment in Patients with Metastatic Leiomyosarcoma</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09/04/2024</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15/01/2026</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21</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Pharma Mar, SA</a:t>
                      </a:r>
                      <a:endParaRPr>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DETERMINE </a:t>
            </a:r>
            <a:endParaRPr sz="2000">
              <a:latin typeface="Lato"/>
              <a:ea typeface="Lato"/>
              <a:cs typeface="Lato"/>
              <a:sym typeface="Lato"/>
            </a:endParaRPr>
          </a:p>
        </p:txBody>
      </p:sp>
      <p:sp>
        <p:nvSpPr>
          <p:cNvPr id="141" name="Google Shape;141;p16"/>
          <p:cNvSpPr txBox="1">
            <a:spLocks noGrp="1"/>
          </p:cNvSpPr>
          <p:nvPr>
            <p:ph type="body" idx="1"/>
          </p:nvPr>
        </p:nvSpPr>
        <p:spPr>
          <a:xfrm>
            <a:off x="838200" y="1108475"/>
            <a:ext cx="10515600" cy="4900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a:latin typeface="Lato"/>
                <a:ea typeface="Lato"/>
                <a:cs typeface="Lato"/>
                <a:sym typeface="Lato"/>
              </a:rPr>
              <a:t>Determining Extended Therapeutic indications for Existing drugs in Rare Molecularly defined Indications using a National Evaluation platform trial</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Aim: </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Evaluate the efficacy of licensed targeted therapies in unlicensed indications, in rare adult, paediatric and TYA cancers with actionable genomic alterations (including common cancers with rare actionable alterations)</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Identify genomic,transcriptomic and immune contextual influences on response to therapy</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The ultimate aim is to transition positive findings to the NHS (Cancer Drugs Fund [CDF]) to provide new treatment options for patients with rare malignancies.</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highlight>
                <a:srgbClr val="FAFAFA"/>
              </a:highlight>
              <a:latin typeface="Lato"/>
              <a:ea typeface="Lato"/>
              <a:cs typeface="Lato"/>
              <a:sym typeface="Lato"/>
            </a:endParaRPr>
          </a:p>
          <a:p>
            <a:pPr marL="2743200" lvl="0" indent="0" algn="l" rtl="0">
              <a:lnSpc>
                <a:spcPct val="115000"/>
              </a:lnSpc>
              <a:spcBef>
                <a:spcPts val="0"/>
              </a:spcBef>
              <a:spcAft>
                <a:spcPts val="0"/>
              </a:spcAft>
              <a:buNone/>
            </a:pPr>
            <a:r>
              <a:rPr lang="en-GB" sz="1400">
                <a:solidFill>
                  <a:schemeClr val="dk1"/>
                </a:solidFill>
                <a:highlight>
                  <a:srgbClr val="FFFFFF"/>
                </a:highlight>
                <a:latin typeface="Lato"/>
                <a:ea typeface="Lato"/>
                <a:cs typeface="Lato"/>
                <a:sym typeface="Lato"/>
              </a:rPr>
              <a:t>Arm 1	 Alectinib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2 	Atezolizumab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3 	Entrectinib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4 	Trastuzumab in combination with pertuzumab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5 	Vemurafenib in combination with cobimetinib</a:t>
            </a:r>
            <a:endParaRPr sz="1400">
              <a:solidFill>
                <a:schemeClr val="dk1"/>
              </a:solidFill>
              <a:highlight>
                <a:srgbClr val="FFFFFF"/>
              </a:highlight>
              <a:latin typeface="Lato"/>
              <a:ea typeface="Lato"/>
              <a:cs typeface="Lato"/>
              <a:sym typeface="Lato"/>
            </a:endParaRPr>
          </a:p>
          <a:p>
            <a:pPr marL="0" lvl="0" indent="0" algn="l" rtl="0">
              <a:spcBef>
                <a:spcPts val="500"/>
              </a:spcBef>
              <a:spcAft>
                <a:spcPts val="0"/>
              </a:spcAft>
              <a:buClr>
                <a:schemeClr val="dk1"/>
              </a:buClr>
              <a:buSzPts val="1100"/>
              <a:buFont typeface="Arial"/>
              <a:buNone/>
            </a:pPr>
            <a:endParaRPr sz="1400">
              <a:solidFill>
                <a:srgbClr val="363636"/>
              </a:solidFill>
              <a:highlight>
                <a:srgbClr val="FAFAFA"/>
              </a:highlight>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7"/>
          <p:cNvPicPr preferRelativeResize="0"/>
          <p:nvPr/>
        </p:nvPicPr>
        <p:blipFill>
          <a:blip r:embed="rId3">
            <a:alphaModFix/>
          </a:blip>
          <a:stretch>
            <a:fillRect/>
          </a:stretch>
        </p:blipFill>
        <p:spPr>
          <a:xfrm rot="10800000" flipH="1">
            <a:off x="0" y="2"/>
            <a:ext cx="1657524" cy="1671398"/>
          </a:xfrm>
          <a:prstGeom prst="rect">
            <a:avLst/>
          </a:prstGeom>
          <a:noFill/>
          <a:ln>
            <a:noFill/>
          </a:ln>
        </p:spPr>
      </p:pic>
      <p:sp>
        <p:nvSpPr>
          <p:cNvPr id="148" name="Google Shape;148;p17"/>
          <p:cNvSpPr txBox="1"/>
          <p:nvPr/>
        </p:nvSpPr>
        <p:spPr>
          <a:xfrm>
            <a:off x="1470150" y="1527950"/>
            <a:ext cx="2497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Lato"/>
                <a:ea typeface="Lato"/>
                <a:cs typeface="Lato"/>
                <a:sym typeface="Lato"/>
              </a:rPr>
              <a:t>SWAG regional results</a:t>
            </a:r>
            <a:endParaRPr sz="1700">
              <a:latin typeface="Lato"/>
              <a:ea typeface="Lato"/>
              <a:cs typeface="Lato"/>
              <a:sym typeface="Lato"/>
            </a:endParaRPr>
          </a:p>
        </p:txBody>
      </p:sp>
      <p:pic>
        <p:nvPicPr>
          <p:cNvPr id="149" name="Google Shape;149;p17"/>
          <p:cNvPicPr preferRelativeResize="0"/>
          <p:nvPr/>
        </p:nvPicPr>
        <p:blipFill>
          <a:blip r:embed="rId4">
            <a:alphaModFix/>
          </a:blip>
          <a:stretch>
            <a:fillRect/>
          </a:stretch>
        </p:blipFill>
        <p:spPr>
          <a:xfrm>
            <a:off x="1073377" y="3574950"/>
            <a:ext cx="7735136" cy="2330250"/>
          </a:xfrm>
          <a:prstGeom prst="rect">
            <a:avLst/>
          </a:prstGeom>
          <a:noFill/>
          <a:ln>
            <a:noFill/>
          </a:ln>
        </p:spPr>
      </p:pic>
      <p:pic>
        <p:nvPicPr>
          <p:cNvPr id="150" name="Google Shape;150;p17"/>
          <p:cNvPicPr preferRelativeResize="0"/>
          <p:nvPr/>
        </p:nvPicPr>
        <p:blipFill>
          <a:blip r:embed="rId5">
            <a:alphaModFix/>
          </a:blip>
          <a:stretch>
            <a:fillRect/>
          </a:stretch>
        </p:blipFill>
        <p:spPr>
          <a:xfrm>
            <a:off x="5119675" y="1362075"/>
            <a:ext cx="6867525" cy="2066925"/>
          </a:xfrm>
          <a:prstGeom prst="rect">
            <a:avLst/>
          </a:prstGeom>
          <a:noFill/>
          <a:ln>
            <a:noFill/>
          </a:ln>
        </p:spPr>
      </p:pic>
      <p:sp>
        <p:nvSpPr>
          <p:cNvPr id="151" name="Google Shape;151;p17"/>
          <p:cNvSpPr/>
          <p:nvPr/>
        </p:nvSpPr>
        <p:spPr>
          <a:xfrm>
            <a:off x="5119675" y="2319625"/>
            <a:ext cx="67953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17"/>
          <p:cNvSpPr/>
          <p:nvPr/>
        </p:nvSpPr>
        <p:spPr>
          <a:xfrm>
            <a:off x="1032750" y="5091400"/>
            <a:ext cx="31836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3" name="Google Shape;153;p17"/>
          <p:cNvPicPr preferRelativeResize="0"/>
          <p:nvPr/>
        </p:nvPicPr>
        <p:blipFill>
          <a:blip r:embed="rId6">
            <a:alphaModFix/>
          </a:blip>
          <a:stretch>
            <a:fillRect/>
          </a:stretch>
        </p:blipFill>
        <p:spPr>
          <a:xfrm>
            <a:off x="694200" y="2101179"/>
            <a:ext cx="3858029" cy="800725"/>
          </a:xfrm>
          <a:prstGeom prst="rect">
            <a:avLst/>
          </a:prstGeom>
          <a:noFill/>
          <a:ln>
            <a:noFill/>
          </a:ln>
        </p:spPr>
      </p:pic>
      <p:sp>
        <p:nvSpPr>
          <p:cNvPr id="154" name="Google Shape;154;p17"/>
          <p:cNvSpPr txBox="1"/>
          <p:nvPr/>
        </p:nvSpPr>
        <p:spPr>
          <a:xfrm>
            <a:off x="453850" y="31747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7"/>
              </a:rPr>
              <a:t>SWAG region results PDF</a:t>
            </a:r>
            <a:endParaRPr/>
          </a:p>
        </p:txBody>
      </p:sp>
      <p:sp>
        <p:nvSpPr>
          <p:cNvPr id="155" name="Google Shape;155;p17"/>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
        <p:nvSpPr>
          <p:cNvPr id="156" name="Google Shape;156;p17"/>
          <p:cNvSpPr/>
          <p:nvPr/>
        </p:nvSpPr>
        <p:spPr>
          <a:xfrm>
            <a:off x="6776675" y="3918300"/>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162" name="Google Shape;162;p18"/>
          <p:cNvPicPr preferRelativeResize="0"/>
          <p:nvPr/>
        </p:nvPicPr>
        <p:blipFill>
          <a:blip r:embed="rId3">
            <a:alphaModFix/>
          </a:blip>
          <a:stretch>
            <a:fillRect/>
          </a:stretch>
        </p:blipFill>
        <p:spPr>
          <a:xfrm>
            <a:off x="1437325" y="0"/>
            <a:ext cx="9010988" cy="6617801"/>
          </a:xfrm>
          <a:prstGeom prst="rect">
            <a:avLst/>
          </a:prstGeom>
          <a:noFill/>
          <a:ln>
            <a:noFill/>
          </a:ln>
        </p:spPr>
      </p:pic>
      <p:sp>
        <p:nvSpPr>
          <p:cNvPr id="163" name="Google Shape;163;p18"/>
          <p:cNvSpPr txBox="1"/>
          <p:nvPr/>
        </p:nvSpPr>
        <p:spPr>
          <a:xfrm>
            <a:off x="4982900" y="818400"/>
            <a:ext cx="4029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u="sng">
                <a:solidFill>
                  <a:schemeClr val="hlink"/>
                </a:solidFill>
                <a:hlinkClick r:id="rId4"/>
              </a:rPr>
              <a:t>https://bepartofresearch.nihr.ac.uk/</a:t>
            </a:r>
            <a:endParaRPr sz="1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838200" y="300425"/>
            <a:ext cx="10515600" cy="681600"/>
          </a:xfrm>
          <a:prstGeom prst="rect">
            <a:avLst/>
          </a:prstGeom>
        </p:spPr>
        <p:txBody>
          <a:bodyPr spcFirstLastPara="1" wrap="square" lIns="91425" tIns="45700" rIns="91425" bIns="45700" anchor="ctr" anchorCtr="0">
            <a:noAutofit/>
          </a:bodyPr>
          <a:lstStyle/>
          <a:p>
            <a:pPr marL="0" lvl="0" indent="0" algn="l" rtl="0">
              <a:lnSpc>
                <a:spcPct val="115000"/>
              </a:lnSpc>
              <a:spcBef>
                <a:spcPts val="2400"/>
              </a:spcBef>
              <a:spcAft>
                <a:spcPts val="600"/>
              </a:spcAft>
              <a:buNone/>
            </a:pPr>
            <a:r>
              <a:rPr lang="en-GB" b="1">
                <a:solidFill>
                  <a:srgbClr val="193E72"/>
                </a:solidFill>
                <a:highlight>
                  <a:srgbClr val="FFFFFF"/>
                </a:highlight>
                <a:latin typeface="Lato"/>
                <a:ea typeface="Lato"/>
                <a:cs typeface="Lato"/>
                <a:sym typeface="Lato"/>
              </a:rPr>
              <a:t>Resources and materials</a:t>
            </a:r>
            <a:endParaRPr/>
          </a:p>
        </p:txBody>
      </p:sp>
      <p:pic>
        <p:nvPicPr>
          <p:cNvPr id="170" name="Google Shape;170;p19"/>
          <p:cNvPicPr preferRelativeResize="0"/>
          <p:nvPr/>
        </p:nvPicPr>
        <p:blipFill>
          <a:blip r:embed="rId3">
            <a:alphaModFix/>
          </a:blip>
          <a:stretch>
            <a:fillRect/>
          </a:stretch>
        </p:blipFill>
        <p:spPr>
          <a:xfrm>
            <a:off x="181600" y="1230625"/>
            <a:ext cx="7674001" cy="3358650"/>
          </a:xfrm>
          <a:prstGeom prst="rect">
            <a:avLst/>
          </a:prstGeom>
          <a:noFill/>
          <a:ln>
            <a:noFill/>
          </a:ln>
        </p:spPr>
      </p:pic>
      <p:sp>
        <p:nvSpPr>
          <p:cNvPr id="171" name="Google Shape;171;p19">
            <a:hlinkClick r:id="rId4"/>
          </p:cNvPr>
          <p:cNvSpPr txBox="1"/>
          <p:nvPr/>
        </p:nvSpPr>
        <p:spPr>
          <a:xfrm>
            <a:off x="838200" y="4837875"/>
            <a:ext cx="66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a:solidFill>
                  <a:schemeClr val="hlink"/>
                </a:solidFill>
                <a:hlinkClick r:id="rId4"/>
              </a:rPr>
              <a:t>https://bepartofresearch.nihr.ac.uk/promote-research/Resources/</a:t>
            </a:r>
            <a:endParaRPr sz="1600" b="1"/>
          </a:p>
        </p:txBody>
      </p:sp>
      <p:pic>
        <p:nvPicPr>
          <p:cNvPr id="172" name="Google Shape;172;p19"/>
          <p:cNvPicPr preferRelativeResize="0"/>
          <p:nvPr/>
        </p:nvPicPr>
        <p:blipFill>
          <a:blip r:embed="rId5">
            <a:alphaModFix/>
          </a:blip>
          <a:stretch>
            <a:fillRect/>
          </a:stretch>
        </p:blipFill>
        <p:spPr>
          <a:xfrm>
            <a:off x="7922800" y="774327"/>
            <a:ext cx="1666875" cy="3295650"/>
          </a:xfrm>
          <a:prstGeom prst="rect">
            <a:avLst/>
          </a:prstGeom>
          <a:noFill/>
          <a:ln>
            <a:noFill/>
          </a:ln>
        </p:spPr>
      </p:pic>
      <p:pic>
        <p:nvPicPr>
          <p:cNvPr id="173" name="Google Shape;173;p19"/>
          <p:cNvPicPr preferRelativeResize="0"/>
          <p:nvPr/>
        </p:nvPicPr>
        <p:blipFill>
          <a:blip r:embed="rId6">
            <a:alphaModFix/>
          </a:blip>
          <a:stretch>
            <a:fillRect/>
          </a:stretch>
        </p:blipFill>
        <p:spPr>
          <a:xfrm>
            <a:off x="9949250" y="793377"/>
            <a:ext cx="1619250" cy="3257550"/>
          </a:xfrm>
          <a:prstGeom prst="rect">
            <a:avLst/>
          </a:prstGeom>
          <a:noFill/>
          <a:ln>
            <a:noFill/>
          </a:ln>
        </p:spPr>
      </p:pic>
      <p:pic>
        <p:nvPicPr>
          <p:cNvPr id="174" name="Google Shape;174;p19"/>
          <p:cNvPicPr preferRelativeResize="0"/>
          <p:nvPr/>
        </p:nvPicPr>
        <p:blipFill>
          <a:blip r:embed="rId7">
            <a:alphaModFix/>
          </a:blip>
          <a:stretch>
            <a:fillRect/>
          </a:stretch>
        </p:blipFill>
        <p:spPr>
          <a:xfrm>
            <a:off x="8931675" y="4131277"/>
            <a:ext cx="1767947" cy="2483223"/>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Widescreen</PresentationFormat>
  <Paragraphs>241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Lato</vt:lpstr>
      <vt:lpstr>Arial</vt:lpstr>
      <vt:lpstr>Calibri</vt:lpstr>
      <vt:lpstr>Custom Design</vt:lpstr>
      <vt:lpstr>PowerPoint Presentation</vt:lpstr>
      <vt:lpstr>National Sarcoma Cancer Research Recruitment</vt:lpstr>
      <vt:lpstr>PowerPoint Presentation</vt:lpstr>
      <vt:lpstr>2023/24 Site activity</vt:lpstr>
      <vt:lpstr>PowerPoint Presentation</vt:lpstr>
      <vt:lpstr>DETERMINE </vt:lpstr>
      <vt:lpstr>Cancer PES survey results 2022 - Q58 research</vt:lpstr>
      <vt:lpstr>PowerPoint Presentation</vt:lpstr>
      <vt:lpstr>Resources and materials</vt:lpstr>
      <vt:lpstr>PowerPoint Presentation</vt:lpstr>
      <vt:lpstr>What was positive about your research experience?</vt:lpstr>
      <vt:lpstr>What would have made your research experience better?</vt:lpstr>
      <vt:lpstr>Next steps</vt:lpstr>
      <vt:lpstr>Associate PI Scheme</vt:lpstr>
      <vt:lpstr>Principal Investigator Pipeline Programme (PIPP)</vt:lpstr>
      <vt:lpstr>Clinical Research Network Transition to Research Delivery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Dunderdale, Helen</dc:creator>
  <cp:lastModifiedBy>Helen Dunderdale</cp:lastModifiedBy>
  <cp:revision>1</cp:revision>
  <dcterms:modified xsi:type="dcterms:W3CDTF">2024-04-23T09:57:34Z</dcterms:modified>
</cp:coreProperties>
</file>