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60" r:id="rId4"/>
    <p:sldId id="257" r:id="rId5"/>
    <p:sldId id="258" r:id="rId6"/>
    <p:sldId id="261" r:id="rId7"/>
    <p:sldId id="262" r:id="rId8"/>
    <p:sldId id="263" r:id="rId9"/>
    <p:sldId id="264" r:id="rId10"/>
    <p:sldId id="265" r:id="rId11"/>
    <p:sldId id="267" r:id="rId12"/>
    <p:sldId id="266"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1D874-F379-46CB-BCF9-771825C8F84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2B62689-B970-4F8B-9C28-A6AF2BD4BC44}">
      <dgm:prSet phldrT="[Text]"/>
      <dgm:spPr/>
      <dgm:t>
        <a:bodyPr/>
        <a:lstStyle/>
        <a:p>
          <a:r>
            <a:rPr lang="en-GB" dirty="0"/>
            <a:t>Carcinomas</a:t>
          </a:r>
        </a:p>
      </dgm:t>
    </dgm:pt>
    <dgm:pt modelId="{35E5158E-604F-4A56-9CCB-F7C05B39B5FA}" type="parTrans" cxnId="{5AFAED4A-B2B7-44A9-A052-AE37D29A1F8C}">
      <dgm:prSet/>
      <dgm:spPr/>
      <dgm:t>
        <a:bodyPr/>
        <a:lstStyle/>
        <a:p>
          <a:endParaRPr lang="en-GB"/>
        </a:p>
      </dgm:t>
    </dgm:pt>
    <dgm:pt modelId="{80C94031-0197-4F73-85EA-FF4A4C97771A}" type="sibTrans" cxnId="{5AFAED4A-B2B7-44A9-A052-AE37D29A1F8C}">
      <dgm:prSet/>
      <dgm:spPr/>
      <dgm:t>
        <a:bodyPr/>
        <a:lstStyle/>
        <a:p>
          <a:endParaRPr lang="en-GB"/>
        </a:p>
      </dgm:t>
    </dgm:pt>
    <dgm:pt modelId="{3579C8A2-70DB-4288-831F-6B4E32A9EB57}">
      <dgm:prSet phldrT="[Text]"/>
      <dgm:spPr/>
      <dgm:t>
        <a:bodyPr/>
        <a:lstStyle/>
        <a:p>
          <a:r>
            <a:rPr lang="en-GB" dirty="0"/>
            <a:t>The</a:t>
          </a:r>
          <a:r>
            <a:rPr lang="en-GB" baseline="0" dirty="0"/>
            <a:t> cells shows features that taken together, mean you can say a tumour is malignant, even without knowing what it is exactly.</a:t>
          </a:r>
          <a:endParaRPr lang="en-GB" dirty="0"/>
        </a:p>
      </dgm:t>
    </dgm:pt>
    <dgm:pt modelId="{89A63C4A-85FA-4807-9235-C7757301E1C3}" type="parTrans" cxnId="{45681041-FA95-4DCA-B93A-93B01F13E7E8}">
      <dgm:prSet/>
      <dgm:spPr/>
      <dgm:t>
        <a:bodyPr/>
        <a:lstStyle/>
        <a:p>
          <a:endParaRPr lang="en-GB"/>
        </a:p>
      </dgm:t>
    </dgm:pt>
    <dgm:pt modelId="{3E85200F-6205-4722-8A11-4C91A0027135}" type="sibTrans" cxnId="{45681041-FA95-4DCA-B93A-93B01F13E7E8}">
      <dgm:prSet/>
      <dgm:spPr/>
      <dgm:t>
        <a:bodyPr/>
        <a:lstStyle/>
        <a:p>
          <a:endParaRPr lang="en-GB"/>
        </a:p>
      </dgm:t>
    </dgm:pt>
    <dgm:pt modelId="{98EE29A5-7907-4EFB-A798-2F091FF67553}">
      <dgm:prSet phldrT="[Text]"/>
      <dgm:spPr/>
      <dgm:t>
        <a:bodyPr/>
        <a:lstStyle/>
        <a:p>
          <a:r>
            <a:rPr lang="en-GB" dirty="0"/>
            <a:t>Sarcoma</a:t>
          </a:r>
        </a:p>
      </dgm:t>
    </dgm:pt>
    <dgm:pt modelId="{2335EB57-0FB7-4176-9068-18DC93B045F9}" type="parTrans" cxnId="{0D04478C-5CBA-441C-B828-85A5C581C406}">
      <dgm:prSet/>
      <dgm:spPr/>
      <dgm:t>
        <a:bodyPr/>
        <a:lstStyle/>
        <a:p>
          <a:endParaRPr lang="en-GB"/>
        </a:p>
      </dgm:t>
    </dgm:pt>
    <dgm:pt modelId="{A8524EE5-0ACB-4A31-8E8A-A6BB59BFF27A}" type="sibTrans" cxnId="{0D04478C-5CBA-441C-B828-85A5C581C406}">
      <dgm:prSet/>
      <dgm:spPr/>
      <dgm:t>
        <a:bodyPr/>
        <a:lstStyle/>
        <a:p>
          <a:endParaRPr lang="en-GB"/>
        </a:p>
      </dgm:t>
    </dgm:pt>
    <dgm:pt modelId="{4A0336A2-1885-4486-8A53-EBAE5A35760B}">
      <dgm:prSet phldrT="[Text]"/>
      <dgm:spPr/>
      <dgm:t>
        <a:bodyPr/>
        <a:lstStyle/>
        <a:p>
          <a:r>
            <a:rPr lang="en-GB" dirty="0"/>
            <a:t>The way a cell looks does not always predict its behaviour.  </a:t>
          </a:r>
        </a:p>
      </dgm:t>
    </dgm:pt>
    <dgm:pt modelId="{B5665E5D-D04D-4F02-AFB2-918E64FE33A0}" type="parTrans" cxnId="{FC999B31-A547-4D63-B965-1758A3D0253D}">
      <dgm:prSet/>
      <dgm:spPr/>
      <dgm:t>
        <a:bodyPr/>
        <a:lstStyle/>
        <a:p>
          <a:endParaRPr lang="en-GB"/>
        </a:p>
      </dgm:t>
    </dgm:pt>
    <dgm:pt modelId="{FAACB68E-62D8-4729-B781-F4CB5E82C034}" type="sibTrans" cxnId="{FC999B31-A547-4D63-B965-1758A3D0253D}">
      <dgm:prSet/>
      <dgm:spPr/>
      <dgm:t>
        <a:bodyPr/>
        <a:lstStyle/>
        <a:p>
          <a:endParaRPr lang="en-GB"/>
        </a:p>
      </dgm:t>
    </dgm:pt>
    <dgm:pt modelId="{E213A68E-7801-479D-BE16-B36D38A92B8A}" type="pres">
      <dgm:prSet presAssocID="{AE91D874-F379-46CB-BCF9-771825C8F844}" presName="Name0" presStyleCnt="0">
        <dgm:presLayoutVars>
          <dgm:dir/>
          <dgm:animLvl val="lvl"/>
          <dgm:resizeHandles/>
        </dgm:presLayoutVars>
      </dgm:prSet>
      <dgm:spPr/>
    </dgm:pt>
    <dgm:pt modelId="{D3111B8A-37AA-4F01-BFD0-0763B8AD6515}" type="pres">
      <dgm:prSet presAssocID="{52B62689-B970-4F8B-9C28-A6AF2BD4BC44}" presName="linNode" presStyleCnt="0"/>
      <dgm:spPr/>
    </dgm:pt>
    <dgm:pt modelId="{E88542A4-3D74-4171-9727-D428BEFFBF8C}" type="pres">
      <dgm:prSet presAssocID="{52B62689-B970-4F8B-9C28-A6AF2BD4BC44}" presName="parentShp" presStyleLbl="node1" presStyleIdx="0" presStyleCnt="2">
        <dgm:presLayoutVars>
          <dgm:bulletEnabled val="1"/>
        </dgm:presLayoutVars>
      </dgm:prSet>
      <dgm:spPr/>
    </dgm:pt>
    <dgm:pt modelId="{41CCFEF0-F0B0-4F99-89E0-9614396609FE}" type="pres">
      <dgm:prSet presAssocID="{52B62689-B970-4F8B-9C28-A6AF2BD4BC44}" presName="childShp" presStyleLbl="bgAccFollowNode1" presStyleIdx="0" presStyleCnt="2">
        <dgm:presLayoutVars>
          <dgm:bulletEnabled val="1"/>
        </dgm:presLayoutVars>
      </dgm:prSet>
      <dgm:spPr/>
    </dgm:pt>
    <dgm:pt modelId="{AAA4E77B-F70D-4C32-BB1E-EAF97B1E5088}" type="pres">
      <dgm:prSet presAssocID="{80C94031-0197-4F73-85EA-FF4A4C97771A}" presName="spacing" presStyleCnt="0"/>
      <dgm:spPr/>
    </dgm:pt>
    <dgm:pt modelId="{892725A6-3A31-468C-BB06-CC349F2B7C6E}" type="pres">
      <dgm:prSet presAssocID="{98EE29A5-7907-4EFB-A798-2F091FF67553}" presName="linNode" presStyleCnt="0"/>
      <dgm:spPr/>
    </dgm:pt>
    <dgm:pt modelId="{B0AA17BC-E304-4591-994B-B25B3CF6ADC2}" type="pres">
      <dgm:prSet presAssocID="{98EE29A5-7907-4EFB-A798-2F091FF67553}" presName="parentShp" presStyleLbl="node1" presStyleIdx="1" presStyleCnt="2">
        <dgm:presLayoutVars>
          <dgm:bulletEnabled val="1"/>
        </dgm:presLayoutVars>
      </dgm:prSet>
      <dgm:spPr/>
    </dgm:pt>
    <dgm:pt modelId="{0B7FC6FF-1A43-45F4-A9C6-DC710BCBD725}" type="pres">
      <dgm:prSet presAssocID="{98EE29A5-7907-4EFB-A798-2F091FF67553}" presName="childShp" presStyleLbl="bgAccFollowNode1" presStyleIdx="1" presStyleCnt="2">
        <dgm:presLayoutVars>
          <dgm:bulletEnabled val="1"/>
        </dgm:presLayoutVars>
      </dgm:prSet>
      <dgm:spPr/>
    </dgm:pt>
  </dgm:ptLst>
  <dgm:cxnLst>
    <dgm:cxn modelId="{8A1A6B2A-DE7E-4DE3-B249-52996A9A2E1F}" type="presOf" srcId="{98EE29A5-7907-4EFB-A798-2F091FF67553}" destId="{B0AA17BC-E304-4591-994B-B25B3CF6ADC2}" srcOrd="0" destOrd="0" presId="urn:microsoft.com/office/officeart/2005/8/layout/vList6"/>
    <dgm:cxn modelId="{FC999B31-A547-4D63-B965-1758A3D0253D}" srcId="{98EE29A5-7907-4EFB-A798-2F091FF67553}" destId="{4A0336A2-1885-4486-8A53-EBAE5A35760B}" srcOrd="0" destOrd="0" parTransId="{B5665E5D-D04D-4F02-AFB2-918E64FE33A0}" sibTransId="{FAACB68E-62D8-4729-B781-F4CB5E82C034}"/>
    <dgm:cxn modelId="{45681041-FA95-4DCA-B93A-93B01F13E7E8}" srcId="{52B62689-B970-4F8B-9C28-A6AF2BD4BC44}" destId="{3579C8A2-70DB-4288-831F-6B4E32A9EB57}" srcOrd="0" destOrd="0" parTransId="{89A63C4A-85FA-4807-9235-C7757301E1C3}" sibTransId="{3E85200F-6205-4722-8A11-4C91A0027135}"/>
    <dgm:cxn modelId="{5AFAED4A-B2B7-44A9-A052-AE37D29A1F8C}" srcId="{AE91D874-F379-46CB-BCF9-771825C8F844}" destId="{52B62689-B970-4F8B-9C28-A6AF2BD4BC44}" srcOrd="0" destOrd="0" parTransId="{35E5158E-604F-4A56-9CCB-F7C05B39B5FA}" sibTransId="{80C94031-0197-4F73-85EA-FF4A4C97771A}"/>
    <dgm:cxn modelId="{898CE17A-A81F-4FFA-9FE9-5DE02B97352B}" type="presOf" srcId="{AE91D874-F379-46CB-BCF9-771825C8F844}" destId="{E213A68E-7801-479D-BE16-B36D38A92B8A}" srcOrd="0" destOrd="0" presId="urn:microsoft.com/office/officeart/2005/8/layout/vList6"/>
    <dgm:cxn modelId="{0D04478C-5CBA-441C-B828-85A5C581C406}" srcId="{AE91D874-F379-46CB-BCF9-771825C8F844}" destId="{98EE29A5-7907-4EFB-A798-2F091FF67553}" srcOrd="1" destOrd="0" parTransId="{2335EB57-0FB7-4176-9068-18DC93B045F9}" sibTransId="{A8524EE5-0ACB-4A31-8E8A-A6BB59BFF27A}"/>
    <dgm:cxn modelId="{16F1CDE1-B154-4243-BB27-560DCD51CD8A}" type="presOf" srcId="{52B62689-B970-4F8B-9C28-A6AF2BD4BC44}" destId="{E88542A4-3D74-4171-9727-D428BEFFBF8C}" srcOrd="0" destOrd="0" presId="urn:microsoft.com/office/officeart/2005/8/layout/vList6"/>
    <dgm:cxn modelId="{0F2B76E6-3A6A-4DA7-93D7-146D9792CFE9}" type="presOf" srcId="{4A0336A2-1885-4486-8A53-EBAE5A35760B}" destId="{0B7FC6FF-1A43-45F4-A9C6-DC710BCBD725}" srcOrd="0" destOrd="0" presId="urn:microsoft.com/office/officeart/2005/8/layout/vList6"/>
    <dgm:cxn modelId="{5AA3D4F8-5D35-4383-A60C-45A06FF5C44F}" type="presOf" srcId="{3579C8A2-70DB-4288-831F-6B4E32A9EB57}" destId="{41CCFEF0-F0B0-4F99-89E0-9614396609FE}" srcOrd="0" destOrd="0" presId="urn:microsoft.com/office/officeart/2005/8/layout/vList6"/>
    <dgm:cxn modelId="{19DE24BC-BA6D-41BB-B3FD-A7C028370F76}" type="presParOf" srcId="{E213A68E-7801-479D-BE16-B36D38A92B8A}" destId="{D3111B8A-37AA-4F01-BFD0-0763B8AD6515}" srcOrd="0" destOrd="0" presId="urn:microsoft.com/office/officeart/2005/8/layout/vList6"/>
    <dgm:cxn modelId="{6271E66D-B93B-412B-8CC6-5F1DBDD43865}" type="presParOf" srcId="{D3111B8A-37AA-4F01-BFD0-0763B8AD6515}" destId="{E88542A4-3D74-4171-9727-D428BEFFBF8C}" srcOrd="0" destOrd="0" presId="urn:microsoft.com/office/officeart/2005/8/layout/vList6"/>
    <dgm:cxn modelId="{DD1FB861-1135-48CF-8307-1AF9AE7AF8A0}" type="presParOf" srcId="{D3111B8A-37AA-4F01-BFD0-0763B8AD6515}" destId="{41CCFEF0-F0B0-4F99-89E0-9614396609FE}" srcOrd="1" destOrd="0" presId="urn:microsoft.com/office/officeart/2005/8/layout/vList6"/>
    <dgm:cxn modelId="{E8DCCFAD-4EEA-4380-ABEA-6D1B8C413A08}" type="presParOf" srcId="{E213A68E-7801-479D-BE16-B36D38A92B8A}" destId="{AAA4E77B-F70D-4C32-BB1E-EAF97B1E5088}" srcOrd="1" destOrd="0" presId="urn:microsoft.com/office/officeart/2005/8/layout/vList6"/>
    <dgm:cxn modelId="{F9B91B26-2F46-4D5A-A03D-7F998A06D820}" type="presParOf" srcId="{E213A68E-7801-479D-BE16-B36D38A92B8A}" destId="{892725A6-3A31-468C-BB06-CC349F2B7C6E}" srcOrd="2" destOrd="0" presId="urn:microsoft.com/office/officeart/2005/8/layout/vList6"/>
    <dgm:cxn modelId="{F21C7539-55C5-42DB-A302-6AA7E3F0159A}" type="presParOf" srcId="{892725A6-3A31-468C-BB06-CC349F2B7C6E}" destId="{B0AA17BC-E304-4591-994B-B25B3CF6ADC2}" srcOrd="0" destOrd="0" presId="urn:microsoft.com/office/officeart/2005/8/layout/vList6"/>
    <dgm:cxn modelId="{A84DC453-4350-438A-8A32-971ACF81A46D}" type="presParOf" srcId="{892725A6-3A31-468C-BB06-CC349F2B7C6E}" destId="{0B7FC6FF-1A43-45F4-A9C6-DC710BCBD72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934B95-0FAA-4558-8F5C-33030CEA75B8}" type="doc">
      <dgm:prSet loTypeId="urn:microsoft.com/office/officeart/2005/8/layout/process1" loCatId="process" qsTypeId="urn:microsoft.com/office/officeart/2005/8/quickstyle/simple1" qsCatId="simple" csTypeId="urn:microsoft.com/office/officeart/2005/8/colors/accent1_5" csCatId="accent1" phldr="1"/>
      <dgm:spPr/>
    </dgm:pt>
    <dgm:pt modelId="{E552DB2B-EB98-481B-A28B-8E16AE7D3B23}">
      <dgm:prSet phldrT="[Text]"/>
      <dgm:spPr/>
      <dgm:t>
        <a:bodyPr/>
        <a:lstStyle/>
        <a:p>
          <a:r>
            <a:rPr lang="en-GB" dirty="0"/>
            <a:t>Morphology</a:t>
          </a:r>
        </a:p>
      </dgm:t>
    </dgm:pt>
    <dgm:pt modelId="{537B1DFC-2E7D-4255-9430-E5E971D0460D}" type="parTrans" cxnId="{3773116D-7F56-4209-9C5A-F48EAE81EBEF}">
      <dgm:prSet/>
      <dgm:spPr/>
      <dgm:t>
        <a:bodyPr/>
        <a:lstStyle/>
        <a:p>
          <a:endParaRPr lang="en-GB"/>
        </a:p>
      </dgm:t>
    </dgm:pt>
    <dgm:pt modelId="{F8BA2A8E-CEC0-457A-98C5-1703081A0C8C}" type="sibTrans" cxnId="{3773116D-7F56-4209-9C5A-F48EAE81EBEF}">
      <dgm:prSet/>
      <dgm:spPr/>
      <dgm:t>
        <a:bodyPr/>
        <a:lstStyle/>
        <a:p>
          <a:endParaRPr lang="en-GB" dirty="0"/>
        </a:p>
      </dgm:t>
    </dgm:pt>
    <dgm:pt modelId="{3AC2C3A0-DDD7-489D-8A88-F61B40AADF84}">
      <dgm:prSet phldrT="[Text]"/>
      <dgm:spPr/>
      <dgm:t>
        <a:bodyPr/>
        <a:lstStyle/>
        <a:p>
          <a:r>
            <a:rPr lang="en-GB" dirty="0"/>
            <a:t>Immunohistochemistry</a:t>
          </a:r>
        </a:p>
      </dgm:t>
    </dgm:pt>
    <dgm:pt modelId="{6267A3FE-55DE-4217-AD17-E8C21FB543C7}" type="parTrans" cxnId="{209C2F59-A1C3-4AE3-A50F-41F6E36E4C0B}">
      <dgm:prSet/>
      <dgm:spPr/>
      <dgm:t>
        <a:bodyPr/>
        <a:lstStyle/>
        <a:p>
          <a:endParaRPr lang="en-GB"/>
        </a:p>
      </dgm:t>
    </dgm:pt>
    <dgm:pt modelId="{DDC12637-5E0C-4313-8878-772107EDA235}" type="sibTrans" cxnId="{209C2F59-A1C3-4AE3-A50F-41F6E36E4C0B}">
      <dgm:prSet/>
      <dgm:spPr/>
      <dgm:t>
        <a:bodyPr/>
        <a:lstStyle/>
        <a:p>
          <a:endParaRPr lang="en-GB" dirty="0"/>
        </a:p>
      </dgm:t>
    </dgm:pt>
    <dgm:pt modelId="{BB2B52FA-D3D0-44A6-A885-957C563D20C8}">
      <dgm:prSet phldrT="[Text]"/>
      <dgm:spPr/>
      <dgm:t>
        <a:bodyPr/>
        <a:lstStyle/>
        <a:p>
          <a:r>
            <a:rPr lang="en-GB" dirty="0"/>
            <a:t>Molecular testing</a:t>
          </a:r>
        </a:p>
      </dgm:t>
    </dgm:pt>
    <dgm:pt modelId="{E503E002-37C4-460E-92FC-08BFEDB83A6C}" type="parTrans" cxnId="{1A85C05B-5D13-427A-AC02-A6D3A33E428D}">
      <dgm:prSet/>
      <dgm:spPr/>
      <dgm:t>
        <a:bodyPr/>
        <a:lstStyle/>
        <a:p>
          <a:endParaRPr lang="en-GB"/>
        </a:p>
      </dgm:t>
    </dgm:pt>
    <dgm:pt modelId="{5EABD5F5-8B65-4E7B-BEF2-D78C9CB8886E}" type="sibTrans" cxnId="{1A85C05B-5D13-427A-AC02-A6D3A33E428D}">
      <dgm:prSet/>
      <dgm:spPr/>
      <dgm:t>
        <a:bodyPr/>
        <a:lstStyle/>
        <a:p>
          <a:endParaRPr lang="en-GB"/>
        </a:p>
      </dgm:t>
    </dgm:pt>
    <dgm:pt modelId="{4314F5D1-33BD-4156-B336-57747193F6B2}" type="pres">
      <dgm:prSet presAssocID="{CB934B95-0FAA-4558-8F5C-33030CEA75B8}" presName="Name0" presStyleCnt="0">
        <dgm:presLayoutVars>
          <dgm:dir/>
          <dgm:resizeHandles val="exact"/>
        </dgm:presLayoutVars>
      </dgm:prSet>
      <dgm:spPr/>
    </dgm:pt>
    <dgm:pt modelId="{1B1A0F77-8A4D-4AA1-9637-7ACE683CE2DD}" type="pres">
      <dgm:prSet presAssocID="{E552DB2B-EB98-481B-A28B-8E16AE7D3B23}" presName="node" presStyleLbl="node1" presStyleIdx="0" presStyleCnt="3">
        <dgm:presLayoutVars>
          <dgm:bulletEnabled val="1"/>
        </dgm:presLayoutVars>
      </dgm:prSet>
      <dgm:spPr/>
    </dgm:pt>
    <dgm:pt modelId="{68967878-358C-407E-A22B-D26D041E787C}" type="pres">
      <dgm:prSet presAssocID="{F8BA2A8E-CEC0-457A-98C5-1703081A0C8C}" presName="sibTrans" presStyleLbl="sibTrans2D1" presStyleIdx="0" presStyleCnt="2"/>
      <dgm:spPr/>
    </dgm:pt>
    <dgm:pt modelId="{D6F3C4C9-1E30-4A00-8B26-0B8D01B598A8}" type="pres">
      <dgm:prSet presAssocID="{F8BA2A8E-CEC0-457A-98C5-1703081A0C8C}" presName="connectorText" presStyleLbl="sibTrans2D1" presStyleIdx="0" presStyleCnt="2"/>
      <dgm:spPr/>
    </dgm:pt>
    <dgm:pt modelId="{C7C52235-C8F2-4DC5-8D33-B575ABE81F82}" type="pres">
      <dgm:prSet presAssocID="{3AC2C3A0-DDD7-489D-8A88-F61B40AADF84}" presName="node" presStyleLbl="node1" presStyleIdx="1" presStyleCnt="3">
        <dgm:presLayoutVars>
          <dgm:bulletEnabled val="1"/>
        </dgm:presLayoutVars>
      </dgm:prSet>
      <dgm:spPr/>
    </dgm:pt>
    <dgm:pt modelId="{47370256-BC91-4DFC-8CB4-AE0DF6CE0F49}" type="pres">
      <dgm:prSet presAssocID="{DDC12637-5E0C-4313-8878-772107EDA235}" presName="sibTrans" presStyleLbl="sibTrans2D1" presStyleIdx="1" presStyleCnt="2"/>
      <dgm:spPr/>
    </dgm:pt>
    <dgm:pt modelId="{B12BD0DC-98B8-4BD5-847F-951DA56296F8}" type="pres">
      <dgm:prSet presAssocID="{DDC12637-5E0C-4313-8878-772107EDA235}" presName="connectorText" presStyleLbl="sibTrans2D1" presStyleIdx="1" presStyleCnt="2"/>
      <dgm:spPr/>
    </dgm:pt>
    <dgm:pt modelId="{F0C88651-5788-426F-A435-C59098327B17}" type="pres">
      <dgm:prSet presAssocID="{BB2B52FA-D3D0-44A6-A885-957C563D20C8}" presName="node" presStyleLbl="node1" presStyleIdx="2" presStyleCnt="3" custLinFactNeighborX="836" custLinFactNeighborY="-2487">
        <dgm:presLayoutVars>
          <dgm:bulletEnabled val="1"/>
        </dgm:presLayoutVars>
      </dgm:prSet>
      <dgm:spPr/>
    </dgm:pt>
  </dgm:ptLst>
  <dgm:cxnLst>
    <dgm:cxn modelId="{1A85C05B-5D13-427A-AC02-A6D3A33E428D}" srcId="{CB934B95-0FAA-4558-8F5C-33030CEA75B8}" destId="{BB2B52FA-D3D0-44A6-A885-957C563D20C8}" srcOrd="2" destOrd="0" parTransId="{E503E002-37C4-460E-92FC-08BFEDB83A6C}" sibTransId="{5EABD5F5-8B65-4E7B-BEF2-D78C9CB8886E}"/>
    <dgm:cxn modelId="{328EA35C-F2A5-4D12-923C-DEFC31191ABF}" type="presOf" srcId="{3AC2C3A0-DDD7-489D-8A88-F61B40AADF84}" destId="{C7C52235-C8F2-4DC5-8D33-B575ABE81F82}" srcOrd="0" destOrd="0" presId="urn:microsoft.com/office/officeart/2005/8/layout/process1"/>
    <dgm:cxn modelId="{09321E5E-F168-4BB4-8E4F-C07885E4DD71}" type="presOf" srcId="{F8BA2A8E-CEC0-457A-98C5-1703081A0C8C}" destId="{D6F3C4C9-1E30-4A00-8B26-0B8D01B598A8}" srcOrd="1" destOrd="0" presId="urn:microsoft.com/office/officeart/2005/8/layout/process1"/>
    <dgm:cxn modelId="{3773116D-7F56-4209-9C5A-F48EAE81EBEF}" srcId="{CB934B95-0FAA-4558-8F5C-33030CEA75B8}" destId="{E552DB2B-EB98-481B-A28B-8E16AE7D3B23}" srcOrd="0" destOrd="0" parTransId="{537B1DFC-2E7D-4255-9430-E5E971D0460D}" sibTransId="{F8BA2A8E-CEC0-457A-98C5-1703081A0C8C}"/>
    <dgm:cxn modelId="{209C2F59-A1C3-4AE3-A50F-41F6E36E4C0B}" srcId="{CB934B95-0FAA-4558-8F5C-33030CEA75B8}" destId="{3AC2C3A0-DDD7-489D-8A88-F61B40AADF84}" srcOrd="1" destOrd="0" parTransId="{6267A3FE-55DE-4217-AD17-E8C21FB543C7}" sibTransId="{DDC12637-5E0C-4313-8878-772107EDA235}"/>
    <dgm:cxn modelId="{79BACC9B-AC03-4146-9801-9696F4F44758}" type="presOf" srcId="{E552DB2B-EB98-481B-A28B-8E16AE7D3B23}" destId="{1B1A0F77-8A4D-4AA1-9637-7ACE683CE2DD}" srcOrd="0" destOrd="0" presId="urn:microsoft.com/office/officeart/2005/8/layout/process1"/>
    <dgm:cxn modelId="{1287C39D-53A1-48AA-B45E-300751CE40C8}" type="presOf" srcId="{CB934B95-0FAA-4558-8F5C-33030CEA75B8}" destId="{4314F5D1-33BD-4156-B336-57747193F6B2}" srcOrd="0" destOrd="0" presId="urn:microsoft.com/office/officeart/2005/8/layout/process1"/>
    <dgm:cxn modelId="{E38281B1-FAA3-488D-ABB1-1553280DCBA2}" type="presOf" srcId="{DDC12637-5E0C-4313-8878-772107EDA235}" destId="{B12BD0DC-98B8-4BD5-847F-951DA56296F8}" srcOrd="1" destOrd="0" presId="urn:microsoft.com/office/officeart/2005/8/layout/process1"/>
    <dgm:cxn modelId="{44B810DC-49BF-4EDD-A453-AEBC32745AA4}" type="presOf" srcId="{DDC12637-5E0C-4313-8878-772107EDA235}" destId="{47370256-BC91-4DFC-8CB4-AE0DF6CE0F49}" srcOrd="0" destOrd="0" presId="urn:microsoft.com/office/officeart/2005/8/layout/process1"/>
    <dgm:cxn modelId="{4350E7E2-2856-4249-BE35-055C18BEA841}" type="presOf" srcId="{F8BA2A8E-CEC0-457A-98C5-1703081A0C8C}" destId="{68967878-358C-407E-A22B-D26D041E787C}" srcOrd="0" destOrd="0" presId="urn:microsoft.com/office/officeart/2005/8/layout/process1"/>
    <dgm:cxn modelId="{020F66F3-BB21-4332-9AAA-5D0790AC725F}" type="presOf" srcId="{BB2B52FA-D3D0-44A6-A885-957C563D20C8}" destId="{F0C88651-5788-426F-A435-C59098327B17}" srcOrd="0" destOrd="0" presId="urn:microsoft.com/office/officeart/2005/8/layout/process1"/>
    <dgm:cxn modelId="{471E4E9D-02AF-466D-A886-48B528B336E3}" type="presParOf" srcId="{4314F5D1-33BD-4156-B336-57747193F6B2}" destId="{1B1A0F77-8A4D-4AA1-9637-7ACE683CE2DD}" srcOrd="0" destOrd="0" presId="urn:microsoft.com/office/officeart/2005/8/layout/process1"/>
    <dgm:cxn modelId="{F94693B4-1112-4E54-BD6B-6973EFCE9C9C}" type="presParOf" srcId="{4314F5D1-33BD-4156-B336-57747193F6B2}" destId="{68967878-358C-407E-A22B-D26D041E787C}" srcOrd="1" destOrd="0" presId="urn:microsoft.com/office/officeart/2005/8/layout/process1"/>
    <dgm:cxn modelId="{DBC60A98-5A82-436B-8E08-9AAC8A29EE3B}" type="presParOf" srcId="{68967878-358C-407E-A22B-D26D041E787C}" destId="{D6F3C4C9-1E30-4A00-8B26-0B8D01B598A8}" srcOrd="0" destOrd="0" presId="urn:microsoft.com/office/officeart/2005/8/layout/process1"/>
    <dgm:cxn modelId="{F3FEA226-5F2B-4269-880D-A690B66A7544}" type="presParOf" srcId="{4314F5D1-33BD-4156-B336-57747193F6B2}" destId="{C7C52235-C8F2-4DC5-8D33-B575ABE81F82}" srcOrd="2" destOrd="0" presId="urn:microsoft.com/office/officeart/2005/8/layout/process1"/>
    <dgm:cxn modelId="{A0550DCE-734F-49CE-9CA9-D367FC23E3D8}" type="presParOf" srcId="{4314F5D1-33BD-4156-B336-57747193F6B2}" destId="{47370256-BC91-4DFC-8CB4-AE0DF6CE0F49}" srcOrd="3" destOrd="0" presId="urn:microsoft.com/office/officeart/2005/8/layout/process1"/>
    <dgm:cxn modelId="{D925AC3D-B5F5-420C-99BF-F7F34BCB7671}" type="presParOf" srcId="{47370256-BC91-4DFC-8CB4-AE0DF6CE0F49}" destId="{B12BD0DC-98B8-4BD5-847F-951DA56296F8}" srcOrd="0" destOrd="0" presId="urn:microsoft.com/office/officeart/2005/8/layout/process1"/>
    <dgm:cxn modelId="{D1AE9659-F37D-4BFF-9BDA-B247E1E0318B}" type="presParOf" srcId="{4314F5D1-33BD-4156-B336-57747193F6B2}" destId="{F0C88651-5788-426F-A435-C59098327B1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CFEF0-F0B0-4F99-89E0-9614396609FE}">
      <dsp:nvSpPr>
        <dsp:cNvPr id="0" name=""/>
        <dsp:cNvSpPr/>
      </dsp:nvSpPr>
      <dsp:spPr>
        <a:xfrm>
          <a:off x="4301489" y="459"/>
          <a:ext cx="6452235" cy="179343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The</a:t>
          </a:r>
          <a:r>
            <a:rPr lang="en-GB" sz="2400" kern="1200" baseline="0" dirty="0"/>
            <a:t> cells shows features that taken together, mean you can say a tumour is malignant, even without knowing what it is exactly.</a:t>
          </a:r>
          <a:endParaRPr lang="en-GB" sz="2400" kern="1200" dirty="0"/>
        </a:p>
      </dsp:txBody>
      <dsp:txXfrm>
        <a:off x="4301489" y="224639"/>
        <a:ext cx="5779697" cy="1345077"/>
      </dsp:txXfrm>
    </dsp:sp>
    <dsp:sp modelId="{E88542A4-3D74-4171-9727-D428BEFFBF8C}">
      <dsp:nvSpPr>
        <dsp:cNvPr id="0" name=""/>
        <dsp:cNvSpPr/>
      </dsp:nvSpPr>
      <dsp:spPr>
        <a:xfrm>
          <a:off x="0" y="459"/>
          <a:ext cx="4301490" cy="17934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kern="1200" dirty="0"/>
            <a:t>Carcinomas</a:t>
          </a:r>
        </a:p>
      </dsp:txBody>
      <dsp:txXfrm>
        <a:off x="87548" y="88007"/>
        <a:ext cx="4126394" cy="1618340"/>
      </dsp:txXfrm>
    </dsp:sp>
    <dsp:sp modelId="{0B7FC6FF-1A43-45F4-A9C6-DC710BCBD725}">
      <dsp:nvSpPr>
        <dsp:cNvPr id="0" name=""/>
        <dsp:cNvSpPr/>
      </dsp:nvSpPr>
      <dsp:spPr>
        <a:xfrm>
          <a:off x="4301489" y="1973240"/>
          <a:ext cx="6452235" cy="179343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The way a cell looks does not always predict its behaviour.  </a:t>
          </a:r>
        </a:p>
      </dsp:txBody>
      <dsp:txXfrm>
        <a:off x="4301489" y="2197420"/>
        <a:ext cx="5779697" cy="1345077"/>
      </dsp:txXfrm>
    </dsp:sp>
    <dsp:sp modelId="{B0AA17BC-E304-4591-994B-B25B3CF6ADC2}">
      <dsp:nvSpPr>
        <dsp:cNvPr id="0" name=""/>
        <dsp:cNvSpPr/>
      </dsp:nvSpPr>
      <dsp:spPr>
        <a:xfrm>
          <a:off x="0" y="1973240"/>
          <a:ext cx="4301490" cy="17934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kern="1200" dirty="0"/>
            <a:t>Sarcoma</a:t>
          </a:r>
        </a:p>
      </dsp:txBody>
      <dsp:txXfrm>
        <a:off x="87548" y="2060788"/>
        <a:ext cx="4126394" cy="1618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A0F77-8A4D-4AA1-9637-7ACE683CE2DD}">
      <dsp:nvSpPr>
        <dsp:cNvPr id="0" name=""/>
        <dsp:cNvSpPr/>
      </dsp:nvSpPr>
      <dsp:spPr>
        <a:xfrm>
          <a:off x="9451" y="1036082"/>
          <a:ext cx="2824953" cy="1694971"/>
        </a:xfrm>
        <a:prstGeom prst="roundRect">
          <a:avLst>
            <a:gd name="adj" fmla="val 1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Morphology</a:t>
          </a:r>
        </a:p>
      </dsp:txBody>
      <dsp:txXfrm>
        <a:off x="59095" y="1085726"/>
        <a:ext cx="2725665" cy="1595683"/>
      </dsp:txXfrm>
    </dsp:sp>
    <dsp:sp modelId="{68967878-358C-407E-A22B-D26D041E787C}">
      <dsp:nvSpPr>
        <dsp:cNvPr id="0" name=""/>
        <dsp:cNvSpPr/>
      </dsp:nvSpPr>
      <dsp:spPr>
        <a:xfrm>
          <a:off x="3116899" y="1533274"/>
          <a:ext cx="598890" cy="700588"/>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a:off x="3116899" y="1673392"/>
        <a:ext cx="419223" cy="420352"/>
      </dsp:txXfrm>
    </dsp:sp>
    <dsp:sp modelId="{C7C52235-C8F2-4DC5-8D33-B575ABE81F82}">
      <dsp:nvSpPr>
        <dsp:cNvPr id="0" name=""/>
        <dsp:cNvSpPr/>
      </dsp:nvSpPr>
      <dsp:spPr>
        <a:xfrm>
          <a:off x="3964385" y="1036082"/>
          <a:ext cx="2824953" cy="1694971"/>
        </a:xfrm>
        <a:prstGeom prst="roundRect">
          <a:avLst>
            <a:gd name="adj" fmla="val 1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Immunohistochemistry</a:t>
          </a:r>
        </a:p>
      </dsp:txBody>
      <dsp:txXfrm>
        <a:off x="4014029" y="1085726"/>
        <a:ext cx="2725665" cy="1595683"/>
      </dsp:txXfrm>
    </dsp:sp>
    <dsp:sp modelId="{47370256-BC91-4DFC-8CB4-AE0DF6CE0F49}">
      <dsp:nvSpPr>
        <dsp:cNvPr id="0" name=""/>
        <dsp:cNvSpPr/>
      </dsp:nvSpPr>
      <dsp:spPr>
        <a:xfrm rot="21563447">
          <a:off x="7074178" y="1512015"/>
          <a:ext cx="603930" cy="700588"/>
        </a:xfrm>
        <a:prstGeom prst="rightArrow">
          <a:avLst>
            <a:gd name="adj1" fmla="val 60000"/>
            <a:gd name="adj2" fmla="val 50000"/>
          </a:avLst>
        </a:prstGeom>
        <a:solidFill>
          <a:schemeClr val="accent1">
            <a:shade val="90000"/>
            <a:hueOff val="207725"/>
            <a:satOff val="-5955"/>
            <a:lumOff val="307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a:off x="7074183" y="1653096"/>
        <a:ext cx="422751" cy="420352"/>
      </dsp:txXfrm>
    </dsp:sp>
    <dsp:sp modelId="{F0C88651-5788-426F-A435-C59098327B17}">
      <dsp:nvSpPr>
        <dsp:cNvPr id="0" name=""/>
        <dsp:cNvSpPr/>
      </dsp:nvSpPr>
      <dsp:spPr>
        <a:xfrm>
          <a:off x="7928766" y="993928"/>
          <a:ext cx="2824953" cy="1694971"/>
        </a:xfrm>
        <a:prstGeom prst="roundRect">
          <a:avLst>
            <a:gd name="adj" fmla="val 1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Molecular testing</a:t>
          </a:r>
        </a:p>
      </dsp:txBody>
      <dsp:txXfrm>
        <a:off x="7978410" y="1043572"/>
        <a:ext cx="2725665" cy="159568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4/23/2024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4/23/2024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4/23/2024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D485-4431-3835-F3DF-0AC84483F4F1}"/>
              </a:ext>
            </a:extLst>
          </p:cNvPr>
          <p:cNvSpPr>
            <a:spLocks noGrp="1"/>
          </p:cNvSpPr>
          <p:nvPr>
            <p:ph type="ctrTitle"/>
          </p:nvPr>
        </p:nvSpPr>
        <p:spPr/>
        <p:txBody>
          <a:bodyPr/>
          <a:lstStyle/>
          <a:p>
            <a:r>
              <a:rPr lang="en-GB" dirty="0"/>
              <a:t>Soft tissue pathology concepts for sarcoma MDT members</a:t>
            </a:r>
          </a:p>
        </p:txBody>
      </p:sp>
    </p:spTree>
    <p:extLst>
      <p:ext uri="{BB962C8B-B14F-4D97-AF65-F5344CB8AC3E}">
        <p14:creationId xmlns:p14="http://schemas.microsoft.com/office/powerpoint/2010/main" val="391424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A8C2-B5ED-B3AD-79A4-9EF66D79624A}"/>
              </a:ext>
            </a:extLst>
          </p:cNvPr>
          <p:cNvSpPr>
            <a:spLocks noGrp="1"/>
          </p:cNvSpPr>
          <p:nvPr>
            <p:ph type="title"/>
          </p:nvPr>
        </p:nvSpPr>
        <p:spPr>
          <a:xfrm>
            <a:off x="526595" y="0"/>
            <a:ext cx="10772775" cy="1658198"/>
          </a:xfrm>
        </p:spPr>
        <p:txBody>
          <a:bodyPr/>
          <a:lstStyle/>
          <a:p>
            <a:r>
              <a:rPr lang="en-GB" dirty="0"/>
              <a:t>It looks generic….</a:t>
            </a:r>
          </a:p>
        </p:txBody>
      </p:sp>
      <p:sp>
        <p:nvSpPr>
          <p:cNvPr id="3" name="Content Placeholder 2">
            <a:extLst>
              <a:ext uri="{FF2B5EF4-FFF2-40B4-BE49-F238E27FC236}">
                <a16:creationId xmlns:a16="http://schemas.microsoft.com/office/drawing/2014/main" id="{9C7DA060-6CB1-D4FA-4F58-9BA79A3D3461}"/>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1C001913-65DF-6F0E-1753-4273985BA8A1}"/>
              </a:ext>
            </a:extLst>
          </p:cNvPr>
          <p:cNvPicPr>
            <a:picLocks noChangeAspect="1"/>
          </p:cNvPicPr>
          <p:nvPr/>
        </p:nvPicPr>
        <p:blipFill>
          <a:blip r:embed="rId2"/>
          <a:stretch>
            <a:fillRect/>
          </a:stretch>
        </p:blipFill>
        <p:spPr>
          <a:xfrm>
            <a:off x="339634" y="1243268"/>
            <a:ext cx="11726912" cy="5449060"/>
          </a:xfrm>
          <a:prstGeom prst="rect">
            <a:avLst/>
          </a:prstGeom>
        </p:spPr>
      </p:pic>
    </p:spTree>
    <p:extLst>
      <p:ext uri="{BB962C8B-B14F-4D97-AF65-F5344CB8AC3E}">
        <p14:creationId xmlns:p14="http://schemas.microsoft.com/office/powerpoint/2010/main" val="375214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1511E-A629-5B47-90D2-9F3D058A0637}"/>
              </a:ext>
            </a:extLst>
          </p:cNvPr>
          <p:cNvPicPr>
            <a:picLocks noChangeAspect="1"/>
          </p:cNvPicPr>
          <p:nvPr/>
        </p:nvPicPr>
        <p:blipFill>
          <a:blip r:embed="rId2"/>
          <a:stretch>
            <a:fillRect/>
          </a:stretch>
        </p:blipFill>
        <p:spPr>
          <a:xfrm>
            <a:off x="3649570" y="326571"/>
            <a:ext cx="4808959" cy="6098459"/>
          </a:xfrm>
          <a:prstGeom prst="rect">
            <a:avLst/>
          </a:prstGeom>
        </p:spPr>
      </p:pic>
    </p:spTree>
    <p:extLst>
      <p:ext uri="{BB962C8B-B14F-4D97-AF65-F5344CB8AC3E}">
        <p14:creationId xmlns:p14="http://schemas.microsoft.com/office/powerpoint/2010/main" val="381878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171B-0D39-C9DE-8DFF-AD9D8F010EE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EA88104-0111-AC61-A130-555E4B04119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4EA9927-D6B4-F12D-9DB4-44C47CC7E2C8}"/>
              </a:ext>
            </a:extLst>
          </p:cNvPr>
          <p:cNvPicPr>
            <a:picLocks noChangeAspect="1"/>
          </p:cNvPicPr>
          <p:nvPr/>
        </p:nvPicPr>
        <p:blipFill>
          <a:blip r:embed="rId2"/>
          <a:stretch>
            <a:fillRect/>
          </a:stretch>
        </p:blipFill>
        <p:spPr>
          <a:xfrm>
            <a:off x="91440" y="499533"/>
            <a:ext cx="12192000" cy="6334811"/>
          </a:xfrm>
          <a:prstGeom prst="rect">
            <a:avLst/>
          </a:prstGeom>
        </p:spPr>
      </p:pic>
    </p:spTree>
    <p:extLst>
      <p:ext uri="{BB962C8B-B14F-4D97-AF65-F5344CB8AC3E}">
        <p14:creationId xmlns:p14="http://schemas.microsoft.com/office/powerpoint/2010/main" val="255663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1E34-364A-EBBB-AE00-318166D17D0F}"/>
              </a:ext>
            </a:extLst>
          </p:cNvPr>
          <p:cNvSpPr>
            <a:spLocks noGrp="1"/>
          </p:cNvSpPr>
          <p:nvPr>
            <p:ph type="title"/>
          </p:nvPr>
        </p:nvSpPr>
        <p:spPr/>
        <p:txBody>
          <a:bodyPr/>
          <a:lstStyle/>
          <a:p>
            <a:r>
              <a:rPr lang="en-GB" dirty="0"/>
              <a:t>Uncertainty – why we can’t always be sure what it is</a:t>
            </a:r>
          </a:p>
        </p:txBody>
      </p:sp>
      <p:sp>
        <p:nvSpPr>
          <p:cNvPr id="3" name="Content Placeholder 2">
            <a:extLst>
              <a:ext uri="{FF2B5EF4-FFF2-40B4-BE49-F238E27FC236}">
                <a16:creationId xmlns:a16="http://schemas.microsoft.com/office/drawing/2014/main" id="{A77AC4F2-1117-5F49-664F-6F12E638E037}"/>
              </a:ext>
            </a:extLst>
          </p:cNvPr>
          <p:cNvSpPr>
            <a:spLocks noGrp="1"/>
          </p:cNvSpPr>
          <p:nvPr>
            <p:ph idx="1"/>
          </p:nvPr>
        </p:nvSpPr>
        <p:spPr/>
        <p:txBody>
          <a:bodyPr>
            <a:normAutofit fontScale="92500"/>
          </a:bodyPr>
          <a:lstStyle/>
          <a:p>
            <a:pPr marL="0" indent="0">
              <a:buNone/>
            </a:pPr>
            <a:endParaRPr lang="en-GB" dirty="0"/>
          </a:p>
          <a:p>
            <a:pPr marL="0" indent="0">
              <a:buNone/>
            </a:pPr>
            <a:r>
              <a:rPr lang="en-GB" dirty="0"/>
              <a:t>Tumour heterogeneity and lack of specific markers.</a:t>
            </a:r>
          </a:p>
          <a:p>
            <a:pPr marL="0" indent="0">
              <a:buNone/>
            </a:pPr>
            <a:endParaRPr lang="en-GB" dirty="0"/>
          </a:p>
          <a:p>
            <a:pPr marL="0" indent="0">
              <a:buNone/>
            </a:pPr>
            <a:r>
              <a:rPr lang="en-GB" dirty="0"/>
              <a:t>Unknown unknowns – in 2010, 20% of the papers in modern pathology were on soft tissue tumours.  </a:t>
            </a:r>
          </a:p>
          <a:p>
            <a:pPr marL="0" indent="0">
              <a:buNone/>
            </a:pPr>
            <a:endParaRPr lang="en-GB" dirty="0"/>
          </a:p>
          <a:p>
            <a:pPr marL="0" indent="0" algn="ctr">
              <a:buNone/>
            </a:pPr>
            <a:r>
              <a:rPr lang="en-GB" sz="4400" b="1" dirty="0"/>
              <a:t>They are not all described yet and if we confidently categorise them all, some of those will be wrong. </a:t>
            </a:r>
          </a:p>
        </p:txBody>
      </p:sp>
    </p:spTree>
    <p:extLst>
      <p:ext uri="{BB962C8B-B14F-4D97-AF65-F5344CB8AC3E}">
        <p14:creationId xmlns:p14="http://schemas.microsoft.com/office/powerpoint/2010/main" val="366892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C21B-BB54-3C8B-CE46-0F7EBB6A8F15}"/>
              </a:ext>
            </a:extLst>
          </p:cNvPr>
          <p:cNvSpPr>
            <a:spLocks noGrp="1"/>
          </p:cNvSpPr>
          <p:nvPr>
            <p:ph type="title"/>
          </p:nvPr>
        </p:nvSpPr>
        <p:spPr/>
        <p:txBody>
          <a:bodyPr/>
          <a:lstStyle/>
          <a:p>
            <a:r>
              <a:rPr lang="en-GB" dirty="0"/>
              <a:t>Why we want to be specific</a:t>
            </a:r>
          </a:p>
        </p:txBody>
      </p:sp>
      <p:sp>
        <p:nvSpPr>
          <p:cNvPr id="3" name="Content Placeholder 2">
            <a:extLst>
              <a:ext uri="{FF2B5EF4-FFF2-40B4-BE49-F238E27FC236}">
                <a16:creationId xmlns:a16="http://schemas.microsoft.com/office/drawing/2014/main" id="{B45A664C-74F3-3352-879C-0B5A001E36F0}"/>
              </a:ext>
            </a:extLst>
          </p:cNvPr>
          <p:cNvSpPr>
            <a:spLocks noGrp="1"/>
          </p:cNvSpPr>
          <p:nvPr>
            <p:ph idx="1"/>
          </p:nvPr>
        </p:nvSpPr>
        <p:spPr/>
        <p:txBody>
          <a:bodyPr>
            <a:normAutofit lnSpcReduction="10000"/>
          </a:bodyPr>
          <a:lstStyle/>
          <a:p>
            <a:r>
              <a:rPr lang="en-GB" dirty="0"/>
              <a:t>Accurate diagnosis is integral to our professional role and credibility as a specialist soft tissue pathology unit.</a:t>
            </a:r>
          </a:p>
          <a:p>
            <a:endParaRPr lang="en-GB" dirty="0"/>
          </a:p>
          <a:p>
            <a:r>
              <a:rPr lang="en-GB" dirty="0"/>
              <a:t>There are not specific treatments for this patient group now, but it is only by being specific in diagnosis that there will be any in the future.  The tumours are wildly different from each other biologically.</a:t>
            </a:r>
          </a:p>
          <a:p>
            <a:endParaRPr lang="en-GB" dirty="0"/>
          </a:p>
          <a:p>
            <a:r>
              <a:rPr lang="en-GB" dirty="0"/>
              <a:t>The prognosis of these tumours can be very specific and for personalised care, may be best managed with the specific tumour type in mind, rather than a low grade/high grade split.</a:t>
            </a:r>
          </a:p>
          <a:p>
            <a:endParaRPr lang="en-GB" dirty="0"/>
          </a:p>
          <a:p>
            <a:endParaRPr lang="en-GB" dirty="0"/>
          </a:p>
        </p:txBody>
      </p:sp>
    </p:spTree>
    <p:extLst>
      <p:ext uri="{BB962C8B-B14F-4D97-AF65-F5344CB8AC3E}">
        <p14:creationId xmlns:p14="http://schemas.microsoft.com/office/powerpoint/2010/main" val="175026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DED5-B8B5-CDBC-AE1F-20B688AEBF52}"/>
              </a:ext>
            </a:extLst>
          </p:cNvPr>
          <p:cNvSpPr>
            <a:spLocks noGrp="1"/>
          </p:cNvSpPr>
          <p:nvPr>
            <p:ph type="title"/>
          </p:nvPr>
        </p:nvSpPr>
        <p:spPr/>
        <p:txBody>
          <a:bodyPr/>
          <a:lstStyle/>
          <a:p>
            <a:r>
              <a:rPr lang="en-GB" dirty="0"/>
              <a:t>Examples</a:t>
            </a:r>
          </a:p>
        </p:txBody>
      </p:sp>
      <p:sp>
        <p:nvSpPr>
          <p:cNvPr id="3" name="Content Placeholder 2">
            <a:extLst>
              <a:ext uri="{FF2B5EF4-FFF2-40B4-BE49-F238E27FC236}">
                <a16:creationId xmlns:a16="http://schemas.microsoft.com/office/drawing/2014/main" id="{405B888D-B4FF-8166-6F64-4683D3496361}"/>
              </a:ext>
            </a:extLst>
          </p:cNvPr>
          <p:cNvSpPr>
            <a:spLocks noGrp="1"/>
          </p:cNvSpPr>
          <p:nvPr>
            <p:ph idx="1"/>
          </p:nvPr>
        </p:nvSpPr>
        <p:spPr/>
        <p:txBody>
          <a:bodyPr>
            <a:normAutofit fontScale="92500" lnSpcReduction="10000"/>
          </a:bodyPr>
          <a:lstStyle/>
          <a:p>
            <a:r>
              <a:rPr lang="en-GB" dirty="0" err="1"/>
              <a:t>Myxoinflammatory</a:t>
            </a:r>
            <a:r>
              <a:rPr lang="en-GB" dirty="0"/>
              <a:t> fibroblastic sarcoma = 1% metastasis rate, local recurrence +++</a:t>
            </a:r>
          </a:p>
          <a:p>
            <a:endParaRPr lang="en-GB" dirty="0"/>
          </a:p>
          <a:p>
            <a:r>
              <a:rPr lang="en-GB" dirty="0" err="1"/>
              <a:t>Pseudomyogenic</a:t>
            </a:r>
            <a:r>
              <a:rPr lang="en-GB" dirty="0"/>
              <a:t> haemangioendothelioma=</a:t>
            </a:r>
            <a:r>
              <a:rPr lang="en-GB" b="0" i="0" dirty="0">
                <a:solidFill>
                  <a:srgbClr val="666666"/>
                </a:solidFill>
                <a:effectLst/>
                <a:latin typeface="Helvetica" panose="020B0604020202020204" pitchFamily="34" charset="0"/>
              </a:rPr>
              <a:t> </a:t>
            </a:r>
            <a:r>
              <a:rPr lang="en-GB" i="0" dirty="0">
                <a:solidFill>
                  <a:schemeClr val="tx1"/>
                </a:solidFill>
                <a:effectLst/>
                <a:highlight>
                  <a:srgbClr val="FFFF00"/>
                </a:highlight>
                <a:latin typeface="+mj-lt"/>
              </a:rPr>
              <a:t>60% local recurrences </a:t>
            </a:r>
            <a:r>
              <a:rPr lang="en-GB" i="0" dirty="0">
                <a:solidFill>
                  <a:schemeClr val="tx1"/>
                </a:solidFill>
                <a:effectLst/>
                <a:latin typeface="+mj-lt"/>
              </a:rPr>
              <a:t>(often multiple – lytic in bone, intramuscular and </a:t>
            </a:r>
            <a:r>
              <a:rPr lang="en-GB" i="0" dirty="0" err="1">
                <a:solidFill>
                  <a:schemeClr val="tx1"/>
                </a:solidFill>
                <a:effectLst/>
                <a:latin typeface="+mj-lt"/>
              </a:rPr>
              <a:t>subcut</a:t>
            </a:r>
            <a:r>
              <a:rPr lang="en-GB" i="0" dirty="0">
                <a:solidFill>
                  <a:schemeClr val="tx1"/>
                </a:solidFill>
                <a:effectLst/>
                <a:latin typeface="+mj-lt"/>
              </a:rPr>
              <a:t>) or develop additional nodules in the same anatomical region. Regional lymph node and </a:t>
            </a:r>
            <a:r>
              <a:rPr lang="en-GB" i="0" dirty="0">
                <a:solidFill>
                  <a:schemeClr val="tx1"/>
                </a:solidFill>
                <a:effectLst/>
                <a:highlight>
                  <a:srgbClr val="FFFF00"/>
                </a:highlight>
                <a:latin typeface="+mj-lt"/>
              </a:rPr>
              <a:t>distant metastases &lt;5%, </a:t>
            </a:r>
            <a:r>
              <a:rPr lang="en-GB" i="0" dirty="0">
                <a:solidFill>
                  <a:schemeClr val="tx1"/>
                </a:solidFill>
                <a:effectLst/>
                <a:latin typeface="+mj-lt"/>
              </a:rPr>
              <a:t>most often occurring years or decades after presentation.</a:t>
            </a:r>
          </a:p>
          <a:p>
            <a:endParaRPr lang="en-GB" dirty="0">
              <a:solidFill>
                <a:schemeClr val="tx1"/>
              </a:solidFill>
              <a:latin typeface="+mj-lt"/>
            </a:endParaRPr>
          </a:p>
          <a:p>
            <a:r>
              <a:rPr lang="en-GB" b="0" i="0" dirty="0">
                <a:solidFill>
                  <a:schemeClr val="tx1"/>
                </a:solidFill>
                <a:effectLst/>
                <a:latin typeface="+mj-lt"/>
              </a:rPr>
              <a:t>Clear cell sarcoma = recurrence rates approaching 40% and pulmonary or lymph node metastasis in at least 30–50% of patients.   Metastasis often occurs more than a decade after initial diagnosis. </a:t>
            </a:r>
            <a:r>
              <a:rPr lang="en-GB" b="1" i="0" dirty="0">
                <a:solidFill>
                  <a:schemeClr val="tx1"/>
                </a:solidFill>
                <a:effectLst/>
                <a:latin typeface="+mj-lt"/>
              </a:rPr>
              <a:t>Survival rates at 5, 10, and 20 years are approximately 60%, 35%, and 10%, respectively</a:t>
            </a:r>
            <a:endParaRPr lang="en-GB" b="1" dirty="0">
              <a:solidFill>
                <a:schemeClr val="tx1"/>
              </a:solidFill>
              <a:latin typeface="+mj-lt"/>
            </a:endParaRPr>
          </a:p>
          <a:p>
            <a:endParaRPr lang="en-GB" dirty="0">
              <a:solidFill>
                <a:schemeClr val="tx1"/>
              </a:solidFill>
              <a:latin typeface="+mj-lt"/>
            </a:endParaRPr>
          </a:p>
        </p:txBody>
      </p:sp>
    </p:spTree>
    <p:extLst>
      <p:ext uri="{BB962C8B-B14F-4D97-AF65-F5344CB8AC3E}">
        <p14:creationId xmlns:p14="http://schemas.microsoft.com/office/powerpoint/2010/main" val="14396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B43E-8860-CD2A-4639-A704759C720F}"/>
              </a:ext>
            </a:extLst>
          </p:cNvPr>
          <p:cNvSpPr>
            <a:spLocks noGrp="1"/>
          </p:cNvSpPr>
          <p:nvPr>
            <p:ph type="title"/>
          </p:nvPr>
        </p:nvSpPr>
        <p:spPr>
          <a:xfrm>
            <a:off x="169817" y="2403566"/>
            <a:ext cx="10772775" cy="1658198"/>
          </a:xfrm>
        </p:spPr>
        <p:txBody>
          <a:bodyPr>
            <a:normAutofit/>
          </a:bodyPr>
          <a:lstStyle/>
          <a:p>
            <a:r>
              <a:rPr lang="en-GB" sz="4400" dirty="0"/>
              <a:t>Lastly, you need this book</a:t>
            </a:r>
          </a:p>
        </p:txBody>
      </p:sp>
      <p:pic>
        <p:nvPicPr>
          <p:cNvPr id="5" name="Content Placeholder 4">
            <a:extLst>
              <a:ext uri="{FF2B5EF4-FFF2-40B4-BE49-F238E27FC236}">
                <a16:creationId xmlns:a16="http://schemas.microsoft.com/office/drawing/2014/main" id="{C261C069-170A-D6F5-31CA-D3554826B461}"/>
              </a:ext>
            </a:extLst>
          </p:cNvPr>
          <p:cNvPicPr>
            <a:picLocks noGrp="1" noChangeAspect="1"/>
          </p:cNvPicPr>
          <p:nvPr>
            <p:ph idx="1"/>
          </p:nvPr>
        </p:nvPicPr>
        <p:blipFill>
          <a:blip r:embed="rId2"/>
          <a:stretch>
            <a:fillRect/>
          </a:stretch>
        </p:blipFill>
        <p:spPr>
          <a:xfrm>
            <a:off x="6096000" y="535577"/>
            <a:ext cx="4719931" cy="5786845"/>
          </a:xfrm>
        </p:spPr>
      </p:pic>
    </p:spTree>
    <p:extLst>
      <p:ext uri="{BB962C8B-B14F-4D97-AF65-F5344CB8AC3E}">
        <p14:creationId xmlns:p14="http://schemas.microsoft.com/office/powerpoint/2010/main" val="315711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BD6D-0A5D-7FD6-7418-311E344F4871}"/>
              </a:ext>
            </a:extLst>
          </p:cNvPr>
          <p:cNvSpPr>
            <a:spLocks noGrp="1"/>
          </p:cNvSpPr>
          <p:nvPr>
            <p:ph type="title"/>
          </p:nvPr>
        </p:nvSpPr>
        <p:spPr/>
        <p:txBody>
          <a:bodyPr/>
          <a:lstStyle/>
          <a:p>
            <a:r>
              <a:rPr lang="en-GB" dirty="0"/>
              <a:t>Themes from the pathology discussion</a:t>
            </a:r>
          </a:p>
        </p:txBody>
      </p:sp>
      <p:sp>
        <p:nvSpPr>
          <p:cNvPr id="3" name="Content Placeholder 2">
            <a:extLst>
              <a:ext uri="{FF2B5EF4-FFF2-40B4-BE49-F238E27FC236}">
                <a16:creationId xmlns:a16="http://schemas.microsoft.com/office/drawing/2014/main" id="{D1FEE265-3329-EE07-CAEA-8B0CFB2B185A}"/>
              </a:ext>
            </a:extLst>
          </p:cNvPr>
          <p:cNvSpPr>
            <a:spLocks noGrp="1"/>
          </p:cNvSpPr>
          <p:nvPr>
            <p:ph idx="1"/>
          </p:nvPr>
        </p:nvSpPr>
        <p:spPr/>
        <p:txBody>
          <a:bodyPr>
            <a:normAutofit lnSpcReduction="10000"/>
          </a:bodyPr>
          <a:lstStyle/>
          <a:p>
            <a:pPr marL="457200" indent="-457200">
              <a:buAutoNum type="arabicParenR"/>
            </a:pPr>
            <a:r>
              <a:rPr lang="en-GB" dirty="0"/>
              <a:t>“Is it benign or malignant?” Why this a difficult question to answer in soft tissue pathology</a:t>
            </a:r>
          </a:p>
          <a:p>
            <a:pPr marL="457200" indent="-457200">
              <a:buAutoNum type="arabicParenR"/>
            </a:pPr>
            <a:endParaRPr lang="en-GB" dirty="0"/>
          </a:p>
          <a:p>
            <a:pPr marL="457200" indent="-457200">
              <a:buAutoNum type="arabicParenR"/>
            </a:pPr>
            <a:r>
              <a:rPr lang="en-GB" dirty="0"/>
              <a:t>“Is it high grade or low grade?”  Why we can’t always help you out with this.</a:t>
            </a:r>
          </a:p>
          <a:p>
            <a:pPr marL="457200" indent="-457200">
              <a:buAutoNum type="arabicParenR"/>
            </a:pPr>
            <a:endParaRPr lang="en-GB" dirty="0"/>
          </a:p>
          <a:p>
            <a:pPr marL="457200" indent="-457200">
              <a:buAutoNum type="arabicParenR"/>
            </a:pPr>
            <a:r>
              <a:rPr lang="en-GB" dirty="0"/>
              <a:t>What is it? Why there isn’t always an answer. </a:t>
            </a:r>
          </a:p>
          <a:p>
            <a:pPr marL="457200" indent="-457200">
              <a:buAutoNum type="arabicParenR"/>
            </a:pPr>
            <a:endParaRPr lang="en-GB" dirty="0"/>
          </a:p>
          <a:p>
            <a:pPr marL="457200" indent="-457200">
              <a:buAutoNum type="arabicParenR"/>
            </a:pPr>
            <a:r>
              <a:rPr lang="en-GB" dirty="0"/>
              <a:t>Why we want to be specific about diagnosis, even though the treatment might not differ.</a:t>
            </a:r>
          </a:p>
        </p:txBody>
      </p:sp>
    </p:spTree>
    <p:extLst>
      <p:ext uri="{BB962C8B-B14F-4D97-AF65-F5344CB8AC3E}">
        <p14:creationId xmlns:p14="http://schemas.microsoft.com/office/powerpoint/2010/main" val="99508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C468D1B-E8C3-FE82-7D48-C1EC9D5363A5}"/>
              </a:ext>
            </a:extLst>
          </p:cNvPr>
          <p:cNvGraphicFramePr>
            <a:graphicFrameLocks noGrp="1"/>
          </p:cNvGraphicFramePr>
          <p:nvPr>
            <p:ph idx="1"/>
            <p:extLst>
              <p:ext uri="{D42A27DB-BD31-4B8C-83A1-F6EECF244321}">
                <p14:modId xmlns:p14="http://schemas.microsoft.com/office/powerpoint/2010/main" val="1583093507"/>
              </p:ext>
            </p:extLst>
          </p:nvPr>
        </p:nvGraphicFramePr>
        <p:xfrm>
          <a:off x="610014" y="1255990"/>
          <a:ext cx="10753725" cy="376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Close with solid fill">
            <a:extLst>
              <a:ext uri="{FF2B5EF4-FFF2-40B4-BE49-F238E27FC236}">
                <a16:creationId xmlns:a16="http://schemas.microsoft.com/office/drawing/2014/main" id="{3F769101-EA6D-6370-56E6-2FA874A782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98713" y="659296"/>
            <a:ext cx="2908852" cy="2908852"/>
          </a:xfrm>
          <a:prstGeom prst="rect">
            <a:avLst/>
          </a:prstGeom>
        </p:spPr>
      </p:pic>
    </p:spTree>
    <p:extLst>
      <p:ext uri="{BB962C8B-B14F-4D97-AF65-F5344CB8AC3E}">
        <p14:creationId xmlns:p14="http://schemas.microsoft.com/office/powerpoint/2010/main" val="3602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BF61-5CC4-979E-FA3E-2502C2AC1ACA}"/>
              </a:ext>
            </a:extLst>
          </p:cNvPr>
          <p:cNvSpPr>
            <a:spLocks noGrp="1"/>
          </p:cNvSpPr>
          <p:nvPr>
            <p:ph type="title"/>
          </p:nvPr>
        </p:nvSpPr>
        <p:spPr>
          <a:xfrm>
            <a:off x="180604" y="0"/>
            <a:ext cx="10772775" cy="1658198"/>
          </a:xfrm>
        </p:spPr>
        <p:txBody>
          <a:bodyPr/>
          <a:lstStyle/>
          <a:p>
            <a:r>
              <a:rPr lang="en-GB" dirty="0"/>
              <a:t>Is it benign or malignant? One is a sarcoma…</a:t>
            </a:r>
          </a:p>
        </p:txBody>
      </p:sp>
      <p:pic>
        <p:nvPicPr>
          <p:cNvPr id="7" name="Picture 6">
            <a:extLst>
              <a:ext uri="{FF2B5EF4-FFF2-40B4-BE49-F238E27FC236}">
                <a16:creationId xmlns:a16="http://schemas.microsoft.com/office/drawing/2014/main" id="{32711CC8-3712-4F0E-1EB2-0C39CECE597C}"/>
              </a:ext>
            </a:extLst>
          </p:cNvPr>
          <p:cNvPicPr>
            <a:picLocks noChangeAspect="1"/>
          </p:cNvPicPr>
          <p:nvPr/>
        </p:nvPicPr>
        <p:blipFill>
          <a:blip r:embed="rId2"/>
          <a:stretch>
            <a:fillRect/>
          </a:stretch>
        </p:blipFill>
        <p:spPr>
          <a:xfrm>
            <a:off x="0" y="1846374"/>
            <a:ext cx="6134956" cy="4353533"/>
          </a:xfrm>
          <a:prstGeom prst="rect">
            <a:avLst/>
          </a:prstGeom>
        </p:spPr>
      </p:pic>
      <p:pic>
        <p:nvPicPr>
          <p:cNvPr id="11" name="Picture 10">
            <a:extLst>
              <a:ext uri="{FF2B5EF4-FFF2-40B4-BE49-F238E27FC236}">
                <a16:creationId xmlns:a16="http://schemas.microsoft.com/office/drawing/2014/main" id="{560928E4-6F37-3FE7-F247-EBB29A739615}"/>
              </a:ext>
            </a:extLst>
          </p:cNvPr>
          <p:cNvPicPr>
            <a:picLocks noChangeAspect="1"/>
          </p:cNvPicPr>
          <p:nvPr/>
        </p:nvPicPr>
        <p:blipFill>
          <a:blip r:embed="rId3"/>
          <a:stretch>
            <a:fillRect/>
          </a:stretch>
        </p:blipFill>
        <p:spPr>
          <a:xfrm>
            <a:off x="6253763" y="1846373"/>
            <a:ext cx="5524887" cy="4353533"/>
          </a:xfrm>
          <a:prstGeom prst="rect">
            <a:avLst/>
          </a:prstGeom>
        </p:spPr>
      </p:pic>
    </p:spTree>
    <p:extLst>
      <p:ext uri="{BB962C8B-B14F-4D97-AF65-F5344CB8AC3E}">
        <p14:creationId xmlns:p14="http://schemas.microsoft.com/office/powerpoint/2010/main" val="156873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C23A-AFED-EA2F-3867-6DC85188100B}"/>
              </a:ext>
            </a:extLst>
          </p:cNvPr>
          <p:cNvSpPr>
            <a:spLocks noGrp="1"/>
          </p:cNvSpPr>
          <p:nvPr>
            <p:ph type="title"/>
          </p:nvPr>
        </p:nvSpPr>
        <p:spPr>
          <a:xfrm>
            <a:off x="0" y="0"/>
            <a:ext cx="10772775" cy="1658198"/>
          </a:xfrm>
        </p:spPr>
        <p:txBody>
          <a:bodyPr/>
          <a:lstStyle/>
          <a:p>
            <a:r>
              <a:rPr lang="en-GB" dirty="0"/>
              <a:t>Benign or malignant? One is a sarcoma…</a:t>
            </a:r>
          </a:p>
        </p:txBody>
      </p:sp>
      <p:pic>
        <p:nvPicPr>
          <p:cNvPr id="4" name="Picture 3">
            <a:extLst>
              <a:ext uri="{FF2B5EF4-FFF2-40B4-BE49-F238E27FC236}">
                <a16:creationId xmlns:a16="http://schemas.microsoft.com/office/drawing/2014/main" id="{A4341CF3-045A-D13D-9D09-890CAA0429D3}"/>
              </a:ext>
            </a:extLst>
          </p:cNvPr>
          <p:cNvPicPr>
            <a:picLocks noChangeAspect="1"/>
          </p:cNvPicPr>
          <p:nvPr/>
        </p:nvPicPr>
        <p:blipFill rotWithShape="1">
          <a:blip r:embed="rId2"/>
          <a:srcRect l="18329" r="3546"/>
          <a:stretch/>
        </p:blipFill>
        <p:spPr>
          <a:xfrm>
            <a:off x="106037" y="2319140"/>
            <a:ext cx="6095974" cy="4252522"/>
          </a:xfrm>
          <a:prstGeom prst="rect">
            <a:avLst/>
          </a:prstGeom>
        </p:spPr>
      </p:pic>
      <p:pic>
        <p:nvPicPr>
          <p:cNvPr id="5" name="Picture 4">
            <a:extLst>
              <a:ext uri="{FF2B5EF4-FFF2-40B4-BE49-F238E27FC236}">
                <a16:creationId xmlns:a16="http://schemas.microsoft.com/office/drawing/2014/main" id="{83C79423-96AB-226A-038F-5003430CACEF}"/>
              </a:ext>
            </a:extLst>
          </p:cNvPr>
          <p:cNvPicPr>
            <a:picLocks noChangeAspect="1"/>
          </p:cNvPicPr>
          <p:nvPr/>
        </p:nvPicPr>
        <p:blipFill rotWithShape="1">
          <a:blip r:embed="rId3"/>
          <a:srcRect b="6661"/>
          <a:stretch/>
        </p:blipFill>
        <p:spPr>
          <a:xfrm>
            <a:off x="6202011" y="2318447"/>
            <a:ext cx="6096001" cy="4253215"/>
          </a:xfrm>
          <a:prstGeom prst="rect">
            <a:avLst/>
          </a:prstGeom>
        </p:spPr>
      </p:pic>
    </p:spTree>
    <p:extLst>
      <p:ext uri="{BB962C8B-B14F-4D97-AF65-F5344CB8AC3E}">
        <p14:creationId xmlns:p14="http://schemas.microsoft.com/office/powerpoint/2010/main" val="359201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A561-D365-A6CB-D789-5D198D7C7DBC}"/>
              </a:ext>
            </a:extLst>
          </p:cNvPr>
          <p:cNvSpPr>
            <a:spLocks noGrp="1"/>
          </p:cNvSpPr>
          <p:nvPr>
            <p:ph type="title"/>
          </p:nvPr>
        </p:nvSpPr>
        <p:spPr>
          <a:xfrm>
            <a:off x="512762" y="64664"/>
            <a:ext cx="10772775" cy="1658198"/>
          </a:xfrm>
        </p:spPr>
        <p:txBody>
          <a:bodyPr/>
          <a:lstStyle/>
          <a:p>
            <a:r>
              <a:rPr lang="en-GB" dirty="0"/>
              <a:t>This affects the testing pathway…..</a:t>
            </a:r>
          </a:p>
        </p:txBody>
      </p:sp>
      <p:graphicFrame>
        <p:nvGraphicFramePr>
          <p:cNvPr id="4" name="Content Placeholder 4">
            <a:extLst>
              <a:ext uri="{FF2B5EF4-FFF2-40B4-BE49-F238E27FC236}">
                <a16:creationId xmlns:a16="http://schemas.microsoft.com/office/drawing/2014/main" id="{F7C94EA5-6A71-F2F0-F2D2-21027DE41410}"/>
              </a:ext>
            </a:extLst>
          </p:cNvPr>
          <p:cNvGraphicFramePr>
            <a:graphicFrameLocks noGrp="1"/>
          </p:cNvGraphicFramePr>
          <p:nvPr>
            <p:ph idx="1"/>
            <p:extLst>
              <p:ext uri="{D42A27DB-BD31-4B8C-83A1-F6EECF244321}">
                <p14:modId xmlns:p14="http://schemas.microsoft.com/office/powerpoint/2010/main" val="2729694860"/>
              </p:ext>
            </p:extLst>
          </p:nvPr>
        </p:nvGraphicFramePr>
        <p:xfrm>
          <a:off x="460374" y="1516063"/>
          <a:ext cx="10753725" cy="376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Up 4">
            <a:extLst>
              <a:ext uri="{FF2B5EF4-FFF2-40B4-BE49-F238E27FC236}">
                <a16:creationId xmlns:a16="http://schemas.microsoft.com/office/drawing/2014/main" id="{710E4D52-1529-D172-8739-932472BBB704}"/>
              </a:ext>
            </a:extLst>
          </p:cNvPr>
          <p:cNvSpPr/>
          <p:nvPr/>
        </p:nvSpPr>
        <p:spPr>
          <a:xfrm>
            <a:off x="5473699" y="4337050"/>
            <a:ext cx="850900" cy="1092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rrow: Up 5">
            <a:extLst>
              <a:ext uri="{FF2B5EF4-FFF2-40B4-BE49-F238E27FC236}">
                <a16:creationId xmlns:a16="http://schemas.microsoft.com/office/drawing/2014/main" id="{AFC62D66-ABC7-D42C-982D-93321336A53F}"/>
              </a:ext>
            </a:extLst>
          </p:cNvPr>
          <p:cNvSpPr/>
          <p:nvPr/>
        </p:nvSpPr>
        <p:spPr>
          <a:xfrm>
            <a:off x="9588500" y="4337050"/>
            <a:ext cx="850900" cy="1092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04545D8F-FF55-2FEA-756B-8EDD225EE6AC}"/>
              </a:ext>
            </a:extLst>
          </p:cNvPr>
          <p:cNvSpPr/>
          <p:nvPr/>
        </p:nvSpPr>
        <p:spPr>
          <a:xfrm>
            <a:off x="5130801" y="5664200"/>
            <a:ext cx="5867399" cy="812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WAY MORE IHC AND MOLECULAR THAN ANY OTHER SPECIALTY</a:t>
            </a:r>
          </a:p>
        </p:txBody>
      </p:sp>
    </p:spTree>
    <p:extLst>
      <p:ext uri="{BB962C8B-B14F-4D97-AF65-F5344CB8AC3E}">
        <p14:creationId xmlns:p14="http://schemas.microsoft.com/office/powerpoint/2010/main" val="276414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1F274-72B8-3C71-0674-BCAF40DED5C2}"/>
              </a:ext>
            </a:extLst>
          </p:cNvPr>
          <p:cNvSpPr>
            <a:spLocks noGrp="1"/>
          </p:cNvSpPr>
          <p:nvPr>
            <p:ph type="title"/>
          </p:nvPr>
        </p:nvSpPr>
        <p:spPr/>
        <p:txBody>
          <a:bodyPr/>
          <a:lstStyle/>
          <a:p>
            <a:r>
              <a:rPr lang="en-GB" dirty="0"/>
              <a:t>What happens if we don’t do all that extra testing…</a:t>
            </a:r>
          </a:p>
        </p:txBody>
      </p:sp>
      <p:pic>
        <p:nvPicPr>
          <p:cNvPr id="5" name="Picture 4">
            <a:extLst>
              <a:ext uri="{FF2B5EF4-FFF2-40B4-BE49-F238E27FC236}">
                <a16:creationId xmlns:a16="http://schemas.microsoft.com/office/drawing/2014/main" id="{3A1DE713-7657-E5F5-E7B1-5584E0A35ED7}"/>
              </a:ext>
            </a:extLst>
          </p:cNvPr>
          <p:cNvPicPr>
            <a:picLocks noChangeAspect="1"/>
          </p:cNvPicPr>
          <p:nvPr/>
        </p:nvPicPr>
        <p:blipFill>
          <a:blip r:embed="rId2"/>
          <a:stretch>
            <a:fillRect/>
          </a:stretch>
        </p:blipFill>
        <p:spPr>
          <a:xfrm>
            <a:off x="1906206" y="2471239"/>
            <a:ext cx="8029134" cy="3620134"/>
          </a:xfrm>
          <a:prstGeom prst="rect">
            <a:avLst/>
          </a:prstGeom>
        </p:spPr>
      </p:pic>
    </p:spTree>
    <p:extLst>
      <p:ext uri="{BB962C8B-B14F-4D97-AF65-F5344CB8AC3E}">
        <p14:creationId xmlns:p14="http://schemas.microsoft.com/office/powerpoint/2010/main" val="278460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F09D-96E0-1DA6-1E71-B1875863216A}"/>
              </a:ext>
            </a:extLst>
          </p:cNvPr>
          <p:cNvSpPr>
            <a:spLocks noGrp="1"/>
          </p:cNvSpPr>
          <p:nvPr>
            <p:ph type="title"/>
          </p:nvPr>
        </p:nvSpPr>
        <p:spPr/>
        <p:txBody>
          <a:bodyPr/>
          <a:lstStyle/>
          <a:p>
            <a:r>
              <a:rPr lang="en-GB" dirty="0"/>
              <a:t>Experience is key – accessing it takes more time</a:t>
            </a:r>
          </a:p>
        </p:txBody>
      </p:sp>
      <p:sp>
        <p:nvSpPr>
          <p:cNvPr id="3" name="Content Placeholder 2">
            <a:extLst>
              <a:ext uri="{FF2B5EF4-FFF2-40B4-BE49-F238E27FC236}">
                <a16:creationId xmlns:a16="http://schemas.microsoft.com/office/drawing/2014/main" id="{9EB462B4-84A7-218A-1126-C2D49E907EB4}"/>
              </a:ext>
            </a:extLst>
          </p:cNvPr>
          <p:cNvSpPr>
            <a:spLocks noGrp="1"/>
          </p:cNvSpPr>
          <p:nvPr>
            <p:ph idx="1"/>
          </p:nvPr>
        </p:nvSpPr>
        <p:spPr>
          <a:xfrm>
            <a:off x="536956" y="2354580"/>
            <a:ext cx="10753725" cy="3766185"/>
          </a:xfrm>
        </p:spPr>
        <p:txBody>
          <a:bodyPr>
            <a:normAutofit/>
          </a:bodyPr>
          <a:lstStyle/>
          <a:p>
            <a:r>
              <a:rPr lang="en-GB" b="0" i="0" dirty="0">
                <a:solidFill>
                  <a:srgbClr val="2E3743"/>
                </a:solidFill>
                <a:effectLst/>
                <a:latin typeface="Roboto" panose="02000000000000000000" pitchFamily="2" charset="0"/>
              </a:rPr>
              <a:t>We compared the sarcoma unit's histopathology reports with referring reports on 349 specimens from 277 patients with suspected or proven soft tissue tumours in a one-year period. Conclusions. </a:t>
            </a:r>
            <a:r>
              <a:rPr lang="en-GB" b="0" i="0" dirty="0">
                <a:solidFill>
                  <a:srgbClr val="2E3743"/>
                </a:solidFill>
                <a:effectLst/>
                <a:highlight>
                  <a:srgbClr val="FFFF00"/>
                </a:highlight>
                <a:latin typeface="Roboto" panose="02000000000000000000" pitchFamily="2" charset="0"/>
              </a:rPr>
              <a:t>Diagnostic agreement was found in 256 of 349 cases (73.4%), with minor diagnostic discrepancy in 55 cases (15.7%) and major discrepancy in 38 cases (10.9%). Benign/malignant discordances accounted for only 5% of all discrepancies (5 cases). </a:t>
            </a:r>
            <a:r>
              <a:rPr lang="en-GB" b="0" i="0" dirty="0">
                <a:solidFill>
                  <a:srgbClr val="2E3743"/>
                </a:solidFill>
                <a:effectLst/>
                <a:latin typeface="Roboto" panose="02000000000000000000" pitchFamily="2" charset="0"/>
              </a:rPr>
              <a:t>The most common discrepancies occurred in tumour classification, including diagnosis of gastrointestinal stromal tumour and leiomyosarcoma and the subtyping of spindle cell sarcomas, as well as in tumour grading that could conceivably lead to changes in clinical management. </a:t>
            </a:r>
            <a:endParaRPr lang="en-GB" dirty="0"/>
          </a:p>
        </p:txBody>
      </p:sp>
    </p:spTree>
    <p:extLst>
      <p:ext uri="{BB962C8B-B14F-4D97-AF65-F5344CB8AC3E}">
        <p14:creationId xmlns:p14="http://schemas.microsoft.com/office/powerpoint/2010/main" val="429474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BC26-B196-4DD9-5873-2B5DA9C715A8}"/>
              </a:ext>
            </a:extLst>
          </p:cNvPr>
          <p:cNvSpPr>
            <a:spLocks noGrp="1"/>
          </p:cNvSpPr>
          <p:nvPr>
            <p:ph type="title"/>
          </p:nvPr>
        </p:nvSpPr>
        <p:spPr>
          <a:xfrm>
            <a:off x="709612" y="233467"/>
            <a:ext cx="10772775" cy="1658198"/>
          </a:xfrm>
        </p:spPr>
        <p:txBody>
          <a:bodyPr/>
          <a:lstStyle/>
          <a:p>
            <a:r>
              <a:rPr lang="en-GB" dirty="0"/>
              <a:t>Is it high grade or low grade?</a:t>
            </a:r>
          </a:p>
        </p:txBody>
      </p:sp>
      <p:sp>
        <p:nvSpPr>
          <p:cNvPr id="6" name="Rectangle 5">
            <a:extLst>
              <a:ext uri="{FF2B5EF4-FFF2-40B4-BE49-F238E27FC236}">
                <a16:creationId xmlns:a16="http://schemas.microsoft.com/office/drawing/2014/main" id="{A2696450-D7FF-A803-AA42-865D30713C32}"/>
              </a:ext>
            </a:extLst>
          </p:cNvPr>
          <p:cNvSpPr/>
          <p:nvPr/>
        </p:nvSpPr>
        <p:spPr>
          <a:xfrm>
            <a:off x="1854200" y="2120900"/>
            <a:ext cx="7797800" cy="3009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ln w="0"/>
                <a:solidFill>
                  <a:schemeClr val="tx1"/>
                </a:solidFill>
                <a:effectLst>
                  <a:outerShdw blurRad="38100" dist="19050" dir="2700000" algn="tl" rotWithShape="0">
                    <a:schemeClr val="dk1">
                      <a:alpha val="40000"/>
                    </a:schemeClr>
                  </a:outerShdw>
                </a:effectLst>
              </a:rPr>
              <a:t>GRADING IS TUMOUR SPECIFIC!</a:t>
            </a:r>
          </a:p>
          <a:p>
            <a:pPr algn="ctr"/>
            <a:endParaRPr lang="en-GB" sz="4000" b="1" dirty="0">
              <a:ln w="0"/>
              <a:solidFill>
                <a:schemeClr val="tx1"/>
              </a:solidFill>
              <a:effectLst>
                <a:outerShdw blurRad="38100" dist="19050" dir="2700000" algn="tl" rotWithShape="0">
                  <a:schemeClr val="dk1">
                    <a:alpha val="40000"/>
                  </a:schemeClr>
                </a:outerShdw>
              </a:effectLst>
            </a:endParaRPr>
          </a:p>
          <a:p>
            <a:pPr algn="ctr"/>
            <a:r>
              <a:rPr lang="en-GB" sz="4000" b="1" dirty="0">
                <a:ln w="0"/>
                <a:solidFill>
                  <a:schemeClr val="tx1"/>
                </a:solidFill>
                <a:effectLst>
                  <a:outerShdw blurRad="38100" dist="19050" dir="2700000" algn="tl" rotWithShape="0">
                    <a:schemeClr val="dk1">
                      <a:alpha val="40000"/>
                    </a:schemeClr>
                  </a:outerShdw>
                </a:effectLst>
              </a:rPr>
              <a:t>You need to know the specific tumour diagnosis before you can grade it</a:t>
            </a:r>
            <a:endParaRPr lang="en-GB"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0557302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430</TotalTime>
  <Words>603</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 Light</vt:lpstr>
      <vt:lpstr>Helvetica</vt:lpstr>
      <vt:lpstr>Roboto</vt:lpstr>
      <vt:lpstr>Metropolitan</vt:lpstr>
      <vt:lpstr>Soft tissue pathology concepts for sarcoma MDT members</vt:lpstr>
      <vt:lpstr>Themes from the pathology discussion</vt:lpstr>
      <vt:lpstr>PowerPoint Presentation</vt:lpstr>
      <vt:lpstr>Is it benign or malignant? One is a sarcoma…</vt:lpstr>
      <vt:lpstr>Benign or malignant? One is a sarcoma…</vt:lpstr>
      <vt:lpstr>This affects the testing pathway…..</vt:lpstr>
      <vt:lpstr>What happens if we don’t do all that extra testing…</vt:lpstr>
      <vt:lpstr>Experience is key – accessing it takes more time</vt:lpstr>
      <vt:lpstr>Is it high grade or low grade?</vt:lpstr>
      <vt:lpstr>It looks generic….</vt:lpstr>
      <vt:lpstr>PowerPoint Presentation</vt:lpstr>
      <vt:lpstr>PowerPoint Presentation</vt:lpstr>
      <vt:lpstr>Uncertainty – why we can’t always be sure what it is</vt:lpstr>
      <vt:lpstr>Why we want to be specific</vt:lpstr>
      <vt:lpstr>Examples</vt:lpstr>
      <vt:lpstr>Lastly, you need this 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tissue pathology concepts for sarcoma MDT members</dc:title>
  <dc:creator>Naomi Carson</dc:creator>
  <cp:lastModifiedBy>Helen Dunderdale</cp:lastModifiedBy>
  <cp:revision>2</cp:revision>
  <dcterms:created xsi:type="dcterms:W3CDTF">2024-04-23T09:28:43Z</dcterms:created>
  <dcterms:modified xsi:type="dcterms:W3CDTF">2024-04-23T17:08:55Z</dcterms:modified>
</cp:coreProperties>
</file>