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0" r:id="rId4"/>
    <p:sldId id="271" r:id="rId5"/>
    <p:sldId id="272" r:id="rId6"/>
    <p:sldId id="264" r:id="rId7"/>
    <p:sldId id="261" r:id="rId8"/>
    <p:sldId id="262" r:id="rId9"/>
    <p:sldId id="265" r:id="rId10"/>
    <p:sldId id="274" r:id="rId11"/>
    <p:sldId id="268" r:id="rId12"/>
    <p:sldId id="27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EB2E-2588-437E-B327-D5DA7D2EF839}" v="4" dt="2024-04-30T12:27:45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57"/>
    <p:restoredTop sz="77366"/>
  </p:normalViewPr>
  <p:slideViewPr>
    <p:cSldViewPr snapToGrid="0">
      <p:cViewPr varScale="1">
        <p:scale>
          <a:sx n="66" d="100"/>
          <a:sy n="6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trawson-Smith" userId="1213ba84-c4cf-41e1-a7bc-5fff5584c272" providerId="ADAL" clId="{1D96EB2E-2588-437E-B327-D5DA7D2EF839}"/>
    <pc:docChg chg="custSel modSld">
      <pc:chgData name="Thomas Strawson-Smith" userId="1213ba84-c4cf-41e1-a7bc-5fff5584c272" providerId="ADAL" clId="{1D96EB2E-2588-437E-B327-D5DA7D2EF839}" dt="2024-04-30T12:29:03.513" v="78" actId="20577"/>
      <pc:docMkLst>
        <pc:docMk/>
      </pc:docMkLst>
      <pc:sldChg chg="modSp mod">
        <pc:chgData name="Thomas Strawson-Smith" userId="1213ba84-c4cf-41e1-a7bc-5fff5584c272" providerId="ADAL" clId="{1D96EB2E-2588-437E-B327-D5DA7D2EF839}" dt="2024-04-30T12:29:03.513" v="78" actId="20577"/>
        <pc:sldMkLst>
          <pc:docMk/>
          <pc:sldMk cId="1700150497" sldId="268"/>
        </pc:sldMkLst>
        <pc:spChg chg="mod">
          <ac:chgData name="Thomas Strawson-Smith" userId="1213ba84-c4cf-41e1-a7bc-5fff5584c272" providerId="ADAL" clId="{1D96EB2E-2588-437E-B327-D5DA7D2EF839}" dt="2024-04-30T12:29:03.513" v="78" actId="20577"/>
          <ac:spMkLst>
            <pc:docMk/>
            <pc:sldMk cId="1700150497" sldId="268"/>
            <ac:spMk id="3" creationId="{047B9B6E-4576-4D3D-D26B-B26D2F624CE2}"/>
          </ac:spMkLst>
        </pc:spChg>
      </pc:sldChg>
      <pc:sldChg chg="modSp mod">
        <pc:chgData name="Thomas Strawson-Smith" userId="1213ba84-c4cf-41e1-a7bc-5fff5584c272" providerId="ADAL" clId="{1D96EB2E-2588-437E-B327-D5DA7D2EF839}" dt="2024-04-30T12:28:40.345" v="70" actId="255"/>
        <pc:sldMkLst>
          <pc:docMk/>
          <pc:sldMk cId="2577531217" sldId="274"/>
        </pc:sldMkLst>
        <pc:graphicFrameChg chg="mod modGraphic">
          <ac:chgData name="Thomas Strawson-Smith" userId="1213ba84-c4cf-41e1-a7bc-5fff5584c272" providerId="ADAL" clId="{1D96EB2E-2588-437E-B327-D5DA7D2EF839}" dt="2024-04-30T12:00:15.516" v="25"/>
          <ac:graphicFrameMkLst>
            <pc:docMk/>
            <pc:sldMk cId="2577531217" sldId="274"/>
            <ac:graphicFrameMk id="3" creationId="{E92623A7-DF96-C188-3DEE-9F06AA573671}"/>
          </ac:graphicFrameMkLst>
        </pc:graphicFrameChg>
        <pc:graphicFrameChg chg="mod modGraphic">
          <ac:chgData name="Thomas Strawson-Smith" userId="1213ba84-c4cf-41e1-a7bc-5fff5584c272" providerId="ADAL" clId="{1D96EB2E-2588-437E-B327-D5DA7D2EF839}" dt="2024-04-30T12:28:40.345" v="70" actId="255"/>
          <ac:graphicFrameMkLst>
            <pc:docMk/>
            <pc:sldMk cId="2577531217" sldId="274"/>
            <ac:graphicFrameMk id="4" creationId="{F066B97F-9D2A-271B-8E05-05F8B215561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D6680-2FFC-E041-AC40-D748AE8B623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</dgm:pt>
    <dgm:pt modelId="{9F473033-E9DC-A142-B718-3C80C068F4C8}">
      <dgm:prSet phldrT="[Text]"/>
      <dgm:spPr/>
      <dgm:t>
        <a:bodyPr/>
        <a:lstStyle/>
        <a:p>
          <a:r>
            <a:rPr lang="en-GB" dirty="0"/>
            <a:t>Straight to surgery (TME) </a:t>
          </a:r>
        </a:p>
      </dgm:t>
    </dgm:pt>
    <dgm:pt modelId="{23AF6BC6-DAF6-F246-9640-D6BC9DA0BEAB}" type="parTrans" cxnId="{1EE2ADD0-CE8C-9E43-900F-33E9BDE60D39}">
      <dgm:prSet/>
      <dgm:spPr/>
      <dgm:t>
        <a:bodyPr/>
        <a:lstStyle/>
        <a:p>
          <a:endParaRPr lang="en-GB"/>
        </a:p>
      </dgm:t>
    </dgm:pt>
    <dgm:pt modelId="{0B3E81D2-0E37-084E-8337-7CEC46406A36}" type="sibTrans" cxnId="{1EE2ADD0-CE8C-9E43-900F-33E9BDE60D39}">
      <dgm:prSet/>
      <dgm:spPr/>
      <dgm:t>
        <a:bodyPr/>
        <a:lstStyle/>
        <a:p>
          <a:endParaRPr lang="en-GB"/>
        </a:p>
      </dgm:t>
    </dgm:pt>
    <dgm:pt modelId="{8A16E721-C590-2D41-A47F-7210EAA395F0}">
      <dgm:prSet phldrT="[Text]"/>
      <dgm:spPr/>
      <dgm:t>
        <a:bodyPr/>
        <a:lstStyle/>
        <a:p>
          <a:r>
            <a:rPr lang="en-GB" dirty="0"/>
            <a:t>TNT</a:t>
          </a:r>
        </a:p>
        <a:p>
          <a:r>
            <a:rPr lang="en-GB" dirty="0"/>
            <a:t>LCCRT (45Gy in 25#)</a:t>
          </a:r>
        </a:p>
        <a:p>
          <a:r>
            <a:rPr lang="en-GB" dirty="0"/>
            <a:t>SCRT (25Gy in 5#)</a:t>
          </a:r>
        </a:p>
      </dgm:t>
    </dgm:pt>
    <dgm:pt modelId="{F901588B-161B-1740-9640-38BBE4876C13}" type="parTrans" cxnId="{D40DD119-8854-ED48-8105-5EEE356B1EDB}">
      <dgm:prSet/>
      <dgm:spPr/>
      <dgm:t>
        <a:bodyPr/>
        <a:lstStyle/>
        <a:p>
          <a:endParaRPr lang="en-GB"/>
        </a:p>
      </dgm:t>
    </dgm:pt>
    <dgm:pt modelId="{3CE55F04-87C5-F44A-A8FB-A48889F91DEA}" type="sibTrans" cxnId="{D40DD119-8854-ED48-8105-5EEE356B1EDB}">
      <dgm:prSet/>
      <dgm:spPr/>
      <dgm:t>
        <a:bodyPr/>
        <a:lstStyle/>
        <a:p>
          <a:endParaRPr lang="en-GB"/>
        </a:p>
      </dgm:t>
    </dgm:pt>
    <dgm:pt modelId="{6BFEA1C1-7249-D94B-8D77-E5FD0ADD11A0}">
      <dgm:prSet phldrT="[Text]"/>
      <dgm:spPr/>
      <dgm:t>
        <a:bodyPr/>
        <a:lstStyle/>
        <a:p>
          <a:r>
            <a:rPr lang="en-GB" dirty="0"/>
            <a:t>LCCRT</a:t>
          </a:r>
        </a:p>
        <a:p>
          <a:r>
            <a:rPr lang="en-GB" dirty="0"/>
            <a:t>TNT</a:t>
          </a:r>
        </a:p>
      </dgm:t>
    </dgm:pt>
    <dgm:pt modelId="{7745A80C-A120-6C47-955D-B03D38ECDD1F}" type="parTrans" cxnId="{A5A20613-67E3-E549-A258-4D52C2166325}">
      <dgm:prSet/>
      <dgm:spPr/>
      <dgm:t>
        <a:bodyPr/>
        <a:lstStyle/>
        <a:p>
          <a:endParaRPr lang="en-GB"/>
        </a:p>
      </dgm:t>
    </dgm:pt>
    <dgm:pt modelId="{C23F2DFF-75E1-2744-83E4-F1C16B7B09F5}" type="sibTrans" cxnId="{A5A20613-67E3-E549-A258-4D52C2166325}">
      <dgm:prSet/>
      <dgm:spPr/>
      <dgm:t>
        <a:bodyPr/>
        <a:lstStyle/>
        <a:p>
          <a:endParaRPr lang="en-GB"/>
        </a:p>
      </dgm:t>
    </dgm:pt>
    <dgm:pt modelId="{776D72BE-AF31-A04A-8F58-B1D1987DE93B}">
      <dgm:prSet phldrT="[Text]"/>
      <dgm:spPr/>
      <dgm:t>
        <a:bodyPr/>
        <a:lstStyle/>
        <a:p>
          <a:r>
            <a:rPr lang="en-GB" dirty="0"/>
            <a:t>Low risk</a:t>
          </a:r>
        </a:p>
      </dgm:t>
    </dgm:pt>
    <dgm:pt modelId="{49BB2738-9F88-CC43-BEAE-D243F9FD5495}" type="parTrans" cxnId="{8EFA8A6A-ED4A-8741-8387-884A8465CB2B}">
      <dgm:prSet/>
      <dgm:spPr/>
      <dgm:t>
        <a:bodyPr/>
        <a:lstStyle/>
        <a:p>
          <a:endParaRPr lang="en-GB"/>
        </a:p>
      </dgm:t>
    </dgm:pt>
    <dgm:pt modelId="{B646FA8F-AEAB-4146-ACED-789862C3BA86}" type="sibTrans" cxnId="{8EFA8A6A-ED4A-8741-8387-884A8465CB2B}">
      <dgm:prSet/>
      <dgm:spPr/>
      <dgm:t>
        <a:bodyPr/>
        <a:lstStyle/>
        <a:p>
          <a:endParaRPr lang="en-GB"/>
        </a:p>
      </dgm:t>
    </dgm:pt>
    <dgm:pt modelId="{BFB1BD5D-8E25-2C43-AF4D-0CB97B68856E}">
      <dgm:prSet phldrT="[Text]"/>
      <dgm:spPr/>
      <dgm:t>
        <a:bodyPr/>
        <a:lstStyle/>
        <a:p>
          <a:r>
            <a:rPr lang="en-GB" dirty="0"/>
            <a:t>Intermediate risk </a:t>
          </a:r>
        </a:p>
      </dgm:t>
    </dgm:pt>
    <dgm:pt modelId="{0AEB6485-1D24-3245-869C-603EC9DC6D65}" type="parTrans" cxnId="{9A94E21D-3F97-8240-87F6-7EEF04E4FF45}">
      <dgm:prSet/>
      <dgm:spPr/>
      <dgm:t>
        <a:bodyPr/>
        <a:lstStyle/>
        <a:p>
          <a:endParaRPr lang="en-GB"/>
        </a:p>
      </dgm:t>
    </dgm:pt>
    <dgm:pt modelId="{6A8ABCE5-954D-0D4C-B3FB-49E0C8942716}" type="sibTrans" cxnId="{9A94E21D-3F97-8240-87F6-7EEF04E4FF45}">
      <dgm:prSet/>
      <dgm:spPr/>
      <dgm:t>
        <a:bodyPr/>
        <a:lstStyle/>
        <a:p>
          <a:endParaRPr lang="en-GB"/>
        </a:p>
      </dgm:t>
    </dgm:pt>
    <dgm:pt modelId="{C16DB414-2398-734C-A259-FB31F9545056}">
      <dgm:prSet phldrT="[Text]"/>
      <dgm:spPr/>
      <dgm:t>
        <a:bodyPr/>
        <a:lstStyle/>
        <a:p>
          <a:r>
            <a:rPr lang="en-GB" dirty="0"/>
            <a:t>High risk </a:t>
          </a:r>
        </a:p>
      </dgm:t>
    </dgm:pt>
    <dgm:pt modelId="{7B19598B-DBD1-294B-952D-F4B7EBA82D86}" type="parTrans" cxnId="{1B780850-DF7A-1441-847B-BC5A2859C08E}">
      <dgm:prSet/>
      <dgm:spPr/>
      <dgm:t>
        <a:bodyPr/>
        <a:lstStyle/>
        <a:p>
          <a:endParaRPr lang="en-GB"/>
        </a:p>
      </dgm:t>
    </dgm:pt>
    <dgm:pt modelId="{63B5A446-C69F-3B4C-8694-4832B5868E95}" type="sibTrans" cxnId="{1B780850-DF7A-1441-847B-BC5A2859C08E}">
      <dgm:prSet/>
      <dgm:spPr/>
      <dgm:t>
        <a:bodyPr/>
        <a:lstStyle/>
        <a:p>
          <a:endParaRPr lang="en-GB"/>
        </a:p>
      </dgm:t>
    </dgm:pt>
    <dgm:pt modelId="{FCA66C16-092C-404A-9564-E9295937DBAE}" type="pres">
      <dgm:prSet presAssocID="{761D6680-2FFC-E041-AC40-D748AE8B623E}" presName="Name0" presStyleCnt="0">
        <dgm:presLayoutVars>
          <dgm:dir/>
          <dgm:animLvl val="lvl"/>
          <dgm:resizeHandles val="exact"/>
        </dgm:presLayoutVars>
      </dgm:prSet>
      <dgm:spPr/>
    </dgm:pt>
    <dgm:pt modelId="{33D05511-C27B-1341-8093-243441BE0206}" type="pres">
      <dgm:prSet presAssocID="{776D72BE-AF31-A04A-8F58-B1D1987DE93B}" presName="linNode" presStyleCnt="0"/>
      <dgm:spPr/>
    </dgm:pt>
    <dgm:pt modelId="{749CBAAE-CC79-9A49-9C9C-8A12F4C8B468}" type="pres">
      <dgm:prSet presAssocID="{776D72BE-AF31-A04A-8F58-B1D1987DE93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AE2DFBE-DB10-C34B-9DEE-F5050C4C5C50}" type="pres">
      <dgm:prSet presAssocID="{776D72BE-AF31-A04A-8F58-B1D1987DE93B}" presName="descendantText" presStyleLbl="alignAccFollowNode1" presStyleIdx="0" presStyleCnt="3">
        <dgm:presLayoutVars>
          <dgm:bulletEnabled val="1"/>
        </dgm:presLayoutVars>
      </dgm:prSet>
      <dgm:spPr/>
    </dgm:pt>
    <dgm:pt modelId="{9162E4B5-1743-6649-BBED-9210281B661D}" type="pres">
      <dgm:prSet presAssocID="{B646FA8F-AEAB-4146-ACED-789862C3BA86}" presName="sp" presStyleCnt="0"/>
      <dgm:spPr/>
    </dgm:pt>
    <dgm:pt modelId="{8CA40754-0763-9C41-8F30-E3D7E8AE9970}" type="pres">
      <dgm:prSet presAssocID="{BFB1BD5D-8E25-2C43-AF4D-0CB97B68856E}" presName="linNode" presStyleCnt="0"/>
      <dgm:spPr/>
    </dgm:pt>
    <dgm:pt modelId="{252BC542-6723-EE4C-8549-90965232D94A}" type="pres">
      <dgm:prSet presAssocID="{BFB1BD5D-8E25-2C43-AF4D-0CB97B68856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7AE4C5-C7F1-C14B-AF1F-763DD334F686}" type="pres">
      <dgm:prSet presAssocID="{BFB1BD5D-8E25-2C43-AF4D-0CB97B68856E}" presName="descendantText" presStyleLbl="alignAccFollowNode1" presStyleIdx="1" presStyleCnt="3">
        <dgm:presLayoutVars>
          <dgm:bulletEnabled val="1"/>
        </dgm:presLayoutVars>
      </dgm:prSet>
      <dgm:spPr/>
    </dgm:pt>
    <dgm:pt modelId="{F2C75C37-58AC-724A-A09F-3AC5369F5F4B}" type="pres">
      <dgm:prSet presAssocID="{6A8ABCE5-954D-0D4C-B3FB-49E0C8942716}" presName="sp" presStyleCnt="0"/>
      <dgm:spPr/>
    </dgm:pt>
    <dgm:pt modelId="{4407DB8B-3354-064C-8E56-21A9A3D59F08}" type="pres">
      <dgm:prSet presAssocID="{C16DB414-2398-734C-A259-FB31F9545056}" presName="linNode" presStyleCnt="0"/>
      <dgm:spPr/>
    </dgm:pt>
    <dgm:pt modelId="{CC8EDF40-E2DB-0B42-868B-3CA52AC1FB6B}" type="pres">
      <dgm:prSet presAssocID="{C16DB414-2398-734C-A259-FB31F954505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9FA773B-521F-304B-B5AA-17192084E1BC}" type="pres">
      <dgm:prSet presAssocID="{C16DB414-2398-734C-A259-FB31F954505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5A20613-67E3-E549-A258-4D52C2166325}" srcId="{C16DB414-2398-734C-A259-FB31F9545056}" destId="{6BFEA1C1-7249-D94B-8D77-E5FD0ADD11A0}" srcOrd="0" destOrd="0" parTransId="{7745A80C-A120-6C47-955D-B03D38ECDD1F}" sibTransId="{C23F2DFF-75E1-2744-83E4-F1C16B7B09F5}"/>
    <dgm:cxn modelId="{D40DD119-8854-ED48-8105-5EEE356B1EDB}" srcId="{BFB1BD5D-8E25-2C43-AF4D-0CB97B68856E}" destId="{8A16E721-C590-2D41-A47F-7210EAA395F0}" srcOrd="0" destOrd="0" parTransId="{F901588B-161B-1740-9640-38BBE4876C13}" sibTransId="{3CE55F04-87C5-F44A-A8FB-A48889F91DEA}"/>
    <dgm:cxn modelId="{9A94E21D-3F97-8240-87F6-7EEF04E4FF45}" srcId="{761D6680-2FFC-E041-AC40-D748AE8B623E}" destId="{BFB1BD5D-8E25-2C43-AF4D-0CB97B68856E}" srcOrd="1" destOrd="0" parTransId="{0AEB6485-1D24-3245-869C-603EC9DC6D65}" sibTransId="{6A8ABCE5-954D-0D4C-B3FB-49E0C8942716}"/>
    <dgm:cxn modelId="{287F1629-D071-4C4B-8827-FA845FE5C2CF}" type="presOf" srcId="{8A16E721-C590-2D41-A47F-7210EAA395F0}" destId="{147AE4C5-C7F1-C14B-AF1F-763DD334F686}" srcOrd="0" destOrd="0" presId="urn:microsoft.com/office/officeart/2005/8/layout/vList5"/>
    <dgm:cxn modelId="{98329567-07E1-1E4C-8586-89D142513B62}" type="presOf" srcId="{9F473033-E9DC-A142-B718-3C80C068F4C8}" destId="{2AE2DFBE-DB10-C34B-9DEE-F5050C4C5C50}" srcOrd="0" destOrd="0" presId="urn:microsoft.com/office/officeart/2005/8/layout/vList5"/>
    <dgm:cxn modelId="{8EFA8A6A-ED4A-8741-8387-884A8465CB2B}" srcId="{761D6680-2FFC-E041-AC40-D748AE8B623E}" destId="{776D72BE-AF31-A04A-8F58-B1D1987DE93B}" srcOrd="0" destOrd="0" parTransId="{49BB2738-9F88-CC43-BEAE-D243F9FD5495}" sibTransId="{B646FA8F-AEAB-4146-ACED-789862C3BA86}"/>
    <dgm:cxn modelId="{6FEB924E-D8B8-1F44-9A28-16B3F98FB071}" type="presOf" srcId="{C16DB414-2398-734C-A259-FB31F9545056}" destId="{CC8EDF40-E2DB-0B42-868B-3CA52AC1FB6B}" srcOrd="0" destOrd="0" presId="urn:microsoft.com/office/officeart/2005/8/layout/vList5"/>
    <dgm:cxn modelId="{1B780850-DF7A-1441-847B-BC5A2859C08E}" srcId="{761D6680-2FFC-E041-AC40-D748AE8B623E}" destId="{C16DB414-2398-734C-A259-FB31F9545056}" srcOrd="2" destOrd="0" parTransId="{7B19598B-DBD1-294B-952D-F4B7EBA82D86}" sibTransId="{63B5A446-C69F-3B4C-8694-4832B5868E95}"/>
    <dgm:cxn modelId="{DAA7CE88-9C31-FF40-AFA3-58F63E5277DC}" type="presOf" srcId="{6BFEA1C1-7249-D94B-8D77-E5FD0ADD11A0}" destId="{69FA773B-521F-304B-B5AA-17192084E1BC}" srcOrd="0" destOrd="0" presId="urn:microsoft.com/office/officeart/2005/8/layout/vList5"/>
    <dgm:cxn modelId="{C22D38C5-631A-4B4F-B3F8-D5751385C54A}" type="presOf" srcId="{761D6680-2FFC-E041-AC40-D748AE8B623E}" destId="{FCA66C16-092C-404A-9564-E9295937DBAE}" srcOrd="0" destOrd="0" presId="urn:microsoft.com/office/officeart/2005/8/layout/vList5"/>
    <dgm:cxn modelId="{1EE2ADD0-CE8C-9E43-900F-33E9BDE60D39}" srcId="{776D72BE-AF31-A04A-8F58-B1D1987DE93B}" destId="{9F473033-E9DC-A142-B718-3C80C068F4C8}" srcOrd="0" destOrd="0" parTransId="{23AF6BC6-DAF6-F246-9640-D6BC9DA0BEAB}" sibTransId="{0B3E81D2-0E37-084E-8337-7CEC46406A36}"/>
    <dgm:cxn modelId="{B0B8F1D6-E727-9143-8E03-C773D8572B1C}" type="presOf" srcId="{BFB1BD5D-8E25-2C43-AF4D-0CB97B68856E}" destId="{252BC542-6723-EE4C-8549-90965232D94A}" srcOrd="0" destOrd="0" presId="urn:microsoft.com/office/officeart/2005/8/layout/vList5"/>
    <dgm:cxn modelId="{499F42E1-7852-3D44-BD3A-84F047CEC576}" type="presOf" srcId="{776D72BE-AF31-A04A-8F58-B1D1987DE93B}" destId="{749CBAAE-CC79-9A49-9C9C-8A12F4C8B468}" srcOrd="0" destOrd="0" presId="urn:microsoft.com/office/officeart/2005/8/layout/vList5"/>
    <dgm:cxn modelId="{85846ADC-536E-6E48-900F-3D711AF2F9DB}" type="presParOf" srcId="{FCA66C16-092C-404A-9564-E9295937DBAE}" destId="{33D05511-C27B-1341-8093-243441BE0206}" srcOrd="0" destOrd="0" presId="urn:microsoft.com/office/officeart/2005/8/layout/vList5"/>
    <dgm:cxn modelId="{F25D5362-849B-344B-AEB1-208940596468}" type="presParOf" srcId="{33D05511-C27B-1341-8093-243441BE0206}" destId="{749CBAAE-CC79-9A49-9C9C-8A12F4C8B468}" srcOrd="0" destOrd="0" presId="urn:microsoft.com/office/officeart/2005/8/layout/vList5"/>
    <dgm:cxn modelId="{C2FAF602-D94A-FB41-A114-CD33A25E225B}" type="presParOf" srcId="{33D05511-C27B-1341-8093-243441BE0206}" destId="{2AE2DFBE-DB10-C34B-9DEE-F5050C4C5C50}" srcOrd="1" destOrd="0" presId="urn:microsoft.com/office/officeart/2005/8/layout/vList5"/>
    <dgm:cxn modelId="{9E767C85-C4A5-C049-8DA3-357A5D03383E}" type="presParOf" srcId="{FCA66C16-092C-404A-9564-E9295937DBAE}" destId="{9162E4B5-1743-6649-BBED-9210281B661D}" srcOrd="1" destOrd="0" presId="urn:microsoft.com/office/officeart/2005/8/layout/vList5"/>
    <dgm:cxn modelId="{28CB5C73-6DF0-7D4F-BA91-78EE86E2A792}" type="presParOf" srcId="{FCA66C16-092C-404A-9564-E9295937DBAE}" destId="{8CA40754-0763-9C41-8F30-E3D7E8AE9970}" srcOrd="2" destOrd="0" presId="urn:microsoft.com/office/officeart/2005/8/layout/vList5"/>
    <dgm:cxn modelId="{848A83E2-801B-F24C-8FB2-865F6EF801C4}" type="presParOf" srcId="{8CA40754-0763-9C41-8F30-E3D7E8AE9970}" destId="{252BC542-6723-EE4C-8549-90965232D94A}" srcOrd="0" destOrd="0" presId="urn:microsoft.com/office/officeart/2005/8/layout/vList5"/>
    <dgm:cxn modelId="{291A169C-0F6B-4548-AE0F-FB6EA964FA7B}" type="presParOf" srcId="{8CA40754-0763-9C41-8F30-E3D7E8AE9970}" destId="{147AE4C5-C7F1-C14B-AF1F-763DD334F686}" srcOrd="1" destOrd="0" presId="urn:microsoft.com/office/officeart/2005/8/layout/vList5"/>
    <dgm:cxn modelId="{CC64E549-2D52-F546-9447-3563B342F55C}" type="presParOf" srcId="{FCA66C16-092C-404A-9564-E9295937DBAE}" destId="{F2C75C37-58AC-724A-A09F-3AC5369F5F4B}" srcOrd="3" destOrd="0" presId="urn:microsoft.com/office/officeart/2005/8/layout/vList5"/>
    <dgm:cxn modelId="{319312A5-A54F-AC4E-95F1-A97CD5DD649F}" type="presParOf" srcId="{FCA66C16-092C-404A-9564-E9295937DBAE}" destId="{4407DB8B-3354-064C-8E56-21A9A3D59F08}" srcOrd="4" destOrd="0" presId="urn:microsoft.com/office/officeart/2005/8/layout/vList5"/>
    <dgm:cxn modelId="{E0A53DFA-0F67-9141-8B4F-659E77B296F3}" type="presParOf" srcId="{4407DB8B-3354-064C-8E56-21A9A3D59F08}" destId="{CC8EDF40-E2DB-0B42-868B-3CA52AC1FB6B}" srcOrd="0" destOrd="0" presId="urn:microsoft.com/office/officeart/2005/8/layout/vList5"/>
    <dgm:cxn modelId="{78542501-4776-4B41-B83F-21F3278D33AE}" type="presParOf" srcId="{4407DB8B-3354-064C-8E56-21A9A3D59F08}" destId="{69FA773B-521F-304B-B5AA-17192084E1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DFBE-DB10-C34B-9DEE-F5050C4C5C50}">
      <dsp:nvSpPr>
        <dsp:cNvPr id="0" name=""/>
        <dsp:cNvSpPr/>
      </dsp:nvSpPr>
      <dsp:spPr>
        <a:xfrm rot="5400000">
          <a:off x="4157833" y="-1540345"/>
          <a:ext cx="1063029" cy="4413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Straight to surgery (TME) </a:t>
          </a:r>
        </a:p>
      </dsp:txBody>
      <dsp:txXfrm rot="-5400000">
        <a:off x="2482596" y="186785"/>
        <a:ext cx="4361611" cy="959243"/>
      </dsp:txXfrm>
    </dsp:sp>
    <dsp:sp modelId="{749CBAAE-CC79-9A49-9C9C-8A12F4C8B468}">
      <dsp:nvSpPr>
        <dsp:cNvPr id="0" name=""/>
        <dsp:cNvSpPr/>
      </dsp:nvSpPr>
      <dsp:spPr>
        <a:xfrm>
          <a:off x="0" y="2013"/>
          <a:ext cx="2482596" cy="132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Low risk</a:t>
          </a:r>
        </a:p>
      </dsp:txBody>
      <dsp:txXfrm>
        <a:off x="64866" y="66879"/>
        <a:ext cx="2352864" cy="1199055"/>
      </dsp:txXfrm>
    </dsp:sp>
    <dsp:sp modelId="{147AE4C5-C7F1-C14B-AF1F-763DD334F686}">
      <dsp:nvSpPr>
        <dsp:cNvPr id="0" name=""/>
        <dsp:cNvSpPr/>
      </dsp:nvSpPr>
      <dsp:spPr>
        <a:xfrm rot="5400000">
          <a:off x="4157833" y="-145118"/>
          <a:ext cx="1063029" cy="4413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LCCRT (45Gy in 25#)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SCRT (25Gy in 5#)</a:t>
          </a:r>
        </a:p>
      </dsp:txBody>
      <dsp:txXfrm rot="-5400000">
        <a:off x="2482596" y="1582012"/>
        <a:ext cx="4361611" cy="959243"/>
      </dsp:txXfrm>
    </dsp:sp>
    <dsp:sp modelId="{252BC542-6723-EE4C-8549-90965232D94A}">
      <dsp:nvSpPr>
        <dsp:cNvPr id="0" name=""/>
        <dsp:cNvSpPr/>
      </dsp:nvSpPr>
      <dsp:spPr>
        <a:xfrm>
          <a:off x="0" y="1397239"/>
          <a:ext cx="2482596" cy="132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Intermediate risk </a:t>
          </a:r>
        </a:p>
      </dsp:txBody>
      <dsp:txXfrm>
        <a:off x="64866" y="1462105"/>
        <a:ext cx="2352864" cy="1199055"/>
      </dsp:txXfrm>
    </dsp:sp>
    <dsp:sp modelId="{69FA773B-521F-304B-B5AA-17192084E1BC}">
      <dsp:nvSpPr>
        <dsp:cNvPr id="0" name=""/>
        <dsp:cNvSpPr/>
      </dsp:nvSpPr>
      <dsp:spPr>
        <a:xfrm rot="5400000">
          <a:off x="4157833" y="1250108"/>
          <a:ext cx="1063029" cy="4413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LCCRT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TNT</a:t>
          </a:r>
        </a:p>
      </dsp:txBody>
      <dsp:txXfrm rot="-5400000">
        <a:off x="2482596" y="2977239"/>
        <a:ext cx="4361611" cy="959243"/>
      </dsp:txXfrm>
    </dsp:sp>
    <dsp:sp modelId="{CC8EDF40-E2DB-0B42-868B-3CA52AC1FB6B}">
      <dsp:nvSpPr>
        <dsp:cNvPr id="0" name=""/>
        <dsp:cNvSpPr/>
      </dsp:nvSpPr>
      <dsp:spPr>
        <a:xfrm>
          <a:off x="0" y="2792466"/>
          <a:ext cx="2482596" cy="132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High risk </a:t>
          </a:r>
        </a:p>
      </dsp:txBody>
      <dsp:txXfrm>
        <a:off x="64866" y="2857332"/>
        <a:ext cx="2352864" cy="119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577B-836B-1C49-91DA-A963B1D7718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A8B1-7CF6-F24D-8DC5-37AED235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9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Background to help understand relevance + outcomes </a:t>
            </a:r>
          </a:p>
          <a:p>
            <a:pPr marL="228600" indent="-228600">
              <a:buAutoNum type="arabicPeriod"/>
            </a:pPr>
            <a:r>
              <a:rPr lang="en-US" dirty="0"/>
              <a:t>Patient with Stage 3 colorectal cancer are heterogenous population – any nodal </a:t>
            </a:r>
          </a:p>
          <a:p>
            <a:pPr marL="228600" indent="-228600">
              <a:buAutoNum type="arabicPeriod"/>
            </a:pPr>
            <a:r>
              <a:rPr lang="en-US" dirty="0"/>
              <a:t>T1 = submucosa alone </a:t>
            </a:r>
          </a:p>
          <a:p>
            <a:pPr marL="228600" indent="-228600">
              <a:buAutoNum type="arabicPeriod"/>
            </a:pPr>
            <a:r>
              <a:rPr lang="en-US" dirty="0"/>
              <a:t>T3 mesorectum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1" i="0" dirty="0">
                <a:solidFill>
                  <a:srgbClr val="3D3D3D"/>
                </a:solidFill>
                <a:effectLst/>
                <a:latin typeface="Open Sans" panose="020F0502020204030204" pitchFamily="34" charset="0"/>
              </a:rPr>
              <a:t>T4:</a:t>
            </a:r>
            <a:r>
              <a:rPr lang="en-NZ" b="0" i="0" dirty="0">
                <a:solidFill>
                  <a:srgbClr val="3D3D3D"/>
                </a:solidFill>
                <a:effectLst/>
                <a:latin typeface="Open Sans" panose="020F0502020204030204" pitchFamily="34" charset="0"/>
              </a:rPr>
              <a:t> tumour invades directly into other organs or structures and/or perforates visceral peritoneum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NZ" b="1" i="0" dirty="0">
                <a:solidFill>
                  <a:srgbClr val="3D3D3D"/>
                </a:solidFill>
                <a:effectLst/>
                <a:latin typeface="Open Sans" panose="020F0502020204030204" pitchFamily="34" charset="0"/>
              </a:rPr>
              <a:t>T4a:</a:t>
            </a:r>
            <a:r>
              <a:rPr lang="en-NZ" b="0" i="0" dirty="0">
                <a:solidFill>
                  <a:srgbClr val="3D3D3D"/>
                </a:solidFill>
                <a:effectLst/>
                <a:latin typeface="Open Sans" panose="020F0502020204030204" pitchFamily="34" charset="0"/>
              </a:rPr>
              <a:t> tumour penetrates to the surface of the visceral peritoneum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NZ" b="1" i="0" dirty="0">
                <a:solidFill>
                  <a:srgbClr val="3D3D3D"/>
                </a:solidFill>
                <a:effectLst/>
                <a:latin typeface="Open Sans" panose="020F0502020204030204" pitchFamily="34" charset="0"/>
              </a:rPr>
              <a:t>T4b:</a:t>
            </a:r>
            <a:r>
              <a:rPr lang="en-NZ" b="0" i="0" dirty="0">
                <a:solidFill>
                  <a:srgbClr val="3D3D3D"/>
                </a:solidFill>
                <a:effectLst/>
                <a:latin typeface="Open Sans" panose="020F0502020204030204" pitchFamily="34" charset="0"/>
              </a:rPr>
              <a:t> tumour directly invades or is adherent to other organs or structures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NZ" b="0" i="0" dirty="0">
              <a:solidFill>
                <a:srgbClr val="3D3D3D"/>
              </a:solidFill>
              <a:effectLst/>
              <a:latin typeface="Open Sans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3D3D3D"/>
                </a:solidFill>
                <a:effectLst/>
                <a:latin typeface="Open Sans" panose="020F0502020204030204" pitchFamily="34" charset="0"/>
              </a:rPr>
              <a:t>Other factors to consider when thinking about prognostic risk + risk of relapse + hence deciding treatment 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12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EMVI</a:t>
            </a: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(Extra-mural vascular invasion) = presence of </a:t>
            </a:r>
            <a:r>
              <a:rPr lang="en-US" sz="12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tumour</a:t>
            </a: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cells within blood vessels beyond the muscularis propria</a:t>
            </a:r>
            <a:endParaRPr lang="en-NZ" sz="1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○"/>
            </a:pP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Poor prognosis as = a predictor of </a:t>
            </a:r>
            <a:r>
              <a:rPr lang="en-US" sz="12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haematogenous</a:t>
            </a: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spread</a:t>
            </a:r>
            <a:endParaRPr lang="en-NZ" sz="12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○"/>
            </a:pPr>
            <a:endParaRPr lang="en-NZ" sz="12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○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CRM +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tumour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involved LN or EMVI within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1mm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mesorectal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fascia</a:t>
            </a:r>
            <a:r>
              <a:rPr lang="en-NZ" dirty="0">
                <a:effectLst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○"/>
            </a:pPr>
            <a:r>
              <a:rPr lang="en-NZ" dirty="0">
                <a:effectLst/>
              </a:rPr>
              <a:t>biggest single predictor of relapse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Several options: 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to </a:t>
            </a:r>
            <a:r>
              <a:rPr lang="en-US" sz="11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cosndier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patient factors: comorbidities, patient preference, bowel </a:t>
            </a:r>
            <a:r>
              <a:rPr lang="en-US" sz="11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symptomsStraight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surgery, TNT, LCCRT, SCRT, 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Considering options </a:t>
            </a:r>
            <a:r>
              <a:rPr lang="en-US" sz="11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ovciously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depends on many factors which I wont dwell on too much but patient and disease factors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Disease factors</a:t>
            </a:r>
          </a:p>
          <a:p>
            <a:pPr marL="342900" lvl="0" indent="-342900" fontAlgn="base">
              <a:buFont typeface="+mj-lt"/>
              <a:buAutoNum type="arabicPeriod"/>
            </a:pPr>
            <a:endParaRPr lang="en-US" sz="1100" b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Straight to surgery (TME)</a:t>
            </a:r>
            <a:r>
              <a:rPr lang="en-NZ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TME consists of the complete removal of the rectum, together with the surrounding mesorectum </a:t>
            </a:r>
            <a:r>
              <a:rPr lang="en-NZ" sz="16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lymphovascular</a:t>
            </a:r>
            <a:r>
              <a:rPr lang="en-NZ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fatty tissue (mesorectum)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 likely only if </a:t>
            </a:r>
            <a:r>
              <a:rPr lang="en-US" sz="1200" b="1" u="none" strike="noStrike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sz="12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2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EMVI and </a:t>
            </a:r>
            <a:r>
              <a:rPr lang="en-US" sz="120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2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none" strike="noStrike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ENE </a:t>
            </a:r>
            <a:r>
              <a:rPr lang="en-US" sz="12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+</a:t>
            </a:r>
            <a:r>
              <a:rPr lang="en-US" sz="12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nodes</a:t>
            </a:r>
            <a:endParaRPr lang="en-NZ" sz="12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○"/>
            </a:pP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(Pre-op RT better than post-op RT)</a:t>
            </a:r>
          </a:p>
          <a:p>
            <a:pPr marL="742950" lvl="1" indent="-285750" fontAlgn="base">
              <a:buFont typeface="Arial" panose="020B0604020202020204" pitchFamily="34" charset="0"/>
              <a:buChar char="○"/>
            </a:pPr>
            <a:endParaRPr lang="en-NZ" sz="1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kern="5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TNT</a:t>
            </a:r>
          </a:p>
          <a:p>
            <a:r>
              <a:rPr lang="en-NZ" sz="1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strategy of providing all treatment modalities (including CRT and chemotherapy) prior to surgery is known as TNT. The rationale behind TNT includes early systemic treatment, facilitating early targeting of </a:t>
            </a:r>
            <a:r>
              <a:rPr lang="en-NZ" sz="1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micrometastatic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disease better </a:t>
            </a:r>
            <a:r>
              <a:rPr lang="en-NZ" sz="1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tumor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regression but </a:t>
            </a:r>
            <a:r>
              <a:rPr lang="en-NZ" sz="1200" b="1" i="1" dirty="0">
                <a:solidFill>
                  <a:srgbClr val="FF0000"/>
                </a:solidFill>
                <a:effectLst/>
                <a:highlight>
                  <a:srgbClr val="FF0000"/>
                </a:highlight>
                <a:latin typeface="Tahoma" panose="020B0604030504040204" pitchFamily="34" charset="0"/>
              </a:rPr>
              <a:t>mainly to improve DFS through reduced distal spread </a:t>
            </a:r>
            <a:endParaRPr lang="en-NZ" sz="1200" b="1" i="1" u="none" strike="noStrike" kern="50" dirty="0">
              <a:solidFill>
                <a:srgbClr val="FF0000"/>
              </a:solidFill>
              <a:effectLst/>
              <a:highlight>
                <a:srgbClr val="FF0000"/>
              </a:highlight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romanLcParenR"/>
            </a:pPr>
            <a:r>
              <a:rPr lang="en-US" sz="1100" kern="5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SCRT + CAPOX (RAPIDO style)</a:t>
            </a:r>
            <a:endParaRPr lang="en-NZ" sz="1200" kern="5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buFont typeface="+mj-lt"/>
              <a:buAutoNum type="romanLcParenR"/>
            </a:pPr>
            <a:r>
              <a:rPr lang="en-US" sz="1100" kern="5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CAPOX + LCCRT (PRODIGE style)</a:t>
            </a:r>
            <a:endParaRPr lang="en-NZ" sz="1200" kern="5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buFont typeface="+mj-lt"/>
              <a:buAutoNum type="romanLcParenR"/>
            </a:pPr>
            <a:r>
              <a:rPr lang="en-US" sz="1100" kern="5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LCCRT + CAPOX </a:t>
            </a:r>
            <a:endParaRPr lang="en-NZ" sz="1200" kern="5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/>
            <a:r>
              <a:rPr lang="en-US" sz="1200" kern="5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NZ" sz="1200" kern="5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Long Course CRT</a:t>
            </a:r>
            <a:r>
              <a:rPr lang="en-US" sz="12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NZ" sz="12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Long course </a:t>
            </a:r>
            <a:r>
              <a:rPr lang="en-US" sz="1100" u="none" strike="noStrike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chemoRT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45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(-50)</a:t>
            </a:r>
            <a:r>
              <a:rPr lang="en-US" sz="1100" b="1" u="none" strike="noStrike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Gy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/25#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with concurrent 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capecitabine 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every day for 5 weeks (or 5FU)</a:t>
            </a:r>
            <a:endParaRPr lang="en-NZ" sz="1200" u="none" strike="noStrike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fontAlgn="base"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solidFill>
                  <a:srgbClr val="FF0000"/>
                </a:solidFill>
                <a:effectLst/>
                <a:latin typeface="Noto Sans Symbols"/>
                <a:ea typeface="Noto Sans Symbols"/>
                <a:cs typeface="Noto Sans Symbols"/>
              </a:rPr>
              <a:t>If CRM+ </a:t>
            </a:r>
            <a:endParaRPr lang="en-NZ" sz="1200" u="none" strike="noStrike" dirty="0">
              <a:solidFill>
                <a:srgbClr val="FF0000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fontAlgn="base">
              <a:buFont typeface="Arial" panose="020B0604020202020204" pitchFamily="34" charset="0"/>
              <a:buChar char="●"/>
            </a:pPr>
            <a:r>
              <a:rPr lang="en-US" sz="1200" u="none" strike="noStrike" dirty="0">
                <a:effectLst/>
                <a:latin typeface="Noto Sans Symbols"/>
                <a:ea typeface="Noto Sans Symbols"/>
                <a:cs typeface="Noto Sans Symbols"/>
              </a:rPr>
              <a:t>S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urgery at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6-8 weeks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following treatment</a:t>
            </a:r>
            <a:r>
              <a:rPr lang="en-US" sz="1200" u="none" strike="noStrike" dirty="0">
                <a:effectLst/>
                <a:latin typeface="Noto Sans Symbols"/>
                <a:ea typeface="Noto Sans Symbols"/>
                <a:cs typeface="Noto Sans Symbols"/>
              </a:rPr>
              <a:t> (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pts are restaged prior to surgery)</a:t>
            </a:r>
            <a:endParaRPr lang="en-NZ" sz="1200" u="none" strike="noStrike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fontAlgn="base"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Aims to reduce local recurrence and to downstage </a:t>
            </a:r>
            <a:r>
              <a:rPr lang="en-US" sz="1100" u="none" strike="noStrike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tumour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</a:p>
          <a:p>
            <a:pPr marL="342900" lvl="0" indent="-342900" fontAlgn="base">
              <a:buFont typeface="Arial" panose="020B0604020202020204" pitchFamily="34" charset="0"/>
              <a:buChar char="●"/>
            </a:pPr>
            <a:endParaRPr lang="en-NZ" sz="1200" u="none" strike="noStrike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Short Course</a:t>
            </a:r>
            <a:r>
              <a:rPr lang="en-US" sz="12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only </a:t>
            </a:r>
            <a:endParaRPr lang="en-NZ" sz="12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Short course pre-op RT </a:t>
            </a:r>
            <a:r>
              <a:rPr lang="en-US" sz="1100" b="1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25Gy/5#</a:t>
            </a:r>
            <a:r>
              <a:rPr lang="en-US" sz="1100" u="none" strike="noStrike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(with surgery within 6 weeks of completing RT – Stockholm 3 trial, reduced surgical complications with 6 week delay vs immediate surgery). Aims to reduce local recurrence. </a:t>
            </a:r>
            <a:endParaRPr lang="en-NZ" sz="1200" u="none" strike="noStrike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8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Pulbished</a:t>
            </a:r>
            <a:r>
              <a:rPr lang="en-N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in 2020 + 2021</a:t>
            </a:r>
          </a:p>
          <a:p>
            <a:endParaRPr lang="en-NZ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PRODIGE included anyone with stage 3 or 4 </a:t>
            </a: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RAPIDO included </a:t>
            </a:r>
            <a:r>
              <a:rPr lang="en-NZ" b="1" i="1" dirty="0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high risk </a:t>
            </a:r>
            <a:r>
              <a:rPr lang="en-NZ" b="0" i="0" dirty="0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on pelvic MRI: T4a/b, EMVI, N2, CRM + fit for chemo </a:t>
            </a:r>
          </a:p>
          <a:p>
            <a:endParaRPr lang="en-NZ" b="0" i="0" dirty="0">
              <a:solidFill>
                <a:srgbClr val="505050"/>
              </a:solidFill>
              <a:effectLst/>
              <a:latin typeface="Source Sans Pro" panose="020F0502020204030204" pitchFamily="34" charset="0"/>
            </a:endParaRPr>
          </a:p>
          <a:p>
            <a:r>
              <a:rPr lang="en-NZ" b="0" i="0" dirty="0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RAPIDO = SCRT – then chemo then TME vs SCRT then TME then adjuvant chemo</a:t>
            </a:r>
          </a:p>
          <a:p>
            <a:r>
              <a:rPr lang="en-NZ" b="0" i="0" dirty="0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PRODIGE = chemo then LCCRT then TME +- </a:t>
            </a:r>
            <a:r>
              <a:rPr lang="en-NZ" b="0" i="0" dirty="0" err="1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adj</a:t>
            </a:r>
            <a:r>
              <a:rPr lang="en-NZ" b="0" i="0" dirty="0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 chemo </a:t>
            </a:r>
          </a:p>
          <a:p>
            <a:r>
              <a:rPr lang="en-NZ" b="0" i="0" dirty="0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V LCCRT </a:t>
            </a:r>
            <a:r>
              <a:rPr lang="en-NZ" b="0" i="0" dirty="0" err="1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tme</a:t>
            </a:r>
            <a:r>
              <a:rPr lang="en-NZ" b="0" i="0" dirty="0">
                <a:solidFill>
                  <a:srgbClr val="505050"/>
                </a:solidFill>
                <a:effectLst/>
                <a:latin typeface="Source Sans Pro" panose="020F0502020204030204" pitchFamily="34" charset="0"/>
              </a:rPr>
              <a:t> then chemo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RAPIDO </a:t>
            </a:r>
          </a:p>
          <a:p>
            <a:r>
              <a:rPr lang="en-US" dirty="0"/>
              <a:t>Look first at distant </a:t>
            </a:r>
            <a:r>
              <a:rPr lang="en-US" dirty="0" err="1"/>
              <a:t>mets</a:t>
            </a:r>
            <a:r>
              <a:rPr lang="en-US" dirty="0"/>
              <a:t> – 4</a:t>
            </a:r>
            <a:r>
              <a:rPr lang="en-US" baseline="30000" dirty="0"/>
              <a:t>th</a:t>
            </a:r>
            <a:r>
              <a:rPr lang="en-US" dirty="0"/>
              <a:t> down TNT had LOWER rates of distant </a:t>
            </a:r>
            <a:r>
              <a:rPr lang="en-US" dirty="0" err="1"/>
              <a:t>mets</a:t>
            </a:r>
            <a:r>
              <a:rPr lang="en-US" dirty="0"/>
              <a:t> but HIGHER rates of locoregional failure. Overall end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DrTF</a:t>
            </a:r>
            <a:r>
              <a:rPr lang="en-US" dirty="0"/>
              <a:t> = </a:t>
            </a:r>
            <a:r>
              <a:rPr lang="en-NZ" sz="1800" b="1" dirty="0">
                <a:effectLst/>
                <a:latin typeface="ScalaLancetPro"/>
              </a:rPr>
              <a:t>first occurrence of locoregional failure, distant metastasis, new primary colorectal tumour, or treatment-related death LOWER primarily due to lower rates of distant </a:t>
            </a:r>
            <a:r>
              <a:rPr lang="en-NZ" sz="1800" b="1" dirty="0" err="1">
                <a:effectLst/>
                <a:latin typeface="ScalaLancetPro"/>
              </a:rPr>
              <a:t>mets</a:t>
            </a:r>
            <a:endParaRPr lang="en-NZ" sz="1800" b="1" dirty="0">
              <a:effectLst/>
              <a:latin typeface="ScalaLancet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b="1" dirty="0">
              <a:effectLst/>
              <a:latin typeface="ScalaLancet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Suggesting that TNT might improve outcomes primarily due to </a:t>
            </a:r>
            <a:r>
              <a:rPr lang="en-US" dirty="0" err="1"/>
              <a:t>mets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facilitating early targeting of </a:t>
            </a:r>
            <a:r>
              <a:rPr lang="en-NZ" sz="1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micrometastatic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disease better </a:t>
            </a:r>
            <a:r>
              <a:rPr lang="en-NZ" sz="1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tumor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regression but </a:t>
            </a:r>
            <a:r>
              <a:rPr lang="en-NZ" sz="1200" b="1" i="1" dirty="0">
                <a:solidFill>
                  <a:srgbClr val="FF0000"/>
                </a:solidFill>
                <a:effectLst/>
                <a:highlight>
                  <a:srgbClr val="FF0000"/>
                </a:highlight>
                <a:latin typeface="Tahoma" panose="020B0604030504040204" pitchFamily="34" charset="0"/>
              </a:rPr>
              <a:t>mainly to improve DFS through reduced distal spread </a:t>
            </a:r>
            <a:endParaRPr lang="en-NZ" sz="1200" b="1" i="1" u="none" strike="noStrike" kern="50" dirty="0">
              <a:solidFill>
                <a:srgbClr val="FF0000"/>
              </a:solidFill>
              <a:effectLst/>
              <a:highlight>
                <a:srgbClr val="FF0000"/>
              </a:highlight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showed– increase path CR</a:t>
            </a:r>
          </a:p>
          <a:p>
            <a:r>
              <a:rPr lang="en-US" dirty="0"/>
              <a:t>PRODIGE – also lower rates of </a:t>
            </a:r>
            <a:r>
              <a:rPr lang="en-US" dirty="0" err="1"/>
              <a:t>fistant</a:t>
            </a:r>
            <a:r>
              <a:rPr lang="en-US" dirty="0"/>
              <a:t> </a:t>
            </a:r>
            <a:r>
              <a:rPr lang="en-US" dirty="0" err="1"/>
              <a:t>mets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6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Improved path CR – leads to improved rates of organ preservation ?</a:t>
            </a: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better treatment response with the TNT strategy has raised a novel question: do patients who have achieved a clinical CR (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cCR</a:t>
            </a:r>
            <a:r>
              <a:rPr lang="en-N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 after TNT require surgery? </a:t>
            </a: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Intuitively, the next topic to investigate is whether removing the rectum provides any substantial benefit in patients who achieve a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cCR</a:t>
            </a:r>
            <a:r>
              <a:rPr lang="en-N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following neoadjuvant therapy. Treating LARC non-operatively in select patients could improve long-term functional issues resulting from complications of surgery, which could significantly improve </a:t>
            </a:r>
            <a:r>
              <a:rPr lang="en-NZ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QoL and risks of surgery</a:t>
            </a:r>
          </a:p>
          <a:p>
            <a:endParaRPr lang="en-NZ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radiotherapy database </a:t>
            </a:r>
          </a:p>
          <a:p>
            <a:r>
              <a:rPr lang="en-US" dirty="0"/>
              <a:t>TNT was delivered as CAPOX for all (not FOLFIRINOX) and compare to PRODIGE (FOLFIRINOX + ADJUANT) </a:t>
            </a:r>
            <a:r>
              <a:rPr lang="en-US" b="1" dirty="0"/>
              <a:t>NOONE </a:t>
            </a:r>
            <a:r>
              <a:rPr lang="en-US" dirty="0"/>
              <a:t>got adjuvant chemo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 Patients in total </a:t>
            </a:r>
          </a:p>
          <a:p>
            <a:r>
              <a:rPr lang="en-US" dirty="0"/>
              <a:t>Results at %</a:t>
            </a:r>
          </a:p>
          <a:p>
            <a:r>
              <a:rPr lang="en-US" dirty="0"/>
              <a:t>RAPIDO – 32, chemo then LCCRT 4, LCCRT then chemo 5 – lumped together due to small numbers</a:t>
            </a:r>
          </a:p>
          <a:p>
            <a:r>
              <a:rPr lang="en-US" dirty="0"/>
              <a:t>LCCRT – 22</a:t>
            </a:r>
          </a:p>
          <a:p>
            <a:endParaRPr lang="en-US" dirty="0"/>
          </a:p>
          <a:p>
            <a:r>
              <a:rPr lang="en-US" dirty="0"/>
              <a:t>Patient characteristics</a:t>
            </a:r>
          </a:p>
          <a:p>
            <a:r>
              <a:rPr lang="en-US" dirty="0"/>
              <a:t>LCCRT – older 72 vs 60</a:t>
            </a:r>
          </a:p>
          <a:p>
            <a:r>
              <a:rPr lang="en-US" dirty="0"/>
              <a:t>TNT – higher rates of EMVI</a:t>
            </a:r>
          </a:p>
          <a:p>
            <a:r>
              <a:rPr lang="en-US" dirty="0"/>
              <a:t>LCCRT – higher rates of CRM + </a:t>
            </a:r>
          </a:p>
          <a:p>
            <a:r>
              <a:rPr lang="en-US" dirty="0"/>
              <a:t>T4 </a:t>
            </a:r>
          </a:p>
          <a:p>
            <a:r>
              <a:rPr lang="en-US" dirty="0"/>
              <a:t>N2 disease – TNT 51%, 18% LCCRT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as a %</a:t>
            </a:r>
          </a:p>
          <a:p>
            <a:r>
              <a:rPr lang="en-US" dirty="0"/>
              <a:t>More patients completed planned chemo RT regime in LCCRT</a:t>
            </a:r>
          </a:p>
          <a:p>
            <a:r>
              <a:rPr lang="en-US" dirty="0"/>
              <a:t>CRC – similar</a:t>
            </a:r>
          </a:p>
          <a:p>
            <a:r>
              <a:rPr lang="en-US" dirty="0"/>
              <a:t>Higher rates opting for surveillance in LCCRT</a:t>
            </a:r>
          </a:p>
          <a:p>
            <a:r>
              <a:rPr lang="en-US" dirty="0"/>
              <a:t>Path CR HIGHER in TNT- defined at surgery – similar to RAPIDO + PRODIGE quoting 28%</a:t>
            </a:r>
          </a:p>
          <a:p>
            <a:endParaRPr lang="en-US" dirty="0"/>
          </a:p>
          <a:p>
            <a:r>
              <a:rPr lang="en-US" dirty="0"/>
              <a:t>COMPARE TO TRIALS </a:t>
            </a:r>
          </a:p>
          <a:p>
            <a:r>
              <a:rPr lang="en-US" dirty="0"/>
              <a:t>Despite higher rates of path CR – not much higher rates of  organ preservation </a:t>
            </a:r>
          </a:p>
          <a:p>
            <a:r>
              <a:rPr lang="en-US" dirty="0"/>
              <a:t>Path CR RAPIDO + PRODIGE  trial –  both 28%</a:t>
            </a:r>
          </a:p>
          <a:p>
            <a:endParaRPr lang="en-US" dirty="0"/>
          </a:p>
          <a:p>
            <a:r>
              <a:rPr lang="en-US" dirty="0"/>
              <a:t>Toxicities:</a:t>
            </a:r>
          </a:p>
          <a:p>
            <a:r>
              <a:rPr lang="en-US" dirty="0"/>
              <a:t>34% TNT &gt;grade 3 tox 9% LCCRT but 2 patients died in LCCRT group – IE + Ischemic bowel </a:t>
            </a:r>
          </a:p>
          <a:p>
            <a:endParaRPr lang="en-US" dirty="0"/>
          </a:p>
          <a:p>
            <a:r>
              <a:rPr lang="en-US" dirty="0"/>
              <a:t>2 TNT went to ICU</a:t>
            </a:r>
          </a:p>
          <a:p>
            <a:r>
              <a:rPr lang="en-US" dirty="0"/>
              <a:t>1 with grade 4 enteritis after 1 cycle 7/22, eventually surgery 1/23 – since PD</a:t>
            </a:r>
          </a:p>
          <a:p>
            <a:r>
              <a:rPr lang="en-US" dirty="0"/>
              <a:t>1 with grade 4 colitis after c3 – CR on scans, opted for WW</a:t>
            </a:r>
          </a:p>
          <a:p>
            <a:endParaRPr lang="en-US" dirty="0"/>
          </a:p>
          <a:p>
            <a:r>
              <a:rPr lang="en-US" dirty="0"/>
              <a:t>Path CR – 27% vs 5% (28 in trials) </a:t>
            </a:r>
          </a:p>
          <a:p>
            <a:endParaRPr lang="en-US" dirty="0"/>
          </a:p>
          <a:p>
            <a:r>
              <a:rPr lang="en-US" dirty="0"/>
              <a:t>TNT – 4/10 </a:t>
            </a:r>
          </a:p>
          <a:p>
            <a:r>
              <a:rPr lang="en-US" dirty="0"/>
              <a:t>1- tox, delayed surgery, no recurrence since</a:t>
            </a:r>
          </a:p>
          <a:p>
            <a:r>
              <a:rPr lang="en-US" dirty="0"/>
              <a:t>2- didn’t complete treatment, had surgery, still bulky, since recurred</a:t>
            </a:r>
          </a:p>
          <a:p>
            <a:r>
              <a:rPr lang="en-US" dirty="0"/>
              <a:t>1 - didn’t complete treatment, had surgery, still bulky, hasn’t recurred</a:t>
            </a:r>
          </a:p>
          <a:p>
            <a:r>
              <a:rPr lang="en-US" b="1" dirty="0"/>
              <a:t>4 – chemo tox, CR, no recurrence since </a:t>
            </a:r>
          </a:p>
          <a:p>
            <a:r>
              <a:rPr lang="en-US" dirty="0"/>
              <a:t>1 – had a stroke, </a:t>
            </a:r>
            <a:r>
              <a:rPr lang="en-US" dirty="0" err="1"/>
              <a:t>progresse</a:t>
            </a:r>
            <a:r>
              <a:rPr lang="en-US" dirty="0"/>
              <a:t> don imaging so didn’t get surgery </a:t>
            </a:r>
          </a:p>
          <a:p>
            <a:endParaRPr lang="en-US" dirty="0"/>
          </a:p>
          <a:p>
            <a:r>
              <a:rPr lang="en-US" dirty="0"/>
              <a:t>Important because sometime I think if they have terrible tox they might get excellent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5A8B1-7CF6-F24D-8DC5-37AED2350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8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8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76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1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2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EEBDC18-26F5-2541-910D-BA19087147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81EAE06-9D7B-2648-9048-46B9215F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journals/lanonc/article/PIIS1470-2045(20)30555-6/abstra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657D-B959-5041-0CDE-2468987A7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Single Centre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xperience Of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otal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eoadjuvant Therapy (TNT)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ompared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ith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ong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ourse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hemoradiotherapy (LCCRT)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lone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ocally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dvanced </a:t>
            </a:r>
            <a:r>
              <a:rPr lang="en-GB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ectal Cancer</a:t>
            </a:r>
            <a:endParaRPr lang="en-US" sz="8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310A-460C-DF51-367C-427B1D86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1731"/>
            <a:ext cx="9144000" cy="1655762"/>
          </a:xfrm>
        </p:spPr>
        <p:txBody>
          <a:bodyPr/>
          <a:lstStyle/>
          <a:p>
            <a:r>
              <a:rPr lang="en-US" dirty="0"/>
              <a:t>Alexandra Maling</a:t>
            </a:r>
          </a:p>
          <a:p>
            <a:r>
              <a:rPr lang="en-US" dirty="0"/>
              <a:t>Justin </a:t>
            </a:r>
            <a:r>
              <a:rPr lang="en-US" dirty="0" err="1"/>
              <a:t>Tetlow</a:t>
            </a:r>
            <a:endParaRPr lang="en-US" dirty="0"/>
          </a:p>
          <a:p>
            <a:r>
              <a:rPr lang="en-US" dirty="0"/>
              <a:t>Tom Strawson-Smith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8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E2E4-1578-6739-5E6D-EA3CDA24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</a:t>
            </a: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F066B97F-9D2A-271B-8E05-05F8B2155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493651"/>
              </p:ext>
            </p:extLst>
          </p:nvPr>
        </p:nvGraphicFramePr>
        <p:xfrm>
          <a:off x="1154954" y="2376952"/>
          <a:ext cx="3958796" cy="4338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451">
                  <a:extLst>
                    <a:ext uri="{9D8B030D-6E8A-4147-A177-3AD203B41FA5}">
                      <a16:colId xmlns:a16="http://schemas.microsoft.com/office/drawing/2014/main" val="2088198873"/>
                    </a:ext>
                  </a:extLst>
                </a:gridCol>
                <a:gridCol w="1156926">
                  <a:extLst>
                    <a:ext uri="{9D8B030D-6E8A-4147-A177-3AD203B41FA5}">
                      <a16:colId xmlns:a16="http://schemas.microsoft.com/office/drawing/2014/main" val="4101453095"/>
                    </a:ext>
                  </a:extLst>
                </a:gridCol>
                <a:gridCol w="932419">
                  <a:extLst>
                    <a:ext uri="{9D8B030D-6E8A-4147-A177-3AD203B41FA5}">
                      <a16:colId xmlns:a16="http://schemas.microsoft.com/office/drawing/2014/main" val="3016994008"/>
                    </a:ext>
                  </a:extLst>
                </a:gridCol>
              </a:tblGrid>
              <a:tr h="46449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TNT (n = 41)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LCCRT</a:t>
                      </a:r>
                      <a:endParaRPr lang="en-NZ" sz="1200" dirty="0">
                        <a:effectLst/>
                      </a:endParaRPr>
                    </a:p>
                    <a:p>
                      <a:r>
                        <a:rPr lang="en-GB" sz="1200" dirty="0">
                          <a:effectLst/>
                        </a:rPr>
                        <a:t>(n=22)</a:t>
                      </a:r>
                      <a:endParaRPr lang="en-NZ" sz="1200" dirty="0">
                        <a:effectLst/>
                      </a:endParaRP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945146"/>
                  </a:ext>
                </a:extLst>
              </a:tr>
              <a:tr h="469362"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 systemic treatment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465920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 radiotherapy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79660"/>
                  </a:ext>
                </a:extLst>
              </a:tr>
              <a:tr h="677499"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radiological response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080768"/>
                  </a:ext>
                </a:extLst>
              </a:tr>
              <a:tr h="508856"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Opted for surveillance after CR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8359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j-lt"/>
                        </a:rPr>
                        <a:t>Pathological complete response (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pCR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) </a:t>
                      </a:r>
                      <a:r>
                        <a:rPr lang="en-N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8312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CR (</a:t>
                      </a:r>
                      <a:r>
                        <a:rPr lang="en-NZ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CR+pCR</a:t>
                      </a:r>
                      <a:r>
                        <a:rPr lang="en-N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543223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≥ Grade 3 toxicity </a:t>
                      </a:r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34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9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35323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Treatment related deaths </a:t>
                      </a:r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9 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256746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92623A7-DF96-C188-3DEE-9F06AA573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157006"/>
              </p:ext>
            </p:extLst>
          </p:nvPr>
        </p:nvGraphicFramePr>
        <p:xfrm>
          <a:off x="6607106" y="3212781"/>
          <a:ext cx="4134944" cy="231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986">
                  <a:extLst>
                    <a:ext uri="{9D8B030D-6E8A-4147-A177-3AD203B41FA5}">
                      <a16:colId xmlns:a16="http://schemas.microsoft.com/office/drawing/2014/main" val="4174199309"/>
                    </a:ext>
                  </a:extLst>
                </a:gridCol>
                <a:gridCol w="1016880">
                  <a:extLst>
                    <a:ext uri="{9D8B030D-6E8A-4147-A177-3AD203B41FA5}">
                      <a16:colId xmlns:a16="http://schemas.microsoft.com/office/drawing/2014/main" val="1246971091"/>
                    </a:ext>
                  </a:extLst>
                </a:gridCol>
                <a:gridCol w="1343078">
                  <a:extLst>
                    <a:ext uri="{9D8B030D-6E8A-4147-A177-3AD203B41FA5}">
                      <a16:colId xmlns:a16="http://schemas.microsoft.com/office/drawing/2014/main" val="3504159911"/>
                    </a:ext>
                  </a:extLst>
                </a:gridCol>
              </a:tblGrid>
              <a:tr h="467038">
                <a:tc>
                  <a:txBody>
                    <a:bodyPr/>
                    <a:lstStyle/>
                    <a:p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TNT (n=41)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LCCRT (n= 22)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477676"/>
                  </a:ext>
                </a:extLst>
              </a:tr>
              <a:tr h="233519"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Underwent surgical resection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306499"/>
                  </a:ext>
                </a:extLst>
              </a:tr>
              <a:tr h="467038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Progressive disease </a:t>
                      </a:r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7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348021"/>
                  </a:ext>
                </a:extLst>
              </a:tr>
              <a:tr h="467038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Complete radiological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Response </a:t>
                      </a:r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15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14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560954"/>
                  </a:ext>
                </a:extLst>
              </a:tr>
              <a:tr h="467038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Declined surgery </a:t>
                      </a:r>
                      <a:r>
                        <a:rPr lang="en-NZ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14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32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3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8BAE-CD58-E29F-BF54-E69B8C04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B9B6E-4576-4D3D-D26B-B26D2F624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Higher rates of CR in TNT</a:t>
            </a:r>
          </a:p>
          <a:p>
            <a:pPr lvl="1"/>
            <a:r>
              <a:rPr lang="en-US" dirty="0"/>
              <a:t>Similar rates of organ preservation in LCCRT and TNT</a:t>
            </a:r>
          </a:p>
          <a:p>
            <a:r>
              <a:rPr lang="en-US" dirty="0"/>
              <a:t>Higher rates of &gt;G3 toxicity and hospital admission in TNT</a:t>
            </a: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endParaRPr lang="en-US" dirty="0"/>
          </a:p>
          <a:p>
            <a:r>
              <a:rPr lang="en-US" b="1" dirty="0"/>
              <a:t>Future work: </a:t>
            </a:r>
          </a:p>
          <a:p>
            <a:r>
              <a:rPr lang="en-US" dirty="0"/>
              <a:t>Need long term recurrence data to confirm TNT outcomes locally</a:t>
            </a:r>
          </a:p>
          <a:p>
            <a:pPr lvl="1"/>
            <a:r>
              <a:rPr lang="en-US" dirty="0"/>
              <a:t>Plan to re-audit in 1-2 years </a:t>
            </a:r>
          </a:p>
          <a:p>
            <a:r>
              <a:rPr lang="en-US" dirty="0"/>
              <a:t>Audit local WW practice </a:t>
            </a:r>
            <a:r>
              <a:rPr lang="en-US"/>
              <a:t>and outcomes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6F8911-5AF2-23E4-4C4A-BF060405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0247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D604-A4BA-C99D-2EEC-5C6AC693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F414F-0A9C-F96D-F4BD-A52A0376C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Conroy et al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en-NZ" sz="11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Neoadjuvant chemotherapy with FOLFIRINOX and preoperative chemoradiotherapy for patients with locally advanced rectal cancer (UNICANCER-PRODIGE 23): a multicentre, randomised, open-label, phase 3 trial.</a:t>
            </a:r>
            <a:r>
              <a:rPr lang="en-NZ" sz="11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2021. </a:t>
            </a:r>
            <a:r>
              <a:rPr lang="en-US" sz="1100" dirty="0">
                <a:solidFill>
                  <a:schemeClr val="tx1"/>
                </a:solidFill>
              </a:rPr>
              <a:t>https://</a:t>
            </a:r>
            <a:r>
              <a:rPr lang="en-US" sz="1100" dirty="0" err="1">
                <a:solidFill>
                  <a:schemeClr val="tx1"/>
                </a:solidFill>
              </a:rPr>
              <a:t>www.thelancet.com</a:t>
            </a:r>
            <a:r>
              <a:rPr lang="en-US" sz="1100" dirty="0">
                <a:solidFill>
                  <a:schemeClr val="tx1"/>
                </a:solidFill>
              </a:rPr>
              <a:t>/journals/</a:t>
            </a:r>
            <a:r>
              <a:rPr lang="en-US" sz="1100" dirty="0" err="1">
                <a:solidFill>
                  <a:schemeClr val="tx1"/>
                </a:solidFill>
              </a:rPr>
              <a:t>lanonc</a:t>
            </a:r>
            <a:r>
              <a:rPr lang="en-US" sz="1100" dirty="0">
                <a:solidFill>
                  <a:schemeClr val="tx1"/>
                </a:solidFill>
              </a:rPr>
              <a:t>/article/PIIS1470-2045(21)00079-6/abstract </a:t>
            </a:r>
          </a:p>
          <a:p>
            <a:r>
              <a:rPr lang="en-NZ" sz="1100" b="0" i="0" dirty="0">
                <a:solidFill>
                  <a:schemeClr val="tx1"/>
                </a:solidFill>
                <a:effectLst/>
                <a:latin typeface="system-ui"/>
              </a:rPr>
              <a:t>[Garcia-Aguilar </a:t>
            </a:r>
            <a:r>
              <a:rPr lang="en-NZ" sz="1100" dirty="0">
                <a:solidFill>
                  <a:schemeClr val="tx1"/>
                </a:solidFill>
                <a:latin typeface="system-ui"/>
              </a:rPr>
              <a:t>J et al. </a:t>
            </a:r>
            <a:r>
              <a:rPr lang="en-NZ" sz="1100" b="1" i="0" dirty="0">
                <a:solidFill>
                  <a:srgbClr val="212121"/>
                </a:solidFill>
                <a:effectLst/>
                <a:latin typeface="system-ui"/>
              </a:rPr>
              <a:t>Organ Preservation in Patients With Rectal Adenocarcinoma Treated With Total Neoadjuvant Therapy.</a:t>
            </a:r>
            <a:r>
              <a:rPr lang="en-NZ" sz="1100" b="0" i="0" dirty="0">
                <a:solidFill>
                  <a:srgbClr val="212121"/>
                </a:solidFill>
                <a:effectLst/>
                <a:latin typeface="system-ui"/>
              </a:rPr>
              <a:t> J Clin Oncol. 2022 Aug 10;40(23):2546-2556. </a:t>
            </a:r>
            <a:r>
              <a:rPr lang="en-NZ" sz="11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NZ" sz="1100" b="0" i="0" dirty="0">
                <a:solidFill>
                  <a:srgbClr val="212121"/>
                </a:solidFill>
                <a:effectLst/>
                <a:latin typeface="system-ui"/>
              </a:rPr>
              <a:t>: 10.1200/JCO.22.00032. </a:t>
            </a:r>
            <a:r>
              <a:rPr lang="en-NZ" sz="1100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NZ" sz="1100" b="0" i="0" dirty="0">
                <a:solidFill>
                  <a:srgbClr val="212121"/>
                </a:solidFill>
                <a:effectLst/>
                <a:latin typeface="system-ui"/>
              </a:rPr>
              <a:t> 2022 Apr 28. PMID: 35483010; PMCID: PMC9362876.</a:t>
            </a:r>
            <a:endParaRPr lang="en-US" sz="1100" dirty="0"/>
          </a:p>
          <a:p>
            <a:r>
              <a:rPr lang="en-US" sz="1100" dirty="0" err="1"/>
              <a:t>Bahadoer</a:t>
            </a:r>
            <a:r>
              <a:rPr lang="en-US" sz="1100" dirty="0"/>
              <a:t> et al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en-NZ" sz="11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Short-course radiotherapy followed by chemotherapy before total </a:t>
            </a:r>
            <a:r>
              <a:rPr lang="en-NZ" sz="1100" b="1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mesorectal</a:t>
            </a:r>
            <a:r>
              <a:rPr lang="en-NZ" sz="11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excision (TME) versus preoperative chemoradiotherapy, TME, and optional adjuvant chemotherapy in locally advanced rectal cancer (RAPIDO): a randomised, open-label, phase 3 trial radiotherapy followed by chemotherapy</a:t>
            </a:r>
            <a:r>
              <a:rPr lang="en-NZ" sz="11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NZ" sz="1100" dirty="0">
                <a:solidFill>
                  <a:schemeClr val="tx1"/>
                </a:solidFill>
                <a:latin typeface="Source Sans Pro" panose="020B0503030403020204" pitchFamily="34" charset="0"/>
              </a:rPr>
              <a:t>. 2020. </a:t>
            </a:r>
            <a:r>
              <a:rPr lang="en-NZ" sz="1100" dirty="0">
                <a:solidFill>
                  <a:schemeClr val="tx1"/>
                </a:solidFill>
                <a:latin typeface="Source Sans Pro" panose="020B0503030403020204" pitchFamily="34" charset="0"/>
                <a:hlinkClick r:id="rId2"/>
              </a:rPr>
              <a:t>https://www.thelancet.com/journals/lanonc/article/PIIS1470-2045(20)30555-6/abstract</a:t>
            </a:r>
            <a:endParaRPr lang="en-NZ" sz="110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r>
              <a:rPr lang="en-US" sz="1100" dirty="0"/>
              <a:t>Affleck et al.</a:t>
            </a:r>
            <a:r>
              <a:rPr lang="en-NZ" sz="11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The evolution of rectal cancer treatment: the journey to total neoadjuvant therapy and organ preservation. Annals of Gastro. 2022.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1100" dirty="0"/>
              <a:t>http://</a:t>
            </a:r>
            <a:r>
              <a:rPr lang="en-US" sz="1100" dirty="0" err="1"/>
              <a:t>www.annalsgastro.gr</a:t>
            </a:r>
            <a:r>
              <a:rPr lang="en-US" sz="1100" dirty="0"/>
              <a:t>/</a:t>
            </a:r>
            <a:r>
              <a:rPr lang="en-US" sz="1100" dirty="0" err="1"/>
              <a:t>index.php</a:t>
            </a:r>
            <a:r>
              <a:rPr lang="en-US" sz="1100" dirty="0"/>
              <a:t>/</a:t>
            </a:r>
            <a:r>
              <a:rPr lang="en-US" sz="1100" dirty="0" err="1"/>
              <a:t>annalsgastro</a:t>
            </a:r>
            <a:r>
              <a:rPr lang="en-US" sz="1100" dirty="0"/>
              <a:t>/article/view/6595/5366</a:t>
            </a:r>
          </a:p>
        </p:txBody>
      </p:sp>
    </p:spTree>
    <p:extLst>
      <p:ext uri="{BB962C8B-B14F-4D97-AF65-F5344CB8AC3E}">
        <p14:creationId xmlns:p14="http://schemas.microsoft.com/office/powerpoint/2010/main" val="193581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F11F-1AE7-60A8-50D2-516FBED4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246F-8E20-7A6D-043A-3BC18F4D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084046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Locally advanced rectal cancer is a heterogeneous disease</a:t>
            </a:r>
          </a:p>
          <a:p>
            <a:pPr marL="0" indent="0">
              <a:buNone/>
            </a:pPr>
            <a:r>
              <a:rPr lang="en-US" dirty="0"/>
              <a:t>Aims of treatment are to</a:t>
            </a:r>
          </a:p>
          <a:p>
            <a:pPr>
              <a:buFontTx/>
              <a:buChar char="-"/>
            </a:pPr>
            <a:r>
              <a:rPr lang="en-US" dirty="0"/>
              <a:t>Downstage to allow R0 resection</a:t>
            </a:r>
          </a:p>
          <a:p>
            <a:pPr>
              <a:buFontTx/>
              <a:buChar char="-"/>
            </a:pPr>
            <a:r>
              <a:rPr lang="en-US" dirty="0"/>
              <a:t>Reduce risk of local recurrence</a:t>
            </a:r>
          </a:p>
          <a:p>
            <a:pPr>
              <a:buFontTx/>
              <a:buChar char="-"/>
            </a:pPr>
            <a:r>
              <a:rPr lang="en-US" dirty="0"/>
              <a:t>Improve overall survival (reduce the risk of distant metastasis)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0F83B-A8CC-7DC4-8BCE-C9C2D50F6D9A}"/>
              </a:ext>
            </a:extLst>
          </p:cNvPr>
          <p:cNvSpPr/>
          <p:nvPr/>
        </p:nvSpPr>
        <p:spPr>
          <a:xfrm>
            <a:off x="506412" y="4386455"/>
            <a:ext cx="6877050" cy="1139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83D5E-466D-FBFC-C0BC-4B02F9625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37" y="2374379"/>
            <a:ext cx="4024151" cy="40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0192-FFC7-3C87-E254-97D60B83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66E69-E3FB-7853-4169-B3EF2FA6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4" y="2468032"/>
            <a:ext cx="3988546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Depends on prognostic factors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to consider TNT: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or more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 risk features: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</a:rPr>
              <a:t>CRM +</a:t>
            </a:r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T3/4</a:t>
            </a:r>
            <a:endParaRPr lang="en-NZ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Enlarged lateral LNs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N2 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EMVI +</a:t>
            </a:r>
          </a:p>
          <a:p>
            <a:pPr marL="342900" lvl="0" indent="-342900">
              <a:buFont typeface="Arial" panose="020B0604020202020204" pitchFamily="34" charset="0"/>
              <a:buChar char="●"/>
            </a:pPr>
            <a:endParaRPr lang="en-NZ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02AB6C-9CF5-474A-16D3-7048A49C9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182645"/>
              </p:ext>
            </p:extLst>
          </p:nvPr>
        </p:nvGraphicFramePr>
        <p:xfrm>
          <a:off x="4432300" y="2032000"/>
          <a:ext cx="6896100" cy="412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16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A626-F718-C912-6409-E44678E5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Pivotal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D8187-8E61-66CF-043B-745B7120A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" b="1441"/>
          <a:stretch/>
        </p:blipFill>
        <p:spPr>
          <a:xfrm>
            <a:off x="1658936" y="2340428"/>
            <a:ext cx="8530093" cy="42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04AD-8F05-1C57-0311-BB6E6DC7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RAPIDO and PRODIGE outcomes</a:t>
            </a:r>
          </a:p>
        </p:txBody>
      </p:sp>
      <p:pic>
        <p:nvPicPr>
          <p:cNvPr id="5" name="Content Placeholder 4" descr="A table with numbers and percentages&#10;&#10;Description automatically generated">
            <a:extLst>
              <a:ext uri="{FF2B5EF4-FFF2-40B4-BE49-F238E27FC236}">
                <a16:creationId xmlns:a16="http://schemas.microsoft.com/office/drawing/2014/main" id="{36D493B1-F447-CBDD-2F4B-EB15D1A03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5756" y="2351314"/>
            <a:ext cx="5179787" cy="4131476"/>
          </a:xfrm>
        </p:spPr>
      </p:pic>
    </p:spTree>
    <p:extLst>
      <p:ext uri="{BB962C8B-B14F-4D97-AF65-F5344CB8AC3E}">
        <p14:creationId xmlns:p14="http://schemas.microsoft.com/office/powerpoint/2010/main" val="12769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D55E-EE42-BB4C-57B1-094D4A81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042F-56A9-FB6C-C7D1-6801B584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Treating LARC non-operatively in select patients could improve long-term functional issues resulting from complications of surgery, which could significantly improve QoL</a:t>
            </a:r>
          </a:p>
          <a:p>
            <a:endParaRPr lang="en-NZ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NZ" b="1" dirty="0">
                <a:solidFill>
                  <a:srgbClr val="000000"/>
                </a:solidFill>
                <a:latin typeface="Century Gothic" panose="020B0502020202020204" pitchFamily="34" charset="0"/>
              </a:rPr>
              <a:t>OPRA trial </a:t>
            </a:r>
            <a:endParaRPr lang="en-NZ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Patients with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cCR</a:t>
            </a:r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or near-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cCR</a:t>
            </a:r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were assigned to WW </a:t>
            </a:r>
          </a:p>
          <a:p>
            <a:r>
              <a:rPr lang="en-NZ" dirty="0">
                <a:solidFill>
                  <a:srgbClr val="000000"/>
                </a:solidFill>
                <a:latin typeface="Century Gothic" panose="020B0502020202020204" pitchFamily="34" charset="0"/>
              </a:rPr>
              <a:t>P</a:t>
            </a:r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atients with an incomplete response and residual tumour underwent TME </a:t>
            </a: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 difference in 3-year DFS was found between the two groups</a:t>
            </a: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They concluded that WW in patients who achieve a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cCR</a:t>
            </a:r>
            <a:r>
              <a:rPr lang="en-NZ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is a viable treatment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3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F19F-4B55-C337-5C96-AED51007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5E22-74AB-F535-5E1D-B5DC0078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examine the tolerability and efficacy of TNT when compared to LCCRT in the real world </a:t>
            </a:r>
          </a:p>
          <a:p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Who are we treating with LCCRT and TNT?</a:t>
            </a:r>
          </a:p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How did our outcomes compare to the trials?</a:t>
            </a:r>
            <a:endParaRPr lang="en-N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B13F-6C78-4B87-5733-26490464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4196-45CF-47F0-F3B9-13A3F9A41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58" y="2351088"/>
            <a:ext cx="6836228" cy="4351338"/>
          </a:xfrm>
        </p:spPr>
        <p:txBody>
          <a:bodyPr/>
          <a:lstStyle/>
          <a:p>
            <a:r>
              <a:rPr lang="en-US" dirty="0"/>
              <a:t>Locally advanced rectal cancer undergoing RT</a:t>
            </a:r>
          </a:p>
          <a:p>
            <a:r>
              <a:rPr lang="en-US" dirty="0"/>
              <a:t>Radiotherapy database</a:t>
            </a:r>
          </a:p>
          <a:p>
            <a:r>
              <a:rPr lang="en-US" dirty="0"/>
              <a:t>TNT or LCCRT 1/1/23 to 31/12/22 at BHOC</a:t>
            </a:r>
          </a:p>
          <a:p>
            <a:endParaRPr lang="en-US" dirty="0"/>
          </a:p>
          <a:p>
            <a:r>
              <a:rPr lang="en-US" dirty="0"/>
              <a:t>Data collected: treatment regime, patient characteristics, disease characteristics, safety and tolerability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FF986A-167E-09EA-3BD6-5960970E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2406"/>
              </p:ext>
            </p:extLst>
          </p:nvPr>
        </p:nvGraphicFramePr>
        <p:xfrm>
          <a:off x="7531846" y="755224"/>
          <a:ext cx="3505200" cy="571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74210710"/>
                    </a:ext>
                  </a:extLst>
                </a:gridCol>
              </a:tblGrid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Data collected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79940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DOB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724927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71799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Comorbidities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742681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 err="1"/>
                        <a:t>cTNM</a:t>
                      </a:r>
                      <a:r>
                        <a:rPr lang="en-US" sz="1100" dirty="0"/>
                        <a:t>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43092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EMVI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54525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CRM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23515"/>
                  </a:ext>
                </a:extLst>
              </a:tr>
              <a:tr h="914504">
                <a:tc>
                  <a:txBody>
                    <a:bodyPr/>
                    <a:lstStyle/>
                    <a:p>
                      <a:r>
                        <a:rPr lang="en-US" sz="1100" dirty="0"/>
                        <a:t>Treatment regime: </a:t>
                      </a:r>
                    </a:p>
                    <a:p>
                      <a:r>
                        <a:rPr lang="en-US" sz="1100" dirty="0"/>
                        <a:t>TNT: PRODIGE, RAPIDO, LCCRT then chemotherapy</a:t>
                      </a:r>
                    </a:p>
                    <a:p>
                      <a:r>
                        <a:rPr lang="en-US" sz="1100" dirty="0"/>
                        <a:t>LCCRT alone</a:t>
                      </a:r>
                    </a:p>
                    <a:p>
                      <a:r>
                        <a:rPr lang="en-US" sz="1100" dirty="0"/>
                        <a:t>SCRT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324433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Radiotherapy and chemotherapy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95857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Chemotherapy regime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18948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Chemotherapy toxicity and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1970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Dose reductions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01703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Completion of radiotherapy and chemotherapy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755511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Date of surgery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62033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 err="1"/>
                        <a:t>pTNM</a:t>
                      </a:r>
                      <a:r>
                        <a:rPr lang="en-US" sz="1100" dirty="0"/>
                        <a:t>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89554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Recurrence – distal, local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25004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42965"/>
                  </a:ext>
                </a:extLst>
              </a:tr>
              <a:tr h="281386">
                <a:tc>
                  <a:txBody>
                    <a:bodyPr/>
                    <a:lstStyle/>
                    <a:p>
                      <a:r>
                        <a:rPr lang="en-US" sz="1100" dirty="0"/>
                        <a:t>Pathological complete response rate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2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75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DA90-537E-A903-D952-3ADA642C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population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8B8357A-A8FC-46B7-0E3B-D93E17787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01183"/>
              </p:ext>
            </p:extLst>
          </p:nvPr>
        </p:nvGraphicFramePr>
        <p:xfrm>
          <a:off x="1154954" y="2468030"/>
          <a:ext cx="5129115" cy="341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156">
                  <a:extLst>
                    <a:ext uri="{9D8B030D-6E8A-4147-A177-3AD203B41FA5}">
                      <a16:colId xmlns:a16="http://schemas.microsoft.com/office/drawing/2014/main" val="2088198873"/>
                    </a:ext>
                  </a:extLst>
                </a:gridCol>
                <a:gridCol w="1624186">
                  <a:extLst>
                    <a:ext uri="{9D8B030D-6E8A-4147-A177-3AD203B41FA5}">
                      <a16:colId xmlns:a16="http://schemas.microsoft.com/office/drawing/2014/main" val="4101453095"/>
                    </a:ext>
                  </a:extLst>
                </a:gridCol>
                <a:gridCol w="2007773">
                  <a:extLst>
                    <a:ext uri="{9D8B030D-6E8A-4147-A177-3AD203B41FA5}">
                      <a16:colId xmlns:a16="http://schemas.microsoft.com/office/drawing/2014/main" val="3016994008"/>
                    </a:ext>
                  </a:extLst>
                </a:gridCol>
              </a:tblGrid>
              <a:tr h="800922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TNT (n = 41)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LCCRT</a:t>
                      </a:r>
                      <a:endParaRPr lang="en-NZ" sz="1600">
                        <a:effectLst/>
                      </a:endParaRPr>
                    </a:p>
                    <a:p>
                      <a:r>
                        <a:rPr lang="en-GB" sz="1600">
                          <a:effectLst/>
                        </a:rPr>
                        <a:t>(n=22)</a:t>
                      </a:r>
                      <a:endParaRPr lang="en-NZ" sz="1600">
                        <a:effectLst/>
                      </a:endParaRPr>
                    </a:p>
                    <a:p>
                      <a:r>
                        <a:rPr lang="en-GB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945146"/>
                  </a:ext>
                </a:extLst>
              </a:tr>
              <a:tr h="693810"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Age (years)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915280"/>
                  </a:ext>
                </a:extLst>
              </a:tr>
              <a:tr h="533948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CRM+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46</a:t>
                      </a:r>
                    </a:p>
                    <a:p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048985"/>
                  </a:ext>
                </a:extLst>
              </a:tr>
              <a:tr h="3469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T3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513388"/>
                  </a:ext>
                </a:extLst>
              </a:tr>
              <a:tr h="346905"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T4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035856"/>
                  </a:ext>
                </a:extLst>
              </a:tr>
              <a:tr h="346905"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N2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750953"/>
                  </a:ext>
                </a:extLst>
              </a:tr>
              <a:tr h="346905"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EMVI +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720475"/>
                  </a:ext>
                </a:extLst>
              </a:tr>
            </a:tbl>
          </a:graphicData>
        </a:graphic>
      </p:graphicFrame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1F08B3B2-A0A3-A042-4E03-573F61067C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647532"/>
              </p:ext>
            </p:extLst>
          </p:nvPr>
        </p:nvGraphicFramePr>
        <p:xfrm>
          <a:off x="7507409" y="2697555"/>
          <a:ext cx="3035751" cy="2661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100">
                  <a:extLst>
                    <a:ext uri="{9D8B030D-6E8A-4147-A177-3AD203B41FA5}">
                      <a16:colId xmlns:a16="http://schemas.microsoft.com/office/drawing/2014/main" val="2088198873"/>
                    </a:ext>
                  </a:extLst>
                </a:gridCol>
                <a:gridCol w="1579651">
                  <a:extLst>
                    <a:ext uri="{9D8B030D-6E8A-4147-A177-3AD203B41FA5}">
                      <a16:colId xmlns:a16="http://schemas.microsoft.com/office/drawing/2014/main" val="4101453095"/>
                    </a:ext>
                  </a:extLst>
                </a:gridCol>
              </a:tblGrid>
              <a:tr h="719312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TNT Total (n = 41)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945146"/>
                  </a:ext>
                </a:extLst>
              </a:tr>
              <a:tr h="587933"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SCRT + 3m CAPOX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915280"/>
                  </a:ext>
                </a:extLst>
              </a:tr>
              <a:tr h="634665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3m CAPOX + LCCRT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048985"/>
                  </a:ext>
                </a:extLst>
              </a:tr>
              <a:tr h="719312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LCCRT + 3m CAPOX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NZ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75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40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{964CE2DD-FEA5-F64D-B424-BFD8BE9AD78F}tf10001076</Template>
  <TotalTime>4944</TotalTime>
  <Words>1728</Words>
  <Application>Microsoft Office PowerPoint</Application>
  <PresentationFormat>Widescreen</PresentationFormat>
  <Paragraphs>274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Noto Sans Symbols</vt:lpstr>
      <vt:lpstr>Open Sans</vt:lpstr>
      <vt:lpstr>ScalaLancetPro</vt:lpstr>
      <vt:lpstr>Source Sans Pro</vt:lpstr>
      <vt:lpstr>system-ui</vt:lpstr>
      <vt:lpstr>Tahoma</vt:lpstr>
      <vt:lpstr>Times New Roman</vt:lpstr>
      <vt:lpstr>Wingdings 3</vt:lpstr>
      <vt:lpstr>Ion Boardroom</vt:lpstr>
      <vt:lpstr>Single Centre Experience Of Total Neoadjuvant Therapy (TNT) Compared With Long Course Chemoradiotherapy (LCCRT) Alone For Locally Advanced Rectal Cancer</vt:lpstr>
      <vt:lpstr>Background </vt:lpstr>
      <vt:lpstr>Treatment approach</vt:lpstr>
      <vt:lpstr>Pivotal trials</vt:lpstr>
      <vt:lpstr>RAPIDO and PRODIGE outcomes</vt:lpstr>
      <vt:lpstr>Organ preservation</vt:lpstr>
      <vt:lpstr>Aim </vt:lpstr>
      <vt:lpstr>Method</vt:lpstr>
      <vt:lpstr>Results – population</vt:lpstr>
      <vt:lpstr>Outcomes </vt:lpstr>
      <vt:lpstr>Conclusion 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Maling</dc:creator>
  <cp:lastModifiedBy>Helen Dunderdale</cp:lastModifiedBy>
  <cp:revision>12</cp:revision>
  <dcterms:created xsi:type="dcterms:W3CDTF">2024-04-19T11:32:55Z</dcterms:created>
  <dcterms:modified xsi:type="dcterms:W3CDTF">2024-05-02T12:37:33Z</dcterms:modified>
</cp:coreProperties>
</file>