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8"/>
  </p:notesMasterIdLst>
  <p:sldIdLst>
    <p:sldId id="2147374252" r:id="rId4"/>
    <p:sldId id="2147374333" r:id="rId5"/>
    <p:sldId id="256" r:id="rId6"/>
    <p:sldId id="2147374224" r:id="rId7"/>
    <p:sldId id="2147374350" r:id="rId8"/>
    <p:sldId id="2147374222" r:id="rId9"/>
    <p:sldId id="2147374345" r:id="rId10"/>
    <p:sldId id="2147374344" r:id="rId11"/>
    <p:sldId id="2147374349" r:id="rId12"/>
    <p:sldId id="2147374347" r:id="rId13"/>
    <p:sldId id="2147374348" r:id="rId14"/>
    <p:sldId id="2147374266" r:id="rId15"/>
    <p:sldId id="2147374249" r:id="rId16"/>
    <p:sldId id="2147374223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CDE4EE7-798E-4D3B-AE3E-18C28AABEC2D}">
          <p14:sldIdLst>
            <p14:sldId id="2147374252"/>
            <p14:sldId id="2147374333"/>
            <p14:sldId id="256"/>
            <p14:sldId id="2147374224"/>
            <p14:sldId id="2147374350"/>
            <p14:sldId id="2147374222"/>
            <p14:sldId id="2147374345"/>
            <p14:sldId id="2147374344"/>
            <p14:sldId id="2147374349"/>
            <p14:sldId id="2147374347"/>
            <p14:sldId id="2147374348"/>
            <p14:sldId id="2147374266"/>
            <p14:sldId id="2147374249"/>
            <p14:sldId id="2147374223"/>
          </p14:sldIdLst>
        </p14:section>
        <p14:section name="spare slides" id="{3AF4A297-B454-459D-8C39-83FAC4A79D3D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9" autoAdjust="0"/>
    <p:restoredTop sz="94660"/>
  </p:normalViewPr>
  <p:slideViewPr>
    <p:cSldViewPr snapToGrid="0">
      <p:cViewPr varScale="1">
        <p:scale>
          <a:sx n="69" d="100"/>
          <a:sy n="69" d="100"/>
        </p:scale>
        <p:origin x="11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CD7B2C-129B-4046-9E51-953A0B6A871E}" type="datetimeFigureOut">
              <a:rPr lang="en-GB" smtClean="0"/>
              <a:t>12/06/2024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D53CB-E93D-477B-B45B-67B57B0620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396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Clinical Pathway Initiative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91A11-64F5-481B-8A75-DD70D8FCA99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745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Replace with slide on figures for testing in region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91A11-64F5-481B-8A75-DD70D8FCA99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821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Replace with slide on figures for testing in region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91A11-64F5-481B-8A75-DD70D8FCA99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889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391A11-64F5-481B-8A75-DD70D8FCA99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5343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417A7-B606-49C7-98BC-1B3E969D24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15A5E7-AD32-4832-BD64-F35C832321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5BB59-46E3-46B7-9912-2F6490386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9CD00-1BA2-46FD-A8F2-3ED5C6E7EB36}" type="datetimeFigureOut">
              <a:rPr lang="en-GB" smtClean="0"/>
              <a:t>12/06/2024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BF029-28B7-4A84-8949-A2DAE0407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A32E97-7F89-4AB0-B3A4-904EA0C5F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5B09-A56C-46FE-8274-E87798A47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144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8295D-D0D2-4995-89C9-606E34FE6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085B5-30BF-4719-9B51-BDA236C742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979B8A-5E28-4109-8A37-9C8E1695F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9CD00-1BA2-46FD-A8F2-3ED5C6E7EB36}" type="datetimeFigureOut">
              <a:rPr lang="en-GB" smtClean="0"/>
              <a:t>12/06/2024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E80287-A02B-4880-A778-F03706994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C8200-F954-481E-B26A-BE0BB0DF3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5B09-A56C-46FE-8274-E87798A47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308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E1897B-202F-4EE8-9954-3BC905295F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F5B703-2E29-4785-B412-1803A7A6FE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279252-BC75-4B5B-88CF-25FB09578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9CD00-1BA2-46FD-A8F2-3ED5C6E7EB36}" type="datetimeFigureOut">
              <a:rPr lang="en-GB" smtClean="0"/>
              <a:t>12/06/2024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8E511-3019-48F5-8B5D-3FEFECBF7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2D0214-7C84-4D29-BFAB-DEBC19261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5B09-A56C-46FE-8274-E87798A47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672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AF268F-7FE5-9047-BB58-E4C455043E2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16083" y="1651817"/>
            <a:ext cx="10667301" cy="3945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itle 8"/>
          <p:cNvSpPr>
            <a:spLocks noGrp="1"/>
          </p:cNvSpPr>
          <p:nvPr>
            <p:ph type="title" hasCustomPrompt="1"/>
          </p:nvPr>
        </p:nvSpPr>
        <p:spPr>
          <a:xfrm>
            <a:off x="316114" y="269647"/>
            <a:ext cx="11687535" cy="414000"/>
          </a:xfrm>
          <a:prstGeom prst="rect">
            <a:avLst/>
          </a:prstGeom>
        </p:spPr>
        <p:txBody>
          <a:bodyPr vert="horz"/>
          <a:lstStyle>
            <a:lvl1pPr algn="l" defTabSz="457189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en-GB" sz="3200" b="1" kern="1200" baseline="0" noProof="0" dirty="0">
                <a:solidFill>
                  <a:schemeClr val="tx2"/>
                </a:solidFill>
                <a:latin typeface="Armata" panose="020B0503040500060204" pitchFamily="34" charset="77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6083" y="6255467"/>
            <a:ext cx="528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67" b="1">
                <a:solidFill>
                  <a:srgbClr val="08787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D497AA8-9D38-DC4D-9090-FA51773C604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63283" y="5876017"/>
            <a:ext cx="9408000" cy="60505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67">
                <a:solidFill>
                  <a:schemeClr val="tx1"/>
                </a:solidFill>
              </a:defRPr>
            </a:lvl1pPr>
            <a:lvl2pPr marL="609585" indent="0"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3FE157-A6A7-AD4A-9960-C459893A03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592587"/>
            <a:ext cx="2675467" cy="26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091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451EEDD3-A877-CC4A-B958-D0627C230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740" y="372139"/>
            <a:ext cx="11474303" cy="754912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2D1F2D2E-FFEA-3D4A-AEBA-F1767EE1D05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0083" y="1924051"/>
            <a:ext cx="11333975" cy="3913224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 sz="20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2pPr>
            <a:lvl3pPr>
              <a:defRPr sz="1867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F47144F-E574-5D48-8245-4C591B8CE61B}"/>
              </a:ext>
            </a:extLst>
          </p:cNvPr>
          <p:cNvCxnSpPr>
            <a:cxnSpLocks/>
          </p:cNvCxnSpPr>
          <p:nvPr userDrawn="1"/>
        </p:nvCxnSpPr>
        <p:spPr>
          <a:xfrm>
            <a:off x="358866" y="1360967"/>
            <a:ext cx="11474303" cy="0"/>
          </a:xfrm>
          <a:prstGeom prst="line">
            <a:avLst/>
          </a:prstGeom>
          <a:ln w="34925" cap="rnd">
            <a:solidFill>
              <a:srgbClr val="F7AB28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55524635-7D9D-8042-BFA0-5AB5C9C20F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6000"/>
          </a:blip>
          <a:stretch>
            <a:fillRect/>
          </a:stretch>
        </p:blipFill>
        <p:spPr>
          <a:xfrm rot="2411391">
            <a:off x="10178799" y="4728391"/>
            <a:ext cx="31115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635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C196-E959-4D11-8A96-B6C5273E0881}" type="datetimeFigureOut">
              <a:rPr lang="en-GB" smtClean="0"/>
              <a:t>12/06/2024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D27C-34DE-436E-8895-52ACADC97D3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2628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C196-E959-4D11-8A96-B6C5273E0881}" type="datetimeFigureOut">
              <a:rPr lang="en-GB" smtClean="0"/>
              <a:t>12/06/2024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D27C-34DE-436E-8895-52ACADC97D3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9018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C196-E959-4D11-8A96-B6C5273E0881}" type="datetimeFigureOut">
              <a:rPr lang="en-GB" smtClean="0"/>
              <a:t>12/06/2024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D27C-34DE-436E-8895-52ACADC97D3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48756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C196-E959-4D11-8A96-B6C5273E0881}" type="datetimeFigureOut">
              <a:rPr lang="en-GB" smtClean="0"/>
              <a:t>12/06/2024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D27C-34DE-436E-8895-52ACADC97D3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83663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C196-E959-4D11-8A96-B6C5273E0881}" type="datetimeFigureOut">
              <a:rPr lang="en-GB" smtClean="0"/>
              <a:t>12/06/2024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D27C-34DE-436E-8895-52ACADC97D3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71357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C196-E959-4D11-8A96-B6C5273E0881}" type="datetimeFigureOut">
              <a:rPr lang="en-GB" smtClean="0"/>
              <a:t>12/06/2024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D27C-34DE-436E-8895-52ACADC97D3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8956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759A6-46F9-408D-99C2-74C1E322C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450C1-F802-415E-81FA-2D25CEE0D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A0FCD-480F-4CF2-9F33-F429A0A18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9CD00-1BA2-46FD-A8F2-3ED5C6E7EB36}" type="datetimeFigureOut">
              <a:rPr lang="en-GB" smtClean="0"/>
              <a:t>12/06/2024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B9AA8-265F-4D9F-B1A2-AE1ACD9BA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2406B4-2723-44BC-B2BA-67A8062A8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5B09-A56C-46FE-8274-E87798A47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1732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C196-E959-4D11-8A96-B6C5273E0881}" type="datetimeFigureOut">
              <a:rPr lang="en-GB" smtClean="0"/>
              <a:t>12/06/2024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D27C-34DE-436E-8895-52ACADC97D3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06494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C196-E959-4D11-8A96-B6C5273E0881}" type="datetimeFigureOut">
              <a:rPr lang="en-GB" smtClean="0"/>
              <a:t>12/06/2024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D27C-34DE-436E-8895-52ACADC97D3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11673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C196-E959-4D11-8A96-B6C5273E0881}" type="datetimeFigureOut">
              <a:rPr lang="en-GB" smtClean="0"/>
              <a:t>12/06/2024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D27C-34DE-436E-8895-52ACADC97D3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5577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C196-E959-4D11-8A96-B6C5273E0881}" type="datetimeFigureOut">
              <a:rPr lang="en-GB" smtClean="0"/>
              <a:t>12/06/2024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D27C-34DE-436E-8895-52ACADC97D3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96126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C196-E959-4D11-8A96-B6C5273E0881}" type="datetimeFigureOut">
              <a:rPr lang="en-GB" smtClean="0"/>
              <a:t>12/06/2024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D27C-34DE-436E-8895-52ACADC97D3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15314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934BE-C0B0-4A7E-BF84-23F1897AB909}" type="datetimeFigureOut">
              <a:rPr lang="en-GB" smtClean="0"/>
              <a:t>12/06/2024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573A0-872C-4E33-BF10-1231904553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6118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934BE-C0B0-4A7E-BF84-23F1897AB909}" type="datetimeFigureOut">
              <a:rPr lang="en-GB" smtClean="0"/>
              <a:t>12/06/2024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573A0-872C-4E33-BF10-1231904553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4850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934BE-C0B0-4A7E-BF84-23F1897AB909}" type="datetimeFigureOut">
              <a:rPr lang="en-GB" smtClean="0"/>
              <a:t>12/06/2024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573A0-872C-4E33-BF10-1231904553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8387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934BE-C0B0-4A7E-BF84-23F1897AB909}" type="datetimeFigureOut">
              <a:rPr lang="en-GB" smtClean="0"/>
              <a:t>12/06/2024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573A0-872C-4E33-BF10-1231904553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3082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934BE-C0B0-4A7E-BF84-23F1897AB909}" type="datetimeFigureOut">
              <a:rPr lang="en-GB" smtClean="0"/>
              <a:t>12/06/2024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573A0-872C-4E33-BF10-1231904553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165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CBE38-2068-4C75-B69A-9D75063B6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4C6506-6F29-447A-BB68-7F4D94D6E0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67FEE4-3D79-458D-A420-D9D1A3751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9CD00-1BA2-46FD-A8F2-3ED5C6E7EB36}" type="datetimeFigureOut">
              <a:rPr lang="en-GB" smtClean="0"/>
              <a:t>12/06/2024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105EA0-3175-47E2-A6CD-B4E5E1913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03A6CB-E0C6-4779-8AFC-0291B1F2C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5B09-A56C-46FE-8274-E87798A47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4782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934BE-C0B0-4A7E-BF84-23F1897AB909}" type="datetimeFigureOut">
              <a:rPr lang="en-GB" smtClean="0"/>
              <a:t>12/06/2024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573A0-872C-4E33-BF10-1231904553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3476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934BE-C0B0-4A7E-BF84-23F1897AB909}" type="datetimeFigureOut">
              <a:rPr lang="en-GB" smtClean="0"/>
              <a:t>12/06/2024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573A0-872C-4E33-BF10-1231904553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1608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934BE-C0B0-4A7E-BF84-23F1897AB909}" type="datetimeFigureOut">
              <a:rPr lang="en-GB" smtClean="0"/>
              <a:t>12/06/2024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573A0-872C-4E33-BF10-1231904553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4012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934BE-C0B0-4A7E-BF84-23F1897AB909}" type="datetimeFigureOut">
              <a:rPr lang="en-GB" smtClean="0"/>
              <a:t>12/06/2024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573A0-872C-4E33-BF10-1231904553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8321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934BE-C0B0-4A7E-BF84-23F1897AB909}" type="datetimeFigureOut">
              <a:rPr lang="en-GB" smtClean="0"/>
              <a:t>12/06/2024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573A0-872C-4E33-BF10-1231904553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727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934BE-C0B0-4A7E-BF84-23F1897AB909}" type="datetimeFigureOut">
              <a:rPr lang="en-GB" smtClean="0"/>
              <a:t>12/06/2024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573A0-872C-4E33-BF10-1231904553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112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943A3-64DB-479C-92D6-A873D48C1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C03DA-3E79-446D-B2D7-8AA7D5862D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8CD878-DF27-4E0C-9949-CCF04360C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6D81E6-4EA1-4DBC-B3F9-53F8312DF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9CD00-1BA2-46FD-A8F2-3ED5C6E7EB36}" type="datetimeFigureOut">
              <a:rPr lang="en-GB" smtClean="0"/>
              <a:t>12/06/2024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B66402-D905-4159-BD1B-1654C9B8B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EE1BD9-CC73-4E76-8280-0FF293ABB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5B09-A56C-46FE-8274-E87798A47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293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09D40-8B6C-488F-B797-2479BFAB9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49ADB1-12EB-4D4E-8D6C-75CBE0F6D7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5F037D-A377-49FD-8096-29590349D5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0B54FD-DA6B-44C2-A64E-FD19CC9423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53744C-ECBC-4DE0-A520-DE195D5DC5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9DF745-A019-4691-BFDA-89C4AA35D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9CD00-1BA2-46FD-A8F2-3ED5C6E7EB36}" type="datetimeFigureOut">
              <a:rPr lang="en-GB" smtClean="0"/>
              <a:t>12/06/2024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A32B2D-AD0F-46FC-A028-8849ABC5C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9AD8EE-F50F-4788-BE50-7F0A805D7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5B09-A56C-46FE-8274-E87798A47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765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97EED-2706-4E1C-A31E-EF28DB143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4CB9FA-8A4D-4BCA-8292-A002C9674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9CD00-1BA2-46FD-A8F2-3ED5C6E7EB36}" type="datetimeFigureOut">
              <a:rPr lang="en-GB" smtClean="0"/>
              <a:t>12/06/2024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C15ED4-87A7-4034-83FE-AC5AE8261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0CF54C-FB4A-4EE1-ACE1-76CE31768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5B09-A56C-46FE-8274-E87798A47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729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C9E710-3796-4259-96D0-55832B00A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9CD00-1BA2-46FD-A8F2-3ED5C6E7EB36}" type="datetimeFigureOut">
              <a:rPr lang="en-GB" smtClean="0"/>
              <a:t>12/06/2024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3F33D5-9BC8-49F5-85C7-0310C9588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D9A833-16F2-4582-BD55-E4D175EA1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5B09-A56C-46FE-8274-E87798A47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717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63939-04F1-432F-8A65-FD515E7C5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7B9E5-C452-4F6D-8F7F-FF5B7FFF9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4D5FA5-5A6C-498F-831B-5F1B88166E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CD3E83-83EC-42FF-8A9A-180092F5D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9CD00-1BA2-46FD-A8F2-3ED5C6E7EB36}" type="datetimeFigureOut">
              <a:rPr lang="en-GB" smtClean="0"/>
              <a:t>12/06/2024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70C0E7-E7F4-4E78-BE0B-F3D01722C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2DB190-2D54-4B46-81FA-BD5B5BA9F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5B09-A56C-46FE-8274-E87798A47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754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161E5-3CCC-4152-B57E-AD0E4ADB7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565FB2-6F30-4936-804B-FABA301C24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E5C54A-2CCD-45B6-9960-99A2421920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1A2D82-E911-44F7-A7D1-5C12CD70C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9CD00-1BA2-46FD-A8F2-3ED5C6E7EB36}" type="datetimeFigureOut">
              <a:rPr lang="en-GB" smtClean="0"/>
              <a:t>12/06/2024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7216CE-FC5F-4175-ADC9-4296B60FE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A7B402-A765-435C-94F3-549B53578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5B09-A56C-46FE-8274-E87798A47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196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5B77F4-4356-42C9-8AB1-CF7E43812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A6EB6D-206B-4345-BCC0-7DC63E449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569CA8-2BA7-4042-ACA3-B6622E02DD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9CD00-1BA2-46FD-A8F2-3ED5C6E7EB36}" type="datetimeFigureOut">
              <a:rPr lang="en-GB" smtClean="0"/>
              <a:t>12/06/2024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21468-2152-4006-8767-A43A685AC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92B1F7-7532-433E-B699-5AC7F2529F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25B09-A56C-46FE-8274-E87798A47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529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CC196-E959-4D11-8A96-B6C5273E0881}" type="datetimeFigureOut">
              <a:rPr lang="en-GB" smtClean="0"/>
              <a:t>12/06/2024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5D27C-34DE-436E-8895-52ACADC97D3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5477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934BE-C0B0-4A7E-BF84-23F1897AB909}" type="datetimeFigureOut">
              <a:rPr lang="en-GB" smtClean="0"/>
              <a:t>12/06/2024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573A0-872C-4E33-BF10-1231904553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014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mailto:rduh.exetergenomicslaboratory@nhs.net" TargetMode="External"/><Relationship Id="rId13" Type="http://schemas.openxmlformats.org/officeDocument/2006/relationships/image" Target="../media/image36.png"/><Relationship Id="rId3" Type="http://schemas.openxmlformats.org/officeDocument/2006/relationships/hyperlink" Target="https://www.england.nhs.uk/publication/national-genomic-test-directories/" TargetMode="External"/><Relationship Id="rId7" Type="http://schemas.openxmlformats.org/officeDocument/2006/relationships/hyperlink" Target="mailto:nbn-tr.swglhcancer@nhs.net" TargetMode="External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rduh.swgenomicpractitioner@nhs.net" TargetMode="External"/><Relationship Id="rId11" Type="http://schemas.openxmlformats.org/officeDocument/2006/relationships/hyperlink" Target="mailto:rde-tr.pcgreferrals@nhs.net" TargetMode="External"/><Relationship Id="rId5" Type="http://schemas.openxmlformats.org/officeDocument/2006/relationships/hyperlink" Target="https://pixabay.com/en/nurse-medical-medicine-health-hero-1355357/" TargetMode="External"/><Relationship Id="rId15" Type="http://schemas.openxmlformats.org/officeDocument/2006/relationships/image" Target="../media/image5.png"/><Relationship Id="rId10" Type="http://schemas.openxmlformats.org/officeDocument/2006/relationships/hyperlink" Target="mailto:uhb-tr.clinicalgeneticsuhb@nhs.net" TargetMode="External"/><Relationship Id="rId4" Type="http://schemas.openxmlformats.org/officeDocument/2006/relationships/image" Target="../media/image33.png"/><Relationship Id="rId9" Type="http://schemas.openxmlformats.org/officeDocument/2006/relationships/image" Target="../media/image34.png"/><Relationship Id="rId1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Ruth.cleaver@nhs.net" TargetMode="External"/><Relationship Id="rId7" Type="http://schemas.openxmlformats.org/officeDocument/2006/relationships/image" Target="../media/image32.png"/><Relationship Id="rId2" Type="http://schemas.openxmlformats.org/officeDocument/2006/relationships/hyperlink" Target="mailto:nbn-tr.swglhcancer@nhs.net" TargetMode="External"/><Relationship Id="rId1" Type="http://schemas.openxmlformats.org/officeDocument/2006/relationships/slideLayout" Target="../slideLayouts/slideLayout26.xml"/><Relationship Id="rId6" Type="http://schemas.openxmlformats.org/officeDocument/2006/relationships/hyperlink" Target="mailto:Tracie.miles@nhs.net" TargetMode="External"/><Relationship Id="rId5" Type="http://schemas.openxmlformats.org/officeDocument/2006/relationships/hyperlink" Target="mailto:F.mcdermott@nhs.net" TargetMode="External"/><Relationship Id="rId4" Type="http://schemas.openxmlformats.org/officeDocument/2006/relationships/hyperlink" Target="mailto:Matildabradford@nhs.ne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hyperlink" Target="https://www.nbt.nhs.uk/south-west-genomic-laboratory-hub/swglh-sample-test-information/swglh-inherited-cancer-testing-services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bt.nhs.uk/sites/default/files/document/GMS%20Test%20Order%20Form%20v1.3.pdf" TargetMode="External"/><Relationship Id="rId2" Type="http://schemas.openxmlformats.org/officeDocument/2006/relationships/hyperlink" Target="https://www.nbt.nhs.uk/sites/default/files/document/SWGLH-%20Cancer%20Genomics%20Test%20Request%20Form%20-%20Solid%20Tumour-Adult%20Sept%202022.doc" TargetMode="Externa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5.png"/><Relationship Id="rId4" Type="http://schemas.openxmlformats.org/officeDocument/2006/relationships/hyperlink" Target="https://www.england.nhs.uk/publication/national-genomic-test-directories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5" Type="http://schemas.openxmlformats.org/officeDocument/2006/relationships/hyperlink" Target="https://www.england.nhs.uk/publication/national-genomic-test-directories/" TargetMode="Externa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ngland.nhs.uk/publication/national-genomic-test-directories/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5.png"/><Relationship Id="rId5" Type="http://schemas.openxmlformats.org/officeDocument/2006/relationships/hyperlink" Target="https://www.england.nhs.uk/publication/national-genomic-test-directories/" TargetMode="External"/><Relationship Id="rId4" Type="http://schemas.openxmlformats.org/officeDocument/2006/relationships/hyperlink" Target="mailto:nbntr.bglexportscientist@nhs.ne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1,274 Twitter Logo Stock Video Footage - 4K and HD Video Clips |  Shutterstock">
            <a:extLst>
              <a:ext uri="{FF2B5EF4-FFF2-40B4-BE49-F238E27FC236}">
                <a16:creationId xmlns:a16="http://schemas.microsoft.com/office/drawing/2014/main" id="{BD1B780E-9F87-48FA-857A-771C8463D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976" y="6023461"/>
            <a:ext cx="1699273" cy="76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8CD5EF-0C39-41DC-8D1E-F99BB3CE1B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00275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7855153-E5B5-47AD-A044-CFCE84185AC7}"/>
              </a:ext>
            </a:extLst>
          </p:cNvPr>
          <p:cNvSpPr txBox="1"/>
          <p:nvPr/>
        </p:nvSpPr>
        <p:spPr>
          <a:xfrm>
            <a:off x="3048175" y="1697524"/>
            <a:ext cx="73654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GMSA update: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Genomic testing in prostate cancer</a:t>
            </a:r>
            <a:endParaRPr kumimoji="0" lang="en-GB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FF62833E-0D43-4963-BA4E-1ADD651F333C}"/>
              </a:ext>
            </a:extLst>
          </p:cNvPr>
          <p:cNvSpPr txBox="1"/>
          <p:nvPr/>
        </p:nvSpPr>
        <p:spPr>
          <a:xfrm>
            <a:off x="3048174" y="4260661"/>
            <a:ext cx="54921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srgbClr val="76869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Matilda Bradford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Genetic Counselling Lead for Cancer, SW GMSA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Principal Genetic Counsellor, Peninsula Clinical Genetics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6C18918-AAAA-4FD7-9A4D-C00833B49EE2}"/>
              </a:ext>
            </a:extLst>
          </p:cNvPr>
          <p:cNvSpPr txBox="1">
            <a:spLocks/>
          </p:cNvSpPr>
          <p:nvPr/>
        </p:nvSpPr>
        <p:spPr>
          <a:xfrm rot="10800000" flipV="1">
            <a:off x="7523348" y="6188363"/>
            <a:ext cx="4655127" cy="436523"/>
          </a:xfrm>
          <a:prstGeom prst="rect">
            <a:avLst/>
          </a:prstGeom>
          <a:solidFill>
            <a:srgbClr val="8ADDFA"/>
          </a:solidFill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@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SWGenomics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/ @SWGLH / @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NHSgms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EF9BB83-7D32-47CA-B3E8-F3CEB37C77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388" y="149994"/>
            <a:ext cx="2261024" cy="66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813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D981D9-90AC-46EF-8B2C-721197B2A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156" y="1162063"/>
            <a:ext cx="12192000" cy="39191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E41C54A-65D2-4FCC-98B0-A5A28A76F8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388" y="149994"/>
            <a:ext cx="2261024" cy="66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856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017B50-B704-4BB1-B1CF-89E431D17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2678"/>
            <a:ext cx="12192000" cy="375255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6964A31-3D50-4624-87E9-859AB37CF89A}"/>
              </a:ext>
            </a:extLst>
          </p:cNvPr>
          <p:cNvSpPr/>
          <p:nvPr/>
        </p:nvSpPr>
        <p:spPr>
          <a:xfrm>
            <a:off x="170802" y="4199045"/>
            <a:ext cx="4516607" cy="2523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u="sng" dirty="0"/>
              <a:t>ALL</a:t>
            </a:r>
            <a:r>
              <a:rPr lang="en-GB" sz="2600" dirty="0"/>
              <a:t> patients with a </a:t>
            </a:r>
            <a:r>
              <a:rPr lang="en-GB" sz="2600" u="sng" dirty="0"/>
              <a:t>germline</a:t>
            </a:r>
            <a:r>
              <a:rPr lang="en-GB" sz="2600" dirty="0"/>
              <a:t> BRCA1/2 variant (pathogenic or VUS), or an unexplained family history should be referred to the Clinical Genetics Service</a:t>
            </a:r>
          </a:p>
        </p:txBody>
      </p:sp>
    </p:spTree>
    <p:extLst>
      <p:ext uri="{BB962C8B-B14F-4D97-AF65-F5344CB8AC3E}">
        <p14:creationId xmlns:p14="http://schemas.microsoft.com/office/powerpoint/2010/main" val="1421645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BB4E1AA-8C72-4F32-ABAA-4AAC32611092}"/>
              </a:ext>
            </a:extLst>
          </p:cNvPr>
          <p:cNvSpPr txBox="1"/>
          <p:nvPr/>
        </p:nvSpPr>
        <p:spPr>
          <a:xfrm>
            <a:off x="323528" y="339502"/>
            <a:ext cx="7410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Samples Received to Date (2023)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6C8B43-B337-6E38-42F2-79263E01F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806" y="1674674"/>
            <a:ext cx="8328052" cy="37136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F48D5C-D4F8-42B6-7EE9-C73AB2ABA898}"/>
              </a:ext>
            </a:extLst>
          </p:cNvPr>
          <p:cNvSpPr txBox="1"/>
          <p:nvPr/>
        </p:nvSpPr>
        <p:spPr>
          <a:xfrm>
            <a:off x="7949733" y="2400186"/>
            <a:ext cx="4345753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~100 patients a month for M218 somatic prostate testing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Failure rate is ~12%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Received ~ 4/month for R444 			(mostly Torbay)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Received ~3 /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 for R430</a:t>
            </a:r>
          </a:p>
          <a:p>
            <a:pPr lvl="1"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558A10-70D8-9FC9-E6C4-87B5F15B96F1}"/>
              </a:ext>
            </a:extLst>
          </p:cNvPr>
          <p:cNvSpPr txBox="1"/>
          <p:nvPr/>
        </p:nvSpPr>
        <p:spPr>
          <a:xfrm>
            <a:off x="1892269" y="6153771"/>
            <a:ext cx="8883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Graph of Sample increase for M218 – somatic prostate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E785A0-6D89-471A-A453-2F39C44EF4D8}"/>
              </a:ext>
            </a:extLst>
          </p:cNvPr>
          <p:cNvSpPr txBox="1"/>
          <p:nvPr/>
        </p:nvSpPr>
        <p:spPr>
          <a:xfrm rot="16200000">
            <a:off x="-386053" y="3300648"/>
            <a:ext cx="1606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Patients (n)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C9DEFB-76EA-421E-8232-D8278281AAA9}"/>
              </a:ext>
            </a:extLst>
          </p:cNvPr>
          <p:cNvSpPr txBox="1"/>
          <p:nvPr/>
        </p:nvSpPr>
        <p:spPr>
          <a:xfrm>
            <a:off x="1182255" y="5612235"/>
            <a:ext cx="7996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FEB         MAR        APR        MAY       JUN       JUL         AUG        SEP         OCT        NOV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62A0AE-8CFC-495F-9D32-961EEE0CD0B2}"/>
              </a:ext>
            </a:extLst>
          </p:cNvPr>
          <p:cNvSpPr txBox="1"/>
          <p:nvPr/>
        </p:nvSpPr>
        <p:spPr>
          <a:xfrm>
            <a:off x="380407" y="1768017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8B6240-DB4B-4D83-BF32-E416A75E548B}"/>
              </a:ext>
            </a:extLst>
          </p:cNvPr>
          <p:cNvSpPr txBox="1"/>
          <p:nvPr/>
        </p:nvSpPr>
        <p:spPr>
          <a:xfrm>
            <a:off x="489944" y="49256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7A3876-1F59-4F33-ABE8-1E1B32C1ECDF}"/>
              </a:ext>
            </a:extLst>
          </p:cNvPr>
          <p:cNvSpPr txBox="1"/>
          <p:nvPr/>
        </p:nvSpPr>
        <p:spPr>
          <a:xfrm>
            <a:off x="3548543" y="2508308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NICE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F80418B-F553-403F-ABD0-CBA047DB93BD}"/>
              </a:ext>
            </a:extLst>
          </p:cNvPr>
          <p:cNvCxnSpPr>
            <a:cxnSpLocks/>
          </p:cNvCxnSpPr>
          <p:nvPr/>
        </p:nvCxnSpPr>
        <p:spPr>
          <a:xfrm>
            <a:off x="3862090" y="3028426"/>
            <a:ext cx="0" cy="503054"/>
          </a:xfrm>
          <a:prstGeom prst="straightConnector1">
            <a:avLst/>
          </a:prstGeom>
          <a:ln w="44450">
            <a:solidFill>
              <a:srgbClr val="FF000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BB173505-15F1-47B3-8E06-9DA2DF179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4569" y="57864"/>
            <a:ext cx="1957431" cy="86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761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30DF4-466B-4E6C-B25D-ACA2EF4C5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999" y="250899"/>
            <a:ext cx="7748449" cy="766989"/>
          </a:xfrm>
        </p:spPr>
        <p:txBody>
          <a:bodyPr>
            <a:normAutofit/>
          </a:bodyPr>
          <a:lstStyle/>
          <a:p>
            <a:pPr algn="l"/>
            <a:r>
              <a:rPr lang="en-US" sz="3733" b="1" dirty="0">
                <a:solidFill>
                  <a:srgbClr val="005E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Getting the right support</a:t>
            </a:r>
            <a:endParaRPr lang="en-GB" sz="3733" b="1" dirty="0">
              <a:solidFill>
                <a:srgbClr val="005EB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7B9C54-466F-4A20-8B0C-9D8CBF41A760}"/>
              </a:ext>
            </a:extLst>
          </p:cNvPr>
          <p:cNvSpPr/>
          <p:nvPr/>
        </p:nvSpPr>
        <p:spPr>
          <a:xfrm>
            <a:off x="4051480" y="1195958"/>
            <a:ext cx="6045831" cy="734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https://www.england.nhs.uk/publication/national-genomic-test-directories/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D0FEE3-47F4-0348-A900-E7825D43E66F}"/>
              </a:ext>
            </a:extLst>
          </p:cNvPr>
          <p:cNvSpPr txBox="1"/>
          <p:nvPr/>
        </p:nvSpPr>
        <p:spPr>
          <a:xfrm>
            <a:off x="752241" y="2322264"/>
            <a:ext cx="3248665" cy="110799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Unsure what test you need to request?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Contact the lab!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69861E-6618-4E0A-8CD8-A113D40E97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841246" y="5210345"/>
            <a:ext cx="842678" cy="15191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00926DF-E93A-42D2-8279-EE70DC7CEA65}"/>
              </a:ext>
            </a:extLst>
          </p:cNvPr>
          <p:cNvSpPr txBox="1"/>
          <p:nvPr/>
        </p:nvSpPr>
        <p:spPr>
          <a:xfrm>
            <a:off x="6328983" y="5875333"/>
            <a:ext cx="4007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6"/>
              </a:rPr>
              <a:t>rduh.swgenomicpractitioner@nhs.net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2BEE0A-A76F-4801-B288-EE3765575907}"/>
              </a:ext>
            </a:extLst>
          </p:cNvPr>
          <p:cNvSpPr/>
          <p:nvPr/>
        </p:nvSpPr>
        <p:spPr>
          <a:xfrm>
            <a:off x="6482690" y="2785461"/>
            <a:ext cx="40990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hlinkClick r:id="rId7"/>
              </a:rPr>
              <a:t>nbn-tr.swglhcancer@nhs.net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hlinkClick r:id="rId8"/>
            </a:endParaRPr>
          </a:p>
          <a:p>
            <a:pPr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8"/>
              </a:rPr>
              <a:t>rduh.exetergenomicslaboratory@nhs.net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4046CC-7A2C-4E9E-BDCF-800BF2CE4E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02278" y="3809183"/>
            <a:ext cx="1667012" cy="11424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E12F560-DDEF-4DE3-A68B-3BDF20C8C2D7}"/>
              </a:ext>
            </a:extLst>
          </p:cNvPr>
          <p:cNvSpPr txBox="1"/>
          <p:nvPr/>
        </p:nvSpPr>
        <p:spPr>
          <a:xfrm>
            <a:off x="9274629" y="58079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448EE5-2B19-4F23-9609-8054EF5802F3}"/>
              </a:ext>
            </a:extLst>
          </p:cNvPr>
          <p:cNvSpPr txBox="1"/>
          <p:nvPr/>
        </p:nvSpPr>
        <p:spPr>
          <a:xfrm>
            <a:off x="752240" y="5253949"/>
            <a:ext cx="3248665" cy="110799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Unsure what paperwork to complete?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Contact us!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6E3645-7FCF-43B4-BD9D-38537323F404}"/>
              </a:ext>
            </a:extLst>
          </p:cNvPr>
          <p:cNvSpPr txBox="1"/>
          <p:nvPr/>
        </p:nvSpPr>
        <p:spPr>
          <a:xfrm>
            <a:off x="752239" y="3775683"/>
            <a:ext cx="3248665" cy="110799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Complex case or </a:t>
            </a: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further advice 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needed?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Contact CG!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7B72A2E-7470-456C-A0AC-5EC4787F877E}"/>
              </a:ext>
            </a:extLst>
          </p:cNvPr>
          <p:cNvSpPr txBox="1"/>
          <p:nvPr/>
        </p:nvSpPr>
        <p:spPr>
          <a:xfrm>
            <a:off x="6482690" y="4307058"/>
            <a:ext cx="3555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10"/>
              </a:rPr>
              <a:t>uhb-tr.clinicalgeneticsuhb@nhs.net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6AA2F2-8B02-4D21-8745-7623DA8038D6}"/>
              </a:ext>
            </a:extLst>
          </p:cNvPr>
          <p:cNvSpPr txBox="1"/>
          <p:nvPr/>
        </p:nvSpPr>
        <p:spPr>
          <a:xfrm>
            <a:off x="6521242" y="3937726"/>
            <a:ext cx="2814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11"/>
              </a:rPr>
              <a:t>rduh.pcgreferrals@nhs.net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96839F0-F3D2-4B76-9499-2567725716C2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4418" t="21192"/>
          <a:stretch/>
        </p:blipFill>
        <p:spPr>
          <a:xfrm>
            <a:off x="4355881" y="2309447"/>
            <a:ext cx="1813409" cy="132135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253D173-9B54-4EA6-9A85-16A1FDE83A84}"/>
              </a:ext>
            </a:extLst>
          </p:cNvPr>
          <p:cNvSpPr txBox="1"/>
          <p:nvPr/>
        </p:nvSpPr>
        <p:spPr>
          <a:xfrm>
            <a:off x="4978522" y="5868889"/>
            <a:ext cx="35726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GNP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69CAFFB-20D0-44D2-AEA6-865150CA58E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2239" y="1121764"/>
            <a:ext cx="2813762" cy="680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A65323-7307-4E3A-BE35-DF7B0924E8E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929349" y="4165941"/>
            <a:ext cx="1667012" cy="164200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996F24D-22CA-40DB-A1C3-73B7B1E79B2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864" y="116074"/>
            <a:ext cx="2531317" cy="74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703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3901C-26AC-AD3D-AE13-956542383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contacts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4919E-6E71-0739-5001-EB1E9F6742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>
                <a:hlinkClick r:id="rId2"/>
              </a:rPr>
              <a:t>nbn-tr.swglhcancer@nhs.net</a:t>
            </a:r>
            <a:endParaRPr lang="en-GB" dirty="0"/>
          </a:p>
          <a:p>
            <a:pPr lvl="1"/>
            <a:r>
              <a:rPr lang="en-GB" dirty="0"/>
              <a:t>Cancer genetics team at Bristol Genomics lab, checked daily by Duty Scientist (solid tumour and germline)</a:t>
            </a:r>
          </a:p>
          <a:p>
            <a:r>
              <a:rPr lang="en-GB" dirty="0">
                <a:hlinkClick r:id="rId3"/>
              </a:rPr>
              <a:t>Ruth.cleaver@nhs.net</a:t>
            </a:r>
            <a:endParaRPr lang="en-GB" dirty="0"/>
          </a:p>
          <a:p>
            <a:pPr lvl="1"/>
            <a:r>
              <a:rPr lang="en-GB" dirty="0"/>
              <a:t>Consultant Clinical Geneticist and Cancer Lead SW GMSA</a:t>
            </a:r>
          </a:p>
          <a:p>
            <a:r>
              <a:rPr lang="en-GB" dirty="0">
                <a:hlinkClick r:id="rId4"/>
              </a:rPr>
              <a:t>Matildabradford@nhs.net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Genetic Counselling Lead SW GMSA</a:t>
            </a:r>
          </a:p>
          <a:p>
            <a:r>
              <a:rPr lang="en-GB" dirty="0">
                <a:hlinkClick r:id="rId5"/>
              </a:rPr>
              <a:t>F.mcdermott@nhs.net</a:t>
            </a:r>
            <a:endParaRPr lang="en-GB" dirty="0"/>
          </a:p>
          <a:p>
            <a:pPr lvl="1"/>
            <a:r>
              <a:rPr lang="en-GB" dirty="0"/>
              <a:t>Colorectal Surgeon &amp; Cancer Lead, SW GMSA</a:t>
            </a:r>
          </a:p>
          <a:p>
            <a:r>
              <a:rPr lang="en-GB" dirty="0">
                <a:hlinkClick r:id="rId6"/>
              </a:rPr>
              <a:t>Tracie.miles@nhs.net</a:t>
            </a:r>
            <a:endParaRPr lang="en-GB" dirty="0"/>
          </a:p>
          <a:p>
            <a:pPr lvl="1"/>
            <a:r>
              <a:rPr lang="en-GB" dirty="0"/>
              <a:t>Nursing and midwifery lead, SW GMSA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3466AA-978B-4382-AE5D-1FDB59CC0C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34569" y="57864"/>
            <a:ext cx="1957431" cy="86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676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0C534C1-7039-4ED5-AB45-6DE5232BDF9E}"/>
              </a:ext>
            </a:extLst>
          </p:cNvPr>
          <p:cNvSpPr txBox="1"/>
          <p:nvPr/>
        </p:nvSpPr>
        <p:spPr>
          <a:xfrm>
            <a:off x="309904" y="1645619"/>
            <a:ext cx="4031437" cy="3939344"/>
          </a:xfrm>
          <a:prstGeom prst="rect">
            <a:avLst/>
          </a:prstGeom>
          <a:solidFill>
            <a:srgbClr val="0EB6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342900" indent="-342900" defTabSz="914309">
              <a:spcAft>
                <a:spcPts val="1200"/>
              </a:spcAft>
              <a:buFont typeface="Arial" panose="020B0604020202020204" pitchFamily="34" charset="0"/>
              <a:buChar char="•"/>
              <a:defRPr sz="24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800" dirty="0"/>
              <a:t>National programme locally delivered</a:t>
            </a:r>
          </a:p>
          <a:p>
            <a:r>
              <a:rPr lang="en-GB" sz="1800" dirty="0"/>
              <a:t>Work with both clinical genetics services to develop pathways, competencies and education delivery</a:t>
            </a:r>
          </a:p>
          <a:p>
            <a:r>
              <a:rPr lang="en-GB" sz="1800" dirty="0"/>
              <a:t>CPI development</a:t>
            </a:r>
          </a:p>
          <a:p>
            <a:r>
              <a:rPr lang="en-GB" sz="1800" dirty="0"/>
              <a:t>Peer to Peer support network</a:t>
            </a:r>
          </a:p>
          <a:p>
            <a:r>
              <a:rPr lang="en-GB" sz="1800" dirty="0"/>
              <a:t>Tool kit approach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715E5A-2E4F-4D4B-B4BD-579AD00039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388" y="149994"/>
            <a:ext cx="2261024" cy="6613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01DE232-8326-478E-9339-A6D0F87F6EDA}"/>
              </a:ext>
            </a:extLst>
          </p:cNvPr>
          <p:cNvSpPr txBox="1"/>
          <p:nvPr/>
        </p:nvSpPr>
        <p:spPr>
          <a:xfrm>
            <a:off x="162588" y="179710"/>
            <a:ext cx="10024503" cy="666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3730" b="1" dirty="0">
                <a:solidFill>
                  <a:srgbClr val="005EB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What is ‘mainstreaming’?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888D2B-6F0D-4EFF-A839-2DDB1CA68A54}"/>
              </a:ext>
            </a:extLst>
          </p:cNvPr>
          <p:cNvSpPr txBox="1"/>
          <p:nvPr/>
        </p:nvSpPr>
        <p:spPr>
          <a:xfrm>
            <a:off x="4439392" y="1690062"/>
            <a:ext cx="426676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marR="0" lvl="0" indent="-3809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Supporting diagnosis at the earliest point in the pathway</a:t>
            </a:r>
          </a:p>
          <a:p>
            <a:pPr marL="380990" marR="0" lvl="0" indent="-3809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Proactively direct resources where they can impact on patient care most</a:t>
            </a:r>
          </a:p>
          <a:p>
            <a:pPr marL="380990" marR="0" lvl="0" indent="-3809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Adapt the way we work to make the best use of new technologies</a:t>
            </a:r>
          </a:p>
          <a:p>
            <a:pPr marL="380990" marR="0" lvl="0" indent="-3809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Provide an infrastructure which supports decision making</a:t>
            </a:r>
          </a:p>
          <a:p>
            <a:pPr marL="380990" marR="0" lvl="0" indent="-3809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Increasing access to safe and appropriate genomic testing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19D423-9DE1-4471-8B34-38DD8D5A6EDD}"/>
              </a:ext>
            </a:extLst>
          </p:cNvPr>
          <p:cNvSpPr txBox="1"/>
          <p:nvPr/>
        </p:nvSpPr>
        <p:spPr>
          <a:xfrm>
            <a:off x="222743" y="1179131"/>
            <a:ext cx="15776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it is…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7D23CF-0763-4158-820B-3E21AD4A2C69}"/>
              </a:ext>
            </a:extLst>
          </p:cNvPr>
          <p:cNvSpPr txBox="1"/>
          <p:nvPr/>
        </p:nvSpPr>
        <p:spPr>
          <a:xfrm>
            <a:off x="387497" y="5774433"/>
            <a:ext cx="1967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it’s not…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11A39F-7A2B-447F-99B7-61FE8D9EE8F9}"/>
              </a:ext>
            </a:extLst>
          </p:cNvPr>
          <p:cNvSpPr txBox="1"/>
          <p:nvPr/>
        </p:nvSpPr>
        <p:spPr>
          <a:xfrm>
            <a:off x="1800419" y="5745515"/>
            <a:ext cx="5396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replacement for the expertise in the genetics service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B662D0A-A013-4F52-BE54-6C226811EB4E}"/>
              </a:ext>
            </a:extLst>
          </p:cNvPr>
          <p:cNvGrpSpPr/>
          <p:nvPr/>
        </p:nvGrpSpPr>
        <p:grpSpPr>
          <a:xfrm>
            <a:off x="8637146" y="1645619"/>
            <a:ext cx="3244950" cy="3798698"/>
            <a:chOff x="4669060" y="1762034"/>
            <a:chExt cx="3918109" cy="456934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1C23AF1-77FD-4F10-BAD8-1990B88DB7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4669060" y="1762034"/>
              <a:ext cx="3918109" cy="4569347"/>
            </a:xfrm>
            <a:custGeom>
              <a:avLst/>
              <a:gdLst>
                <a:gd name="connsiteX0" fmla="*/ 0 w 3651866"/>
                <a:gd name="connsiteY0" fmla="*/ 0 h 4258852"/>
                <a:gd name="connsiteX1" fmla="*/ 3651866 w 3651866"/>
                <a:gd name="connsiteY1" fmla="*/ 0 h 4258852"/>
                <a:gd name="connsiteX2" fmla="*/ 3651866 w 3651866"/>
                <a:gd name="connsiteY2" fmla="*/ 4258852 h 4258852"/>
                <a:gd name="connsiteX3" fmla="*/ 0 w 3651866"/>
                <a:gd name="connsiteY3" fmla="*/ 4258852 h 4258852"/>
                <a:gd name="connsiteX4" fmla="*/ 0 w 3651866"/>
                <a:gd name="connsiteY4" fmla="*/ 0 h 4258852"/>
                <a:gd name="connsiteX5" fmla="*/ 1234415 w 3651866"/>
                <a:gd name="connsiteY5" fmla="*/ 2315204 h 4258852"/>
                <a:gd name="connsiteX6" fmla="*/ 223541 w 3651866"/>
                <a:gd name="connsiteY6" fmla="*/ 3280914 h 4258852"/>
                <a:gd name="connsiteX7" fmla="*/ 1234415 w 3651866"/>
                <a:gd name="connsiteY7" fmla="*/ 4246624 h 4258852"/>
                <a:gd name="connsiteX8" fmla="*/ 2245289 w 3651866"/>
                <a:gd name="connsiteY8" fmla="*/ 3280914 h 4258852"/>
                <a:gd name="connsiteX9" fmla="*/ 1234415 w 3651866"/>
                <a:gd name="connsiteY9" fmla="*/ 2315204 h 4258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51866" h="4258852">
                  <a:moveTo>
                    <a:pt x="0" y="0"/>
                  </a:moveTo>
                  <a:lnTo>
                    <a:pt x="3651866" y="0"/>
                  </a:lnTo>
                  <a:lnTo>
                    <a:pt x="3651866" y="4258852"/>
                  </a:lnTo>
                  <a:lnTo>
                    <a:pt x="0" y="4258852"/>
                  </a:lnTo>
                  <a:lnTo>
                    <a:pt x="0" y="0"/>
                  </a:lnTo>
                  <a:close/>
                  <a:moveTo>
                    <a:pt x="1234415" y="2315204"/>
                  </a:moveTo>
                  <a:cubicBezTo>
                    <a:pt x="676125" y="2315204"/>
                    <a:pt x="223541" y="2747567"/>
                    <a:pt x="223541" y="3280914"/>
                  </a:cubicBezTo>
                  <a:cubicBezTo>
                    <a:pt x="223541" y="3814261"/>
                    <a:pt x="676125" y="4246624"/>
                    <a:pt x="1234415" y="4246624"/>
                  </a:cubicBezTo>
                  <a:cubicBezTo>
                    <a:pt x="1792705" y="4246624"/>
                    <a:pt x="2245289" y="3814261"/>
                    <a:pt x="2245289" y="3280914"/>
                  </a:cubicBezTo>
                  <a:cubicBezTo>
                    <a:pt x="2245289" y="2747567"/>
                    <a:pt x="1792705" y="2315204"/>
                    <a:pt x="1234415" y="2315204"/>
                  </a:cubicBezTo>
                  <a:close/>
                </a:path>
              </a:pathLst>
            </a:custGeom>
            <a:effectLst>
              <a:innerShdw blurRad="63500" dist="50800" dir="5400000">
                <a:prstClr val="black">
                  <a:alpha val="50000"/>
                </a:prstClr>
              </a:innerShdw>
              <a:softEdge rad="127000"/>
            </a:effec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75648B7-0039-4F31-8004-70376274B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 l="6121" t="54362" r="38517" b="287"/>
            <a:stretch>
              <a:fillRect/>
            </a:stretch>
          </p:blipFill>
          <p:spPr>
            <a:xfrm>
              <a:off x="5010857" y="4088249"/>
              <a:ext cx="2021223" cy="1930919"/>
            </a:xfrm>
            <a:custGeom>
              <a:avLst/>
              <a:gdLst>
                <a:gd name="connsiteX0" fmla="*/ 1010874 w 2021748"/>
                <a:gd name="connsiteY0" fmla="*/ 0 h 1931420"/>
                <a:gd name="connsiteX1" fmla="*/ 2021748 w 2021748"/>
                <a:gd name="connsiteY1" fmla="*/ 965710 h 1931420"/>
                <a:gd name="connsiteX2" fmla="*/ 1010874 w 2021748"/>
                <a:gd name="connsiteY2" fmla="*/ 1931420 h 1931420"/>
                <a:gd name="connsiteX3" fmla="*/ 0 w 2021748"/>
                <a:gd name="connsiteY3" fmla="*/ 965710 h 1931420"/>
                <a:gd name="connsiteX4" fmla="*/ 1010874 w 2021748"/>
                <a:gd name="connsiteY4" fmla="*/ 0 h 1931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1748" h="1931420">
                  <a:moveTo>
                    <a:pt x="1010874" y="0"/>
                  </a:moveTo>
                  <a:cubicBezTo>
                    <a:pt x="1569164" y="0"/>
                    <a:pt x="2021748" y="432363"/>
                    <a:pt x="2021748" y="965710"/>
                  </a:cubicBezTo>
                  <a:cubicBezTo>
                    <a:pt x="2021748" y="1499057"/>
                    <a:pt x="1569164" y="1931420"/>
                    <a:pt x="1010874" y="1931420"/>
                  </a:cubicBezTo>
                  <a:cubicBezTo>
                    <a:pt x="452584" y="1931420"/>
                    <a:pt x="0" y="1499057"/>
                    <a:pt x="0" y="965710"/>
                  </a:cubicBezTo>
                  <a:cubicBezTo>
                    <a:pt x="0" y="432363"/>
                    <a:pt x="452584" y="0"/>
                    <a:pt x="1010874" y="0"/>
                  </a:cubicBezTo>
                  <a:close/>
                </a:path>
              </a:pathLst>
            </a:custGeom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B0864F5-0B70-49D5-918A-BAA9D702548C}"/>
              </a:ext>
            </a:extLst>
          </p:cNvPr>
          <p:cNvSpPr txBox="1"/>
          <p:nvPr/>
        </p:nvSpPr>
        <p:spPr>
          <a:xfrm>
            <a:off x="8637146" y="5584963"/>
            <a:ext cx="3554854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SW Genomic Laboratory Hub (SWGLH)</a:t>
            </a:r>
          </a:p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SW Genomic Medicine Service Alliance (SWGMSA)</a:t>
            </a:r>
          </a:p>
        </p:txBody>
      </p:sp>
    </p:spTree>
    <p:extLst>
      <p:ext uri="{BB962C8B-B14F-4D97-AF65-F5344CB8AC3E}">
        <p14:creationId xmlns:p14="http://schemas.microsoft.com/office/powerpoint/2010/main" val="4039067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3A042B-3A49-4821-A2CC-A5A07A0F15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376" y="116074"/>
            <a:ext cx="3071805" cy="898555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EB49C20B-B0E0-4182-8476-C9D06E1B39B5}"/>
              </a:ext>
            </a:extLst>
          </p:cNvPr>
          <p:cNvGrpSpPr/>
          <p:nvPr/>
        </p:nvGrpSpPr>
        <p:grpSpPr>
          <a:xfrm>
            <a:off x="385487" y="2113980"/>
            <a:ext cx="3614298" cy="3918768"/>
            <a:chOff x="204628" y="1299298"/>
            <a:chExt cx="3530748" cy="4086416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F114333-AC1C-44BE-9E50-13444B215B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4628" y="1299298"/>
              <a:ext cx="3530748" cy="198762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70ED71FA-7C4A-404E-ACF1-F459051107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4628" y="3398089"/>
              <a:ext cx="3506861" cy="198762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44EC0E0-69CE-4F56-953E-A6EADCF6209C}"/>
              </a:ext>
            </a:extLst>
          </p:cNvPr>
          <p:cNvGrpSpPr/>
          <p:nvPr/>
        </p:nvGrpSpPr>
        <p:grpSpPr>
          <a:xfrm>
            <a:off x="4617952" y="1002968"/>
            <a:ext cx="3090850" cy="2073985"/>
            <a:chOff x="4586649" y="1186360"/>
            <a:chExt cx="3450581" cy="2469483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83E7D237-CF81-487A-BD3F-F67A052C3E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9737161">
              <a:off x="4586649" y="1456661"/>
              <a:ext cx="1476323" cy="208892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CCAE5FFE-800B-4CC9-A8E4-2F98E810A9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310783">
              <a:off x="6463153" y="1398895"/>
              <a:ext cx="1574077" cy="2256948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A70F522F-25D4-435D-9B2B-08C3C414213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77789" y="1186360"/>
              <a:ext cx="1558745" cy="229539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48B68B8-1931-469B-892E-661491CDF85B}"/>
              </a:ext>
            </a:extLst>
          </p:cNvPr>
          <p:cNvGrpSpPr/>
          <p:nvPr/>
        </p:nvGrpSpPr>
        <p:grpSpPr>
          <a:xfrm>
            <a:off x="4601561" y="3859873"/>
            <a:ext cx="3155658" cy="2147148"/>
            <a:chOff x="4591884" y="3867674"/>
            <a:chExt cx="3155658" cy="214714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4F75495-E1C4-4631-AECE-DBDC6AC67F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1388" r="1350" b="1023"/>
            <a:stretch/>
          </p:blipFill>
          <p:spPr>
            <a:xfrm rot="20378526">
              <a:off x="4591884" y="4033154"/>
              <a:ext cx="1280258" cy="185440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A932E57-926D-40FD-A564-B0A5A5C054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900" b="668"/>
            <a:stretch/>
          </p:blipFill>
          <p:spPr>
            <a:xfrm rot="965999">
              <a:off x="6391584" y="4017106"/>
              <a:ext cx="1355958" cy="199771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9D0EA74-5729-4AC9-9D4C-FC75947E9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t="1692" b="917"/>
            <a:stretch/>
          </p:blipFill>
          <p:spPr>
            <a:xfrm>
              <a:off x="5477789" y="3867674"/>
              <a:ext cx="1351822" cy="194659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7080199A-6D6D-4F7A-A2A2-1B4C984332C6}"/>
              </a:ext>
            </a:extLst>
          </p:cNvPr>
          <p:cNvSpPr txBox="1"/>
          <p:nvPr/>
        </p:nvSpPr>
        <p:spPr>
          <a:xfrm>
            <a:off x="446324" y="6232803"/>
            <a:ext cx="3176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Pathway Mapping: A multidisciplinary approach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B45AA71-B727-40B5-B688-5342DAEF1F2B}"/>
              </a:ext>
            </a:extLst>
          </p:cNvPr>
          <p:cNvSpPr txBox="1"/>
          <p:nvPr/>
        </p:nvSpPr>
        <p:spPr>
          <a:xfrm>
            <a:off x="4671480" y="3348273"/>
            <a:ext cx="2885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Patient Consent Forms 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496F155-1712-4F1F-9660-7BC8885F5374}"/>
              </a:ext>
            </a:extLst>
          </p:cNvPr>
          <p:cNvSpPr txBox="1"/>
          <p:nvPr/>
        </p:nvSpPr>
        <p:spPr>
          <a:xfrm>
            <a:off x="4966688" y="5948731"/>
            <a:ext cx="2662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Patient Information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88AC933-51E2-41AE-92A8-6A3A73C6166B}"/>
              </a:ext>
            </a:extLst>
          </p:cNvPr>
          <p:cNvSpPr txBox="1"/>
          <p:nvPr/>
        </p:nvSpPr>
        <p:spPr>
          <a:xfrm>
            <a:off x="8749438" y="6325136"/>
            <a:ext cx="2996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Education and Training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0D4BCC5-6061-40C8-9D57-8D79DACD0221}"/>
              </a:ext>
            </a:extLst>
          </p:cNvPr>
          <p:cNvSpPr txBox="1"/>
          <p:nvPr/>
        </p:nvSpPr>
        <p:spPr>
          <a:xfrm>
            <a:off x="208819" y="193660"/>
            <a:ext cx="9085652" cy="666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730" b="1" dirty="0">
                <a:solidFill>
                  <a:srgbClr val="005EB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Regional approach to mainstreaming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3576E63-23DD-4521-896C-B130EB78AABA}"/>
              </a:ext>
            </a:extLst>
          </p:cNvPr>
          <p:cNvGrpSpPr/>
          <p:nvPr/>
        </p:nvGrpSpPr>
        <p:grpSpPr>
          <a:xfrm>
            <a:off x="8502969" y="1385790"/>
            <a:ext cx="3155659" cy="4535582"/>
            <a:chOff x="8873771" y="1124082"/>
            <a:chExt cx="3155659" cy="453558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22CA969-E105-42FA-A554-EDCBBE5505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873771" y="1124082"/>
              <a:ext cx="3155659" cy="214714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22AF0A24-29D1-485F-8AC0-BDBB1A851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873771" y="3429000"/>
              <a:ext cx="3109410" cy="223066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D65DFDE-1DD8-450E-BA58-B9F572FA33D8}"/>
              </a:ext>
            </a:extLst>
          </p:cNvPr>
          <p:cNvSpPr txBox="1"/>
          <p:nvPr/>
        </p:nvSpPr>
        <p:spPr>
          <a:xfrm>
            <a:off x="836155" y="1104368"/>
            <a:ext cx="26885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“I feel more confident with knowing when to discuss genetic testing and how to discuss it”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2B7C836-ACBB-47B4-8C5B-B803E0DA975B}"/>
              </a:ext>
            </a:extLst>
          </p:cNvPr>
          <p:cNvSpPr txBox="1"/>
          <p:nvPr/>
        </p:nvSpPr>
        <p:spPr>
          <a:xfrm>
            <a:off x="4111914" y="6460331"/>
            <a:ext cx="4623755" cy="33855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rgbClr val="0070C0"/>
                </a:solidFill>
                <a:hlinkClick r:id="rId13"/>
              </a:rPr>
              <a:t>https://www.nbt.nhs.uk/south-west-genomic-laboratory-hub/swglh-sample-test-information/swglh-inherited-cancer-testing-services</a:t>
            </a:r>
            <a:r>
              <a:rPr lang="en-GB" sz="800" dirty="0">
                <a:solidFill>
                  <a:srgbClr val="0070C0"/>
                </a:solidFill>
              </a:rPr>
              <a:t> </a:t>
            </a:r>
            <a:endParaRPr lang="en-GB" sz="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985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6F8376-6C0B-40E6-3334-4838F6E01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848" y="1090902"/>
            <a:ext cx="3698653" cy="5252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536703-C3FD-41B1-9DDF-F87AAB75FF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388" y="149994"/>
            <a:ext cx="2261024" cy="6613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71DEC3-9ED7-47B2-92D8-D1AB26A4A6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6500" y="1463622"/>
            <a:ext cx="4914900" cy="435292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0B2488B-31AD-4C79-B51E-DC68E783CEC9}"/>
              </a:ext>
            </a:extLst>
          </p:cNvPr>
          <p:cNvSpPr txBox="1">
            <a:spLocks/>
          </p:cNvSpPr>
          <p:nvPr/>
        </p:nvSpPr>
        <p:spPr>
          <a:xfrm>
            <a:off x="561975" y="29240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>
                <a:solidFill>
                  <a:srgbClr val="005E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PARPi</a:t>
            </a:r>
            <a:endParaRPr lang="en-GB" sz="3600" b="1" dirty="0">
              <a:solidFill>
                <a:srgbClr val="005EB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717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B3E3643-31B8-41BD-B716-9B2772D8FBC4}"/>
              </a:ext>
            </a:extLst>
          </p:cNvPr>
          <p:cNvSpPr txBox="1"/>
          <p:nvPr/>
        </p:nvSpPr>
        <p:spPr>
          <a:xfrm>
            <a:off x="263333" y="226727"/>
            <a:ext cx="950505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730" b="1" dirty="0">
                <a:solidFill>
                  <a:srgbClr val="005EB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Testing in the cancer pathway</a:t>
            </a:r>
          </a:p>
        </p:txBody>
      </p:sp>
      <p:pic>
        <p:nvPicPr>
          <p:cNvPr id="16" name="Picture 2" descr="https://www.norththamesglh.nhs.uk/wp-content/uploads/image-11.png">
            <a:extLst>
              <a:ext uri="{FF2B5EF4-FFF2-40B4-BE49-F238E27FC236}">
                <a16:creationId xmlns:a16="http://schemas.microsoft.com/office/drawing/2014/main" id="{80E428C6-FCAA-4540-B59A-1910C665E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33" y="2844215"/>
            <a:ext cx="2261025" cy="2754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45A911-D263-49F8-BA93-4E89A661551C}"/>
              </a:ext>
            </a:extLst>
          </p:cNvPr>
          <p:cNvSpPr txBox="1"/>
          <p:nvPr/>
        </p:nvSpPr>
        <p:spPr>
          <a:xfrm>
            <a:off x="1393845" y="6096009"/>
            <a:ext cx="3616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Germline to support </a:t>
            </a:r>
          </a:p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Test to Treat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6EE7BA7-1785-46CC-9F4C-73F349E598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388" y="149994"/>
            <a:ext cx="2261024" cy="66138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3EC87A8-3EB5-497B-BBC3-2AC6E0A93144}"/>
              </a:ext>
            </a:extLst>
          </p:cNvPr>
          <p:cNvSpPr/>
          <p:nvPr/>
        </p:nvSpPr>
        <p:spPr>
          <a:xfrm>
            <a:off x="6254625" y="1115254"/>
            <a:ext cx="508784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24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GERMLINE: </a:t>
            </a:r>
          </a:p>
          <a:p>
            <a:pPr lvl="0" algn="just"/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genetic information that you are born with, and can possibly pass onto your children or share with your brothers and sisters.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615D38-6652-4C10-B0BD-1C92E1CD46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5163" y="3003508"/>
            <a:ext cx="3198729" cy="2171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EFB8815-63A4-438C-838A-D0C164D86306}"/>
              </a:ext>
            </a:extLst>
          </p:cNvPr>
          <p:cNvSpPr/>
          <p:nvPr/>
        </p:nvSpPr>
        <p:spPr>
          <a:xfrm>
            <a:off x="4926029" y="4583600"/>
            <a:ext cx="1064871" cy="7284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5E222B-39E0-4467-8A12-96B4FF4F0DA8}"/>
              </a:ext>
            </a:extLst>
          </p:cNvPr>
          <p:cNvSpPr/>
          <p:nvPr/>
        </p:nvSpPr>
        <p:spPr>
          <a:xfrm>
            <a:off x="241243" y="1068337"/>
            <a:ext cx="508784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24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SOMATIC: </a:t>
            </a:r>
          </a:p>
          <a:p>
            <a:pPr lvl="0" algn="just"/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genetic information in a specific cell, variation that occurs after conception. In the context of cancer: not inherited or heritable.</a:t>
            </a:r>
          </a:p>
        </p:txBody>
      </p:sp>
      <p:pic>
        <p:nvPicPr>
          <p:cNvPr id="18" name="Picture 2" descr="Hereditary Cancer, Hereditary Breast and Ovarian Cancer, and BRCA1 and BRCA2">
            <a:extLst>
              <a:ext uri="{FF2B5EF4-FFF2-40B4-BE49-F238E27FC236}">
                <a16:creationId xmlns:a16="http://schemas.microsoft.com/office/drawing/2014/main" id="{92A969C1-F55B-4C3C-983F-22A42BBCB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872" y="2844215"/>
            <a:ext cx="2401673" cy="2925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7A07D8B-469B-4AC5-ADBB-D671A963BA8B}"/>
              </a:ext>
            </a:extLst>
          </p:cNvPr>
          <p:cNvSpPr txBox="1"/>
          <p:nvPr/>
        </p:nvSpPr>
        <p:spPr>
          <a:xfrm>
            <a:off x="6786581" y="6097844"/>
            <a:ext cx="4835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b="1" dirty="0"/>
              <a:t>Germline to support </a:t>
            </a:r>
          </a:p>
          <a:p>
            <a:r>
              <a:rPr lang="en-GB" b="1" dirty="0"/>
              <a:t>Test to Prevent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F07908F-A0A7-4224-AFCF-4EDBBAB70E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4517" y="3003508"/>
            <a:ext cx="2724150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8EC2C5A8-49FF-4EAF-8BCF-393F47AF3952}"/>
              </a:ext>
            </a:extLst>
          </p:cNvPr>
          <p:cNvSpPr/>
          <p:nvPr/>
        </p:nvSpPr>
        <p:spPr>
          <a:xfrm>
            <a:off x="9446636" y="5367547"/>
            <a:ext cx="1064871" cy="7284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242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DB629-31CC-9FE7-AB1E-1FC93C729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484" y="159861"/>
            <a:ext cx="10972800" cy="1143000"/>
          </a:xfrm>
        </p:spPr>
        <p:txBody>
          <a:bodyPr/>
          <a:lstStyle/>
          <a:p>
            <a:pPr algn="l"/>
            <a:r>
              <a:rPr lang="en-GB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Testing Strategy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C785A-66A2-3FBC-E53E-0BE427780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484" y="1109709"/>
            <a:ext cx="11405538" cy="4473228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 patients with a diagnosis of metastatic castration-resistant prostate cancer that are potentially eligible for Olaparib we can offer:</a:t>
            </a:r>
          </a:p>
          <a:p>
            <a:endParaRPr lang="en-GB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9A66E63-5C12-52DB-0DDB-E583010BA8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375316"/>
              </p:ext>
            </p:extLst>
          </p:nvPr>
        </p:nvGraphicFramePr>
        <p:xfrm>
          <a:off x="294271" y="1876639"/>
          <a:ext cx="11657245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2603">
                  <a:extLst>
                    <a:ext uri="{9D8B030D-6E8A-4147-A177-3AD203B41FA5}">
                      <a16:colId xmlns:a16="http://schemas.microsoft.com/office/drawing/2014/main" val="224848340"/>
                    </a:ext>
                  </a:extLst>
                </a:gridCol>
                <a:gridCol w="2335959">
                  <a:extLst>
                    <a:ext uri="{9D8B030D-6E8A-4147-A177-3AD203B41FA5}">
                      <a16:colId xmlns:a16="http://schemas.microsoft.com/office/drawing/2014/main" val="3086146942"/>
                    </a:ext>
                  </a:extLst>
                </a:gridCol>
                <a:gridCol w="1045913">
                  <a:extLst>
                    <a:ext uri="{9D8B030D-6E8A-4147-A177-3AD203B41FA5}">
                      <a16:colId xmlns:a16="http://schemas.microsoft.com/office/drawing/2014/main" val="1613198689"/>
                    </a:ext>
                  </a:extLst>
                </a:gridCol>
                <a:gridCol w="1251751">
                  <a:extLst>
                    <a:ext uri="{9D8B030D-6E8A-4147-A177-3AD203B41FA5}">
                      <a16:colId xmlns:a16="http://schemas.microsoft.com/office/drawing/2014/main" val="452497162"/>
                    </a:ext>
                  </a:extLst>
                </a:gridCol>
                <a:gridCol w="1074198">
                  <a:extLst>
                    <a:ext uri="{9D8B030D-6E8A-4147-A177-3AD203B41FA5}">
                      <a16:colId xmlns:a16="http://schemas.microsoft.com/office/drawing/2014/main" val="4234556520"/>
                    </a:ext>
                  </a:extLst>
                </a:gridCol>
                <a:gridCol w="1801296">
                  <a:extLst>
                    <a:ext uri="{9D8B030D-6E8A-4147-A177-3AD203B41FA5}">
                      <a16:colId xmlns:a16="http://schemas.microsoft.com/office/drawing/2014/main" val="2884658421"/>
                    </a:ext>
                  </a:extLst>
                </a:gridCol>
                <a:gridCol w="2435525">
                  <a:extLst>
                    <a:ext uri="{9D8B030D-6E8A-4147-A177-3AD203B41FA5}">
                      <a16:colId xmlns:a16="http://schemas.microsoft.com/office/drawing/2014/main" val="37282849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Purpose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When to request?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Test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Referral 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Sample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Somatic/Germline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Genes Tested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8392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Test to treat: </a:t>
                      </a:r>
                      <a:r>
                        <a:rPr lang="en-GB" dirty="0" err="1"/>
                        <a:t>Olaparib</a:t>
                      </a:r>
                      <a:r>
                        <a:rPr lang="en-GB" dirty="0"/>
                        <a:t> eligibility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First line (all cases)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M218.1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hlinkClick r:id="rId2"/>
                        </a:rPr>
                        <a:t>Adult Solid Tumour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FFPE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Somatic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1" dirty="0"/>
                        <a:t>BRCA1&amp;2</a:t>
                      </a:r>
                    </a:p>
                    <a:p>
                      <a:r>
                        <a:rPr lang="en-GB" sz="1400" dirty="0"/>
                        <a:t>Will not currently identify CNV’s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4902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Prevent: germline 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If M218.1 shows a variant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R240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hlinkClick r:id="rId3"/>
                        </a:rPr>
                        <a:t>GMS Test order form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EDTA blood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Germline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Direct testing for the somatic variant in germline DNA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2828699"/>
                  </a:ext>
                </a:extLst>
              </a:tr>
              <a:tr h="395123">
                <a:tc>
                  <a:txBody>
                    <a:bodyPr/>
                    <a:lstStyle/>
                    <a:p>
                      <a:pPr lvl="0"/>
                      <a:r>
                        <a:rPr lang="en-GB" i="1" dirty="0"/>
                        <a:t>Workaround for failed samples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GB" i="1" dirty="0"/>
                        <a:t>…If M218.1 fails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R444.2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hlinkClick r:id="rId3"/>
                        </a:rPr>
                        <a:t>GMS Test order form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EDTA blood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Germline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1" dirty="0"/>
                        <a:t>BRCA1&amp;2</a:t>
                      </a:r>
                    </a:p>
                    <a:p>
                      <a:r>
                        <a:rPr lang="en-GB" sz="1400" i="0" dirty="0"/>
                        <a:t>Will not identify variants that have arisen somatically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000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Prevent: germline assessment</a:t>
                      </a:r>
                    </a:p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For patients diagnosed with prostate cancer &lt;50yrs, metastatic prostate cancer &lt;60yrs, strong family history (refer to eligibility 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4"/>
                        </a:rPr>
                        <a:t>Rare Disease criteria Document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).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R430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hlinkClick r:id="rId3"/>
                        </a:rPr>
                        <a:t>GMS Test order form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EDTA blood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Germline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BRCA1, BRCA2, MLH1, MSH2, MSH6, ATM, PALB2, CHEK2.</a:t>
                      </a:r>
                      <a:endParaRPr lang="en-GB" sz="1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885902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E09E5691-C208-4BE7-8080-9EB772A531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388" y="149994"/>
            <a:ext cx="2261024" cy="66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619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EA37474-360A-487C-992E-49AC9FCD7101}"/>
              </a:ext>
            </a:extLst>
          </p:cNvPr>
          <p:cNvSpPr txBox="1"/>
          <p:nvPr/>
        </p:nvSpPr>
        <p:spPr>
          <a:xfrm>
            <a:off x="483395" y="287142"/>
            <a:ext cx="10829674" cy="666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730" b="1" dirty="0">
                <a:solidFill>
                  <a:srgbClr val="005EB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Which test?</a:t>
            </a:r>
          </a:p>
        </p:txBody>
      </p:sp>
      <p:sp>
        <p:nvSpPr>
          <p:cNvPr id="1024" name="AutoShape 6" descr="Harvey Dev awarded grant extension to further prostate cancer research |  Early Cancer Institute">
            <a:extLst>
              <a:ext uri="{FF2B5EF4-FFF2-40B4-BE49-F238E27FC236}">
                <a16:creationId xmlns:a16="http://schemas.microsoft.com/office/drawing/2014/main" id="{077240F8-339E-44C5-93AB-2B50F70BA1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58CC6A-EECF-4C07-9A99-A99FDA131069}"/>
              </a:ext>
            </a:extLst>
          </p:cNvPr>
          <p:cNvSpPr txBox="1"/>
          <p:nvPr/>
        </p:nvSpPr>
        <p:spPr>
          <a:xfrm>
            <a:off x="483395" y="1180303"/>
            <a:ext cx="106160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Following tumour testing.</a:t>
            </a:r>
          </a:p>
          <a:p>
            <a:r>
              <a:rPr lang="en-GB" sz="2400" dirty="0"/>
              <a:t>Mainstreaming colleagues can request germline based on NGTD eligibility criteria, independent of somatic investigations.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D296D70-4F02-43C2-889C-AA29876B13F1}"/>
              </a:ext>
            </a:extLst>
          </p:cNvPr>
          <p:cNvSpPr txBox="1">
            <a:spLocks/>
          </p:cNvSpPr>
          <p:nvPr/>
        </p:nvSpPr>
        <p:spPr>
          <a:xfrm>
            <a:off x="303102" y="2602921"/>
            <a:ext cx="7796479" cy="6736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Genomic Test Directory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025C886-6892-4CF4-A601-1B6A1C9292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91" t="9245" r="1301" b="20427"/>
          <a:stretch/>
        </p:blipFill>
        <p:spPr>
          <a:xfrm>
            <a:off x="956783" y="4949303"/>
            <a:ext cx="10278433" cy="1629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610DB97-9839-4248-972D-2F858DA8DF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362" b="10160"/>
          <a:stretch/>
        </p:blipFill>
        <p:spPr>
          <a:xfrm>
            <a:off x="303102" y="3420940"/>
            <a:ext cx="9704736" cy="1302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3A0840E-AF36-4D93-BE59-137F975584EE}"/>
              </a:ext>
            </a:extLst>
          </p:cNvPr>
          <p:cNvSpPr/>
          <p:nvPr/>
        </p:nvSpPr>
        <p:spPr>
          <a:xfrm>
            <a:off x="6248400" y="2469485"/>
            <a:ext cx="6045831" cy="734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https://www.england.nhs.uk/publication/national-genomic-test-directories/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3249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EA37474-360A-487C-992E-49AC9FCD7101}"/>
              </a:ext>
            </a:extLst>
          </p:cNvPr>
          <p:cNvSpPr txBox="1"/>
          <p:nvPr/>
        </p:nvSpPr>
        <p:spPr>
          <a:xfrm>
            <a:off x="162588" y="499018"/>
            <a:ext cx="10829674" cy="666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730" b="1" dirty="0">
                <a:solidFill>
                  <a:srgbClr val="005EB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Using the NGTD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A689672-5040-4F7C-9C7F-32BB2960EA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083" y="149994"/>
            <a:ext cx="3005329" cy="87911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E3CD531-6547-4B5B-8008-2A5E54A3C9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90" t="9245" r="55040" b="9966"/>
          <a:stretch/>
        </p:blipFill>
        <p:spPr>
          <a:xfrm>
            <a:off x="318494" y="1929399"/>
            <a:ext cx="4360512" cy="1791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E025122-E346-40EC-8EA9-E4BC194E9B5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309" r="55068" b="10160"/>
          <a:stretch/>
        </p:blipFill>
        <p:spPr>
          <a:xfrm>
            <a:off x="318494" y="4211788"/>
            <a:ext cx="4360512" cy="1689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194CA90-AF1E-42F2-9BD3-877F3E6E9F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929399"/>
            <a:ext cx="12192000" cy="3302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128C606-7120-4F4D-B8E0-3166A53242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10155" y="342368"/>
            <a:ext cx="7754210" cy="6425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0EF528-AE6B-48D4-985B-DEC024584A5C}"/>
              </a:ext>
            </a:extLst>
          </p:cNvPr>
          <p:cNvSpPr/>
          <p:nvPr/>
        </p:nvSpPr>
        <p:spPr>
          <a:xfrm>
            <a:off x="5827675" y="5765311"/>
            <a:ext cx="6045831" cy="734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8"/>
              </a:rPr>
              <a:t>https://www.england.nhs.uk/publication/national-genomic-test-directories/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847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FF5839A-B464-4855-B60E-0831E11F1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518" y="38501"/>
            <a:ext cx="4640113" cy="678099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333F44E-4A9A-4502-8813-C2D70E6A481F}"/>
              </a:ext>
            </a:extLst>
          </p:cNvPr>
          <p:cNvGrpSpPr/>
          <p:nvPr/>
        </p:nvGrpSpPr>
        <p:grpSpPr>
          <a:xfrm>
            <a:off x="7063813" y="105009"/>
            <a:ext cx="1810335" cy="321105"/>
            <a:chOff x="2080471" y="989901"/>
            <a:chExt cx="1459684" cy="652630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0CC04FEB-DF5C-4773-87D9-76BD0C17DD4A}"/>
                </a:ext>
              </a:extLst>
            </p:cNvPr>
            <p:cNvSpPr/>
            <p:nvPr/>
          </p:nvSpPr>
          <p:spPr>
            <a:xfrm>
              <a:off x="2080471" y="989901"/>
              <a:ext cx="1459684" cy="612648"/>
            </a:xfrm>
            <a:prstGeom prst="wedgeRoundRectCallout">
              <a:avLst>
                <a:gd name="adj1" fmla="val -55529"/>
                <a:gd name="adj2" fmla="val 22412"/>
                <a:gd name="adj3" fmla="val 16667"/>
              </a:avLst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B3E2DDE-8315-4E50-A1C1-00E11112CB74}"/>
                </a:ext>
              </a:extLst>
            </p:cNvPr>
            <p:cNvSpPr/>
            <p:nvPr/>
          </p:nvSpPr>
          <p:spPr>
            <a:xfrm>
              <a:off x="2087091" y="1045860"/>
              <a:ext cx="1441163" cy="5966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000" dirty="0">
                  <a:solidFill>
                    <a:srgbClr val="000000"/>
                  </a:solidFill>
                  <a:latin typeface="Arial" panose="020B0604020202020204" pitchFamily="34" charset="0"/>
                </a:rPr>
                <a:t>Straight to MDT discussion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D1EB637-ECB1-432B-B110-BABF8295A9AA}"/>
              </a:ext>
            </a:extLst>
          </p:cNvPr>
          <p:cNvGrpSpPr/>
          <p:nvPr/>
        </p:nvGrpSpPr>
        <p:grpSpPr>
          <a:xfrm>
            <a:off x="620583" y="4229148"/>
            <a:ext cx="4326160" cy="399460"/>
            <a:chOff x="2072834" y="933365"/>
            <a:chExt cx="1459684" cy="533721"/>
          </a:xfrm>
        </p:grpSpPr>
        <p:sp>
          <p:nvSpPr>
            <p:cNvPr id="11" name="Speech Bubble: Rectangle with Corners Rounded 10">
              <a:extLst>
                <a:ext uri="{FF2B5EF4-FFF2-40B4-BE49-F238E27FC236}">
                  <a16:creationId xmlns:a16="http://schemas.microsoft.com/office/drawing/2014/main" id="{CECC160E-2607-44C8-90CF-C3770F34BFE3}"/>
                </a:ext>
              </a:extLst>
            </p:cNvPr>
            <p:cNvSpPr/>
            <p:nvPr/>
          </p:nvSpPr>
          <p:spPr>
            <a:xfrm>
              <a:off x="2072834" y="933365"/>
              <a:ext cx="1459684" cy="533721"/>
            </a:xfrm>
            <a:prstGeom prst="wedgeRoundRectCallout">
              <a:avLst>
                <a:gd name="adj1" fmla="val 58454"/>
                <a:gd name="adj2" fmla="val -50620"/>
                <a:gd name="adj3" fmla="val 16667"/>
              </a:avLst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507FD1B-8D31-4B25-BEAB-2A796935A56C}"/>
                </a:ext>
              </a:extLst>
            </p:cNvPr>
            <p:cNvSpPr/>
            <p:nvPr/>
          </p:nvSpPr>
          <p:spPr>
            <a:xfrm>
              <a:off x="2080471" y="937296"/>
              <a:ext cx="1323334" cy="4514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000" dirty="0">
                  <a:solidFill>
                    <a:srgbClr val="000000"/>
                  </a:solidFill>
                  <a:latin typeface="Arial" panose="020B0604020202020204" pitchFamily="34" charset="0"/>
                </a:rPr>
                <a:t>Test to Treat complete for second line treatment as required</a:t>
              </a:r>
            </a:p>
            <a:p>
              <a:r>
                <a:rPr lang="en-GB" sz="1000" dirty="0">
                  <a:solidFill>
                    <a:srgbClr val="000000"/>
                  </a:solidFill>
                  <a:latin typeface="Arial" panose="020B0604020202020204" pitchFamily="34" charset="0"/>
                </a:rPr>
                <a:t>(R240 confirmatory testing not required)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C7C496E-0221-45DE-AC38-1C9DC5C61D4B}"/>
              </a:ext>
            </a:extLst>
          </p:cNvPr>
          <p:cNvGrpSpPr/>
          <p:nvPr/>
        </p:nvGrpSpPr>
        <p:grpSpPr>
          <a:xfrm>
            <a:off x="6948771" y="3006427"/>
            <a:ext cx="4402187" cy="580957"/>
            <a:chOff x="7467072" y="3479728"/>
            <a:chExt cx="4060492" cy="580957"/>
          </a:xfrm>
        </p:grpSpPr>
        <p:sp>
          <p:nvSpPr>
            <p:cNvPr id="14" name="Speech Bubble: Rectangle with Corners Rounded 13">
              <a:extLst>
                <a:ext uri="{FF2B5EF4-FFF2-40B4-BE49-F238E27FC236}">
                  <a16:creationId xmlns:a16="http://schemas.microsoft.com/office/drawing/2014/main" id="{A7A496C4-899A-44D7-98EE-49C95485164A}"/>
                </a:ext>
              </a:extLst>
            </p:cNvPr>
            <p:cNvSpPr/>
            <p:nvPr/>
          </p:nvSpPr>
          <p:spPr>
            <a:xfrm>
              <a:off x="7467072" y="3479728"/>
              <a:ext cx="4060492" cy="452328"/>
            </a:xfrm>
            <a:prstGeom prst="wedgeRoundRectCallout">
              <a:avLst>
                <a:gd name="adj1" fmla="val -48543"/>
                <a:gd name="adj2" fmla="val -2065"/>
                <a:gd name="adj3" fmla="val 16667"/>
              </a:avLst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FEEF987-C38C-4607-9DED-0C41502A94FF}"/>
                </a:ext>
              </a:extLst>
            </p:cNvPr>
            <p:cNvSpPr/>
            <p:nvPr/>
          </p:nvSpPr>
          <p:spPr>
            <a:xfrm>
              <a:off x="7514283" y="3506687"/>
              <a:ext cx="3966068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-92075">
                <a:buFont typeface="Arial" panose="020B0604020202020204" pitchFamily="34" charset="0"/>
                <a:buChar char="•"/>
              </a:pPr>
              <a:r>
                <a:rPr lang="en-GB" sz="1000" dirty="0">
                  <a:solidFill>
                    <a:srgbClr val="000000"/>
                  </a:solidFill>
                  <a:latin typeface="Arial" panose="020B0604020202020204" pitchFamily="34" charset="0"/>
                </a:rPr>
                <a:t>R444 Germline required where M218 failed. No family history required</a:t>
              </a:r>
            </a:p>
            <a:p>
              <a:pPr indent="-92075">
                <a:buFont typeface="Arial" panose="020B0604020202020204" pitchFamily="34" charset="0"/>
                <a:buChar char="•"/>
              </a:pPr>
              <a:r>
                <a:rPr lang="en-GB" sz="1000" dirty="0">
                  <a:solidFill>
                    <a:srgbClr val="000000"/>
                  </a:solidFill>
                  <a:latin typeface="Arial" panose="020B0604020202020204" pitchFamily="34" charset="0"/>
                </a:rPr>
                <a:t>R430 Germline required where strong family history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D7EA622-5B90-4E6A-B1DC-83CFABD55C4E}"/>
              </a:ext>
            </a:extLst>
          </p:cNvPr>
          <p:cNvGrpSpPr/>
          <p:nvPr/>
        </p:nvGrpSpPr>
        <p:grpSpPr>
          <a:xfrm>
            <a:off x="855200" y="654703"/>
            <a:ext cx="3886923" cy="246221"/>
            <a:chOff x="5801004" y="555771"/>
            <a:chExt cx="2298283" cy="335757"/>
          </a:xfrm>
        </p:grpSpPr>
        <p:sp>
          <p:nvSpPr>
            <p:cNvPr id="27" name="Speech Bubble: Rectangle with Corners Rounded 26">
              <a:extLst>
                <a:ext uri="{FF2B5EF4-FFF2-40B4-BE49-F238E27FC236}">
                  <a16:creationId xmlns:a16="http://schemas.microsoft.com/office/drawing/2014/main" id="{3D91C90B-CE67-4A57-8B1C-0D923796A273}"/>
                </a:ext>
              </a:extLst>
            </p:cNvPr>
            <p:cNvSpPr/>
            <p:nvPr/>
          </p:nvSpPr>
          <p:spPr>
            <a:xfrm>
              <a:off x="5801004" y="583971"/>
              <a:ext cx="2298282" cy="302806"/>
            </a:xfrm>
            <a:prstGeom prst="wedgeRoundRectCallout">
              <a:avLst>
                <a:gd name="adj1" fmla="val 58585"/>
                <a:gd name="adj2" fmla="val 38042"/>
                <a:gd name="adj3" fmla="val 16667"/>
              </a:avLst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763D7E4-CB7A-4D6C-9A51-D770C3182B9A}"/>
                </a:ext>
              </a:extLst>
            </p:cNvPr>
            <p:cNvSpPr/>
            <p:nvPr/>
          </p:nvSpPr>
          <p:spPr>
            <a:xfrm>
              <a:off x="5801004" y="555771"/>
              <a:ext cx="2298283" cy="3357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000" dirty="0">
                  <a:solidFill>
                    <a:srgbClr val="000000"/>
                  </a:solidFill>
                  <a:latin typeface="Arial" panose="020B0604020202020204" pitchFamily="34" charset="0"/>
                </a:rPr>
                <a:t>MRI and Biopsy could be same day or separate appointments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3A03BD4-4E1F-4B95-9FA8-10F8EC0DB563}"/>
              </a:ext>
            </a:extLst>
          </p:cNvPr>
          <p:cNvGrpSpPr/>
          <p:nvPr/>
        </p:nvGrpSpPr>
        <p:grpSpPr>
          <a:xfrm>
            <a:off x="7164653" y="1167136"/>
            <a:ext cx="4402187" cy="1006153"/>
            <a:chOff x="2013272" y="1593197"/>
            <a:chExt cx="3773777" cy="925408"/>
          </a:xfrm>
        </p:grpSpPr>
        <p:sp>
          <p:nvSpPr>
            <p:cNvPr id="31" name="Speech Bubble: Rectangle with Corners Rounded 30">
              <a:extLst>
                <a:ext uri="{FF2B5EF4-FFF2-40B4-BE49-F238E27FC236}">
                  <a16:creationId xmlns:a16="http://schemas.microsoft.com/office/drawing/2014/main" id="{D3163183-6AC4-4F32-A886-C34EAE53DED8}"/>
                </a:ext>
              </a:extLst>
            </p:cNvPr>
            <p:cNvSpPr/>
            <p:nvPr/>
          </p:nvSpPr>
          <p:spPr>
            <a:xfrm>
              <a:off x="2013272" y="1593197"/>
              <a:ext cx="3689110" cy="733725"/>
            </a:xfrm>
            <a:prstGeom prst="wedgeRoundRectCallout">
              <a:avLst>
                <a:gd name="adj1" fmla="val -64269"/>
                <a:gd name="adj2" fmla="val -12750"/>
                <a:gd name="adj3" fmla="val 16667"/>
              </a:avLst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B81DA80-F438-4860-8F06-1BA6B5B351C2}"/>
                </a:ext>
              </a:extLst>
            </p:cNvPr>
            <p:cNvSpPr/>
            <p:nvPr/>
          </p:nvSpPr>
          <p:spPr>
            <a:xfrm>
              <a:off x="2022759" y="1619037"/>
              <a:ext cx="3764290" cy="8995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7313" indent="-87313">
                <a:buFont typeface="Arial" panose="020B0604020202020204" pitchFamily="34" charset="0"/>
                <a:buChar char="•"/>
              </a:pPr>
              <a:r>
                <a:rPr lang="en-GB" sz="1000" dirty="0">
                  <a:solidFill>
                    <a:srgbClr val="000000"/>
                  </a:solidFill>
                  <a:latin typeface="Arial" panose="020B0604020202020204" pitchFamily="34" charset="0"/>
                </a:rPr>
                <a:t>Family history Yes/No</a:t>
              </a:r>
            </a:p>
            <a:p>
              <a:pPr marL="87313" indent="-87313">
                <a:buFont typeface="Arial" panose="020B0604020202020204" pitchFamily="34" charset="0"/>
                <a:buChar char="•"/>
              </a:pPr>
              <a:r>
                <a:rPr lang="en-GB" sz="1000" dirty="0">
                  <a:solidFill>
                    <a:srgbClr val="000000"/>
                  </a:solidFill>
                  <a:latin typeface="Arial" panose="020B0604020202020204" pitchFamily="34" charset="0"/>
                </a:rPr>
                <a:t>Metastatic/molecular status </a:t>
              </a:r>
            </a:p>
            <a:p>
              <a:pPr marL="87313" indent="-87313">
                <a:buFont typeface="Arial" panose="020B0604020202020204" pitchFamily="34" charset="0"/>
                <a:buChar char="•"/>
              </a:pPr>
              <a:r>
                <a:rPr lang="en-GB" sz="1000" dirty="0">
                  <a:solidFill>
                    <a:srgbClr val="000000"/>
                  </a:solidFill>
                  <a:latin typeface="Arial" panose="020B0604020202020204" pitchFamily="34" charset="0"/>
                </a:rPr>
                <a:t>Request activate tissue request AND blood  (MDT co-Ordinator/ CNS) (document for lead nurse)</a:t>
              </a:r>
            </a:p>
          </p:txBody>
        </p:sp>
      </p:grpSp>
      <p:sp>
        <p:nvSpPr>
          <p:cNvPr id="36" name="Speech Bubble: Rectangle with Corners Rounded 35">
            <a:extLst>
              <a:ext uri="{FF2B5EF4-FFF2-40B4-BE49-F238E27FC236}">
                <a16:creationId xmlns:a16="http://schemas.microsoft.com/office/drawing/2014/main" id="{0D65B2DD-65AF-4492-AD26-5A9FBAA2E63A}"/>
              </a:ext>
            </a:extLst>
          </p:cNvPr>
          <p:cNvSpPr/>
          <p:nvPr/>
        </p:nvSpPr>
        <p:spPr>
          <a:xfrm>
            <a:off x="7001102" y="559846"/>
            <a:ext cx="2854098" cy="393013"/>
          </a:xfrm>
          <a:prstGeom prst="wedgeRoundRectCallout">
            <a:avLst>
              <a:gd name="adj1" fmla="val -85230"/>
              <a:gd name="adj2" fmla="val -11969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E7DEE9F-7651-486A-AAB1-6B709DE57492}"/>
              </a:ext>
            </a:extLst>
          </p:cNvPr>
          <p:cNvSpPr/>
          <p:nvPr/>
        </p:nvSpPr>
        <p:spPr>
          <a:xfrm>
            <a:off x="7001102" y="531647"/>
            <a:ext cx="285409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</a:rPr>
              <a:t>by phone/in clinic – include genomic next steps in patient discussion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35C3DFB-0A84-41FA-94E1-5B2311B8F5E1}"/>
              </a:ext>
            </a:extLst>
          </p:cNvPr>
          <p:cNvGrpSpPr/>
          <p:nvPr/>
        </p:nvGrpSpPr>
        <p:grpSpPr>
          <a:xfrm>
            <a:off x="2756802" y="249439"/>
            <a:ext cx="2035943" cy="295106"/>
            <a:chOff x="6817042" y="583970"/>
            <a:chExt cx="1282244" cy="373058"/>
          </a:xfrm>
        </p:grpSpPr>
        <p:sp>
          <p:nvSpPr>
            <p:cNvPr id="39" name="Speech Bubble: Rectangle with Corners Rounded 38">
              <a:extLst>
                <a:ext uri="{FF2B5EF4-FFF2-40B4-BE49-F238E27FC236}">
                  <a16:creationId xmlns:a16="http://schemas.microsoft.com/office/drawing/2014/main" id="{B937808F-4DAD-4E6C-83DD-9A4CFDFBD93F}"/>
                </a:ext>
              </a:extLst>
            </p:cNvPr>
            <p:cNvSpPr/>
            <p:nvPr/>
          </p:nvSpPr>
          <p:spPr>
            <a:xfrm>
              <a:off x="6817042" y="583970"/>
              <a:ext cx="1282244" cy="338555"/>
            </a:xfrm>
            <a:prstGeom prst="wedgeRoundRectCallout">
              <a:avLst>
                <a:gd name="adj1" fmla="val 60258"/>
                <a:gd name="adj2" fmla="val 22189"/>
                <a:gd name="adj3" fmla="val 16667"/>
              </a:avLst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268D26A-E37C-4D93-BE37-CC6AD9216D64}"/>
                </a:ext>
              </a:extLst>
            </p:cNvPr>
            <p:cNvSpPr/>
            <p:nvPr/>
          </p:nvSpPr>
          <p:spPr>
            <a:xfrm>
              <a:off x="6817042" y="618473"/>
              <a:ext cx="1282244" cy="3385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Relevant family history taken at triage</a:t>
              </a:r>
            </a:p>
          </p:txBody>
        </p:sp>
      </p:grpSp>
      <p:sp>
        <p:nvSpPr>
          <p:cNvPr id="42" name="Title 3">
            <a:extLst>
              <a:ext uri="{FF2B5EF4-FFF2-40B4-BE49-F238E27FC236}">
                <a16:creationId xmlns:a16="http://schemas.microsoft.com/office/drawing/2014/main" id="{B2331C15-17C4-4199-B16E-D1EDBE8B3431}"/>
              </a:ext>
            </a:extLst>
          </p:cNvPr>
          <p:cNvSpPr txBox="1">
            <a:spLocks/>
          </p:cNvSpPr>
          <p:nvPr/>
        </p:nvSpPr>
        <p:spPr>
          <a:xfrm>
            <a:off x="277990" y="5856321"/>
            <a:ext cx="4464131" cy="399460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indent="0" fontAlgn="base"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Suggested pathways:R444Test to Treat in Prostate</a:t>
            </a:r>
          </a:p>
          <a:p>
            <a:pPr marR="0" lvl="0" indent="0" fontAlgn="base"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endParaRPr lang="en-GB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61F8221-2FA8-48CA-BF3F-B683E52CD611}"/>
              </a:ext>
            </a:extLst>
          </p:cNvPr>
          <p:cNvGrpSpPr/>
          <p:nvPr/>
        </p:nvGrpSpPr>
        <p:grpSpPr>
          <a:xfrm>
            <a:off x="855200" y="1085645"/>
            <a:ext cx="2159348" cy="427403"/>
            <a:chOff x="2080471" y="989901"/>
            <a:chExt cx="1459684" cy="1547458"/>
          </a:xfrm>
        </p:grpSpPr>
        <p:sp>
          <p:nvSpPr>
            <p:cNvPr id="41" name="Speech Bubble: Rectangle with Corners Rounded 40">
              <a:extLst>
                <a:ext uri="{FF2B5EF4-FFF2-40B4-BE49-F238E27FC236}">
                  <a16:creationId xmlns:a16="http://schemas.microsoft.com/office/drawing/2014/main" id="{14908B5A-CC87-40B8-A405-7C36E343D092}"/>
                </a:ext>
              </a:extLst>
            </p:cNvPr>
            <p:cNvSpPr/>
            <p:nvPr/>
          </p:nvSpPr>
          <p:spPr>
            <a:xfrm>
              <a:off x="2080471" y="989901"/>
              <a:ext cx="1459684" cy="1462635"/>
            </a:xfrm>
            <a:prstGeom prst="wedgeRoundRectCallout">
              <a:avLst>
                <a:gd name="adj1" fmla="val 76659"/>
                <a:gd name="adj2" fmla="val 29438"/>
                <a:gd name="adj3" fmla="val 16667"/>
              </a:avLst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430D404-C56D-4F83-A45C-1A6F4FCEC14B}"/>
                </a:ext>
              </a:extLst>
            </p:cNvPr>
            <p:cNvSpPr/>
            <p:nvPr/>
          </p:nvSpPr>
          <p:spPr>
            <a:xfrm>
              <a:off x="2083263" y="1088718"/>
              <a:ext cx="1425740" cy="14486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7313" indent="-87313">
                <a:buFont typeface="Arial" panose="020B0604020202020204" pitchFamily="34" charset="0"/>
                <a:buChar char="•"/>
              </a:pPr>
              <a:r>
                <a:rPr lang="en-GB" sz="1000" dirty="0">
                  <a:solidFill>
                    <a:srgbClr val="000000"/>
                  </a:solidFill>
                  <a:latin typeface="Arial" panose="020B0604020202020204" pitchFamily="34" charset="0"/>
                </a:rPr>
                <a:t>Requesting managed by MDM</a:t>
              </a:r>
            </a:p>
            <a:p>
              <a:pPr marL="87313" indent="-87313">
                <a:buFont typeface="Arial" panose="020B0604020202020204" pitchFamily="34" charset="0"/>
                <a:buChar char="•"/>
              </a:pPr>
              <a:r>
                <a:rPr lang="en-GB" sz="1000" dirty="0">
                  <a:solidFill>
                    <a:srgbClr val="000000"/>
                  </a:solidFill>
                  <a:latin typeface="Arial" panose="020B0604020202020204" pitchFamily="34" charset="0"/>
                </a:rPr>
                <a:t>Patient identified metastatic 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D80A2AC-5F6A-432B-8394-2EB76A63D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423" y="2069552"/>
            <a:ext cx="2681599" cy="844759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EE7D7299-3F1F-4591-82EB-CCACD848F8A1}"/>
              </a:ext>
            </a:extLst>
          </p:cNvPr>
          <p:cNvSpPr txBox="1"/>
          <p:nvPr/>
        </p:nvSpPr>
        <p:spPr>
          <a:xfrm>
            <a:off x="643216" y="2881645"/>
            <a:ext cx="25913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reported to histopathology and clinical team </a:t>
            </a:r>
          </a:p>
        </p:txBody>
      </p:sp>
      <p:sp>
        <p:nvSpPr>
          <p:cNvPr id="46" name="Rounded Rectangular Callout 9">
            <a:extLst>
              <a:ext uri="{FF2B5EF4-FFF2-40B4-BE49-F238E27FC236}">
                <a16:creationId xmlns:a16="http://schemas.microsoft.com/office/drawing/2014/main" id="{1D18098D-0B0B-4182-971D-96485AC488F1}"/>
              </a:ext>
            </a:extLst>
          </p:cNvPr>
          <p:cNvSpPr/>
          <p:nvPr/>
        </p:nvSpPr>
        <p:spPr>
          <a:xfrm>
            <a:off x="7865635" y="5167382"/>
            <a:ext cx="996545" cy="216518"/>
          </a:xfrm>
          <a:prstGeom prst="wedgeRoundRectCallout">
            <a:avLst>
              <a:gd name="adj1" fmla="val -75619"/>
              <a:gd name="adj2" fmla="val -4252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000" dirty="0"/>
              <a:t>2x4ml EDTA</a:t>
            </a:r>
            <a:endParaRPr lang="en-GB" sz="1000" i="1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F757603-F359-41F7-975D-32C465816127}"/>
              </a:ext>
            </a:extLst>
          </p:cNvPr>
          <p:cNvSpPr/>
          <p:nvPr/>
        </p:nvSpPr>
        <p:spPr>
          <a:xfrm>
            <a:off x="8717965" y="6033000"/>
            <a:ext cx="257153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Email 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nbn-tr.bglexportscientist@nhs.net</a:t>
            </a:r>
            <a:endParaRPr lang="en-GB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ounded Rectangular Callout 15">
            <a:extLst>
              <a:ext uri="{FF2B5EF4-FFF2-40B4-BE49-F238E27FC236}">
                <a16:creationId xmlns:a16="http://schemas.microsoft.com/office/drawing/2014/main" id="{A5227383-4ED2-435E-8E8D-95FDD68F8B1B}"/>
              </a:ext>
            </a:extLst>
          </p:cNvPr>
          <p:cNvSpPr/>
          <p:nvPr/>
        </p:nvSpPr>
        <p:spPr>
          <a:xfrm>
            <a:off x="2532062" y="4736374"/>
            <a:ext cx="1794304" cy="626379"/>
          </a:xfrm>
          <a:prstGeom prst="wedgeRoundRectCallout">
            <a:avLst>
              <a:gd name="adj1" fmla="val 125717"/>
              <a:gd name="adj2" fmla="val -66542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</a:rPr>
              <a:t>GMS Test Order Form v1.3</a:t>
            </a:r>
          </a:p>
          <a:p>
            <a:pPr indent="-17145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</a:rPr>
              <a:t>Request R444</a:t>
            </a:r>
          </a:p>
          <a:p>
            <a:pPr indent="-17145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</a:rPr>
              <a:t>Sample required</a:t>
            </a:r>
          </a:p>
          <a:p>
            <a:pPr indent="-17145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</a:rPr>
              <a:t>Test details</a:t>
            </a:r>
          </a:p>
        </p:txBody>
      </p:sp>
      <p:sp>
        <p:nvSpPr>
          <p:cNvPr id="51" name="Rounded Rectangular Callout 9">
            <a:extLst>
              <a:ext uri="{FF2B5EF4-FFF2-40B4-BE49-F238E27FC236}">
                <a16:creationId xmlns:a16="http://schemas.microsoft.com/office/drawing/2014/main" id="{8E5F5C79-8A8F-421D-B471-F6CB5530F395}"/>
              </a:ext>
            </a:extLst>
          </p:cNvPr>
          <p:cNvSpPr/>
          <p:nvPr/>
        </p:nvSpPr>
        <p:spPr>
          <a:xfrm>
            <a:off x="4402040" y="5122176"/>
            <a:ext cx="996545" cy="216518"/>
          </a:xfrm>
          <a:prstGeom prst="wedgeRoundRectCallout">
            <a:avLst>
              <a:gd name="adj1" fmla="val 79730"/>
              <a:gd name="adj2" fmla="val -146766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000" dirty="0"/>
              <a:t>2x4ml EDTA</a:t>
            </a:r>
            <a:endParaRPr lang="en-GB" sz="1000" i="1" dirty="0"/>
          </a:p>
        </p:txBody>
      </p:sp>
      <p:sp>
        <p:nvSpPr>
          <p:cNvPr id="48" name="Rounded Rectangular Callout 9">
            <a:extLst>
              <a:ext uri="{FF2B5EF4-FFF2-40B4-BE49-F238E27FC236}">
                <a16:creationId xmlns:a16="http://schemas.microsoft.com/office/drawing/2014/main" id="{278B8B6E-2515-4003-B3D4-B42237931C40}"/>
              </a:ext>
            </a:extLst>
          </p:cNvPr>
          <p:cNvSpPr/>
          <p:nvPr/>
        </p:nvSpPr>
        <p:spPr>
          <a:xfrm>
            <a:off x="8274930" y="4578063"/>
            <a:ext cx="2930525" cy="543365"/>
          </a:xfrm>
          <a:prstGeom prst="wedgeRoundRectCallout">
            <a:avLst>
              <a:gd name="adj1" fmla="val -72854"/>
              <a:gd name="adj2" fmla="val 1384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</a:rPr>
              <a:t>Can use code R346 OR clearly label why storage has been requested (GMS Test Order Form v1.3)</a:t>
            </a:r>
          </a:p>
        </p:txBody>
      </p:sp>
      <p:sp>
        <p:nvSpPr>
          <p:cNvPr id="53" name="Rounded Rectangular Callout 9">
            <a:extLst>
              <a:ext uri="{FF2B5EF4-FFF2-40B4-BE49-F238E27FC236}">
                <a16:creationId xmlns:a16="http://schemas.microsoft.com/office/drawing/2014/main" id="{AC1846B5-9C23-4A43-9D17-969AF428D6B3}"/>
              </a:ext>
            </a:extLst>
          </p:cNvPr>
          <p:cNvSpPr/>
          <p:nvPr/>
        </p:nvSpPr>
        <p:spPr>
          <a:xfrm>
            <a:off x="8325485" y="4053792"/>
            <a:ext cx="3485929" cy="455115"/>
          </a:xfrm>
          <a:prstGeom prst="wedgeRoundRectCallout">
            <a:avLst>
              <a:gd name="adj1" fmla="val -69449"/>
              <a:gd name="adj2" fmla="val 6158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</a:rPr>
              <a:t>Storage of a sample may be offered where the patient may require more time or discussion to make a decision</a:t>
            </a:r>
          </a:p>
        </p:txBody>
      </p:sp>
      <p:sp>
        <p:nvSpPr>
          <p:cNvPr id="54" name="Rounded Rectangular Callout 15">
            <a:extLst>
              <a:ext uri="{FF2B5EF4-FFF2-40B4-BE49-F238E27FC236}">
                <a16:creationId xmlns:a16="http://schemas.microsoft.com/office/drawing/2014/main" id="{903FB107-B828-426B-B54F-37865533697E}"/>
              </a:ext>
            </a:extLst>
          </p:cNvPr>
          <p:cNvSpPr/>
          <p:nvPr/>
        </p:nvSpPr>
        <p:spPr>
          <a:xfrm>
            <a:off x="7168646" y="3544051"/>
            <a:ext cx="3363337" cy="404272"/>
          </a:xfrm>
          <a:prstGeom prst="wedgeRoundRectCallout">
            <a:avLst>
              <a:gd name="adj1" fmla="val -60163"/>
              <a:gd name="adj2" fmla="val 52309"/>
              <a:gd name="adj3" fmla="val 16667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</a:rPr>
              <a:t>Discussion MUST be recorded in the patient record in accordance with local guideline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2072499-143D-4F4C-8BF8-C361177C357F}"/>
              </a:ext>
            </a:extLst>
          </p:cNvPr>
          <p:cNvSpPr/>
          <p:nvPr/>
        </p:nvSpPr>
        <p:spPr>
          <a:xfrm>
            <a:off x="8717965" y="6294991"/>
            <a:ext cx="37396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Rare and Inherited Disease Eligibility </a:t>
            </a:r>
            <a:r>
              <a:rPr lang="en-GB" sz="1000" dirty="0" err="1">
                <a:solidFill>
                  <a:srgbClr val="000000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Criterea</a:t>
            </a:r>
            <a: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</a:t>
            </a:r>
          </a:p>
          <a:p>
            <a:r>
              <a:rPr lang="en-GB" sz="1000" dirty="0">
                <a:hlinkClick r:id="rId5"/>
              </a:rPr>
              <a:t>https://www.england.nhs.uk/publication/national-genomic-test-directories/</a:t>
            </a:r>
            <a:r>
              <a:rPr lang="en-GB" sz="1000" dirty="0"/>
              <a:t> 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FA0BE3A7-09E8-4664-90E1-B63D7ED622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815" y="116074"/>
            <a:ext cx="1787366" cy="52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9691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0a5e1853-005b-4aba-aadd-ad531f78db0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1679</TotalTime>
  <Words>996</Words>
  <Application>Microsoft Office PowerPoint</Application>
  <PresentationFormat>Widescreen</PresentationFormat>
  <Paragraphs>158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Armata</vt:lpstr>
      <vt:lpstr>Calibri</vt:lpstr>
      <vt:lpstr>Calibri Light</vt:lpstr>
      <vt:lpstr>Century Gothic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Testing Strategy Summary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Getting the right support</vt:lpstr>
      <vt:lpstr>Additional contacts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 Juett</dc:creator>
  <cp:lastModifiedBy>Helen Dunderdale</cp:lastModifiedBy>
  <cp:revision>39</cp:revision>
  <dcterms:created xsi:type="dcterms:W3CDTF">2023-07-03T13:17:31Z</dcterms:created>
  <dcterms:modified xsi:type="dcterms:W3CDTF">2024-06-12T11:31:47Z</dcterms:modified>
</cp:coreProperties>
</file>