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685" r:id="rId5"/>
    <p:sldMasterId id="2147483690" r:id="rId6"/>
    <p:sldMasterId id="2147483702" r:id="rId7"/>
    <p:sldMasterId id="2147483706" r:id="rId8"/>
  </p:sldMasterIdLst>
  <p:notesMasterIdLst>
    <p:notesMasterId r:id="rId26"/>
  </p:notesMasterIdLst>
  <p:sldIdLst>
    <p:sldId id="258" r:id="rId9"/>
    <p:sldId id="259" r:id="rId10"/>
    <p:sldId id="2145707370" r:id="rId11"/>
    <p:sldId id="2145707372" r:id="rId12"/>
    <p:sldId id="2145707371" r:id="rId13"/>
    <p:sldId id="2145707376" r:id="rId14"/>
    <p:sldId id="2145707377" r:id="rId15"/>
    <p:sldId id="2145707373" r:id="rId16"/>
    <p:sldId id="377" r:id="rId17"/>
    <p:sldId id="2145707369" r:id="rId18"/>
    <p:sldId id="2145707375" r:id="rId19"/>
    <p:sldId id="2147473618" r:id="rId20"/>
    <p:sldId id="2145707378" r:id="rId21"/>
    <p:sldId id="2145707379" r:id="rId22"/>
    <p:sldId id="2145707753" r:id="rId23"/>
    <p:sldId id="2145707754" r:id="rId24"/>
    <p:sldId id="30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083A"/>
    <a:srgbClr val="4BACC6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3EB1C4-F656-4622-9A0A-8393D44E82F4}" v="35" dt="2024-06-06T09:15:15.4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99" autoAdjust="0"/>
    <p:restoredTop sz="88227" autoAdjust="0"/>
  </p:normalViewPr>
  <p:slideViewPr>
    <p:cSldViewPr snapToGrid="0">
      <p:cViewPr varScale="1">
        <p:scale>
          <a:sx n="87" d="100"/>
          <a:sy n="87" d="100"/>
        </p:scale>
        <p:origin x="67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Somerset, Wiltshire, Avon &amp; Gloucestershire: </a:t>
            </a:r>
            <a:r>
              <a:rPr lang="en-GB" dirty="0"/>
              <a:t>Number of men undergoing radical prostatectomies (RP) in England and Wales by quarter (and by Cancer Alliance for England) from 1st January 2019 to 31st December 2022.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'Table S7. RP'!$B$4</c:f>
              <c:strCache>
                <c:ptCount val="1"/>
                <c:pt idx="0">
                  <c:v>Cheshire and Merseyside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'Table S7. RP'!$C$3:$R$3</c:f>
              <c:strCache>
                <c:ptCount val="16"/>
                <c:pt idx="0">
                  <c:v>Q1 2019</c:v>
                </c:pt>
                <c:pt idx="1">
                  <c:v>Q2 2019</c:v>
                </c:pt>
                <c:pt idx="2">
                  <c:v>Q3 2019</c:v>
                </c:pt>
                <c:pt idx="3">
                  <c:v>Q4 2019</c:v>
                </c:pt>
                <c:pt idx="4">
                  <c:v>Q1 2020</c:v>
                </c:pt>
                <c:pt idx="5">
                  <c:v>Q2 2020</c:v>
                </c:pt>
                <c:pt idx="6">
                  <c:v>Q3 2020</c:v>
                </c:pt>
                <c:pt idx="7">
                  <c:v>Q4 2020</c:v>
                </c:pt>
                <c:pt idx="8">
                  <c:v>Q1 2021</c:v>
                </c:pt>
                <c:pt idx="9">
                  <c:v>Q2 2021</c:v>
                </c:pt>
                <c:pt idx="10">
                  <c:v>Q3 2021</c:v>
                </c:pt>
                <c:pt idx="11">
                  <c:v>Q4 2021</c:v>
                </c:pt>
                <c:pt idx="12">
                  <c:v>Q1 2022</c:v>
                </c:pt>
                <c:pt idx="13">
                  <c:v>Q2 2022</c:v>
                </c:pt>
                <c:pt idx="14">
                  <c:v>Q3 2022</c:v>
                </c:pt>
                <c:pt idx="15">
                  <c:v>Q4 2022</c:v>
                </c:pt>
              </c:strCache>
            </c:strRef>
          </c:cat>
          <c:val>
            <c:numRef>
              <c:f>'Table S7. RP'!$C$4:$R$4</c:f>
            </c:numRef>
          </c:val>
          <c:smooth val="0"/>
          <c:extLst>
            <c:ext xmlns:c16="http://schemas.microsoft.com/office/drawing/2014/chart" uri="{C3380CC4-5D6E-409C-BE32-E72D297353CC}">
              <c16:uniqueId val="{00000000-9630-46AA-AB54-3F72B08C258B}"/>
            </c:ext>
          </c:extLst>
        </c:ser>
        <c:ser>
          <c:idx val="1"/>
          <c:order val="1"/>
          <c:tx>
            <c:strRef>
              <c:f>'Table S7. RP'!$B$5</c:f>
              <c:strCache>
                <c:ptCount val="1"/>
                <c:pt idx="0">
                  <c:v>East Midlands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'Table S7. RP'!$C$3:$R$3</c:f>
              <c:strCache>
                <c:ptCount val="16"/>
                <c:pt idx="0">
                  <c:v>Q1 2019</c:v>
                </c:pt>
                <c:pt idx="1">
                  <c:v>Q2 2019</c:v>
                </c:pt>
                <c:pt idx="2">
                  <c:v>Q3 2019</c:v>
                </c:pt>
                <c:pt idx="3">
                  <c:v>Q4 2019</c:v>
                </c:pt>
                <c:pt idx="4">
                  <c:v>Q1 2020</c:v>
                </c:pt>
                <c:pt idx="5">
                  <c:v>Q2 2020</c:v>
                </c:pt>
                <c:pt idx="6">
                  <c:v>Q3 2020</c:v>
                </c:pt>
                <c:pt idx="7">
                  <c:v>Q4 2020</c:v>
                </c:pt>
                <c:pt idx="8">
                  <c:v>Q1 2021</c:v>
                </c:pt>
                <c:pt idx="9">
                  <c:v>Q2 2021</c:v>
                </c:pt>
                <c:pt idx="10">
                  <c:v>Q3 2021</c:v>
                </c:pt>
                <c:pt idx="11">
                  <c:v>Q4 2021</c:v>
                </c:pt>
                <c:pt idx="12">
                  <c:v>Q1 2022</c:v>
                </c:pt>
                <c:pt idx="13">
                  <c:v>Q2 2022</c:v>
                </c:pt>
                <c:pt idx="14">
                  <c:v>Q3 2022</c:v>
                </c:pt>
                <c:pt idx="15">
                  <c:v>Q4 2022</c:v>
                </c:pt>
              </c:strCache>
            </c:strRef>
          </c:cat>
          <c:val>
            <c:numRef>
              <c:f>'Table S7. RP'!$C$5:$R$5</c:f>
            </c:numRef>
          </c:val>
          <c:smooth val="0"/>
          <c:extLst>
            <c:ext xmlns:c16="http://schemas.microsoft.com/office/drawing/2014/chart" uri="{C3380CC4-5D6E-409C-BE32-E72D297353CC}">
              <c16:uniqueId val="{00000001-9630-46AA-AB54-3F72B08C258B}"/>
            </c:ext>
          </c:extLst>
        </c:ser>
        <c:ser>
          <c:idx val="2"/>
          <c:order val="2"/>
          <c:tx>
            <c:strRef>
              <c:f>'Table S7. RP'!$B$6</c:f>
              <c:strCache>
                <c:ptCount val="1"/>
                <c:pt idx="0">
                  <c:v>East of England - North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'Table S7. RP'!$C$3:$R$3</c:f>
              <c:strCache>
                <c:ptCount val="16"/>
                <c:pt idx="0">
                  <c:v>Q1 2019</c:v>
                </c:pt>
                <c:pt idx="1">
                  <c:v>Q2 2019</c:v>
                </c:pt>
                <c:pt idx="2">
                  <c:v>Q3 2019</c:v>
                </c:pt>
                <c:pt idx="3">
                  <c:v>Q4 2019</c:v>
                </c:pt>
                <c:pt idx="4">
                  <c:v>Q1 2020</c:v>
                </c:pt>
                <c:pt idx="5">
                  <c:v>Q2 2020</c:v>
                </c:pt>
                <c:pt idx="6">
                  <c:v>Q3 2020</c:v>
                </c:pt>
                <c:pt idx="7">
                  <c:v>Q4 2020</c:v>
                </c:pt>
                <c:pt idx="8">
                  <c:v>Q1 2021</c:v>
                </c:pt>
                <c:pt idx="9">
                  <c:v>Q2 2021</c:v>
                </c:pt>
                <c:pt idx="10">
                  <c:v>Q3 2021</c:v>
                </c:pt>
                <c:pt idx="11">
                  <c:v>Q4 2021</c:v>
                </c:pt>
                <c:pt idx="12">
                  <c:v>Q1 2022</c:v>
                </c:pt>
                <c:pt idx="13">
                  <c:v>Q2 2022</c:v>
                </c:pt>
                <c:pt idx="14">
                  <c:v>Q3 2022</c:v>
                </c:pt>
                <c:pt idx="15">
                  <c:v>Q4 2022</c:v>
                </c:pt>
              </c:strCache>
            </c:strRef>
          </c:cat>
          <c:val>
            <c:numRef>
              <c:f>'Table S7. RP'!$C$6:$R$6</c:f>
            </c:numRef>
          </c:val>
          <c:smooth val="0"/>
          <c:extLst>
            <c:ext xmlns:c16="http://schemas.microsoft.com/office/drawing/2014/chart" uri="{C3380CC4-5D6E-409C-BE32-E72D297353CC}">
              <c16:uniqueId val="{00000002-9630-46AA-AB54-3F72B08C258B}"/>
            </c:ext>
          </c:extLst>
        </c:ser>
        <c:ser>
          <c:idx val="3"/>
          <c:order val="3"/>
          <c:tx>
            <c:strRef>
              <c:f>'Table S7. RP'!$B$7</c:f>
              <c:strCache>
                <c:ptCount val="1"/>
                <c:pt idx="0">
                  <c:v>East of England - South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'Table S7. RP'!$C$3:$R$3</c:f>
              <c:strCache>
                <c:ptCount val="16"/>
                <c:pt idx="0">
                  <c:v>Q1 2019</c:v>
                </c:pt>
                <c:pt idx="1">
                  <c:v>Q2 2019</c:v>
                </c:pt>
                <c:pt idx="2">
                  <c:v>Q3 2019</c:v>
                </c:pt>
                <c:pt idx="3">
                  <c:v>Q4 2019</c:v>
                </c:pt>
                <c:pt idx="4">
                  <c:v>Q1 2020</c:v>
                </c:pt>
                <c:pt idx="5">
                  <c:v>Q2 2020</c:v>
                </c:pt>
                <c:pt idx="6">
                  <c:v>Q3 2020</c:v>
                </c:pt>
                <c:pt idx="7">
                  <c:v>Q4 2020</c:v>
                </c:pt>
                <c:pt idx="8">
                  <c:v>Q1 2021</c:v>
                </c:pt>
                <c:pt idx="9">
                  <c:v>Q2 2021</c:v>
                </c:pt>
                <c:pt idx="10">
                  <c:v>Q3 2021</c:v>
                </c:pt>
                <c:pt idx="11">
                  <c:v>Q4 2021</c:v>
                </c:pt>
                <c:pt idx="12">
                  <c:v>Q1 2022</c:v>
                </c:pt>
                <c:pt idx="13">
                  <c:v>Q2 2022</c:v>
                </c:pt>
                <c:pt idx="14">
                  <c:v>Q3 2022</c:v>
                </c:pt>
                <c:pt idx="15">
                  <c:v>Q4 2022</c:v>
                </c:pt>
              </c:strCache>
            </c:strRef>
          </c:cat>
          <c:val>
            <c:numRef>
              <c:f>'Table S7. RP'!$C$7:$R$7</c:f>
            </c:numRef>
          </c:val>
          <c:smooth val="0"/>
          <c:extLst>
            <c:ext xmlns:c16="http://schemas.microsoft.com/office/drawing/2014/chart" uri="{C3380CC4-5D6E-409C-BE32-E72D297353CC}">
              <c16:uniqueId val="{00000003-9630-46AA-AB54-3F72B08C258B}"/>
            </c:ext>
          </c:extLst>
        </c:ser>
        <c:ser>
          <c:idx val="4"/>
          <c:order val="4"/>
          <c:tx>
            <c:strRef>
              <c:f>'Table S7. RP'!$B$8</c:f>
              <c:strCache>
                <c:ptCount val="1"/>
                <c:pt idx="0">
                  <c:v>Greater Manchester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'Table S7. RP'!$C$3:$R$3</c:f>
              <c:strCache>
                <c:ptCount val="16"/>
                <c:pt idx="0">
                  <c:v>Q1 2019</c:v>
                </c:pt>
                <c:pt idx="1">
                  <c:v>Q2 2019</c:v>
                </c:pt>
                <c:pt idx="2">
                  <c:v>Q3 2019</c:v>
                </c:pt>
                <c:pt idx="3">
                  <c:v>Q4 2019</c:v>
                </c:pt>
                <c:pt idx="4">
                  <c:v>Q1 2020</c:v>
                </c:pt>
                <c:pt idx="5">
                  <c:v>Q2 2020</c:v>
                </c:pt>
                <c:pt idx="6">
                  <c:v>Q3 2020</c:v>
                </c:pt>
                <c:pt idx="7">
                  <c:v>Q4 2020</c:v>
                </c:pt>
                <c:pt idx="8">
                  <c:v>Q1 2021</c:v>
                </c:pt>
                <c:pt idx="9">
                  <c:v>Q2 2021</c:v>
                </c:pt>
                <c:pt idx="10">
                  <c:v>Q3 2021</c:v>
                </c:pt>
                <c:pt idx="11">
                  <c:v>Q4 2021</c:v>
                </c:pt>
                <c:pt idx="12">
                  <c:v>Q1 2022</c:v>
                </c:pt>
                <c:pt idx="13">
                  <c:v>Q2 2022</c:v>
                </c:pt>
                <c:pt idx="14">
                  <c:v>Q3 2022</c:v>
                </c:pt>
                <c:pt idx="15">
                  <c:v>Q4 2022</c:v>
                </c:pt>
              </c:strCache>
            </c:strRef>
          </c:cat>
          <c:val>
            <c:numRef>
              <c:f>'Table S7. RP'!$C$8:$R$8</c:f>
            </c:numRef>
          </c:val>
          <c:smooth val="0"/>
          <c:extLst>
            <c:ext xmlns:c16="http://schemas.microsoft.com/office/drawing/2014/chart" uri="{C3380CC4-5D6E-409C-BE32-E72D297353CC}">
              <c16:uniqueId val="{00000004-9630-46AA-AB54-3F72B08C258B}"/>
            </c:ext>
          </c:extLst>
        </c:ser>
        <c:ser>
          <c:idx val="5"/>
          <c:order val="5"/>
          <c:tx>
            <c:strRef>
              <c:f>'Table S7. RP'!$B$9</c:f>
              <c:strCache>
                <c:ptCount val="1"/>
                <c:pt idx="0">
                  <c:v>Humber, Coast and Vale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'Table S7. RP'!$C$3:$R$3</c:f>
              <c:strCache>
                <c:ptCount val="16"/>
                <c:pt idx="0">
                  <c:v>Q1 2019</c:v>
                </c:pt>
                <c:pt idx="1">
                  <c:v>Q2 2019</c:v>
                </c:pt>
                <c:pt idx="2">
                  <c:v>Q3 2019</c:v>
                </c:pt>
                <c:pt idx="3">
                  <c:v>Q4 2019</c:v>
                </c:pt>
                <c:pt idx="4">
                  <c:v>Q1 2020</c:v>
                </c:pt>
                <c:pt idx="5">
                  <c:v>Q2 2020</c:v>
                </c:pt>
                <c:pt idx="6">
                  <c:v>Q3 2020</c:v>
                </c:pt>
                <c:pt idx="7">
                  <c:v>Q4 2020</c:v>
                </c:pt>
                <c:pt idx="8">
                  <c:v>Q1 2021</c:v>
                </c:pt>
                <c:pt idx="9">
                  <c:v>Q2 2021</c:v>
                </c:pt>
                <c:pt idx="10">
                  <c:v>Q3 2021</c:v>
                </c:pt>
                <c:pt idx="11">
                  <c:v>Q4 2021</c:v>
                </c:pt>
                <c:pt idx="12">
                  <c:v>Q1 2022</c:v>
                </c:pt>
                <c:pt idx="13">
                  <c:v>Q2 2022</c:v>
                </c:pt>
                <c:pt idx="14">
                  <c:v>Q3 2022</c:v>
                </c:pt>
                <c:pt idx="15">
                  <c:v>Q4 2022</c:v>
                </c:pt>
              </c:strCache>
            </c:strRef>
          </c:cat>
          <c:val>
            <c:numRef>
              <c:f>'Table S7. RP'!$C$9:$R$9</c:f>
            </c:numRef>
          </c:val>
          <c:smooth val="0"/>
          <c:extLst>
            <c:ext xmlns:c16="http://schemas.microsoft.com/office/drawing/2014/chart" uri="{C3380CC4-5D6E-409C-BE32-E72D297353CC}">
              <c16:uniqueId val="{00000005-9630-46AA-AB54-3F72B08C258B}"/>
            </c:ext>
          </c:extLst>
        </c:ser>
        <c:ser>
          <c:idx val="6"/>
          <c:order val="6"/>
          <c:tx>
            <c:strRef>
              <c:f>'Table S7. RP'!$B$10</c:f>
              <c:strCache>
                <c:ptCount val="1"/>
                <c:pt idx="0">
                  <c:v>Kent and Medway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strRef>
              <c:f>'Table S7. RP'!$C$3:$R$3</c:f>
              <c:strCache>
                <c:ptCount val="16"/>
                <c:pt idx="0">
                  <c:v>Q1 2019</c:v>
                </c:pt>
                <c:pt idx="1">
                  <c:v>Q2 2019</c:v>
                </c:pt>
                <c:pt idx="2">
                  <c:v>Q3 2019</c:v>
                </c:pt>
                <c:pt idx="3">
                  <c:v>Q4 2019</c:v>
                </c:pt>
                <c:pt idx="4">
                  <c:v>Q1 2020</c:v>
                </c:pt>
                <c:pt idx="5">
                  <c:v>Q2 2020</c:v>
                </c:pt>
                <c:pt idx="6">
                  <c:v>Q3 2020</c:v>
                </c:pt>
                <c:pt idx="7">
                  <c:v>Q4 2020</c:v>
                </c:pt>
                <c:pt idx="8">
                  <c:v>Q1 2021</c:v>
                </c:pt>
                <c:pt idx="9">
                  <c:v>Q2 2021</c:v>
                </c:pt>
                <c:pt idx="10">
                  <c:v>Q3 2021</c:v>
                </c:pt>
                <c:pt idx="11">
                  <c:v>Q4 2021</c:v>
                </c:pt>
                <c:pt idx="12">
                  <c:v>Q1 2022</c:v>
                </c:pt>
                <c:pt idx="13">
                  <c:v>Q2 2022</c:v>
                </c:pt>
                <c:pt idx="14">
                  <c:v>Q3 2022</c:v>
                </c:pt>
                <c:pt idx="15">
                  <c:v>Q4 2022</c:v>
                </c:pt>
              </c:strCache>
            </c:strRef>
          </c:cat>
          <c:val>
            <c:numRef>
              <c:f>'Table S7. RP'!$C$10:$R$10</c:f>
            </c:numRef>
          </c:val>
          <c:smooth val="0"/>
          <c:extLst>
            <c:ext xmlns:c16="http://schemas.microsoft.com/office/drawing/2014/chart" uri="{C3380CC4-5D6E-409C-BE32-E72D297353CC}">
              <c16:uniqueId val="{00000006-9630-46AA-AB54-3F72B08C258B}"/>
            </c:ext>
          </c:extLst>
        </c:ser>
        <c:ser>
          <c:idx val="7"/>
          <c:order val="7"/>
          <c:tx>
            <c:strRef>
              <c:f>'Table S7. RP'!$B$11</c:f>
              <c:strCache>
                <c:ptCount val="1"/>
                <c:pt idx="0">
                  <c:v>Lancashire and South Cumbria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strRef>
              <c:f>'Table S7. RP'!$C$3:$R$3</c:f>
              <c:strCache>
                <c:ptCount val="16"/>
                <c:pt idx="0">
                  <c:v>Q1 2019</c:v>
                </c:pt>
                <c:pt idx="1">
                  <c:v>Q2 2019</c:v>
                </c:pt>
                <c:pt idx="2">
                  <c:v>Q3 2019</c:v>
                </c:pt>
                <c:pt idx="3">
                  <c:v>Q4 2019</c:v>
                </c:pt>
                <c:pt idx="4">
                  <c:v>Q1 2020</c:v>
                </c:pt>
                <c:pt idx="5">
                  <c:v>Q2 2020</c:v>
                </c:pt>
                <c:pt idx="6">
                  <c:v>Q3 2020</c:v>
                </c:pt>
                <c:pt idx="7">
                  <c:v>Q4 2020</c:v>
                </c:pt>
                <c:pt idx="8">
                  <c:v>Q1 2021</c:v>
                </c:pt>
                <c:pt idx="9">
                  <c:v>Q2 2021</c:v>
                </c:pt>
                <c:pt idx="10">
                  <c:v>Q3 2021</c:v>
                </c:pt>
                <c:pt idx="11">
                  <c:v>Q4 2021</c:v>
                </c:pt>
                <c:pt idx="12">
                  <c:v>Q1 2022</c:v>
                </c:pt>
                <c:pt idx="13">
                  <c:v>Q2 2022</c:v>
                </c:pt>
                <c:pt idx="14">
                  <c:v>Q3 2022</c:v>
                </c:pt>
                <c:pt idx="15">
                  <c:v>Q4 2022</c:v>
                </c:pt>
              </c:strCache>
            </c:strRef>
          </c:cat>
          <c:val>
            <c:numRef>
              <c:f>'Table S7. RP'!$C$11:$R$11</c:f>
            </c:numRef>
          </c:val>
          <c:smooth val="0"/>
          <c:extLst>
            <c:ext xmlns:c16="http://schemas.microsoft.com/office/drawing/2014/chart" uri="{C3380CC4-5D6E-409C-BE32-E72D297353CC}">
              <c16:uniqueId val="{00000007-9630-46AA-AB54-3F72B08C258B}"/>
            </c:ext>
          </c:extLst>
        </c:ser>
        <c:ser>
          <c:idx val="8"/>
          <c:order val="8"/>
          <c:tx>
            <c:strRef>
              <c:f>'Table S7. RP'!$B$12</c:f>
              <c:strCache>
                <c:ptCount val="1"/>
                <c:pt idx="0">
                  <c:v>North Central London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strRef>
              <c:f>'Table S7. RP'!$C$3:$R$3</c:f>
              <c:strCache>
                <c:ptCount val="16"/>
                <c:pt idx="0">
                  <c:v>Q1 2019</c:v>
                </c:pt>
                <c:pt idx="1">
                  <c:v>Q2 2019</c:v>
                </c:pt>
                <c:pt idx="2">
                  <c:v>Q3 2019</c:v>
                </c:pt>
                <c:pt idx="3">
                  <c:v>Q4 2019</c:v>
                </c:pt>
                <c:pt idx="4">
                  <c:v>Q1 2020</c:v>
                </c:pt>
                <c:pt idx="5">
                  <c:v>Q2 2020</c:v>
                </c:pt>
                <c:pt idx="6">
                  <c:v>Q3 2020</c:v>
                </c:pt>
                <c:pt idx="7">
                  <c:v>Q4 2020</c:v>
                </c:pt>
                <c:pt idx="8">
                  <c:v>Q1 2021</c:v>
                </c:pt>
                <c:pt idx="9">
                  <c:v>Q2 2021</c:v>
                </c:pt>
                <c:pt idx="10">
                  <c:v>Q3 2021</c:v>
                </c:pt>
                <c:pt idx="11">
                  <c:v>Q4 2021</c:v>
                </c:pt>
                <c:pt idx="12">
                  <c:v>Q1 2022</c:v>
                </c:pt>
                <c:pt idx="13">
                  <c:v>Q2 2022</c:v>
                </c:pt>
                <c:pt idx="14">
                  <c:v>Q3 2022</c:v>
                </c:pt>
                <c:pt idx="15">
                  <c:v>Q4 2022</c:v>
                </c:pt>
              </c:strCache>
            </c:strRef>
          </c:cat>
          <c:val>
            <c:numRef>
              <c:f>'Table S7. RP'!$C$12:$R$12</c:f>
            </c:numRef>
          </c:val>
          <c:smooth val="0"/>
          <c:extLst>
            <c:ext xmlns:c16="http://schemas.microsoft.com/office/drawing/2014/chart" uri="{C3380CC4-5D6E-409C-BE32-E72D297353CC}">
              <c16:uniqueId val="{00000008-9630-46AA-AB54-3F72B08C258B}"/>
            </c:ext>
          </c:extLst>
        </c:ser>
        <c:ser>
          <c:idx val="9"/>
          <c:order val="9"/>
          <c:tx>
            <c:strRef>
              <c:f>'Table S7. RP'!$B$13</c:f>
              <c:strCache>
                <c:ptCount val="1"/>
                <c:pt idx="0">
                  <c:v>Northern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cat>
            <c:strRef>
              <c:f>'Table S7. RP'!$C$3:$R$3</c:f>
              <c:strCache>
                <c:ptCount val="16"/>
                <c:pt idx="0">
                  <c:v>Q1 2019</c:v>
                </c:pt>
                <c:pt idx="1">
                  <c:v>Q2 2019</c:v>
                </c:pt>
                <c:pt idx="2">
                  <c:v>Q3 2019</c:v>
                </c:pt>
                <c:pt idx="3">
                  <c:v>Q4 2019</c:v>
                </c:pt>
                <c:pt idx="4">
                  <c:v>Q1 2020</c:v>
                </c:pt>
                <c:pt idx="5">
                  <c:v>Q2 2020</c:v>
                </c:pt>
                <c:pt idx="6">
                  <c:v>Q3 2020</c:v>
                </c:pt>
                <c:pt idx="7">
                  <c:v>Q4 2020</c:v>
                </c:pt>
                <c:pt idx="8">
                  <c:v>Q1 2021</c:v>
                </c:pt>
                <c:pt idx="9">
                  <c:v>Q2 2021</c:v>
                </c:pt>
                <c:pt idx="10">
                  <c:v>Q3 2021</c:v>
                </c:pt>
                <c:pt idx="11">
                  <c:v>Q4 2021</c:v>
                </c:pt>
                <c:pt idx="12">
                  <c:v>Q1 2022</c:v>
                </c:pt>
                <c:pt idx="13">
                  <c:v>Q2 2022</c:v>
                </c:pt>
                <c:pt idx="14">
                  <c:v>Q3 2022</c:v>
                </c:pt>
                <c:pt idx="15">
                  <c:v>Q4 2022</c:v>
                </c:pt>
              </c:strCache>
            </c:strRef>
          </c:cat>
          <c:val>
            <c:numRef>
              <c:f>'Table S7. RP'!$C$13:$R$13</c:f>
            </c:numRef>
          </c:val>
          <c:smooth val="0"/>
          <c:extLst>
            <c:ext xmlns:c16="http://schemas.microsoft.com/office/drawing/2014/chart" uri="{C3380CC4-5D6E-409C-BE32-E72D297353CC}">
              <c16:uniqueId val="{00000009-9630-46AA-AB54-3F72B08C258B}"/>
            </c:ext>
          </c:extLst>
        </c:ser>
        <c:ser>
          <c:idx val="10"/>
          <c:order val="10"/>
          <c:tx>
            <c:strRef>
              <c:f>'Table S7. RP'!$B$14</c:f>
              <c:strCache>
                <c:ptCount val="1"/>
                <c:pt idx="0">
                  <c:v>Peninsula 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cat>
            <c:strRef>
              <c:f>'Table S7. RP'!$C$3:$R$3</c:f>
              <c:strCache>
                <c:ptCount val="16"/>
                <c:pt idx="0">
                  <c:v>Q1 2019</c:v>
                </c:pt>
                <c:pt idx="1">
                  <c:v>Q2 2019</c:v>
                </c:pt>
                <c:pt idx="2">
                  <c:v>Q3 2019</c:v>
                </c:pt>
                <c:pt idx="3">
                  <c:v>Q4 2019</c:v>
                </c:pt>
                <c:pt idx="4">
                  <c:v>Q1 2020</c:v>
                </c:pt>
                <c:pt idx="5">
                  <c:v>Q2 2020</c:v>
                </c:pt>
                <c:pt idx="6">
                  <c:v>Q3 2020</c:v>
                </c:pt>
                <c:pt idx="7">
                  <c:v>Q4 2020</c:v>
                </c:pt>
                <c:pt idx="8">
                  <c:v>Q1 2021</c:v>
                </c:pt>
                <c:pt idx="9">
                  <c:v>Q2 2021</c:v>
                </c:pt>
                <c:pt idx="10">
                  <c:v>Q3 2021</c:v>
                </c:pt>
                <c:pt idx="11">
                  <c:v>Q4 2021</c:v>
                </c:pt>
                <c:pt idx="12">
                  <c:v>Q1 2022</c:v>
                </c:pt>
                <c:pt idx="13">
                  <c:v>Q2 2022</c:v>
                </c:pt>
                <c:pt idx="14">
                  <c:v>Q3 2022</c:v>
                </c:pt>
                <c:pt idx="15">
                  <c:v>Q4 2022</c:v>
                </c:pt>
              </c:strCache>
            </c:strRef>
          </c:cat>
          <c:val>
            <c:numRef>
              <c:f>'Table S7. RP'!$C$14:$R$14</c:f>
            </c:numRef>
          </c:val>
          <c:smooth val="0"/>
          <c:extLst>
            <c:ext xmlns:c16="http://schemas.microsoft.com/office/drawing/2014/chart" uri="{C3380CC4-5D6E-409C-BE32-E72D297353CC}">
              <c16:uniqueId val="{0000000A-9630-46AA-AB54-3F72B08C258B}"/>
            </c:ext>
          </c:extLst>
        </c:ser>
        <c:ser>
          <c:idx val="11"/>
          <c:order val="11"/>
          <c:tx>
            <c:strRef>
              <c:f>'Table S7. RP'!$B$15</c:f>
              <c:strCache>
                <c:ptCount val="1"/>
                <c:pt idx="0">
                  <c:v>Somerset, Wiltshire, Avon &amp; Gloucestershire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'Table S7. RP'!$C$3:$R$3</c:f>
              <c:strCache>
                <c:ptCount val="16"/>
                <c:pt idx="0">
                  <c:v>Q1 2019</c:v>
                </c:pt>
                <c:pt idx="1">
                  <c:v>Q2 2019</c:v>
                </c:pt>
                <c:pt idx="2">
                  <c:v>Q3 2019</c:v>
                </c:pt>
                <c:pt idx="3">
                  <c:v>Q4 2019</c:v>
                </c:pt>
                <c:pt idx="4">
                  <c:v>Q1 2020</c:v>
                </c:pt>
                <c:pt idx="5">
                  <c:v>Q2 2020</c:v>
                </c:pt>
                <c:pt idx="6">
                  <c:v>Q3 2020</c:v>
                </c:pt>
                <c:pt idx="7">
                  <c:v>Q4 2020</c:v>
                </c:pt>
                <c:pt idx="8">
                  <c:v>Q1 2021</c:v>
                </c:pt>
                <c:pt idx="9">
                  <c:v>Q2 2021</c:v>
                </c:pt>
                <c:pt idx="10">
                  <c:v>Q3 2021</c:v>
                </c:pt>
                <c:pt idx="11">
                  <c:v>Q4 2021</c:v>
                </c:pt>
                <c:pt idx="12">
                  <c:v>Q1 2022</c:v>
                </c:pt>
                <c:pt idx="13">
                  <c:v>Q2 2022</c:v>
                </c:pt>
                <c:pt idx="14">
                  <c:v>Q3 2022</c:v>
                </c:pt>
                <c:pt idx="15">
                  <c:v>Q4 2022</c:v>
                </c:pt>
              </c:strCache>
            </c:strRef>
          </c:cat>
          <c:val>
            <c:numRef>
              <c:f>'Table S7. RP'!$C$15:$R$15</c:f>
              <c:numCache>
                <c:formatCode>0</c:formatCode>
                <c:ptCount val="16"/>
                <c:pt idx="0">
                  <c:v>125</c:v>
                </c:pt>
                <c:pt idx="1">
                  <c:v>147</c:v>
                </c:pt>
                <c:pt idx="2">
                  <c:v>128</c:v>
                </c:pt>
                <c:pt idx="3">
                  <c:v>153</c:v>
                </c:pt>
                <c:pt idx="4">
                  <c:v>128</c:v>
                </c:pt>
                <c:pt idx="5">
                  <c:v>101</c:v>
                </c:pt>
                <c:pt idx="6">
                  <c:v>101</c:v>
                </c:pt>
                <c:pt idx="7">
                  <c:v>94</c:v>
                </c:pt>
                <c:pt idx="8">
                  <c:v>114</c:v>
                </c:pt>
                <c:pt idx="9">
                  <c:v>109</c:v>
                </c:pt>
                <c:pt idx="10">
                  <c:v>76</c:v>
                </c:pt>
                <c:pt idx="11">
                  <c:v>93</c:v>
                </c:pt>
                <c:pt idx="12">
                  <c:v>107</c:v>
                </c:pt>
                <c:pt idx="13">
                  <c:v>107</c:v>
                </c:pt>
                <c:pt idx="14">
                  <c:v>125</c:v>
                </c:pt>
                <c:pt idx="15">
                  <c:v>131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630-46AA-AB54-3F72B08C25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7914143"/>
        <c:axId val="2009125007"/>
      </c:lineChart>
      <c:catAx>
        <c:axId val="287914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9125007"/>
        <c:crosses val="autoZero"/>
        <c:auto val="1"/>
        <c:lblAlgn val="ctr"/>
        <c:lblOffset val="100"/>
        <c:noMultiLvlLbl val="0"/>
      </c:catAx>
      <c:valAx>
        <c:axId val="2009125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79141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Somerset, Wiltshire, Avon &amp; Gloucestershire: </a:t>
            </a:r>
            <a:r>
              <a:rPr lang="en-GB" dirty="0"/>
              <a:t>Number of patients receiving radiotherapy (RT) in England and Wales by quarter (and by Cancer Alliance for England) from 1st January 2019 to 31st December 2022.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'Table S9. RT'!$B$4</c:f>
              <c:strCache>
                <c:ptCount val="1"/>
                <c:pt idx="0">
                  <c:v>Cheshire and Merseyside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'Table S9. RT'!$C$3:$R$3</c:f>
              <c:strCache>
                <c:ptCount val="16"/>
                <c:pt idx="0">
                  <c:v>Q1 2019</c:v>
                </c:pt>
                <c:pt idx="1">
                  <c:v>Q2 2019</c:v>
                </c:pt>
                <c:pt idx="2">
                  <c:v>Q3 2019</c:v>
                </c:pt>
                <c:pt idx="3">
                  <c:v>Q4 2019</c:v>
                </c:pt>
                <c:pt idx="4">
                  <c:v>Q1 2020</c:v>
                </c:pt>
                <c:pt idx="5">
                  <c:v>Q2 2020</c:v>
                </c:pt>
                <c:pt idx="6">
                  <c:v>Q3 2020</c:v>
                </c:pt>
                <c:pt idx="7">
                  <c:v>Q4 2020</c:v>
                </c:pt>
                <c:pt idx="8">
                  <c:v>Q1 2021</c:v>
                </c:pt>
                <c:pt idx="9">
                  <c:v>Q2 2021</c:v>
                </c:pt>
                <c:pt idx="10">
                  <c:v>Q3 2021</c:v>
                </c:pt>
                <c:pt idx="11">
                  <c:v>Q4 2021</c:v>
                </c:pt>
                <c:pt idx="12">
                  <c:v>Q1 2022</c:v>
                </c:pt>
                <c:pt idx="13">
                  <c:v>Q2 2022</c:v>
                </c:pt>
                <c:pt idx="14">
                  <c:v>Q3 2022</c:v>
                </c:pt>
                <c:pt idx="15">
                  <c:v>Q4 2022</c:v>
                </c:pt>
              </c:strCache>
            </c:strRef>
          </c:cat>
          <c:val>
            <c:numRef>
              <c:f>'Table S9. RT'!$C$4:$R$4</c:f>
            </c:numRef>
          </c:val>
          <c:smooth val="0"/>
          <c:extLst>
            <c:ext xmlns:c16="http://schemas.microsoft.com/office/drawing/2014/chart" uri="{C3380CC4-5D6E-409C-BE32-E72D297353CC}">
              <c16:uniqueId val="{00000000-36A2-4245-949C-309EF841D48A}"/>
            </c:ext>
          </c:extLst>
        </c:ser>
        <c:ser>
          <c:idx val="1"/>
          <c:order val="1"/>
          <c:tx>
            <c:strRef>
              <c:f>'Table S9. RT'!$B$5</c:f>
              <c:strCache>
                <c:ptCount val="1"/>
                <c:pt idx="0">
                  <c:v>East Midlands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'Table S9. RT'!$C$3:$R$3</c:f>
              <c:strCache>
                <c:ptCount val="16"/>
                <c:pt idx="0">
                  <c:v>Q1 2019</c:v>
                </c:pt>
                <c:pt idx="1">
                  <c:v>Q2 2019</c:v>
                </c:pt>
                <c:pt idx="2">
                  <c:v>Q3 2019</c:v>
                </c:pt>
                <c:pt idx="3">
                  <c:v>Q4 2019</c:v>
                </c:pt>
                <c:pt idx="4">
                  <c:v>Q1 2020</c:v>
                </c:pt>
                <c:pt idx="5">
                  <c:v>Q2 2020</c:v>
                </c:pt>
                <c:pt idx="6">
                  <c:v>Q3 2020</c:v>
                </c:pt>
                <c:pt idx="7">
                  <c:v>Q4 2020</c:v>
                </c:pt>
                <c:pt idx="8">
                  <c:v>Q1 2021</c:v>
                </c:pt>
                <c:pt idx="9">
                  <c:v>Q2 2021</c:v>
                </c:pt>
                <c:pt idx="10">
                  <c:v>Q3 2021</c:v>
                </c:pt>
                <c:pt idx="11">
                  <c:v>Q4 2021</c:v>
                </c:pt>
                <c:pt idx="12">
                  <c:v>Q1 2022</c:v>
                </c:pt>
                <c:pt idx="13">
                  <c:v>Q2 2022</c:v>
                </c:pt>
                <c:pt idx="14">
                  <c:v>Q3 2022</c:v>
                </c:pt>
                <c:pt idx="15">
                  <c:v>Q4 2022</c:v>
                </c:pt>
              </c:strCache>
            </c:strRef>
          </c:cat>
          <c:val>
            <c:numRef>
              <c:f>'Table S9. RT'!$C$5:$R$5</c:f>
            </c:numRef>
          </c:val>
          <c:smooth val="0"/>
          <c:extLst>
            <c:ext xmlns:c16="http://schemas.microsoft.com/office/drawing/2014/chart" uri="{C3380CC4-5D6E-409C-BE32-E72D297353CC}">
              <c16:uniqueId val="{00000001-36A2-4245-949C-309EF841D48A}"/>
            </c:ext>
          </c:extLst>
        </c:ser>
        <c:ser>
          <c:idx val="2"/>
          <c:order val="2"/>
          <c:tx>
            <c:strRef>
              <c:f>'Table S9. RT'!$B$6</c:f>
              <c:strCache>
                <c:ptCount val="1"/>
                <c:pt idx="0">
                  <c:v>East of England - North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'Table S9. RT'!$C$3:$R$3</c:f>
              <c:strCache>
                <c:ptCount val="16"/>
                <c:pt idx="0">
                  <c:v>Q1 2019</c:v>
                </c:pt>
                <c:pt idx="1">
                  <c:v>Q2 2019</c:v>
                </c:pt>
                <c:pt idx="2">
                  <c:v>Q3 2019</c:v>
                </c:pt>
                <c:pt idx="3">
                  <c:v>Q4 2019</c:v>
                </c:pt>
                <c:pt idx="4">
                  <c:v>Q1 2020</c:v>
                </c:pt>
                <c:pt idx="5">
                  <c:v>Q2 2020</c:v>
                </c:pt>
                <c:pt idx="6">
                  <c:v>Q3 2020</c:v>
                </c:pt>
                <c:pt idx="7">
                  <c:v>Q4 2020</c:v>
                </c:pt>
                <c:pt idx="8">
                  <c:v>Q1 2021</c:v>
                </c:pt>
                <c:pt idx="9">
                  <c:v>Q2 2021</c:v>
                </c:pt>
                <c:pt idx="10">
                  <c:v>Q3 2021</c:v>
                </c:pt>
                <c:pt idx="11">
                  <c:v>Q4 2021</c:v>
                </c:pt>
                <c:pt idx="12">
                  <c:v>Q1 2022</c:v>
                </c:pt>
                <c:pt idx="13">
                  <c:v>Q2 2022</c:v>
                </c:pt>
                <c:pt idx="14">
                  <c:v>Q3 2022</c:v>
                </c:pt>
                <c:pt idx="15">
                  <c:v>Q4 2022</c:v>
                </c:pt>
              </c:strCache>
            </c:strRef>
          </c:cat>
          <c:val>
            <c:numRef>
              <c:f>'Table S9. RT'!$C$6:$R$6</c:f>
            </c:numRef>
          </c:val>
          <c:smooth val="0"/>
          <c:extLst>
            <c:ext xmlns:c16="http://schemas.microsoft.com/office/drawing/2014/chart" uri="{C3380CC4-5D6E-409C-BE32-E72D297353CC}">
              <c16:uniqueId val="{00000002-36A2-4245-949C-309EF841D48A}"/>
            </c:ext>
          </c:extLst>
        </c:ser>
        <c:ser>
          <c:idx val="3"/>
          <c:order val="3"/>
          <c:tx>
            <c:strRef>
              <c:f>'Table S9. RT'!$B$7</c:f>
              <c:strCache>
                <c:ptCount val="1"/>
                <c:pt idx="0">
                  <c:v>East of England - South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'Table S9. RT'!$C$3:$R$3</c:f>
              <c:strCache>
                <c:ptCount val="16"/>
                <c:pt idx="0">
                  <c:v>Q1 2019</c:v>
                </c:pt>
                <c:pt idx="1">
                  <c:v>Q2 2019</c:v>
                </c:pt>
                <c:pt idx="2">
                  <c:v>Q3 2019</c:v>
                </c:pt>
                <c:pt idx="3">
                  <c:v>Q4 2019</c:v>
                </c:pt>
                <c:pt idx="4">
                  <c:v>Q1 2020</c:v>
                </c:pt>
                <c:pt idx="5">
                  <c:v>Q2 2020</c:v>
                </c:pt>
                <c:pt idx="6">
                  <c:v>Q3 2020</c:v>
                </c:pt>
                <c:pt idx="7">
                  <c:v>Q4 2020</c:v>
                </c:pt>
                <c:pt idx="8">
                  <c:v>Q1 2021</c:v>
                </c:pt>
                <c:pt idx="9">
                  <c:v>Q2 2021</c:v>
                </c:pt>
                <c:pt idx="10">
                  <c:v>Q3 2021</c:v>
                </c:pt>
                <c:pt idx="11">
                  <c:v>Q4 2021</c:v>
                </c:pt>
                <c:pt idx="12">
                  <c:v>Q1 2022</c:v>
                </c:pt>
                <c:pt idx="13">
                  <c:v>Q2 2022</c:v>
                </c:pt>
                <c:pt idx="14">
                  <c:v>Q3 2022</c:v>
                </c:pt>
                <c:pt idx="15">
                  <c:v>Q4 2022</c:v>
                </c:pt>
              </c:strCache>
            </c:strRef>
          </c:cat>
          <c:val>
            <c:numRef>
              <c:f>'Table S9. RT'!$C$7:$R$7</c:f>
            </c:numRef>
          </c:val>
          <c:smooth val="0"/>
          <c:extLst>
            <c:ext xmlns:c16="http://schemas.microsoft.com/office/drawing/2014/chart" uri="{C3380CC4-5D6E-409C-BE32-E72D297353CC}">
              <c16:uniqueId val="{00000003-36A2-4245-949C-309EF841D48A}"/>
            </c:ext>
          </c:extLst>
        </c:ser>
        <c:ser>
          <c:idx val="4"/>
          <c:order val="4"/>
          <c:tx>
            <c:strRef>
              <c:f>'Table S9. RT'!$B$8</c:f>
              <c:strCache>
                <c:ptCount val="1"/>
                <c:pt idx="0">
                  <c:v>Greater Manchester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'Table S9. RT'!$C$3:$R$3</c:f>
              <c:strCache>
                <c:ptCount val="16"/>
                <c:pt idx="0">
                  <c:v>Q1 2019</c:v>
                </c:pt>
                <c:pt idx="1">
                  <c:v>Q2 2019</c:v>
                </c:pt>
                <c:pt idx="2">
                  <c:v>Q3 2019</c:v>
                </c:pt>
                <c:pt idx="3">
                  <c:v>Q4 2019</c:v>
                </c:pt>
                <c:pt idx="4">
                  <c:v>Q1 2020</c:v>
                </c:pt>
                <c:pt idx="5">
                  <c:v>Q2 2020</c:v>
                </c:pt>
                <c:pt idx="6">
                  <c:v>Q3 2020</c:v>
                </c:pt>
                <c:pt idx="7">
                  <c:v>Q4 2020</c:v>
                </c:pt>
                <c:pt idx="8">
                  <c:v>Q1 2021</c:v>
                </c:pt>
                <c:pt idx="9">
                  <c:v>Q2 2021</c:v>
                </c:pt>
                <c:pt idx="10">
                  <c:v>Q3 2021</c:v>
                </c:pt>
                <c:pt idx="11">
                  <c:v>Q4 2021</c:v>
                </c:pt>
                <c:pt idx="12">
                  <c:v>Q1 2022</c:v>
                </c:pt>
                <c:pt idx="13">
                  <c:v>Q2 2022</c:v>
                </c:pt>
                <c:pt idx="14">
                  <c:v>Q3 2022</c:v>
                </c:pt>
                <c:pt idx="15">
                  <c:v>Q4 2022</c:v>
                </c:pt>
              </c:strCache>
            </c:strRef>
          </c:cat>
          <c:val>
            <c:numRef>
              <c:f>'Table S9. RT'!$C$8:$R$8</c:f>
            </c:numRef>
          </c:val>
          <c:smooth val="0"/>
          <c:extLst>
            <c:ext xmlns:c16="http://schemas.microsoft.com/office/drawing/2014/chart" uri="{C3380CC4-5D6E-409C-BE32-E72D297353CC}">
              <c16:uniqueId val="{00000004-36A2-4245-949C-309EF841D48A}"/>
            </c:ext>
          </c:extLst>
        </c:ser>
        <c:ser>
          <c:idx val="5"/>
          <c:order val="5"/>
          <c:tx>
            <c:strRef>
              <c:f>'Table S9. RT'!$B$9</c:f>
              <c:strCache>
                <c:ptCount val="1"/>
                <c:pt idx="0">
                  <c:v>Humber, Coast and Vale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strRef>
              <c:f>'Table S9. RT'!$C$3:$R$3</c:f>
              <c:strCache>
                <c:ptCount val="16"/>
                <c:pt idx="0">
                  <c:v>Q1 2019</c:v>
                </c:pt>
                <c:pt idx="1">
                  <c:v>Q2 2019</c:v>
                </c:pt>
                <c:pt idx="2">
                  <c:v>Q3 2019</c:v>
                </c:pt>
                <c:pt idx="3">
                  <c:v>Q4 2019</c:v>
                </c:pt>
                <c:pt idx="4">
                  <c:v>Q1 2020</c:v>
                </c:pt>
                <c:pt idx="5">
                  <c:v>Q2 2020</c:v>
                </c:pt>
                <c:pt idx="6">
                  <c:v>Q3 2020</c:v>
                </c:pt>
                <c:pt idx="7">
                  <c:v>Q4 2020</c:v>
                </c:pt>
                <c:pt idx="8">
                  <c:v>Q1 2021</c:v>
                </c:pt>
                <c:pt idx="9">
                  <c:v>Q2 2021</c:v>
                </c:pt>
                <c:pt idx="10">
                  <c:v>Q3 2021</c:v>
                </c:pt>
                <c:pt idx="11">
                  <c:v>Q4 2021</c:v>
                </c:pt>
                <c:pt idx="12">
                  <c:v>Q1 2022</c:v>
                </c:pt>
                <c:pt idx="13">
                  <c:v>Q2 2022</c:v>
                </c:pt>
                <c:pt idx="14">
                  <c:v>Q3 2022</c:v>
                </c:pt>
                <c:pt idx="15">
                  <c:v>Q4 2022</c:v>
                </c:pt>
              </c:strCache>
            </c:strRef>
          </c:cat>
          <c:val>
            <c:numRef>
              <c:f>'Table S9. RT'!$C$9:$R$9</c:f>
            </c:numRef>
          </c:val>
          <c:smooth val="0"/>
          <c:extLst>
            <c:ext xmlns:c16="http://schemas.microsoft.com/office/drawing/2014/chart" uri="{C3380CC4-5D6E-409C-BE32-E72D297353CC}">
              <c16:uniqueId val="{00000005-36A2-4245-949C-309EF841D48A}"/>
            </c:ext>
          </c:extLst>
        </c:ser>
        <c:ser>
          <c:idx val="6"/>
          <c:order val="6"/>
          <c:tx>
            <c:strRef>
              <c:f>'Table S9. RT'!$B$10</c:f>
              <c:strCache>
                <c:ptCount val="1"/>
                <c:pt idx="0">
                  <c:v>Kent and Medway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cat>
            <c:strRef>
              <c:f>'Table S9. RT'!$C$3:$R$3</c:f>
              <c:strCache>
                <c:ptCount val="16"/>
                <c:pt idx="0">
                  <c:v>Q1 2019</c:v>
                </c:pt>
                <c:pt idx="1">
                  <c:v>Q2 2019</c:v>
                </c:pt>
                <c:pt idx="2">
                  <c:v>Q3 2019</c:v>
                </c:pt>
                <c:pt idx="3">
                  <c:v>Q4 2019</c:v>
                </c:pt>
                <c:pt idx="4">
                  <c:v>Q1 2020</c:v>
                </c:pt>
                <c:pt idx="5">
                  <c:v>Q2 2020</c:v>
                </c:pt>
                <c:pt idx="6">
                  <c:v>Q3 2020</c:v>
                </c:pt>
                <c:pt idx="7">
                  <c:v>Q4 2020</c:v>
                </c:pt>
                <c:pt idx="8">
                  <c:v>Q1 2021</c:v>
                </c:pt>
                <c:pt idx="9">
                  <c:v>Q2 2021</c:v>
                </c:pt>
                <c:pt idx="10">
                  <c:v>Q3 2021</c:v>
                </c:pt>
                <c:pt idx="11">
                  <c:v>Q4 2021</c:v>
                </c:pt>
                <c:pt idx="12">
                  <c:v>Q1 2022</c:v>
                </c:pt>
                <c:pt idx="13">
                  <c:v>Q2 2022</c:v>
                </c:pt>
                <c:pt idx="14">
                  <c:v>Q3 2022</c:v>
                </c:pt>
                <c:pt idx="15">
                  <c:v>Q4 2022</c:v>
                </c:pt>
              </c:strCache>
            </c:strRef>
          </c:cat>
          <c:val>
            <c:numRef>
              <c:f>'Table S9. RT'!$C$10:$R$10</c:f>
            </c:numRef>
          </c:val>
          <c:smooth val="0"/>
          <c:extLst>
            <c:ext xmlns:c16="http://schemas.microsoft.com/office/drawing/2014/chart" uri="{C3380CC4-5D6E-409C-BE32-E72D297353CC}">
              <c16:uniqueId val="{00000006-36A2-4245-949C-309EF841D48A}"/>
            </c:ext>
          </c:extLst>
        </c:ser>
        <c:ser>
          <c:idx val="7"/>
          <c:order val="7"/>
          <c:tx>
            <c:strRef>
              <c:f>'Table S9. RT'!$B$11</c:f>
              <c:strCache>
                <c:ptCount val="1"/>
                <c:pt idx="0">
                  <c:v>Lancashire and South Cumbria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cat>
            <c:strRef>
              <c:f>'Table S9. RT'!$C$3:$R$3</c:f>
              <c:strCache>
                <c:ptCount val="16"/>
                <c:pt idx="0">
                  <c:v>Q1 2019</c:v>
                </c:pt>
                <c:pt idx="1">
                  <c:v>Q2 2019</c:v>
                </c:pt>
                <c:pt idx="2">
                  <c:v>Q3 2019</c:v>
                </c:pt>
                <c:pt idx="3">
                  <c:v>Q4 2019</c:v>
                </c:pt>
                <c:pt idx="4">
                  <c:v>Q1 2020</c:v>
                </c:pt>
                <c:pt idx="5">
                  <c:v>Q2 2020</c:v>
                </c:pt>
                <c:pt idx="6">
                  <c:v>Q3 2020</c:v>
                </c:pt>
                <c:pt idx="7">
                  <c:v>Q4 2020</c:v>
                </c:pt>
                <c:pt idx="8">
                  <c:v>Q1 2021</c:v>
                </c:pt>
                <c:pt idx="9">
                  <c:v>Q2 2021</c:v>
                </c:pt>
                <c:pt idx="10">
                  <c:v>Q3 2021</c:v>
                </c:pt>
                <c:pt idx="11">
                  <c:v>Q4 2021</c:v>
                </c:pt>
                <c:pt idx="12">
                  <c:v>Q1 2022</c:v>
                </c:pt>
                <c:pt idx="13">
                  <c:v>Q2 2022</c:v>
                </c:pt>
                <c:pt idx="14">
                  <c:v>Q3 2022</c:v>
                </c:pt>
                <c:pt idx="15">
                  <c:v>Q4 2022</c:v>
                </c:pt>
              </c:strCache>
            </c:strRef>
          </c:cat>
          <c:val>
            <c:numRef>
              <c:f>'Table S9. RT'!$C$11:$R$11</c:f>
            </c:numRef>
          </c:val>
          <c:smooth val="0"/>
          <c:extLst>
            <c:ext xmlns:c16="http://schemas.microsoft.com/office/drawing/2014/chart" uri="{C3380CC4-5D6E-409C-BE32-E72D297353CC}">
              <c16:uniqueId val="{00000007-36A2-4245-949C-309EF841D48A}"/>
            </c:ext>
          </c:extLst>
        </c:ser>
        <c:ser>
          <c:idx val="8"/>
          <c:order val="8"/>
          <c:tx>
            <c:strRef>
              <c:f>'Table S9. RT'!$B$12</c:f>
              <c:strCache>
                <c:ptCount val="1"/>
                <c:pt idx="0">
                  <c:v>North Central London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cat>
            <c:strRef>
              <c:f>'Table S9. RT'!$C$3:$R$3</c:f>
              <c:strCache>
                <c:ptCount val="16"/>
                <c:pt idx="0">
                  <c:v>Q1 2019</c:v>
                </c:pt>
                <c:pt idx="1">
                  <c:v>Q2 2019</c:v>
                </c:pt>
                <c:pt idx="2">
                  <c:v>Q3 2019</c:v>
                </c:pt>
                <c:pt idx="3">
                  <c:v>Q4 2019</c:v>
                </c:pt>
                <c:pt idx="4">
                  <c:v>Q1 2020</c:v>
                </c:pt>
                <c:pt idx="5">
                  <c:v>Q2 2020</c:v>
                </c:pt>
                <c:pt idx="6">
                  <c:v>Q3 2020</c:v>
                </c:pt>
                <c:pt idx="7">
                  <c:v>Q4 2020</c:v>
                </c:pt>
                <c:pt idx="8">
                  <c:v>Q1 2021</c:v>
                </c:pt>
                <c:pt idx="9">
                  <c:v>Q2 2021</c:v>
                </c:pt>
                <c:pt idx="10">
                  <c:v>Q3 2021</c:v>
                </c:pt>
                <c:pt idx="11">
                  <c:v>Q4 2021</c:v>
                </c:pt>
                <c:pt idx="12">
                  <c:v>Q1 2022</c:v>
                </c:pt>
                <c:pt idx="13">
                  <c:v>Q2 2022</c:v>
                </c:pt>
                <c:pt idx="14">
                  <c:v>Q3 2022</c:v>
                </c:pt>
                <c:pt idx="15">
                  <c:v>Q4 2022</c:v>
                </c:pt>
              </c:strCache>
            </c:strRef>
          </c:cat>
          <c:val>
            <c:numRef>
              <c:f>'Table S9. RT'!$C$12:$R$12</c:f>
            </c:numRef>
          </c:val>
          <c:smooth val="0"/>
          <c:extLst>
            <c:ext xmlns:c16="http://schemas.microsoft.com/office/drawing/2014/chart" uri="{C3380CC4-5D6E-409C-BE32-E72D297353CC}">
              <c16:uniqueId val="{00000008-36A2-4245-949C-309EF841D48A}"/>
            </c:ext>
          </c:extLst>
        </c:ser>
        <c:ser>
          <c:idx val="9"/>
          <c:order val="9"/>
          <c:tx>
            <c:strRef>
              <c:f>'Table S9. RT'!$B$13</c:f>
              <c:strCache>
                <c:ptCount val="1"/>
                <c:pt idx="0">
                  <c:v>North East London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cat>
            <c:strRef>
              <c:f>'Table S9. RT'!$C$3:$R$3</c:f>
              <c:strCache>
                <c:ptCount val="16"/>
                <c:pt idx="0">
                  <c:v>Q1 2019</c:v>
                </c:pt>
                <c:pt idx="1">
                  <c:v>Q2 2019</c:v>
                </c:pt>
                <c:pt idx="2">
                  <c:v>Q3 2019</c:v>
                </c:pt>
                <c:pt idx="3">
                  <c:v>Q4 2019</c:v>
                </c:pt>
                <c:pt idx="4">
                  <c:v>Q1 2020</c:v>
                </c:pt>
                <c:pt idx="5">
                  <c:v>Q2 2020</c:v>
                </c:pt>
                <c:pt idx="6">
                  <c:v>Q3 2020</c:v>
                </c:pt>
                <c:pt idx="7">
                  <c:v>Q4 2020</c:v>
                </c:pt>
                <c:pt idx="8">
                  <c:v>Q1 2021</c:v>
                </c:pt>
                <c:pt idx="9">
                  <c:v>Q2 2021</c:v>
                </c:pt>
                <c:pt idx="10">
                  <c:v>Q3 2021</c:v>
                </c:pt>
                <c:pt idx="11">
                  <c:v>Q4 2021</c:v>
                </c:pt>
                <c:pt idx="12">
                  <c:v>Q1 2022</c:v>
                </c:pt>
                <c:pt idx="13">
                  <c:v>Q2 2022</c:v>
                </c:pt>
                <c:pt idx="14">
                  <c:v>Q3 2022</c:v>
                </c:pt>
                <c:pt idx="15">
                  <c:v>Q4 2022</c:v>
                </c:pt>
              </c:strCache>
            </c:strRef>
          </c:cat>
          <c:val>
            <c:numRef>
              <c:f>'Table S9. RT'!$C$13:$R$13</c:f>
            </c:numRef>
          </c:val>
          <c:smooth val="0"/>
          <c:extLst>
            <c:ext xmlns:c16="http://schemas.microsoft.com/office/drawing/2014/chart" uri="{C3380CC4-5D6E-409C-BE32-E72D297353CC}">
              <c16:uniqueId val="{00000009-36A2-4245-949C-309EF841D48A}"/>
            </c:ext>
          </c:extLst>
        </c:ser>
        <c:ser>
          <c:idx val="10"/>
          <c:order val="10"/>
          <c:tx>
            <c:strRef>
              <c:f>'Table S9. RT'!$B$14</c:f>
              <c:strCache>
                <c:ptCount val="1"/>
                <c:pt idx="0">
                  <c:v>Northern</c:v>
                </c:pt>
              </c:strCache>
            </c:strRef>
          </c:tx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cat>
            <c:strRef>
              <c:f>'Table S9. RT'!$C$3:$R$3</c:f>
              <c:strCache>
                <c:ptCount val="16"/>
                <c:pt idx="0">
                  <c:v>Q1 2019</c:v>
                </c:pt>
                <c:pt idx="1">
                  <c:v>Q2 2019</c:v>
                </c:pt>
                <c:pt idx="2">
                  <c:v>Q3 2019</c:v>
                </c:pt>
                <c:pt idx="3">
                  <c:v>Q4 2019</c:v>
                </c:pt>
                <c:pt idx="4">
                  <c:v>Q1 2020</c:v>
                </c:pt>
                <c:pt idx="5">
                  <c:v>Q2 2020</c:v>
                </c:pt>
                <c:pt idx="6">
                  <c:v>Q3 2020</c:v>
                </c:pt>
                <c:pt idx="7">
                  <c:v>Q4 2020</c:v>
                </c:pt>
                <c:pt idx="8">
                  <c:v>Q1 2021</c:v>
                </c:pt>
                <c:pt idx="9">
                  <c:v>Q2 2021</c:v>
                </c:pt>
                <c:pt idx="10">
                  <c:v>Q3 2021</c:v>
                </c:pt>
                <c:pt idx="11">
                  <c:v>Q4 2021</c:v>
                </c:pt>
                <c:pt idx="12">
                  <c:v>Q1 2022</c:v>
                </c:pt>
                <c:pt idx="13">
                  <c:v>Q2 2022</c:v>
                </c:pt>
                <c:pt idx="14">
                  <c:v>Q3 2022</c:v>
                </c:pt>
                <c:pt idx="15">
                  <c:v>Q4 2022</c:v>
                </c:pt>
              </c:strCache>
            </c:strRef>
          </c:cat>
          <c:val>
            <c:numRef>
              <c:f>'Table S9. RT'!$C$14:$R$14</c:f>
            </c:numRef>
          </c:val>
          <c:smooth val="0"/>
          <c:extLst>
            <c:ext xmlns:c16="http://schemas.microsoft.com/office/drawing/2014/chart" uri="{C3380CC4-5D6E-409C-BE32-E72D297353CC}">
              <c16:uniqueId val="{0000000A-36A2-4245-949C-309EF841D48A}"/>
            </c:ext>
          </c:extLst>
        </c:ser>
        <c:ser>
          <c:idx val="11"/>
          <c:order val="11"/>
          <c:tx>
            <c:strRef>
              <c:f>'Table S9. RT'!$B$15</c:f>
              <c:strCache>
                <c:ptCount val="1"/>
                <c:pt idx="0">
                  <c:v>Peninsula 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cat>
            <c:strRef>
              <c:f>'Table S9. RT'!$C$3:$R$3</c:f>
              <c:strCache>
                <c:ptCount val="16"/>
                <c:pt idx="0">
                  <c:v>Q1 2019</c:v>
                </c:pt>
                <c:pt idx="1">
                  <c:v>Q2 2019</c:v>
                </c:pt>
                <c:pt idx="2">
                  <c:v>Q3 2019</c:v>
                </c:pt>
                <c:pt idx="3">
                  <c:v>Q4 2019</c:v>
                </c:pt>
                <c:pt idx="4">
                  <c:v>Q1 2020</c:v>
                </c:pt>
                <c:pt idx="5">
                  <c:v>Q2 2020</c:v>
                </c:pt>
                <c:pt idx="6">
                  <c:v>Q3 2020</c:v>
                </c:pt>
                <c:pt idx="7">
                  <c:v>Q4 2020</c:v>
                </c:pt>
                <c:pt idx="8">
                  <c:v>Q1 2021</c:v>
                </c:pt>
                <c:pt idx="9">
                  <c:v>Q2 2021</c:v>
                </c:pt>
                <c:pt idx="10">
                  <c:v>Q3 2021</c:v>
                </c:pt>
                <c:pt idx="11">
                  <c:v>Q4 2021</c:v>
                </c:pt>
                <c:pt idx="12">
                  <c:v>Q1 2022</c:v>
                </c:pt>
                <c:pt idx="13">
                  <c:v>Q2 2022</c:v>
                </c:pt>
                <c:pt idx="14">
                  <c:v>Q3 2022</c:v>
                </c:pt>
                <c:pt idx="15">
                  <c:v>Q4 2022</c:v>
                </c:pt>
              </c:strCache>
            </c:strRef>
          </c:cat>
          <c:val>
            <c:numRef>
              <c:f>'Table S9. RT'!$C$15:$R$15</c:f>
            </c:numRef>
          </c:val>
          <c:smooth val="0"/>
          <c:extLst>
            <c:ext xmlns:c16="http://schemas.microsoft.com/office/drawing/2014/chart" uri="{C3380CC4-5D6E-409C-BE32-E72D297353CC}">
              <c16:uniqueId val="{0000000B-36A2-4245-949C-309EF841D48A}"/>
            </c:ext>
          </c:extLst>
        </c:ser>
        <c:ser>
          <c:idx val="12"/>
          <c:order val="12"/>
          <c:tx>
            <c:strRef>
              <c:f>'Table S9. RT'!$B$16</c:f>
              <c:strCache>
                <c:ptCount val="1"/>
                <c:pt idx="0">
                  <c:v>Somerset, Wiltshire, Avon &amp; Gloucestershire</c:v>
                </c:pt>
              </c:strCache>
            </c:strRef>
          </c:tx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'Table S9. RT'!$C$3:$R$3</c:f>
              <c:strCache>
                <c:ptCount val="16"/>
                <c:pt idx="0">
                  <c:v>Q1 2019</c:v>
                </c:pt>
                <c:pt idx="1">
                  <c:v>Q2 2019</c:v>
                </c:pt>
                <c:pt idx="2">
                  <c:v>Q3 2019</c:v>
                </c:pt>
                <c:pt idx="3">
                  <c:v>Q4 2019</c:v>
                </c:pt>
                <c:pt idx="4">
                  <c:v>Q1 2020</c:v>
                </c:pt>
                <c:pt idx="5">
                  <c:v>Q2 2020</c:v>
                </c:pt>
                <c:pt idx="6">
                  <c:v>Q3 2020</c:v>
                </c:pt>
                <c:pt idx="7">
                  <c:v>Q4 2020</c:v>
                </c:pt>
                <c:pt idx="8">
                  <c:v>Q1 2021</c:v>
                </c:pt>
                <c:pt idx="9">
                  <c:v>Q2 2021</c:v>
                </c:pt>
                <c:pt idx="10">
                  <c:v>Q3 2021</c:v>
                </c:pt>
                <c:pt idx="11">
                  <c:v>Q4 2021</c:v>
                </c:pt>
                <c:pt idx="12">
                  <c:v>Q1 2022</c:v>
                </c:pt>
                <c:pt idx="13">
                  <c:v>Q2 2022</c:v>
                </c:pt>
                <c:pt idx="14">
                  <c:v>Q3 2022</c:v>
                </c:pt>
                <c:pt idx="15">
                  <c:v>Q4 2022</c:v>
                </c:pt>
              </c:strCache>
            </c:strRef>
          </c:cat>
          <c:val>
            <c:numRef>
              <c:f>'Table S9. RT'!$C$16:$R$16</c:f>
              <c:numCache>
                <c:formatCode>0</c:formatCode>
                <c:ptCount val="16"/>
                <c:pt idx="0">
                  <c:v>212</c:v>
                </c:pt>
                <c:pt idx="1">
                  <c:v>172</c:v>
                </c:pt>
                <c:pt idx="2">
                  <c:v>169</c:v>
                </c:pt>
                <c:pt idx="3">
                  <c:v>161</c:v>
                </c:pt>
                <c:pt idx="4">
                  <c:v>166</c:v>
                </c:pt>
                <c:pt idx="5">
                  <c:v>85</c:v>
                </c:pt>
                <c:pt idx="6">
                  <c:v>211</c:v>
                </c:pt>
                <c:pt idx="7">
                  <c:v>96</c:v>
                </c:pt>
                <c:pt idx="8">
                  <c:v>124</c:v>
                </c:pt>
                <c:pt idx="9">
                  <c:v>141</c:v>
                </c:pt>
                <c:pt idx="10">
                  <c:v>128</c:v>
                </c:pt>
                <c:pt idx="11">
                  <c:v>145</c:v>
                </c:pt>
                <c:pt idx="12">
                  <c:v>187</c:v>
                </c:pt>
                <c:pt idx="13">
                  <c:v>153</c:v>
                </c:pt>
                <c:pt idx="14">
                  <c:v>177</c:v>
                </c:pt>
                <c:pt idx="15">
                  <c:v>182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36A2-4245-949C-309EF841D4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1410575"/>
        <c:axId val="290730319"/>
      </c:lineChart>
      <c:catAx>
        <c:axId val="651410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730319"/>
        <c:crosses val="autoZero"/>
        <c:auto val="1"/>
        <c:lblAlgn val="ctr"/>
        <c:lblOffset val="100"/>
        <c:noMultiLvlLbl val="0"/>
      </c:catAx>
      <c:valAx>
        <c:axId val="29073031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14105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58D1BF-332E-45CA-BB3E-5340F5415B4F}" type="doc">
      <dgm:prSet loTypeId="urn:microsoft.com/office/officeart/2018/2/layout/IconVerticalSolidList" loCatId="icon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7CCA0F0-4C88-4E32-B086-D0145E20D3A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400" b="1" i="0" dirty="0"/>
            <a:t>Register now for FREE!</a:t>
          </a:r>
          <a:r>
            <a:rPr lang="en-GB" sz="2400" b="0" i="0" dirty="0">
              <a:latin typeface="Arial"/>
            </a:rPr>
            <a:t> </a:t>
          </a:r>
          <a:endParaRPr lang="en-US" sz="2400" b="0" i="0" dirty="0">
            <a:latin typeface="Arial"/>
          </a:endParaRPr>
        </a:p>
      </dgm:t>
    </dgm:pt>
    <dgm:pt modelId="{62674C66-C613-48B4-B0B1-18FAE0E39E47}" type="sibTrans" cxnId="{5C23E545-D3F2-423E-BEFB-18B16968DD6C}">
      <dgm:prSet/>
      <dgm:spPr/>
      <dgm:t>
        <a:bodyPr/>
        <a:lstStyle/>
        <a:p>
          <a:endParaRPr lang="en-GB"/>
        </a:p>
      </dgm:t>
    </dgm:pt>
    <dgm:pt modelId="{AB2E62B3-3C02-40F2-A8BF-B3B3352CD1D5}" type="parTrans" cxnId="{5C23E545-D3F2-423E-BEFB-18B16968DD6C}">
      <dgm:prSet/>
      <dgm:spPr/>
      <dgm:t>
        <a:bodyPr/>
        <a:lstStyle/>
        <a:p>
          <a:endParaRPr lang="en-GB"/>
        </a:p>
      </dgm:t>
    </dgm:pt>
    <dgm:pt modelId="{9C493EB7-972C-4C9A-8095-ACF6D2D7D28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/>
            <a:t>When: </a:t>
          </a:r>
          <a:r>
            <a:rPr lang="en-GB" sz="2400" b="0" i="0" dirty="0"/>
            <a:t>24</a:t>
          </a:r>
          <a:r>
            <a:rPr lang="en-GB" sz="2400" b="0" i="0" baseline="30000" dirty="0"/>
            <a:t>th</a:t>
          </a:r>
          <a:r>
            <a:rPr lang="en-GB" sz="2400" b="0" i="0" dirty="0"/>
            <a:t> July </a:t>
          </a:r>
        </a:p>
        <a:p>
          <a:pPr>
            <a:lnSpc>
              <a:spcPct val="100000"/>
            </a:lnSpc>
          </a:pPr>
          <a:r>
            <a:rPr lang="en-GB" sz="2400" b="0" i="0" dirty="0"/>
            <a:t>12pm to 1pm </a:t>
          </a:r>
          <a:endParaRPr lang="en-US" sz="2400" b="1" dirty="0"/>
        </a:p>
      </dgm:t>
    </dgm:pt>
    <dgm:pt modelId="{22BD0FAA-D2CD-41A6-A210-A7B597A01DFB}" type="parTrans" cxnId="{3195D901-A2F2-4671-B3C2-CBE2F2625C50}">
      <dgm:prSet/>
      <dgm:spPr/>
      <dgm:t>
        <a:bodyPr/>
        <a:lstStyle/>
        <a:p>
          <a:endParaRPr lang="en-GB"/>
        </a:p>
      </dgm:t>
    </dgm:pt>
    <dgm:pt modelId="{E2217A40-3FE8-4C91-BF7D-7CFA9C187B10}" type="sibTrans" cxnId="{3195D901-A2F2-4671-B3C2-CBE2F2625C50}">
      <dgm:prSet/>
      <dgm:spPr/>
      <dgm:t>
        <a:bodyPr/>
        <a:lstStyle/>
        <a:p>
          <a:endParaRPr lang="en-GB"/>
        </a:p>
      </dgm:t>
    </dgm:pt>
    <dgm:pt modelId="{D8375C2A-7EE9-4A07-B012-6907CDF08A5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/>
            <a:t>Where: </a:t>
          </a:r>
          <a:r>
            <a:rPr lang="en-US" sz="2400" b="0" dirty="0"/>
            <a:t>Online</a:t>
          </a:r>
        </a:p>
      </dgm:t>
    </dgm:pt>
    <dgm:pt modelId="{51A740C6-D628-4FE4-844A-AAB581B242E3}" type="parTrans" cxnId="{B480C4BB-A343-4CEF-AB21-478C01679AFD}">
      <dgm:prSet/>
      <dgm:spPr/>
      <dgm:t>
        <a:bodyPr/>
        <a:lstStyle/>
        <a:p>
          <a:endParaRPr lang="en-GB"/>
        </a:p>
      </dgm:t>
    </dgm:pt>
    <dgm:pt modelId="{87698611-7907-4D53-9BD1-AEC8FC1F2097}" type="sibTrans" cxnId="{B480C4BB-A343-4CEF-AB21-478C01679AFD}">
      <dgm:prSet/>
      <dgm:spPr/>
      <dgm:t>
        <a:bodyPr/>
        <a:lstStyle/>
        <a:p>
          <a:endParaRPr lang="en-GB"/>
        </a:p>
      </dgm:t>
    </dgm:pt>
    <dgm:pt modelId="{914574DA-BF4E-4FCD-ADBF-6AFA8F62F66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b="1" dirty="0"/>
            <a:t>Speaker: </a:t>
          </a:r>
          <a:r>
            <a:rPr lang="en-US" sz="2400" b="0" dirty="0"/>
            <a:t>Dr Sam Merriel </a:t>
          </a:r>
        </a:p>
      </dgm:t>
    </dgm:pt>
    <dgm:pt modelId="{5270BF7E-6C02-4244-A169-C3FDF367A246}" type="parTrans" cxnId="{C8ECE66E-087B-4DCB-8946-33306686A50F}">
      <dgm:prSet/>
      <dgm:spPr/>
      <dgm:t>
        <a:bodyPr/>
        <a:lstStyle/>
        <a:p>
          <a:endParaRPr lang="en-GB"/>
        </a:p>
      </dgm:t>
    </dgm:pt>
    <dgm:pt modelId="{8F5093DA-5F1A-4B5E-9050-D261ADA8C8C4}" type="sibTrans" cxnId="{C8ECE66E-087B-4DCB-8946-33306686A50F}">
      <dgm:prSet/>
      <dgm:spPr/>
      <dgm:t>
        <a:bodyPr/>
        <a:lstStyle/>
        <a:p>
          <a:endParaRPr lang="en-GB"/>
        </a:p>
      </dgm:t>
    </dgm:pt>
    <dgm:pt modelId="{D87455BE-E193-4F2F-AAF7-BFFEDD8F8919}" type="pres">
      <dgm:prSet presAssocID="{9958D1BF-332E-45CA-BB3E-5340F5415B4F}" presName="root" presStyleCnt="0">
        <dgm:presLayoutVars>
          <dgm:dir/>
          <dgm:resizeHandles val="exact"/>
        </dgm:presLayoutVars>
      </dgm:prSet>
      <dgm:spPr/>
    </dgm:pt>
    <dgm:pt modelId="{3E0C464B-7231-4866-87A1-353063CB49E2}" type="pres">
      <dgm:prSet presAssocID="{914574DA-BF4E-4FCD-ADBF-6AFA8F62F66C}" presName="compNode" presStyleCnt="0"/>
      <dgm:spPr/>
    </dgm:pt>
    <dgm:pt modelId="{EA3FBCC4-3A17-429D-AA7B-D7E005B7D515}" type="pres">
      <dgm:prSet presAssocID="{914574DA-BF4E-4FCD-ADBF-6AFA8F62F66C}" presName="bgRect" presStyleLbl="bgShp" presStyleIdx="0" presStyleCnt="4" custLinFactNeighborX="-6537" custLinFactNeighborY="-198"/>
      <dgm:spPr/>
    </dgm:pt>
    <dgm:pt modelId="{9E8622E0-7341-4943-AE35-4D1ADA62BE56}" type="pres">
      <dgm:prSet presAssocID="{914574DA-BF4E-4FCD-ADBF-6AFA8F62F66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le profile with solid fill"/>
        </a:ext>
      </dgm:extLst>
    </dgm:pt>
    <dgm:pt modelId="{965F072C-9270-442B-86CD-BCDEEDB04A37}" type="pres">
      <dgm:prSet presAssocID="{914574DA-BF4E-4FCD-ADBF-6AFA8F62F66C}" presName="spaceRect" presStyleCnt="0"/>
      <dgm:spPr/>
    </dgm:pt>
    <dgm:pt modelId="{BCFEC280-01D1-4353-841E-978FBFE785BA}" type="pres">
      <dgm:prSet presAssocID="{914574DA-BF4E-4FCD-ADBF-6AFA8F62F66C}" presName="parTx" presStyleLbl="revTx" presStyleIdx="0" presStyleCnt="4">
        <dgm:presLayoutVars>
          <dgm:chMax val="0"/>
          <dgm:chPref val="0"/>
        </dgm:presLayoutVars>
      </dgm:prSet>
      <dgm:spPr/>
    </dgm:pt>
    <dgm:pt modelId="{71CCD876-BC2C-49FC-AB33-6E3E91BE87D3}" type="pres">
      <dgm:prSet presAssocID="{8F5093DA-5F1A-4B5E-9050-D261ADA8C8C4}" presName="sibTrans" presStyleCnt="0"/>
      <dgm:spPr/>
    </dgm:pt>
    <dgm:pt modelId="{73F8C830-D5D0-4F36-938D-7E2DAB2A4E41}" type="pres">
      <dgm:prSet presAssocID="{9C493EB7-972C-4C9A-8095-ACF6D2D7D282}" presName="compNode" presStyleCnt="0"/>
      <dgm:spPr/>
    </dgm:pt>
    <dgm:pt modelId="{B8081A7D-21F8-4B80-8134-CADD539DFD4D}" type="pres">
      <dgm:prSet presAssocID="{9C493EB7-972C-4C9A-8095-ACF6D2D7D282}" presName="bgRect" presStyleLbl="bgShp" presStyleIdx="1" presStyleCnt="4"/>
      <dgm:spPr/>
    </dgm:pt>
    <dgm:pt modelId="{5E3D462A-21F3-4929-B3D9-B392D7078188}" type="pres">
      <dgm:prSet presAssocID="{9C493EB7-972C-4C9A-8095-ACF6D2D7D28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ily calendar with solid fill"/>
        </a:ext>
      </dgm:extLst>
    </dgm:pt>
    <dgm:pt modelId="{03545801-5799-41FA-9C84-4DFA3344D37F}" type="pres">
      <dgm:prSet presAssocID="{9C493EB7-972C-4C9A-8095-ACF6D2D7D282}" presName="spaceRect" presStyleCnt="0"/>
      <dgm:spPr/>
    </dgm:pt>
    <dgm:pt modelId="{9F0B3D82-CB7D-41EB-9689-C9D605E07E6F}" type="pres">
      <dgm:prSet presAssocID="{9C493EB7-972C-4C9A-8095-ACF6D2D7D282}" presName="parTx" presStyleLbl="revTx" presStyleIdx="1" presStyleCnt="4">
        <dgm:presLayoutVars>
          <dgm:chMax val="0"/>
          <dgm:chPref val="0"/>
        </dgm:presLayoutVars>
      </dgm:prSet>
      <dgm:spPr/>
    </dgm:pt>
    <dgm:pt modelId="{34FA581A-7179-402E-8828-E61D99D9B15B}" type="pres">
      <dgm:prSet presAssocID="{E2217A40-3FE8-4C91-BF7D-7CFA9C187B10}" presName="sibTrans" presStyleCnt="0"/>
      <dgm:spPr/>
    </dgm:pt>
    <dgm:pt modelId="{0B6CEBB5-FD0D-4149-9689-7E65BE523C84}" type="pres">
      <dgm:prSet presAssocID="{D8375C2A-7EE9-4A07-B012-6907CDF08A57}" presName="compNode" presStyleCnt="0"/>
      <dgm:spPr/>
    </dgm:pt>
    <dgm:pt modelId="{05CAA783-305E-4DC8-950F-4BDD27C9BF2B}" type="pres">
      <dgm:prSet presAssocID="{D8375C2A-7EE9-4A07-B012-6907CDF08A57}" presName="bgRect" presStyleLbl="bgShp" presStyleIdx="2" presStyleCnt="4"/>
      <dgm:spPr/>
    </dgm:pt>
    <dgm:pt modelId="{831C7536-2A9D-4D65-B6F4-C8BC37FD74F8}" type="pres">
      <dgm:prSet presAssocID="{D8375C2A-7EE9-4A07-B012-6907CDF08A5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ptop with solid fill"/>
        </a:ext>
      </dgm:extLst>
    </dgm:pt>
    <dgm:pt modelId="{61FD42A8-A5F0-48B0-AE69-2FC8298A0D57}" type="pres">
      <dgm:prSet presAssocID="{D8375C2A-7EE9-4A07-B012-6907CDF08A57}" presName="spaceRect" presStyleCnt="0"/>
      <dgm:spPr/>
    </dgm:pt>
    <dgm:pt modelId="{18306097-07B8-4065-939F-C29C2DEF368F}" type="pres">
      <dgm:prSet presAssocID="{D8375C2A-7EE9-4A07-B012-6907CDF08A57}" presName="parTx" presStyleLbl="revTx" presStyleIdx="2" presStyleCnt="4">
        <dgm:presLayoutVars>
          <dgm:chMax val="0"/>
          <dgm:chPref val="0"/>
        </dgm:presLayoutVars>
      </dgm:prSet>
      <dgm:spPr/>
    </dgm:pt>
    <dgm:pt modelId="{41122767-08E2-405C-B6A9-F1A06B4B0EB8}" type="pres">
      <dgm:prSet presAssocID="{87698611-7907-4D53-9BD1-AEC8FC1F2097}" presName="sibTrans" presStyleCnt="0"/>
      <dgm:spPr/>
    </dgm:pt>
    <dgm:pt modelId="{6FFF5127-B933-4EC5-BDE8-0173F59AE10E}" type="pres">
      <dgm:prSet presAssocID="{47CCA0F0-4C88-4E32-B086-D0145E20D3A4}" presName="compNode" presStyleCnt="0"/>
      <dgm:spPr/>
    </dgm:pt>
    <dgm:pt modelId="{449C2467-DDEB-4CC2-AC90-77FDA26E05E2}" type="pres">
      <dgm:prSet presAssocID="{47CCA0F0-4C88-4E32-B086-D0145E20D3A4}" presName="bgRect" presStyleLbl="bgShp" presStyleIdx="3" presStyleCnt="4"/>
      <dgm:spPr/>
    </dgm:pt>
    <dgm:pt modelId="{B8691BE0-DC2F-4BDE-8E1D-75A2BF678A37}" type="pres">
      <dgm:prSet presAssocID="{47CCA0F0-4C88-4E32-B086-D0145E20D3A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ignature with solid fill"/>
        </a:ext>
      </dgm:extLst>
    </dgm:pt>
    <dgm:pt modelId="{712B0282-9F97-47B4-B596-F746417DA0CE}" type="pres">
      <dgm:prSet presAssocID="{47CCA0F0-4C88-4E32-B086-D0145E20D3A4}" presName="spaceRect" presStyleCnt="0"/>
      <dgm:spPr/>
    </dgm:pt>
    <dgm:pt modelId="{AB12174D-8E74-4193-A7C6-E53A18C9DD72}" type="pres">
      <dgm:prSet presAssocID="{47CCA0F0-4C88-4E32-B086-D0145E20D3A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195D901-A2F2-4671-B3C2-CBE2F2625C50}" srcId="{9958D1BF-332E-45CA-BB3E-5340F5415B4F}" destId="{9C493EB7-972C-4C9A-8095-ACF6D2D7D282}" srcOrd="1" destOrd="0" parTransId="{22BD0FAA-D2CD-41A6-A210-A7B597A01DFB}" sibTransId="{E2217A40-3FE8-4C91-BF7D-7CFA9C187B10}"/>
    <dgm:cxn modelId="{F2D43F17-9EC6-4AC0-8803-F958A1F92EAB}" type="presOf" srcId="{47CCA0F0-4C88-4E32-B086-D0145E20D3A4}" destId="{AB12174D-8E74-4193-A7C6-E53A18C9DD72}" srcOrd="0" destOrd="0" presId="urn:microsoft.com/office/officeart/2018/2/layout/IconVerticalSolidList"/>
    <dgm:cxn modelId="{52FD9439-D136-4C0E-88BE-5D3005A35510}" type="presOf" srcId="{9958D1BF-332E-45CA-BB3E-5340F5415B4F}" destId="{D87455BE-E193-4F2F-AAF7-BFFEDD8F8919}" srcOrd="0" destOrd="0" presId="urn:microsoft.com/office/officeart/2018/2/layout/IconVerticalSolidList"/>
    <dgm:cxn modelId="{5C23E545-D3F2-423E-BEFB-18B16968DD6C}" srcId="{9958D1BF-332E-45CA-BB3E-5340F5415B4F}" destId="{47CCA0F0-4C88-4E32-B086-D0145E20D3A4}" srcOrd="3" destOrd="0" parTransId="{AB2E62B3-3C02-40F2-A8BF-B3B3352CD1D5}" sibTransId="{62674C66-C613-48B4-B0B1-18FAE0E39E47}"/>
    <dgm:cxn modelId="{C8ECE66E-087B-4DCB-8946-33306686A50F}" srcId="{9958D1BF-332E-45CA-BB3E-5340F5415B4F}" destId="{914574DA-BF4E-4FCD-ADBF-6AFA8F62F66C}" srcOrd="0" destOrd="0" parTransId="{5270BF7E-6C02-4244-A169-C3FDF367A246}" sibTransId="{8F5093DA-5F1A-4B5E-9050-D261ADA8C8C4}"/>
    <dgm:cxn modelId="{8118445A-1F71-4A77-94FA-DCCF4F5DA9A0}" type="presOf" srcId="{D8375C2A-7EE9-4A07-B012-6907CDF08A57}" destId="{18306097-07B8-4065-939F-C29C2DEF368F}" srcOrd="0" destOrd="0" presId="urn:microsoft.com/office/officeart/2018/2/layout/IconVerticalSolidList"/>
    <dgm:cxn modelId="{B480C4BB-A343-4CEF-AB21-478C01679AFD}" srcId="{9958D1BF-332E-45CA-BB3E-5340F5415B4F}" destId="{D8375C2A-7EE9-4A07-B012-6907CDF08A57}" srcOrd="2" destOrd="0" parTransId="{51A740C6-D628-4FE4-844A-AAB581B242E3}" sibTransId="{87698611-7907-4D53-9BD1-AEC8FC1F2097}"/>
    <dgm:cxn modelId="{A8E093D5-0EA9-4B97-8038-C43A9FFC7472}" type="presOf" srcId="{9C493EB7-972C-4C9A-8095-ACF6D2D7D282}" destId="{9F0B3D82-CB7D-41EB-9689-C9D605E07E6F}" srcOrd="0" destOrd="0" presId="urn:microsoft.com/office/officeart/2018/2/layout/IconVerticalSolidList"/>
    <dgm:cxn modelId="{2AF50FDB-F122-45AD-B1E5-DEDAD1F71B18}" type="presOf" srcId="{914574DA-BF4E-4FCD-ADBF-6AFA8F62F66C}" destId="{BCFEC280-01D1-4353-841E-978FBFE785BA}" srcOrd="0" destOrd="0" presId="urn:microsoft.com/office/officeart/2018/2/layout/IconVerticalSolidList"/>
    <dgm:cxn modelId="{19DC78CD-E783-40B4-A5FF-E55658CC464A}" type="presParOf" srcId="{D87455BE-E193-4F2F-AAF7-BFFEDD8F8919}" destId="{3E0C464B-7231-4866-87A1-353063CB49E2}" srcOrd="0" destOrd="0" presId="urn:microsoft.com/office/officeart/2018/2/layout/IconVerticalSolidList"/>
    <dgm:cxn modelId="{F583008D-8C1C-441C-8C60-D1635D710D69}" type="presParOf" srcId="{3E0C464B-7231-4866-87A1-353063CB49E2}" destId="{EA3FBCC4-3A17-429D-AA7B-D7E005B7D515}" srcOrd="0" destOrd="0" presId="urn:microsoft.com/office/officeart/2018/2/layout/IconVerticalSolidList"/>
    <dgm:cxn modelId="{7620147C-9E67-40D5-B5EF-C534B6657937}" type="presParOf" srcId="{3E0C464B-7231-4866-87A1-353063CB49E2}" destId="{9E8622E0-7341-4943-AE35-4D1ADA62BE56}" srcOrd="1" destOrd="0" presId="urn:microsoft.com/office/officeart/2018/2/layout/IconVerticalSolidList"/>
    <dgm:cxn modelId="{6E5D8A83-B51E-4F60-8140-DE2824A8B6F9}" type="presParOf" srcId="{3E0C464B-7231-4866-87A1-353063CB49E2}" destId="{965F072C-9270-442B-86CD-BCDEEDB04A37}" srcOrd="2" destOrd="0" presId="urn:microsoft.com/office/officeart/2018/2/layout/IconVerticalSolidList"/>
    <dgm:cxn modelId="{14B5CEB8-C571-42B4-8A49-99E4AF3EEBFF}" type="presParOf" srcId="{3E0C464B-7231-4866-87A1-353063CB49E2}" destId="{BCFEC280-01D1-4353-841E-978FBFE785BA}" srcOrd="3" destOrd="0" presId="urn:microsoft.com/office/officeart/2018/2/layout/IconVerticalSolidList"/>
    <dgm:cxn modelId="{ECD0F511-870A-4DD7-AA8F-4DCBC819ADAB}" type="presParOf" srcId="{D87455BE-E193-4F2F-AAF7-BFFEDD8F8919}" destId="{71CCD876-BC2C-49FC-AB33-6E3E91BE87D3}" srcOrd="1" destOrd="0" presId="urn:microsoft.com/office/officeart/2018/2/layout/IconVerticalSolidList"/>
    <dgm:cxn modelId="{3511BCD2-F51D-4449-9FDA-051BFB73334B}" type="presParOf" srcId="{D87455BE-E193-4F2F-AAF7-BFFEDD8F8919}" destId="{73F8C830-D5D0-4F36-938D-7E2DAB2A4E41}" srcOrd="2" destOrd="0" presId="urn:microsoft.com/office/officeart/2018/2/layout/IconVerticalSolidList"/>
    <dgm:cxn modelId="{B9EDC2A8-E1DC-4E75-9CCA-3B4873797824}" type="presParOf" srcId="{73F8C830-D5D0-4F36-938D-7E2DAB2A4E41}" destId="{B8081A7D-21F8-4B80-8134-CADD539DFD4D}" srcOrd="0" destOrd="0" presId="urn:microsoft.com/office/officeart/2018/2/layout/IconVerticalSolidList"/>
    <dgm:cxn modelId="{D4549CC4-ED8D-42FF-9BF9-F177FD6D4B99}" type="presParOf" srcId="{73F8C830-D5D0-4F36-938D-7E2DAB2A4E41}" destId="{5E3D462A-21F3-4929-B3D9-B392D7078188}" srcOrd="1" destOrd="0" presId="urn:microsoft.com/office/officeart/2018/2/layout/IconVerticalSolidList"/>
    <dgm:cxn modelId="{6AF07B5E-2680-46C4-A192-9FCF869F3947}" type="presParOf" srcId="{73F8C830-D5D0-4F36-938D-7E2DAB2A4E41}" destId="{03545801-5799-41FA-9C84-4DFA3344D37F}" srcOrd="2" destOrd="0" presId="urn:microsoft.com/office/officeart/2018/2/layout/IconVerticalSolidList"/>
    <dgm:cxn modelId="{72D5AD93-5FB3-4DE6-A902-95BF2FFB5F65}" type="presParOf" srcId="{73F8C830-D5D0-4F36-938D-7E2DAB2A4E41}" destId="{9F0B3D82-CB7D-41EB-9689-C9D605E07E6F}" srcOrd="3" destOrd="0" presId="urn:microsoft.com/office/officeart/2018/2/layout/IconVerticalSolidList"/>
    <dgm:cxn modelId="{DDCD75E4-B64C-424D-ADEA-2192DF830EA5}" type="presParOf" srcId="{D87455BE-E193-4F2F-AAF7-BFFEDD8F8919}" destId="{34FA581A-7179-402E-8828-E61D99D9B15B}" srcOrd="3" destOrd="0" presId="urn:microsoft.com/office/officeart/2018/2/layout/IconVerticalSolidList"/>
    <dgm:cxn modelId="{9C43AA8C-4225-4FFB-841C-ABAAAE983F4C}" type="presParOf" srcId="{D87455BE-E193-4F2F-AAF7-BFFEDD8F8919}" destId="{0B6CEBB5-FD0D-4149-9689-7E65BE523C84}" srcOrd="4" destOrd="0" presId="urn:microsoft.com/office/officeart/2018/2/layout/IconVerticalSolidList"/>
    <dgm:cxn modelId="{77E42931-6B6F-45CB-83BB-64B266F01EEE}" type="presParOf" srcId="{0B6CEBB5-FD0D-4149-9689-7E65BE523C84}" destId="{05CAA783-305E-4DC8-950F-4BDD27C9BF2B}" srcOrd="0" destOrd="0" presId="urn:microsoft.com/office/officeart/2018/2/layout/IconVerticalSolidList"/>
    <dgm:cxn modelId="{C86B6F3B-05D3-4A6B-B92C-E66AAC3FF1E7}" type="presParOf" srcId="{0B6CEBB5-FD0D-4149-9689-7E65BE523C84}" destId="{831C7536-2A9D-4D65-B6F4-C8BC37FD74F8}" srcOrd="1" destOrd="0" presId="urn:microsoft.com/office/officeart/2018/2/layout/IconVerticalSolidList"/>
    <dgm:cxn modelId="{5EA4337B-6F01-4C0D-94E3-949E78760D47}" type="presParOf" srcId="{0B6CEBB5-FD0D-4149-9689-7E65BE523C84}" destId="{61FD42A8-A5F0-48B0-AE69-2FC8298A0D57}" srcOrd="2" destOrd="0" presId="urn:microsoft.com/office/officeart/2018/2/layout/IconVerticalSolidList"/>
    <dgm:cxn modelId="{DD0FC5B1-8270-4841-8257-797120CEE949}" type="presParOf" srcId="{0B6CEBB5-FD0D-4149-9689-7E65BE523C84}" destId="{18306097-07B8-4065-939F-C29C2DEF368F}" srcOrd="3" destOrd="0" presId="urn:microsoft.com/office/officeart/2018/2/layout/IconVerticalSolidList"/>
    <dgm:cxn modelId="{91563B73-F657-4117-9C56-33085FC0AC82}" type="presParOf" srcId="{D87455BE-E193-4F2F-AAF7-BFFEDD8F8919}" destId="{41122767-08E2-405C-B6A9-F1A06B4B0EB8}" srcOrd="5" destOrd="0" presId="urn:microsoft.com/office/officeart/2018/2/layout/IconVerticalSolidList"/>
    <dgm:cxn modelId="{D9ED3E34-1E0A-4741-8034-41ED77FB3364}" type="presParOf" srcId="{D87455BE-E193-4F2F-AAF7-BFFEDD8F8919}" destId="{6FFF5127-B933-4EC5-BDE8-0173F59AE10E}" srcOrd="6" destOrd="0" presId="urn:microsoft.com/office/officeart/2018/2/layout/IconVerticalSolidList"/>
    <dgm:cxn modelId="{A8CF8273-DB64-4C66-98C0-57EE5D7FEFCA}" type="presParOf" srcId="{6FFF5127-B933-4EC5-BDE8-0173F59AE10E}" destId="{449C2467-DDEB-4CC2-AC90-77FDA26E05E2}" srcOrd="0" destOrd="0" presId="urn:microsoft.com/office/officeart/2018/2/layout/IconVerticalSolidList"/>
    <dgm:cxn modelId="{A3F9F2AA-8AD6-4E8A-AB1A-2427FEA4FE95}" type="presParOf" srcId="{6FFF5127-B933-4EC5-BDE8-0173F59AE10E}" destId="{B8691BE0-DC2F-4BDE-8E1D-75A2BF678A37}" srcOrd="1" destOrd="0" presId="urn:microsoft.com/office/officeart/2018/2/layout/IconVerticalSolidList"/>
    <dgm:cxn modelId="{A873113E-E865-42E6-B71E-9368D78BE185}" type="presParOf" srcId="{6FFF5127-B933-4EC5-BDE8-0173F59AE10E}" destId="{712B0282-9F97-47B4-B596-F746417DA0CE}" srcOrd="2" destOrd="0" presId="urn:microsoft.com/office/officeart/2018/2/layout/IconVerticalSolidList"/>
    <dgm:cxn modelId="{032CC52D-C84D-45F3-A1A0-FFDE3F4DE3F1}" type="presParOf" srcId="{6FFF5127-B933-4EC5-BDE8-0173F59AE10E}" destId="{AB12174D-8E74-4193-A7C6-E53A18C9DD7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FBCC4-3A17-429D-AA7B-D7E005B7D515}">
      <dsp:nvSpPr>
        <dsp:cNvPr id="0" name=""/>
        <dsp:cNvSpPr/>
      </dsp:nvSpPr>
      <dsp:spPr>
        <a:xfrm>
          <a:off x="0" y="2452"/>
          <a:ext cx="5041900" cy="9488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8622E0-7341-4943-AE35-4D1ADA62BE56}">
      <dsp:nvSpPr>
        <dsp:cNvPr id="0" name=""/>
        <dsp:cNvSpPr/>
      </dsp:nvSpPr>
      <dsp:spPr>
        <a:xfrm>
          <a:off x="287029" y="217824"/>
          <a:ext cx="522381" cy="52187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CFEC280-01D1-4353-841E-978FBFE785BA}">
      <dsp:nvSpPr>
        <dsp:cNvPr id="0" name=""/>
        <dsp:cNvSpPr/>
      </dsp:nvSpPr>
      <dsp:spPr>
        <a:xfrm>
          <a:off x="1096439" y="4331"/>
          <a:ext cx="3912250" cy="1008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97" tIns="106697" rIns="106697" bIns="10669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Speaker: </a:t>
          </a:r>
          <a:r>
            <a:rPr lang="en-US" sz="2400" b="0" kern="1200" dirty="0"/>
            <a:t>Dr Sam Merriel </a:t>
          </a:r>
        </a:p>
      </dsp:txBody>
      <dsp:txXfrm>
        <a:off x="1096439" y="4331"/>
        <a:ext cx="3912250" cy="1008160"/>
      </dsp:txXfrm>
    </dsp:sp>
    <dsp:sp modelId="{B8081A7D-21F8-4B80-8134-CADD539DFD4D}">
      <dsp:nvSpPr>
        <dsp:cNvPr id="0" name=""/>
        <dsp:cNvSpPr/>
      </dsp:nvSpPr>
      <dsp:spPr>
        <a:xfrm>
          <a:off x="0" y="1264532"/>
          <a:ext cx="5041900" cy="9488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E3D462A-21F3-4929-B3D9-B392D7078188}">
      <dsp:nvSpPr>
        <dsp:cNvPr id="0" name=""/>
        <dsp:cNvSpPr/>
      </dsp:nvSpPr>
      <dsp:spPr>
        <a:xfrm>
          <a:off x="287029" y="1478024"/>
          <a:ext cx="522381" cy="52187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F0B3D82-CB7D-41EB-9689-C9D605E07E6F}">
      <dsp:nvSpPr>
        <dsp:cNvPr id="0" name=""/>
        <dsp:cNvSpPr/>
      </dsp:nvSpPr>
      <dsp:spPr>
        <a:xfrm>
          <a:off x="1096439" y="1264532"/>
          <a:ext cx="3912250" cy="1008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97" tIns="106697" rIns="106697" bIns="10669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When: </a:t>
          </a:r>
          <a:r>
            <a:rPr lang="en-GB" sz="2400" b="0" i="0" kern="1200" dirty="0"/>
            <a:t>24</a:t>
          </a:r>
          <a:r>
            <a:rPr lang="en-GB" sz="2400" b="0" i="0" kern="1200" baseline="30000" dirty="0"/>
            <a:t>th</a:t>
          </a:r>
          <a:r>
            <a:rPr lang="en-GB" sz="2400" b="0" i="0" kern="1200" dirty="0"/>
            <a:t> July 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 dirty="0"/>
            <a:t>12pm to 1pm </a:t>
          </a:r>
          <a:endParaRPr lang="en-US" sz="2400" b="1" kern="1200" dirty="0"/>
        </a:p>
      </dsp:txBody>
      <dsp:txXfrm>
        <a:off x="1096439" y="1264532"/>
        <a:ext cx="3912250" cy="1008160"/>
      </dsp:txXfrm>
    </dsp:sp>
    <dsp:sp modelId="{05CAA783-305E-4DC8-950F-4BDD27C9BF2B}">
      <dsp:nvSpPr>
        <dsp:cNvPr id="0" name=""/>
        <dsp:cNvSpPr/>
      </dsp:nvSpPr>
      <dsp:spPr>
        <a:xfrm>
          <a:off x="0" y="2524732"/>
          <a:ext cx="5041900" cy="9488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31C7536-2A9D-4D65-B6F4-C8BC37FD74F8}">
      <dsp:nvSpPr>
        <dsp:cNvPr id="0" name=""/>
        <dsp:cNvSpPr/>
      </dsp:nvSpPr>
      <dsp:spPr>
        <a:xfrm>
          <a:off x="287029" y="2738225"/>
          <a:ext cx="522381" cy="52187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8306097-07B8-4065-939F-C29C2DEF368F}">
      <dsp:nvSpPr>
        <dsp:cNvPr id="0" name=""/>
        <dsp:cNvSpPr/>
      </dsp:nvSpPr>
      <dsp:spPr>
        <a:xfrm>
          <a:off x="1096439" y="2524732"/>
          <a:ext cx="3912250" cy="1008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97" tIns="106697" rIns="106697" bIns="10669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Where: </a:t>
          </a:r>
          <a:r>
            <a:rPr lang="en-US" sz="2400" b="0" kern="1200" dirty="0"/>
            <a:t>Online</a:t>
          </a:r>
        </a:p>
      </dsp:txBody>
      <dsp:txXfrm>
        <a:off x="1096439" y="2524732"/>
        <a:ext cx="3912250" cy="1008160"/>
      </dsp:txXfrm>
    </dsp:sp>
    <dsp:sp modelId="{449C2467-DDEB-4CC2-AC90-77FDA26E05E2}">
      <dsp:nvSpPr>
        <dsp:cNvPr id="0" name=""/>
        <dsp:cNvSpPr/>
      </dsp:nvSpPr>
      <dsp:spPr>
        <a:xfrm>
          <a:off x="0" y="3784932"/>
          <a:ext cx="5041900" cy="94885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8691BE0-DC2F-4BDE-8E1D-75A2BF678A37}">
      <dsp:nvSpPr>
        <dsp:cNvPr id="0" name=""/>
        <dsp:cNvSpPr/>
      </dsp:nvSpPr>
      <dsp:spPr>
        <a:xfrm>
          <a:off x="287029" y="3998425"/>
          <a:ext cx="522381" cy="52187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B12174D-8E74-4193-A7C6-E53A18C9DD72}">
      <dsp:nvSpPr>
        <dsp:cNvPr id="0" name=""/>
        <dsp:cNvSpPr/>
      </dsp:nvSpPr>
      <dsp:spPr>
        <a:xfrm>
          <a:off x="1096439" y="3784932"/>
          <a:ext cx="3912250" cy="1008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97" tIns="106697" rIns="106697" bIns="10669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i="0" kern="1200" dirty="0"/>
            <a:t>Register now for FREE!</a:t>
          </a:r>
          <a:r>
            <a:rPr lang="en-GB" sz="2400" b="0" i="0" kern="1200" dirty="0">
              <a:latin typeface="Arial"/>
            </a:rPr>
            <a:t> </a:t>
          </a:r>
          <a:endParaRPr lang="en-US" sz="2400" b="0" i="0" kern="1200" dirty="0">
            <a:latin typeface="Arial"/>
          </a:endParaRPr>
        </a:p>
      </dsp:txBody>
      <dsp:txXfrm>
        <a:off x="1096439" y="3784932"/>
        <a:ext cx="3912250" cy="1008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A2671-0152-4967-A972-C502F6154438}" type="datetimeFigureOut">
              <a:t>6/6/2024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0E1BB-3A7E-4575-BEEA-7DD177B1DA0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50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Tier Q1 etc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0E1BB-3A7E-4575-BEEA-7DD177B1DA0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597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Tier Q1 etc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0E1BB-3A7E-4575-BEEA-7DD177B1DA0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296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? How meaningful – final 23.24 quarter figures in Q1 24.25 – how is it sensible to manage this data and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40E1BB-3A7E-4575-BEEA-7DD177B1DA0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652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B3981-25CB-999F-9089-9E8535197B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34E25C-4733-BD62-C0AC-21131F72D8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B991FA-9CD9-C1BB-DF43-A058921D05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Focus on intelligence (pathway analysis, D&amp;C modelling) / PTL management (escalation protocols, navigation, tracking) / Productivity </a:t>
            </a:r>
            <a:r>
              <a:rPr lang="en-GB" dirty="0" err="1"/>
              <a:t>e.g</a:t>
            </a:r>
            <a:r>
              <a:rPr lang="en-GB" dirty="0"/>
              <a:t> triage, STT, N/S led LATP, capacity (workforce: MRI CTU LATP RALP </a:t>
            </a:r>
            <a:r>
              <a:rPr lang="en-GB" dirty="0" err="1"/>
              <a:t>histopath</a:t>
            </a:r>
            <a:r>
              <a:rPr lang="en-GB" dirty="0"/>
              <a:t>) and partnerships (Primary care / diagnostics re dedicated or alignment)</a:t>
            </a:r>
          </a:p>
          <a:p>
            <a:r>
              <a:rPr lang="en-GB" dirty="0"/>
              <a:t>Full pathway NBT and GHFT</a:t>
            </a:r>
          </a:p>
          <a:p>
            <a:r>
              <a:rPr lang="en-GB" dirty="0"/>
              <a:t>FDS: SFT and SDHFT</a:t>
            </a:r>
          </a:p>
        </p:txBody>
      </p:sp>
    </p:spTree>
    <p:extLst>
      <p:ext uri="{BB962C8B-B14F-4D97-AF65-F5344CB8AC3E}">
        <p14:creationId xmlns:p14="http://schemas.microsoft.com/office/powerpoint/2010/main" val="2238086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84AA84-D812-4DD5-85D0-D65A91870FD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05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.xml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4" Type="http://schemas.openxmlformats.org/officeDocument/2006/relationships/image" Target="../media/image2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6DBE2-2745-8358-FE5F-82886255A2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19D8A7-783B-8066-979C-F3EA9F9A44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1E25C-C181-F273-2CAD-4966F4007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C361-DC0B-4E14-A454-0DF92C97806E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52319-9969-4AB6-C5E8-8A8D5B580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7C6E1B-2C48-C5BB-C38E-8AFE224BC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F894-DC0A-4B7D-B84B-FED84D17F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343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CD4C8-7BA1-F219-157D-6E56B20CC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69EFD1-AB29-D274-2214-C660BF893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CEF0DC-9441-D14C-C5C9-D7A1B068C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C361-DC0B-4E14-A454-0DF92C97806E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76DE8-B2E3-B5F8-0401-5F4E71269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94008-8688-2A51-A238-A90D98C85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F894-DC0A-4B7D-B84B-FED84D17F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758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E97C0F-82E8-E338-D3A2-1BB2BD6954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1F9CF5-D871-495B-0439-5E7C406098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7D23F-C10F-4C5A-1B02-735F77D96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C361-DC0B-4E14-A454-0DF92C97806E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1CF70C-1CB6-1A93-CAA4-6805605FF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13B55-0118-BAFD-0C34-19AA86EC3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F894-DC0A-4B7D-B84B-FED84D17F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592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knife&#10;&#10;Description automatically generated">
            <a:extLst>
              <a:ext uri="{FF2B5EF4-FFF2-40B4-BE49-F238E27FC236}">
                <a16:creationId xmlns:a16="http://schemas.microsoft.com/office/drawing/2014/main" id="{76E4527E-063B-4D6C-B547-A723E6066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549" y="53977"/>
            <a:ext cx="1949451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B2921B-370C-4D91-A2FA-5B431B8FB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5055" y="2720589"/>
            <a:ext cx="8201892" cy="70841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25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0FB84A-0F5E-4CA1-9075-6D1E419E97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95057" y="3607726"/>
            <a:ext cx="8201025" cy="3574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13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6040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A picture containing knife&#10;&#10;Description automatically generated">
            <a:extLst>
              <a:ext uri="{FF2B5EF4-FFF2-40B4-BE49-F238E27FC236}">
                <a16:creationId xmlns:a16="http://schemas.microsoft.com/office/drawing/2014/main" id="{76E4527E-063B-4D6C-B547-A723E6066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549" y="53977"/>
            <a:ext cx="1949451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B2921B-370C-4D91-A2FA-5B431B8FB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5055" y="2720589"/>
            <a:ext cx="8201892" cy="70841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25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0FB84A-0F5E-4CA1-9075-6D1E419E97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95057" y="3607726"/>
            <a:ext cx="8201025" cy="3574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13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65235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75" y="1597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3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5" y="1597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 Placeholder 10"/>
          <p:cNvSpPr>
            <a:spLocks noGrp="1"/>
          </p:cNvSpPr>
          <p:nvPr>
            <p:ph type="body" idx="1"/>
          </p:nvPr>
        </p:nvSpPr>
        <p:spPr>
          <a:xfrm>
            <a:off x="579968" y="1568495"/>
            <a:ext cx="4239682" cy="529246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579968" y="2097741"/>
            <a:ext cx="4239682" cy="1614466"/>
          </a:xfrm>
          <a:solidFill>
            <a:schemeClr val="bg1">
              <a:lumMod val="95000"/>
            </a:schemeClr>
          </a:solidFill>
        </p:spPr>
        <p:txBody>
          <a:bodyPr lIns="72000" tIns="90000" rIns="72000" bIns="72000"/>
          <a:lstStyle>
            <a:lvl1pPr>
              <a:defRPr sz="96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0"/>
          <p:cNvSpPr>
            <a:spLocks noGrp="1"/>
          </p:cNvSpPr>
          <p:nvPr>
            <p:ph type="body" idx="17"/>
          </p:nvPr>
        </p:nvSpPr>
        <p:spPr>
          <a:xfrm>
            <a:off x="579968" y="3962071"/>
            <a:ext cx="4239682" cy="529246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579968" y="4491317"/>
            <a:ext cx="4239682" cy="1614466"/>
          </a:xfrm>
          <a:solidFill>
            <a:schemeClr val="bg1">
              <a:lumMod val="95000"/>
            </a:schemeClr>
          </a:solidFill>
        </p:spPr>
        <p:txBody>
          <a:bodyPr lIns="72000" tIns="90000" rIns="72000" bIns="72000"/>
          <a:lstStyle>
            <a:lvl1pPr>
              <a:defRPr sz="96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FD0062-EAB6-165D-1979-A827F432DB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7AB0ABD-EF66-16DA-77DF-09F9E9700A4D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5018618" y="1568495"/>
            <a:ext cx="4239682" cy="529246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94A30EC1-2D3A-EC37-8EEE-17C600085FE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018618" y="2097741"/>
            <a:ext cx="4239682" cy="1614466"/>
          </a:xfrm>
          <a:solidFill>
            <a:schemeClr val="bg1">
              <a:lumMod val="95000"/>
            </a:schemeClr>
          </a:solidFill>
        </p:spPr>
        <p:txBody>
          <a:bodyPr lIns="72000" tIns="90000" rIns="72000" bIns="72000"/>
          <a:lstStyle>
            <a:lvl1pPr>
              <a:defRPr sz="96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CB4DDD6F-97D7-1AA7-D4BA-71770DEC3E4A}"/>
              </a:ext>
            </a:extLst>
          </p:cNvPr>
          <p:cNvSpPr>
            <a:spLocks noGrp="1"/>
          </p:cNvSpPr>
          <p:nvPr>
            <p:ph type="body" idx="27"/>
          </p:nvPr>
        </p:nvSpPr>
        <p:spPr>
          <a:xfrm>
            <a:off x="5018618" y="3962071"/>
            <a:ext cx="4239682" cy="529246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1D8CAF51-7F99-53BA-0074-0D420D283ED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018618" y="4491317"/>
            <a:ext cx="4239682" cy="1614466"/>
          </a:xfrm>
          <a:solidFill>
            <a:schemeClr val="bg1">
              <a:lumMod val="95000"/>
            </a:schemeClr>
          </a:solidFill>
        </p:spPr>
        <p:txBody>
          <a:bodyPr lIns="72000" tIns="90000" rIns="72000" bIns="72000"/>
          <a:lstStyle>
            <a:lvl1pPr>
              <a:defRPr sz="96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06E89A3F-6BB7-9B19-A649-FE22B3E09BAD}"/>
              </a:ext>
            </a:extLst>
          </p:cNvPr>
          <p:cNvSpPr>
            <a:spLocks noGrp="1"/>
          </p:cNvSpPr>
          <p:nvPr>
            <p:ph type="body" idx="29"/>
          </p:nvPr>
        </p:nvSpPr>
        <p:spPr>
          <a:xfrm>
            <a:off x="9457268" y="1565365"/>
            <a:ext cx="2591857" cy="529246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91738D6-8A16-6F3C-7F37-4961F28F56E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457268" y="2094611"/>
            <a:ext cx="2591857" cy="4011172"/>
          </a:xfrm>
          <a:solidFill>
            <a:schemeClr val="bg1">
              <a:lumMod val="95000"/>
            </a:schemeClr>
          </a:solidFill>
        </p:spPr>
        <p:txBody>
          <a:bodyPr lIns="72000" tIns="90000" rIns="72000" bIns="72000"/>
          <a:lstStyle>
            <a:lvl1pPr>
              <a:defRPr sz="969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5391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1222" y="179654"/>
            <a:ext cx="9969231" cy="8339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4439" rIns="0" bIns="44439" numCol="1" anchor="t" anchorCtr="0" compatLnSpc="1">
            <a:prstTxWarp prst="textNoShape">
              <a:avLst/>
            </a:prstTxWarp>
          </a:bodyPr>
          <a:lstStyle>
            <a:lvl1pPr>
              <a:defRPr lang="en-GB" dirty="0"/>
            </a:lvl1pPr>
          </a:lstStyle>
          <a:p>
            <a:pPr lvl="0"/>
            <a:r>
              <a:rPr lang="en-US"/>
              <a:t>Narrative title style (no more than two lines long)</a:t>
            </a:r>
            <a:endParaRPr lang="en-GB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0" hasCustomPrompt="1"/>
          </p:nvPr>
        </p:nvSpPr>
        <p:spPr>
          <a:xfrm>
            <a:off x="2639617" y="3210391"/>
            <a:ext cx="8730389" cy="1393065"/>
          </a:xfrm>
          <a:prstGeom prst="rect">
            <a:avLst/>
          </a:prstGeo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969" b="1"/>
            </a:lvl1pPr>
            <a:lvl2pPr marL="249488" indent="-127492">
              <a:buFont typeface="Arial" panose="020B0604020202020204" pitchFamily="34" charset="0"/>
              <a:buChar char="•"/>
              <a:defRPr sz="969"/>
            </a:lvl2pPr>
            <a:lvl3pPr marL="498976" indent="-192337">
              <a:buFont typeface="Arial" panose="020B0604020202020204" pitchFamily="34" charset="0"/>
              <a:buChar char="•"/>
              <a:defRPr sz="969" baseline="0"/>
            </a:lvl3pPr>
          </a:lstStyle>
          <a:p>
            <a:pPr lvl="0"/>
            <a:r>
              <a:rPr lang="en-US"/>
              <a:t>Text box (click to edit content)</a:t>
            </a:r>
          </a:p>
          <a:p>
            <a:pPr lvl="1"/>
            <a:r>
              <a:rPr lang="en-US"/>
              <a:t>First level bullet</a:t>
            </a:r>
          </a:p>
          <a:p>
            <a:pPr lvl="2"/>
            <a:r>
              <a:rPr lang="en-US"/>
              <a:t>Second level bullet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79967" y="1568500"/>
            <a:ext cx="1971024" cy="139306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None/>
              <a:defRPr sz="1108" b="1" u="none">
                <a:solidFill>
                  <a:schemeClr val="bg1"/>
                </a:solidFill>
              </a:defRPr>
            </a:lvl1pPr>
            <a:lvl2pPr marL="316531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Box 1</a:t>
            </a:r>
          </a:p>
        </p:txBody>
      </p:sp>
      <p:sp>
        <p:nvSpPr>
          <p:cNvPr id="12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2639617" y="1568500"/>
            <a:ext cx="8730389" cy="1393065"/>
          </a:xfrm>
          <a:prstGeom prst="rect">
            <a:avLst/>
          </a:prstGeo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969" b="1"/>
            </a:lvl1pPr>
            <a:lvl2pPr marL="249488" indent="-127492">
              <a:buFont typeface="Arial" panose="020B0604020202020204" pitchFamily="34" charset="0"/>
              <a:buChar char="•"/>
              <a:defRPr sz="969"/>
            </a:lvl2pPr>
            <a:lvl3pPr marL="498976" indent="-192337">
              <a:buFont typeface="Arial" panose="020B0604020202020204" pitchFamily="34" charset="0"/>
              <a:buChar char="•"/>
              <a:defRPr sz="969" baseline="0"/>
            </a:lvl3pPr>
          </a:lstStyle>
          <a:p>
            <a:pPr lvl="0"/>
            <a:r>
              <a:rPr lang="en-US"/>
              <a:t>Text box (click to edit content)</a:t>
            </a:r>
          </a:p>
          <a:p>
            <a:pPr lvl="1"/>
            <a:r>
              <a:rPr lang="en-US"/>
              <a:t>First level bullet</a:t>
            </a:r>
          </a:p>
          <a:p>
            <a:pPr lvl="2"/>
            <a:r>
              <a:rPr lang="en-US"/>
              <a:t>Second level bullet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79967" y="3210391"/>
            <a:ext cx="1971024" cy="1393065"/>
          </a:xfrm>
          <a:prstGeom prst="rect">
            <a:avLst/>
          </a:prstGeom>
          <a:solidFill>
            <a:schemeClr val="accent4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None/>
              <a:defRPr sz="1108" b="1" u="none" baseline="0">
                <a:solidFill>
                  <a:schemeClr val="bg1"/>
                </a:solidFill>
              </a:defRPr>
            </a:lvl1pPr>
            <a:lvl2pPr marL="316531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Box 2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2639617" y="4852292"/>
            <a:ext cx="8730389" cy="1393065"/>
          </a:xfrm>
          <a:prstGeom prst="rect">
            <a:avLst/>
          </a:prstGeo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969" b="1"/>
            </a:lvl1pPr>
            <a:lvl2pPr marL="249488" indent="-127492">
              <a:buFont typeface="Arial" panose="020B0604020202020204" pitchFamily="34" charset="0"/>
              <a:buChar char="•"/>
              <a:defRPr sz="969"/>
            </a:lvl2pPr>
            <a:lvl3pPr marL="498976" indent="-192337">
              <a:buFont typeface="Arial" panose="020B0604020202020204" pitchFamily="34" charset="0"/>
              <a:buChar char="•"/>
              <a:defRPr sz="969" baseline="0"/>
            </a:lvl3pPr>
          </a:lstStyle>
          <a:p>
            <a:pPr lvl="0"/>
            <a:r>
              <a:rPr lang="en-US"/>
              <a:t>Text box (click to edit content)</a:t>
            </a:r>
          </a:p>
          <a:p>
            <a:pPr lvl="1"/>
            <a:r>
              <a:rPr lang="en-US"/>
              <a:t>First level bullet</a:t>
            </a:r>
          </a:p>
          <a:p>
            <a:pPr lvl="2"/>
            <a:r>
              <a:rPr lang="en-US"/>
              <a:t>Second level bullet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579967" y="4852292"/>
            <a:ext cx="1971024" cy="1393065"/>
          </a:xfrm>
          <a:prstGeom prst="rect">
            <a:avLst/>
          </a:prstGeom>
          <a:solidFill>
            <a:schemeClr val="accent4"/>
          </a:solidFill>
        </p:spPr>
        <p:txBody>
          <a:bodyPr lIns="72000" rIns="72000" anchor="ctr"/>
          <a:lstStyle>
            <a:lvl1pPr marL="0" indent="0" algn="ctr">
              <a:spcBef>
                <a:spcPts val="0"/>
              </a:spcBef>
              <a:buNone/>
              <a:defRPr sz="1108" b="1" u="none">
                <a:solidFill>
                  <a:schemeClr val="bg1"/>
                </a:solidFill>
              </a:defRPr>
            </a:lvl1pPr>
            <a:lvl2pPr marL="316531" indent="0">
              <a:buNone/>
              <a:defRPr sz="1247">
                <a:solidFill>
                  <a:schemeClr val="tx1">
                    <a:tint val="75000"/>
                  </a:schemeClr>
                </a:solidFill>
              </a:defRPr>
            </a:lvl2pPr>
            <a:lvl3pPr marL="633062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3pPr>
            <a:lvl4pPr marL="949593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4pPr>
            <a:lvl5pPr marL="1266124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5pPr>
            <a:lvl6pPr marL="1582655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6pPr>
            <a:lvl7pPr marL="1899186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7pPr>
            <a:lvl8pPr marL="2215717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8pPr>
            <a:lvl9pPr marL="2532248" indent="0">
              <a:buNone/>
              <a:defRPr sz="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Box 3</a:t>
            </a:r>
          </a:p>
        </p:txBody>
      </p:sp>
    </p:spTree>
    <p:extLst>
      <p:ext uri="{BB962C8B-B14F-4D97-AF65-F5344CB8AC3E}">
        <p14:creationId xmlns:p14="http://schemas.microsoft.com/office/powerpoint/2010/main" val="3371790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972" y="1593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60" imgH="360" progId="TCLayout.ActiveDocument.1">
                  <p:embed/>
                </p:oleObj>
              </mc:Choice>
              <mc:Fallback>
                <p:oleObj name="think-cell Slide" r:id="rId3" imgW="360" imgH="360" progId="TCLayout.ActiveDocument.1">
                  <p:embed/>
                  <p:pic>
                    <p:nvPicPr>
                      <p:cNvPr id="6" name="Objec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2" y="1593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9967" y="128002"/>
            <a:ext cx="9969231" cy="831850"/>
          </a:xfrm>
        </p:spPr>
        <p:txBody>
          <a:bodyPr/>
          <a:lstStyle>
            <a:lvl1pPr>
              <a:defRPr>
                <a:solidFill>
                  <a:srgbClr val="005EB8"/>
                </a:solidFill>
              </a:defRPr>
            </a:lvl1pPr>
          </a:lstStyle>
          <a:p>
            <a:r>
              <a:rPr lang="en-US"/>
              <a:t>Slide title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79966" y="1535593"/>
            <a:ext cx="11032068" cy="46132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727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899AD-CADD-941A-FB87-640963E8B5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976708-B5B1-EEE7-11BC-D5D01CE318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F89912-716C-0ADB-1157-CC51494CD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B343-5427-4E83-9557-3848BC7243C1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7E973-96DD-7698-8063-C073F8C5A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270BB-3722-D798-EF7A-AC99599D2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15D7-74A4-4D26-80F1-053BCDCE5D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61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14153-8678-B077-B44B-77F7C8CBF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16676-ADF7-4AF6-D0E8-E32535F933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D2E40-F868-C8E3-F149-05C4819AC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B343-5427-4E83-9557-3848BC7243C1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B0226-242C-6759-8624-5849C45F2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844A7-EA0E-A4D4-E54B-43AD845E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15D7-74A4-4D26-80F1-053BCDCE5D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540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6848C-C789-03D6-F29B-D6FF40405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8346B-8784-2BFF-90CB-B85BA9609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CC965-CF17-18EB-5E64-614B3E4FC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B343-5427-4E83-9557-3848BC7243C1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B6BC4-0418-8D85-1DEC-8053D42A2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62FA9-971B-89FE-CEF7-7C66B5C8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15D7-74A4-4D26-80F1-053BCDCE5D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5891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39228-4C2E-8209-8369-1EB25D73A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931F29-EE4A-3F91-0C4F-0F2FE4B10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BE419-D996-ADF7-9935-2A92CB167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C361-DC0B-4E14-A454-0DF92C97806E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17C17-96FF-580E-E9B2-628275D53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C15E7-691E-D91A-0991-E034BC8D9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F894-DC0A-4B7D-B84B-FED84D17F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305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435AF-3C7D-F419-9519-C2622E35F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20F91-73AB-3FB6-3544-27AF3063C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937AAE-004B-C05E-F077-7A35B4B1A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EA753D-0652-8529-C80C-443E603F4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B343-5427-4E83-9557-3848BC7243C1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97F05-E707-A0C4-882B-CBE030D86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EDAB4-AC2E-9930-27D7-503E6639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15D7-74A4-4D26-80F1-053BCDCE5D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702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22185-E778-F3B1-207A-FDEFBBE09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6E290-8D15-20C4-1926-C60FB42C7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053037-0890-8FB3-5C7B-852063078A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C386DC-F105-FB35-7ACF-A617780A89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C9805D-91B1-2163-5F79-499FA73CDB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3B6826-454A-E2E7-E4AB-5B585B469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B343-5427-4E83-9557-3848BC7243C1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E58FB1-DABA-EB2B-CC1D-E9825B9ED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CAC9F8-4F37-A631-3EB3-2A13697B6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15D7-74A4-4D26-80F1-053BCDCE5D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9386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1357B-1E99-B295-1712-DE269B3B7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B5DDD1-61D6-4408-B44E-D06E05E0B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B343-5427-4E83-9557-3848BC7243C1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9C80A2-A984-078A-E54F-F2D49234F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76DD8-7F0C-CEE5-8821-24A294C2A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15D7-74A4-4D26-80F1-053BCDCE5D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16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6E0398-515B-7529-E98B-8C875F62D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B343-5427-4E83-9557-3848BC7243C1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68EF7C-3A37-55BE-09CE-2932DDCEB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33608-4C84-6EFD-5F37-6047EF23A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15D7-74A4-4D26-80F1-053BCDCE5D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94613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E5CA7-7EA2-77B0-6E4F-523C5ED9B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DA9C4-4CBF-6699-A092-E9EF4E76E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CCF72B-BAAA-48C8-5089-64EBA696FC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5D2892-CDF9-726A-4731-519712A59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B343-5427-4E83-9557-3848BC7243C1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13B784-A63E-465B-8303-1F50B4848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6FF5F1-C612-2168-69B5-26CAC2E34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15D7-74A4-4D26-80F1-053BCDCE5D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070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9373E-071B-BED3-697C-DF09FB6DC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7F3E52-9A00-9815-8F2F-706BD9D080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531870-CC0D-E103-CB70-9AB9734885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D3316B-B4E3-4686-2D85-5DCCB006A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B343-5427-4E83-9557-3848BC7243C1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CE5C9C-2ACF-AFB5-3E01-5C9A9300B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25B67-13F7-AB47-8EC8-F29948DB0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15D7-74A4-4D26-80F1-053BCDCE5D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8836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A268F-B53E-002B-0B25-726CC25B7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424F9D-52A5-E388-57BE-CBD3C9A485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E9106-C84E-4EAB-E56A-5EBB97049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B343-5427-4E83-9557-3848BC7243C1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591BB-B9A8-FE1E-602D-5C9A67E5D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2AD25-2A34-7E12-1CA9-021A9E3E6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15D7-74A4-4D26-80F1-053BCDCE5D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7764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9CDC4B-57AE-CA9D-3355-58901F1703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339605-A389-5711-CE02-F81211FF9D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37BD7-CCEA-6A2F-A536-EC175D86F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B343-5427-4E83-9557-3848BC7243C1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64126B-844E-8B78-DB01-8230DA8B2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BD51B-60BC-E708-D704-348113AEC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15D7-74A4-4D26-80F1-053BCDCE5D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4711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08E90-F652-4B40-BD0B-1F8BC7EBC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765" y="2652433"/>
            <a:ext cx="9144000" cy="601111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F7CE30-6632-4A18-9007-59691A06E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765" y="3435624"/>
            <a:ext cx="9144000" cy="46637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0308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FCB08CE-B749-4A34-8E38-256DAB23FDA3}"/>
              </a:ext>
            </a:extLst>
          </p:cNvPr>
          <p:cNvSpPr txBox="1"/>
          <p:nvPr userDrawn="1"/>
        </p:nvSpPr>
        <p:spPr>
          <a:xfrm>
            <a:off x="291314" y="6372536"/>
            <a:ext cx="6473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4F92BC6-D7C3-584B-87F2-0B845776A5AD}" type="slidenum">
              <a:rPr lang="en-US" sz="120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r>
              <a:rPr lang="en-US" sz="120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0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120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22B34758-9E88-47CF-97D6-6500D97D9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7" y="1037979"/>
            <a:ext cx="10641498" cy="611649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sz="2800">
              <a:solidFill>
                <a:srgbClr val="005EB8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34C2919C-3AD4-436F-A0CC-4F48C43AA5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81878" y="1833143"/>
            <a:ext cx="10641498" cy="224412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5AB091A9-979F-438D-A004-40CFB3EAC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0676" y="6333439"/>
            <a:ext cx="5723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accent3">
                    <a:lumMod val="60000"/>
                    <a:lumOff val="4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194388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DA381-68B4-0CE5-1E2A-BCDF2B446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1FE274-9449-A4FF-D27E-FFB83865C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D1F78-D411-75A8-B6BF-FD5706E74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C361-DC0B-4E14-A454-0DF92C97806E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769566-18EE-AE61-A041-BC13B1E7B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2F402-5EBB-B8C3-D6D2-650BDAAA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F894-DC0A-4B7D-B84B-FED84D17F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1503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, subhead, bullets one column">
    <p:bg>
      <p:bgPr>
        <a:solidFill>
          <a:srgbClr val="F6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71999"/>
            <a:ext cx="11088000" cy="3456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2088000"/>
            <a:ext cx="11012644" cy="5779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Subhead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771D90-A686-C949-8872-F69893BCF8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D5CE1C-46DF-8846-A4A0-E19A9CC39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4955267-CD3E-4484-1B20-32E90EB4E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F90BC4-89E3-102C-5241-15C5803161D9}"/>
              </a:ext>
            </a:extLst>
          </p:cNvPr>
          <p:cNvSpPr/>
          <p:nvPr userDrawn="1"/>
        </p:nvSpPr>
        <p:spPr bwMode="auto">
          <a:xfrm>
            <a:off x="848546" y="6398440"/>
            <a:ext cx="4489017" cy="318499"/>
          </a:xfrm>
          <a:prstGeom prst="rect">
            <a:avLst/>
          </a:prstGeom>
          <a:solidFill>
            <a:srgbClr val="F6F8F8"/>
          </a:solidFill>
          <a:ln w="9525" cap="flat" cmpd="sng" algn="ctr">
            <a:solidFill>
              <a:srgbClr val="F6F8F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74295" rIns="74295" bIns="7429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 defTabSz="722313"/>
            <a:r>
              <a:rPr lang="en-GB" sz="1200">
                <a:solidFill>
                  <a:schemeClr val="bg1">
                    <a:lumMod val="65000"/>
                  </a:schemeClr>
                </a:solidFill>
              </a:rPr>
              <a:t>24/25 Cancer Alliance Planning Pack</a:t>
            </a:r>
            <a:endParaRPr lang="en-GB" sz="1200">
              <a:solidFill>
                <a:schemeClr val="bg1">
                  <a:lumMod val="65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17973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E1BB7E7-331B-5C2B-088D-5A5E9880F6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0000" y="180975"/>
            <a:ext cx="2174240" cy="942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312" y="1633928"/>
            <a:ext cx="5949262" cy="2988872"/>
          </a:xfrm>
        </p:spPr>
        <p:txBody>
          <a:bodyPr anchor="b"/>
          <a:lstStyle>
            <a:lvl1pPr algn="l">
              <a:lnSpc>
                <a:spcPct val="8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E0DA90-2FF2-F36C-F9FF-CD7A192F0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312" y="4824000"/>
            <a:ext cx="5949262" cy="12339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2CB187F-ABDC-EF2C-B4EF-A18377891D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15" t="7431" r="13176"/>
          <a:stretch/>
        </p:blipFill>
        <p:spPr>
          <a:xfrm flipH="1">
            <a:off x="6671574" y="509666"/>
            <a:ext cx="4798114" cy="634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7237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BDB7E791-11AF-79DA-8A7A-7A2B8E3AF2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96"/>
          <a:stretch/>
        </p:blipFill>
        <p:spPr>
          <a:xfrm>
            <a:off x="6671574" y="486050"/>
            <a:ext cx="4798114" cy="6371950"/>
          </a:xfrm>
          <a:prstGeom prst="rect">
            <a:avLst/>
          </a:prstGeom>
        </p:spPr>
      </p:pic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E1BB7E7-331B-5C2B-088D-5A5E9880F6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80000" y="180975"/>
            <a:ext cx="2174240" cy="9422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31C1E3-6A7C-C21D-910D-C4B7DFFF5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2312" y="1633928"/>
            <a:ext cx="5949262" cy="2988872"/>
          </a:xfrm>
        </p:spPr>
        <p:txBody>
          <a:bodyPr anchor="b"/>
          <a:lstStyle>
            <a:lvl1pPr algn="l">
              <a:lnSpc>
                <a:spcPct val="8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E0DA90-2FF2-F36C-F9FF-CD7A192F0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312" y="4824000"/>
            <a:ext cx="5949262" cy="12339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20E85EFC-2918-9B85-785B-A90BD355717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0000" y="180975"/>
            <a:ext cx="2176459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863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D0925-A981-DA7D-4666-ADEC6325B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6573CB-38BE-D27D-86AD-63288E983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15B6-44A6-4784-8A79-F796455C1D0A}" type="datetime1">
              <a:rPr lang="en-GB" smtClean="0"/>
              <a:t>06/06/2024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2B58F8-39EB-A7D2-B668-89264BAF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360966-A241-61F9-0186-71CA9BED3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C4128C0-F24D-2AE7-702A-DF5EA7B6B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25520" y="1260474"/>
            <a:ext cx="7944167" cy="479742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0"/>
              </a:spcBef>
              <a:buFont typeface="+mj-lt"/>
              <a:buNone/>
              <a:defRPr sz="2400" b="1"/>
            </a:lvl1pPr>
            <a:lvl2pPr marL="534988" indent="-177800">
              <a:lnSpc>
                <a:spcPct val="100000"/>
              </a:lnSpc>
              <a:buFont typeface="Wingdings" pitchFamily="2" charset="2"/>
              <a:buChar char="§"/>
              <a:tabLst/>
              <a:defRPr sz="2000" b="0" i="0"/>
            </a:lvl2pPr>
            <a:lvl3pPr marL="846138" indent="-131763">
              <a:lnSpc>
                <a:spcPct val="100000"/>
              </a:lnSpc>
              <a:buFont typeface="Wingdings" pitchFamily="2" charset="2"/>
              <a:buChar char="§"/>
              <a:tabLst/>
              <a:defRPr sz="1600" b="0" i="0"/>
            </a:lvl3pPr>
          </a:lstStyle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2308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D0925-A981-DA7D-4666-ADEC6325B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6573CB-38BE-D27D-86AD-63288E983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15B6-44A6-4784-8A79-F796455C1D0A}" type="datetime1">
              <a:rPr lang="en-GB" smtClean="0"/>
              <a:t>06/06/2024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2B58F8-39EB-A7D2-B668-89264BAF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360966-A241-61F9-0186-71CA9BED3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C4128C0-F24D-2AE7-702A-DF5EA7B6B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25520" y="1260474"/>
            <a:ext cx="7944167" cy="479742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0"/>
              </a:spcBef>
              <a:buFont typeface="+mj-lt"/>
              <a:buNone/>
              <a:defRPr sz="2400" b="1"/>
            </a:lvl1pPr>
            <a:lvl2pPr marL="534988" indent="-177800">
              <a:lnSpc>
                <a:spcPct val="100000"/>
              </a:lnSpc>
              <a:buFont typeface="Wingdings" pitchFamily="2" charset="2"/>
              <a:buChar char="§"/>
              <a:tabLst/>
              <a:defRPr sz="2000" b="0" i="0"/>
            </a:lvl2pPr>
            <a:lvl3pPr marL="846138" indent="-131763">
              <a:lnSpc>
                <a:spcPct val="100000"/>
              </a:lnSpc>
              <a:buFont typeface="Wingdings" pitchFamily="2" charset="2"/>
              <a:buChar char="§"/>
              <a:tabLst/>
              <a:defRPr sz="1600" b="0" i="0"/>
            </a:lvl3pPr>
          </a:lstStyle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43221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D0925-A981-DA7D-4666-ADEC6325B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6573CB-38BE-D27D-86AD-63288E983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15B6-44A6-4784-8A79-F796455C1D0A}" type="datetime1">
              <a:rPr lang="en-GB" smtClean="0"/>
              <a:t>06/06/2024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2B58F8-39EB-A7D2-B668-89264BAF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360966-A241-61F9-0186-71CA9BED3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C4128C0-F24D-2AE7-702A-DF5EA7B6B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25520" y="1260474"/>
            <a:ext cx="7944167" cy="479742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0"/>
              </a:spcBef>
              <a:buFont typeface="+mj-lt"/>
              <a:buNone/>
              <a:defRPr sz="2400" b="1"/>
            </a:lvl1pPr>
            <a:lvl2pPr marL="534988" indent="-177800">
              <a:lnSpc>
                <a:spcPct val="100000"/>
              </a:lnSpc>
              <a:buFont typeface="Wingdings" pitchFamily="2" charset="2"/>
              <a:buChar char="§"/>
              <a:tabLst/>
              <a:defRPr sz="2000" b="0" i="0"/>
            </a:lvl2pPr>
            <a:lvl3pPr marL="846138" indent="-131763">
              <a:lnSpc>
                <a:spcPct val="100000"/>
              </a:lnSpc>
              <a:buFont typeface="Wingdings" pitchFamily="2" charset="2"/>
              <a:buChar char="§"/>
              <a:tabLst/>
              <a:defRPr sz="1600" b="0" i="0"/>
            </a:lvl3pPr>
          </a:lstStyle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703850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Gre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D0925-A981-DA7D-4666-ADEC6325B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6573CB-38BE-D27D-86AD-63288E983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415B6-44A6-4784-8A79-F796455C1D0A}" type="datetime1">
              <a:rPr lang="en-GB" smtClean="0"/>
              <a:t>06/06/2024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2B58F8-39EB-A7D2-B668-89264BAF0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360966-A241-61F9-0186-71CA9BED3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C4128C0-F24D-2AE7-702A-DF5EA7B6B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25520" y="1260474"/>
            <a:ext cx="7944167" cy="479742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0"/>
              </a:spcBef>
              <a:buFont typeface="+mj-lt"/>
              <a:buNone/>
              <a:defRPr sz="2400" b="1"/>
            </a:lvl1pPr>
            <a:lvl2pPr marL="534988" indent="-177800">
              <a:lnSpc>
                <a:spcPct val="100000"/>
              </a:lnSpc>
              <a:buFont typeface="Wingdings" pitchFamily="2" charset="2"/>
              <a:buChar char="§"/>
              <a:tabLst/>
              <a:defRPr sz="2000" b="0" i="0"/>
            </a:lvl2pPr>
            <a:lvl3pPr marL="846138" indent="-131763">
              <a:lnSpc>
                <a:spcPct val="100000"/>
              </a:lnSpc>
              <a:buFont typeface="Wingdings" pitchFamily="2" charset="2"/>
              <a:buChar char="§"/>
              <a:tabLst/>
              <a:defRPr sz="1600" b="0" i="0"/>
            </a:lvl3pPr>
          </a:lstStyle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300142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76B312F-EE93-4193-B70E-F09DC57B70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7460"/>
          <a:stretch/>
        </p:blipFill>
        <p:spPr>
          <a:xfrm>
            <a:off x="11653771" y="180975"/>
            <a:ext cx="381436" cy="7333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BCBBBA-B749-218C-54ED-3B48437A0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24" y="1581461"/>
            <a:ext cx="10748963" cy="3695078"/>
          </a:xfrm>
        </p:spPr>
        <p:txBody>
          <a:bodyPr anchor="ctr"/>
          <a:lstStyle>
            <a:lvl1pPr algn="ctr">
              <a:lnSpc>
                <a:spcPct val="80000"/>
              </a:lnSpc>
              <a:defRPr sz="95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24B366-1493-255F-800A-A8D8A78C7F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724" y="1080000"/>
            <a:ext cx="10748962" cy="35905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1E1AF-C1C4-4F74-E321-701371DE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98A38A-E8B3-48F5-AE99-141A790D864F}" type="datetime1">
              <a:rPr lang="en-GB" smtClean="0"/>
              <a:t>06/06/2024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35622-3FCE-5C6C-9DE3-1020236E7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Prostate Cancer UK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B2CB09-77E4-9853-89E7-F1F73696B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00820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4098-4879-4C74-B5B5-F5459707AC62}" type="datetime1">
              <a:rPr lang="en-GB" smtClean="0"/>
              <a:t>06/06/2024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9266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4098-4879-4C74-B5B5-F5459707AC62}" type="datetime1">
              <a:rPr lang="en-GB" smtClean="0"/>
              <a:t>06/06/2024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926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59301-B726-091D-F443-6D6D874B9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255BA-CFD4-8A6E-DD47-65FFC416C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DDDBD2-461A-C5E0-8752-A71C2C8A4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E1E4CE-A38E-FC7D-7079-E4BE50F59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C361-DC0B-4E14-A454-0DF92C97806E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9AD00B-3FC0-57BF-BD1B-653ED26C4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37D44F-D494-5DFE-07CD-BA2B093C8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F894-DC0A-4B7D-B84B-FED84D17F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099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4098-4879-4C74-B5B5-F5459707AC62}" type="datetime1">
              <a:rPr lang="en-GB" smtClean="0"/>
              <a:t>06/06/2024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6989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4098-4879-4C74-B5B5-F5459707AC62}" type="datetime1">
              <a:rPr lang="en-GB" smtClean="0"/>
              <a:t>06/06/2024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5098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54098-4879-4C74-B5B5-F5459707AC62}" type="datetime1">
              <a:rPr lang="en-GB" smtClean="0"/>
              <a:t>06/06/2024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86122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0AC38-BED1-9031-E2E0-CB195EDFD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26F26-EA3D-40AC-124C-008BE90D7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C11D5-984D-8680-D542-25A06BDC5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FEBF83-CAC7-4782-B1FF-8E99EDCEF007}" type="datetime1">
              <a:rPr lang="en-GB" smtClean="0"/>
              <a:t>06/06/2024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529F-F811-2979-BFFA-08BB8BC2F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Prostate Cancer UK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69BFE-A663-D9A7-8252-C85369469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A5E200-DF09-FE44-A2ED-DB1A5B6D5D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3771" y="180975"/>
            <a:ext cx="358840" cy="72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0300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ntr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A7366-9A98-F128-0582-0CCAC0157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50EAF7-8C5F-CC4E-D0A3-945B04C83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C4FD-648C-4B6B-8A48-844C5259C866}" type="datetime1">
              <a:rPr lang="en-GB" smtClean="0"/>
              <a:t>06/06/2024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A22D4-154B-93A8-54E6-DF334DF7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5F2145-EFC3-35F4-03AF-1B072D63F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CD3647-5D99-C375-3039-558A7D44B9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60000"/>
            <a:ext cx="10748963" cy="1662113"/>
          </a:xfrm>
        </p:spPr>
        <p:txBody>
          <a:bodyPr/>
          <a:lstStyle>
            <a:lvl1pPr>
              <a:lnSpc>
                <a:spcPct val="80000"/>
              </a:lnSpc>
              <a:defRPr sz="5000" b="1"/>
            </a:lvl1pPr>
            <a:lvl2pPr>
              <a:lnSpc>
                <a:spcPct val="80000"/>
              </a:lnSpc>
              <a:defRPr sz="5000" b="0"/>
            </a:lvl2pPr>
            <a:lvl3pPr>
              <a:lnSpc>
                <a:spcPct val="80000"/>
              </a:lnSpc>
              <a:defRPr sz="4200"/>
            </a:lvl3pPr>
            <a:lvl4pPr>
              <a:lnSpc>
                <a:spcPct val="80000"/>
              </a:lnSpc>
              <a:defRPr sz="3200"/>
            </a:lvl4pPr>
            <a:lvl5pPr>
              <a:lnSpc>
                <a:spcPct val="80000"/>
              </a:lnSpc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094068-7289-B00B-8C49-BC4954F71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4" y="3060000"/>
            <a:ext cx="10748963" cy="299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19277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ntro and Conten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A7366-9A98-F128-0582-0CCAC0157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50EAF7-8C5F-CC4E-D0A3-945B04C83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C4FD-648C-4B6B-8A48-844C5259C866}" type="datetime1">
              <a:rPr lang="en-GB" smtClean="0"/>
              <a:t>06/06/2024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A22D4-154B-93A8-54E6-DF334DF7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5F2145-EFC3-35F4-03AF-1B072D63F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CD3647-5D99-C375-3039-558A7D44B9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60000"/>
            <a:ext cx="10748963" cy="1662113"/>
          </a:xfrm>
        </p:spPr>
        <p:txBody>
          <a:bodyPr/>
          <a:lstStyle>
            <a:lvl1pPr>
              <a:lnSpc>
                <a:spcPct val="80000"/>
              </a:lnSpc>
              <a:defRPr sz="5000" b="1"/>
            </a:lvl1pPr>
            <a:lvl2pPr>
              <a:lnSpc>
                <a:spcPct val="80000"/>
              </a:lnSpc>
              <a:defRPr sz="5000" b="0"/>
            </a:lvl2pPr>
            <a:lvl3pPr>
              <a:lnSpc>
                <a:spcPct val="80000"/>
              </a:lnSpc>
              <a:defRPr sz="4200"/>
            </a:lvl3pPr>
            <a:lvl4pPr>
              <a:lnSpc>
                <a:spcPct val="80000"/>
              </a:lnSpc>
              <a:defRPr sz="3200"/>
            </a:lvl4pPr>
            <a:lvl5pPr>
              <a:lnSpc>
                <a:spcPct val="80000"/>
              </a:lnSpc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094068-7289-B00B-8C49-BC4954F71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4" y="3060000"/>
            <a:ext cx="10748963" cy="299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8617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ntro and Content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A7366-9A98-F128-0582-0CCAC0157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50EAF7-8C5F-CC4E-D0A3-945B04C83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C4FD-648C-4B6B-8A48-844C5259C866}" type="datetime1">
              <a:rPr lang="en-GB" smtClean="0"/>
              <a:t>06/06/2024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A22D4-154B-93A8-54E6-DF334DF7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5F2145-EFC3-35F4-03AF-1B072D63F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CD3647-5D99-C375-3039-558A7D44B9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60000"/>
            <a:ext cx="10748963" cy="1662113"/>
          </a:xfrm>
        </p:spPr>
        <p:txBody>
          <a:bodyPr/>
          <a:lstStyle>
            <a:lvl1pPr>
              <a:lnSpc>
                <a:spcPct val="80000"/>
              </a:lnSpc>
              <a:defRPr sz="5000" b="1"/>
            </a:lvl1pPr>
            <a:lvl2pPr>
              <a:lnSpc>
                <a:spcPct val="80000"/>
              </a:lnSpc>
              <a:defRPr sz="5000" b="0"/>
            </a:lvl2pPr>
            <a:lvl3pPr>
              <a:lnSpc>
                <a:spcPct val="80000"/>
              </a:lnSpc>
              <a:defRPr sz="4200"/>
            </a:lvl3pPr>
            <a:lvl4pPr>
              <a:lnSpc>
                <a:spcPct val="80000"/>
              </a:lnSpc>
              <a:defRPr sz="3200"/>
            </a:lvl4pPr>
            <a:lvl5pPr>
              <a:lnSpc>
                <a:spcPct val="80000"/>
              </a:lnSpc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094068-7289-B00B-8C49-BC4954F71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4" y="3060000"/>
            <a:ext cx="10748963" cy="299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4801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ntro and Content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A7366-9A98-F128-0582-0CCAC0157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50EAF7-8C5F-CC4E-D0A3-945B04C83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C4FD-648C-4B6B-8A48-844C5259C866}" type="datetime1">
              <a:rPr lang="en-GB" smtClean="0"/>
              <a:t>06/06/2024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A22D4-154B-93A8-54E6-DF334DF7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5F2145-EFC3-35F4-03AF-1B072D63F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CD3647-5D99-C375-3039-558A7D44B9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60000"/>
            <a:ext cx="10748963" cy="1662113"/>
          </a:xfrm>
        </p:spPr>
        <p:txBody>
          <a:bodyPr/>
          <a:lstStyle>
            <a:lvl1pPr>
              <a:lnSpc>
                <a:spcPct val="80000"/>
              </a:lnSpc>
              <a:defRPr sz="5000" b="1"/>
            </a:lvl1pPr>
            <a:lvl2pPr>
              <a:lnSpc>
                <a:spcPct val="80000"/>
              </a:lnSpc>
              <a:defRPr sz="5000" b="0"/>
            </a:lvl2pPr>
            <a:lvl3pPr>
              <a:lnSpc>
                <a:spcPct val="80000"/>
              </a:lnSpc>
              <a:defRPr sz="4200"/>
            </a:lvl3pPr>
            <a:lvl4pPr>
              <a:lnSpc>
                <a:spcPct val="80000"/>
              </a:lnSpc>
              <a:defRPr sz="3200"/>
            </a:lvl4pPr>
            <a:lvl5pPr>
              <a:lnSpc>
                <a:spcPct val="80000"/>
              </a:lnSpc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094068-7289-B00B-8C49-BC4954F71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4" y="3060000"/>
            <a:ext cx="10748963" cy="299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11345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ntro and Content Gre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A7366-9A98-F128-0582-0CCAC0157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50EAF7-8C5F-CC4E-D0A3-945B04C83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C4FD-648C-4B6B-8A48-844C5259C866}" type="datetime1">
              <a:rPr lang="en-GB" smtClean="0"/>
              <a:t>06/06/2024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A22D4-154B-93A8-54E6-DF334DF7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5F2145-EFC3-35F4-03AF-1B072D63F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CD3647-5D99-C375-3039-558A7D44B9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60000"/>
            <a:ext cx="10748963" cy="1662113"/>
          </a:xfrm>
        </p:spPr>
        <p:txBody>
          <a:bodyPr/>
          <a:lstStyle>
            <a:lvl1pPr>
              <a:lnSpc>
                <a:spcPct val="80000"/>
              </a:lnSpc>
              <a:defRPr sz="5000" b="1"/>
            </a:lvl1pPr>
            <a:lvl2pPr>
              <a:lnSpc>
                <a:spcPct val="80000"/>
              </a:lnSpc>
              <a:defRPr sz="5000" b="0"/>
            </a:lvl2pPr>
            <a:lvl3pPr>
              <a:lnSpc>
                <a:spcPct val="80000"/>
              </a:lnSpc>
              <a:defRPr sz="4200"/>
            </a:lvl3pPr>
            <a:lvl4pPr>
              <a:lnSpc>
                <a:spcPct val="80000"/>
              </a:lnSpc>
              <a:defRPr sz="3200"/>
            </a:lvl4pPr>
            <a:lvl5pPr>
              <a:lnSpc>
                <a:spcPct val="80000"/>
              </a:lnSpc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094068-7289-B00B-8C49-BC4954F71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4" y="3060000"/>
            <a:ext cx="10748963" cy="299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9719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Intro and Content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A7366-9A98-F128-0582-0CCAC0157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50EAF7-8C5F-CC4E-D0A3-945B04C83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3BDE67-4EA6-4349-BB05-B7D31D74BBB0}" type="datetime1">
              <a:rPr lang="en-GB" smtClean="0"/>
              <a:t>06/06/2024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DA22D4-154B-93A8-54E6-DF334DF7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Prostate Cancer UK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5F2145-EFC3-35F4-03AF-1B072D63F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CD3647-5D99-C375-3039-558A7D44B9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60000"/>
            <a:ext cx="10748963" cy="1662113"/>
          </a:xfrm>
        </p:spPr>
        <p:txBody>
          <a:bodyPr/>
          <a:lstStyle>
            <a:lvl1pPr>
              <a:lnSpc>
                <a:spcPct val="80000"/>
              </a:lnSpc>
              <a:defRPr sz="5000" b="1">
                <a:solidFill>
                  <a:schemeClr val="bg1"/>
                </a:solidFill>
              </a:defRPr>
            </a:lvl1pPr>
            <a:lvl2pPr>
              <a:lnSpc>
                <a:spcPct val="80000"/>
              </a:lnSpc>
              <a:defRPr sz="5000" b="0">
                <a:solidFill>
                  <a:schemeClr val="bg1"/>
                </a:solidFill>
              </a:defRPr>
            </a:lvl2pPr>
            <a:lvl3pPr>
              <a:lnSpc>
                <a:spcPct val="80000"/>
              </a:lnSpc>
              <a:defRPr sz="4200">
                <a:solidFill>
                  <a:schemeClr val="bg1"/>
                </a:solidFill>
              </a:defRPr>
            </a:lvl3pPr>
            <a:lvl4pPr>
              <a:lnSpc>
                <a:spcPct val="80000"/>
              </a:lnSpc>
              <a:defRPr sz="3200">
                <a:solidFill>
                  <a:schemeClr val="bg1"/>
                </a:solidFill>
              </a:defRPr>
            </a:lvl4pPr>
            <a:lvl5pPr>
              <a:lnSpc>
                <a:spcPct val="80000"/>
              </a:lnSpc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094068-7289-B00B-8C49-BC4954F71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724" y="3060000"/>
            <a:ext cx="10748963" cy="2997900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0EBA82-92B1-F8BD-8353-6AFE2E75E0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3771" y="180975"/>
            <a:ext cx="358840" cy="72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160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7EBCB-4FBD-DAEA-B191-3F7913D5F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2C4D3A-2693-893B-F1F2-D11E1D956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F330A6-5BC0-213C-AD51-4EC07FAFE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CA0635-049E-F2CE-C2E0-FEFB9520B1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387720-BCF0-8FB3-7203-7511C532E8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A73078-EF0B-3A9D-4C64-AB928DA22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C361-DC0B-4E14-A454-0DF92C97806E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39E78A7-898F-D253-49D5-B344E3841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998EFA-3503-41FE-8BF3-EE4F4192A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F894-DC0A-4B7D-B84B-FED84D17F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2874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725" y="1260474"/>
            <a:ext cx="5041373" cy="4797425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/>
            </a:lvl1pPr>
            <a:lvl3pPr>
              <a:spcAft>
                <a:spcPts val="100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9904" y="1260473"/>
            <a:ext cx="5041373" cy="4797425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/>
            </a:lvl1pPr>
            <a:lvl3pPr>
              <a:spcAft>
                <a:spcPts val="100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D4810-FA06-44E7-BFA8-7146F7961E95}" type="datetime1">
              <a:rPr lang="en-GB" smtClean="0"/>
              <a:t>06/06/2024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05578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725" y="1260474"/>
            <a:ext cx="5041373" cy="4797425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/>
            </a:lvl1pPr>
            <a:lvl3pPr>
              <a:spcAft>
                <a:spcPts val="100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9904" y="1260473"/>
            <a:ext cx="5041373" cy="4797425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/>
            </a:lvl1pPr>
            <a:lvl3pPr>
              <a:spcAft>
                <a:spcPts val="100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D4810-FA06-44E7-BFA8-7146F7961E95}" type="datetime1">
              <a:rPr lang="en-GB" smtClean="0"/>
              <a:t>06/06/2024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6119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725" y="1260474"/>
            <a:ext cx="5041373" cy="4797425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/>
            </a:lvl1pPr>
            <a:lvl3pPr>
              <a:spcAft>
                <a:spcPts val="100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9904" y="1260473"/>
            <a:ext cx="5041373" cy="4797425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/>
            </a:lvl1pPr>
            <a:lvl3pPr>
              <a:spcAft>
                <a:spcPts val="100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D4810-FA06-44E7-BFA8-7146F7961E95}" type="datetime1">
              <a:rPr lang="en-GB" smtClean="0"/>
              <a:t>06/06/2024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8194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725" y="1260474"/>
            <a:ext cx="5041373" cy="4797425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/>
            </a:lvl1pPr>
            <a:lvl3pPr>
              <a:spcAft>
                <a:spcPts val="100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9904" y="1260473"/>
            <a:ext cx="5041373" cy="4797425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/>
            </a:lvl1pPr>
            <a:lvl3pPr>
              <a:spcAft>
                <a:spcPts val="100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D4810-FA06-44E7-BFA8-7146F7961E95}" type="datetime1">
              <a:rPr lang="en-GB" smtClean="0"/>
              <a:t>06/06/2024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4594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Gre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725" y="1260474"/>
            <a:ext cx="5041373" cy="4797425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/>
            </a:lvl1pPr>
            <a:lvl3pPr>
              <a:spcAft>
                <a:spcPts val="100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9904" y="1260473"/>
            <a:ext cx="5041373" cy="4797425"/>
          </a:xfrm>
        </p:spPr>
        <p:txBody>
          <a:bodyPr/>
          <a:lstStyle>
            <a:lvl1pPr>
              <a:lnSpc>
                <a:spcPct val="100000"/>
              </a:lnSpc>
              <a:spcAft>
                <a:spcPts val="1000"/>
              </a:spcAft>
              <a:defRPr/>
            </a:lvl1pPr>
            <a:lvl3pPr>
              <a:spcAft>
                <a:spcPts val="100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D4810-FA06-44E7-BFA8-7146F7961E95}" type="datetime1">
              <a:rPr lang="en-GB" smtClean="0"/>
              <a:t>06/06/2024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2293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725" y="1260474"/>
            <a:ext cx="5041373" cy="47974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3512" y="1260473"/>
            <a:ext cx="5041373" cy="47974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54AF9C-2356-4BAB-8A75-48397B8A23DC}" type="datetime1">
              <a:rPr lang="en-GB" smtClean="0"/>
              <a:t>06/06/2024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Prostate Cancer UK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5ABD5D-1CC8-F801-5A82-13F43A4997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53771" y="180975"/>
            <a:ext cx="358840" cy="72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206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 Pull-out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66DCD-89BC-6685-558F-4E65B5195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4B524A-DA86-39D0-66CA-AD8081A90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ACB9F1-1143-4706-9935-AD3EB3C0248A}" type="datetime1">
              <a:rPr lang="en-GB" smtClean="0"/>
              <a:t>06/06/2024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0E8396-E633-4B90-7621-8146356A2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Prostate Cancer UK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FE4CDD-79C3-038E-C143-A7A4323F8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6462FDA-56D7-A2A5-AB3F-AF86901DBF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4" y="1260475"/>
            <a:ext cx="10748963" cy="4337050"/>
          </a:xfrm>
        </p:spPr>
        <p:txBody>
          <a:bodyPr anchor="ctr"/>
          <a:lstStyle>
            <a:lvl1pPr algn="ctr">
              <a:lnSpc>
                <a:spcPct val="80000"/>
              </a:lnSpc>
              <a:defRPr sz="7000" b="1">
                <a:solidFill>
                  <a:schemeClr val="bg1"/>
                </a:solidFill>
              </a:defRPr>
            </a:lvl1pPr>
            <a:lvl2pPr algn="ctr">
              <a:lnSpc>
                <a:spcPct val="80000"/>
              </a:lnSpc>
              <a:defRPr sz="7000" b="0">
                <a:solidFill>
                  <a:schemeClr val="bg1"/>
                </a:solidFill>
              </a:defRPr>
            </a:lvl2pPr>
            <a:lvl3pPr algn="ctr">
              <a:lnSpc>
                <a:spcPct val="80000"/>
              </a:lnSpc>
              <a:defRPr sz="7000">
                <a:solidFill>
                  <a:schemeClr val="bg1"/>
                </a:solidFill>
              </a:defRPr>
            </a:lvl3pPr>
            <a:lvl4pPr algn="ctr">
              <a:lnSpc>
                <a:spcPct val="80000"/>
              </a:lnSpc>
              <a:defRPr sz="7000">
                <a:solidFill>
                  <a:schemeClr val="bg1"/>
                </a:solidFill>
              </a:defRPr>
            </a:lvl4pPr>
            <a:lvl5pPr algn="ctr">
              <a:lnSpc>
                <a:spcPct val="80000"/>
              </a:lnSpc>
              <a:defRPr sz="7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45249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9">
            <a:extLst>
              <a:ext uri="{FF2B5EF4-FFF2-40B4-BE49-F238E27FC236}">
                <a16:creationId xmlns:a16="http://schemas.microsoft.com/office/drawing/2014/main" id="{14F738DF-AF62-41B7-85B3-7F294A5C74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5935663" y="498475"/>
            <a:ext cx="2886075" cy="3494088"/>
          </a:xfrm>
          <a:custGeom>
            <a:avLst/>
            <a:gdLst>
              <a:gd name="T0" fmla="*/ 1475 w 6754"/>
              <a:gd name="T1" fmla="*/ 139 h 8185"/>
              <a:gd name="T2" fmla="*/ 1475 w 6754"/>
              <a:gd name="T3" fmla="*/ 139 h 8185"/>
              <a:gd name="T4" fmla="*/ 0 w 6754"/>
              <a:gd name="T5" fmla="*/ 6169 h 8185"/>
              <a:gd name="T6" fmla="*/ 570 w 6754"/>
              <a:gd name="T7" fmla="*/ 7165 h 8185"/>
              <a:gd name="T8" fmla="*/ 4327 w 6754"/>
              <a:gd name="T9" fmla="*/ 8185 h 8185"/>
              <a:gd name="T10" fmla="*/ 5979 w 6754"/>
              <a:gd name="T11" fmla="*/ 7454 h 8185"/>
              <a:gd name="T12" fmla="*/ 6754 w 6754"/>
              <a:gd name="T13" fmla="*/ 1483 h 8185"/>
              <a:gd name="T14" fmla="*/ 6451 w 6754"/>
              <a:gd name="T15" fmla="*/ 929 h 8185"/>
              <a:gd name="T16" fmla="*/ 2203 w 6754"/>
              <a:gd name="T17" fmla="*/ 0 h 8185"/>
              <a:gd name="T18" fmla="*/ 1475 w 6754"/>
              <a:gd name="T19" fmla="*/ 139 h 8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54" h="8185">
                <a:moveTo>
                  <a:pt x="1475" y="139"/>
                </a:moveTo>
                <a:lnTo>
                  <a:pt x="1475" y="139"/>
                </a:lnTo>
                <a:lnTo>
                  <a:pt x="0" y="6169"/>
                </a:lnTo>
                <a:lnTo>
                  <a:pt x="570" y="7165"/>
                </a:lnTo>
                <a:lnTo>
                  <a:pt x="4327" y="8185"/>
                </a:lnTo>
                <a:lnTo>
                  <a:pt x="5979" y="7454"/>
                </a:lnTo>
                <a:lnTo>
                  <a:pt x="6754" y="1483"/>
                </a:lnTo>
                <a:lnTo>
                  <a:pt x="6451" y="929"/>
                </a:lnTo>
                <a:lnTo>
                  <a:pt x="2203" y="0"/>
                </a:lnTo>
                <a:lnTo>
                  <a:pt x="1475" y="13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Picture Placeholder 9">
            <a:extLst>
              <a:ext uri="{FF2B5EF4-FFF2-40B4-BE49-F238E27FC236}">
                <a16:creationId xmlns:a16="http://schemas.microsoft.com/office/drawing/2014/main" id="{FC540B1D-50B1-93E4-3EF4-C0945FD2A5C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02713" y="0"/>
            <a:ext cx="3189287" cy="4049713"/>
          </a:xfrm>
          <a:custGeom>
            <a:avLst/>
            <a:gdLst>
              <a:gd name="connsiteX0" fmla="*/ 660565 w 3191123"/>
              <a:gd name="connsiteY0" fmla="*/ 0 h 4049713"/>
              <a:gd name="connsiteX1" fmla="*/ 3191123 w 3191123"/>
              <a:gd name="connsiteY1" fmla="*/ 0 h 4049713"/>
              <a:gd name="connsiteX2" fmla="*/ 3191123 w 3191123"/>
              <a:gd name="connsiteY2" fmla="*/ 3995062 h 4049713"/>
              <a:gd name="connsiteX3" fmla="*/ 157529 w 3191123"/>
              <a:gd name="connsiteY3" fmla="*/ 4049713 h 4049713"/>
              <a:gd name="connsiteX4" fmla="*/ 0 w 3191123"/>
              <a:gd name="connsiteY4" fmla="*/ 3837761 h 4049713"/>
              <a:gd name="connsiteX5" fmla="*/ 0 w 3191123"/>
              <a:gd name="connsiteY5" fmla="*/ 2793837 h 4049713"/>
              <a:gd name="connsiteX6" fmla="*/ 365155 w 3191123"/>
              <a:gd name="connsiteY6" fmla="*/ 200476 h 404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1123" h="4049713">
                <a:moveTo>
                  <a:pt x="660565" y="0"/>
                </a:moveTo>
                <a:lnTo>
                  <a:pt x="3191123" y="0"/>
                </a:lnTo>
                <a:lnTo>
                  <a:pt x="3191123" y="3995062"/>
                </a:lnTo>
                <a:lnTo>
                  <a:pt x="157529" y="4049713"/>
                </a:lnTo>
                <a:lnTo>
                  <a:pt x="0" y="3837761"/>
                </a:lnTo>
                <a:lnTo>
                  <a:pt x="0" y="2793837"/>
                </a:lnTo>
                <a:lnTo>
                  <a:pt x="365155" y="2004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600">
                <a:solidFill>
                  <a:schemeClr val="bg1"/>
                </a:solidFill>
              </a:rPr>
              <a:t>Click icon to add picture</a:t>
            </a: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9" name="Picture Placeholder 20">
            <a:extLst>
              <a:ext uri="{FF2B5EF4-FFF2-40B4-BE49-F238E27FC236}">
                <a16:creationId xmlns:a16="http://schemas.microsoft.com/office/drawing/2014/main" id="{86AF1817-6B99-E678-B7EC-18DEE3F6D0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29375" y="4170363"/>
            <a:ext cx="4983163" cy="2687637"/>
          </a:xfrm>
          <a:custGeom>
            <a:avLst/>
            <a:gdLst>
              <a:gd name="connsiteX0" fmla="*/ 344395 w 4973906"/>
              <a:gd name="connsiteY0" fmla="*/ 0 h 2687637"/>
              <a:gd name="connsiteX1" fmla="*/ 4563021 w 4973906"/>
              <a:gd name="connsiteY1" fmla="*/ 107526 h 2687637"/>
              <a:gd name="connsiteX2" fmla="*/ 4973906 w 4973906"/>
              <a:gd name="connsiteY2" fmla="*/ 533788 h 2687637"/>
              <a:gd name="connsiteX3" fmla="*/ 4570456 w 4973906"/>
              <a:gd name="connsiteY3" fmla="*/ 2687637 h 2687637"/>
              <a:gd name="connsiteX4" fmla="*/ 0 w 4973906"/>
              <a:gd name="connsiteY4" fmla="*/ 2687637 h 2687637"/>
              <a:gd name="connsiteX5" fmla="*/ 173122 w 4973906"/>
              <a:gd name="connsiteY5" fmla="*/ 252173 h 268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3906" h="2687637">
                <a:moveTo>
                  <a:pt x="344395" y="0"/>
                </a:moveTo>
                <a:lnTo>
                  <a:pt x="4563021" y="107526"/>
                </a:lnTo>
                <a:lnTo>
                  <a:pt x="4973906" y="533788"/>
                </a:lnTo>
                <a:lnTo>
                  <a:pt x="4570456" y="2687637"/>
                </a:lnTo>
                <a:lnTo>
                  <a:pt x="0" y="2687637"/>
                </a:lnTo>
                <a:lnTo>
                  <a:pt x="173122" y="25217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algn="ctr" rtl="0"/>
            <a:r>
              <a:rPr lang="en-US" sz="1600">
                <a:solidFill>
                  <a:schemeClr val="bg1"/>
                </a:solidFill>
              </a:rPr>
              <a:t>Click icon to add picture</a:t>
            </a: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9" y="180974"/>
            <a:ext cx="5916612" cy="7524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725" y="1260474"/>
            <a:ext cx="5041373" cy="4797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850B-CDC5-41D1-84BD-7FFA6B4B1506}" type="datetime1">
              <a:rPr lang="en-GB" smtClean="0"/>
              <a:t>06/06/2024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6942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hree Images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9">
            <a:extLst>
              <a:ext uri="{FF2B5EF4-FFF2-40B4-BE49-F238E27FC236}">
                <a16:creationId xmlns:a16="http://schemas.microsoft.com/office/drawing/2014/main" id="{14F738DF-AF62-41B7-85B3-7F294A5C74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5935663" y="498475"/>
            <a:ext cx="2886075" cy="3494088"/>
          </a:xfrm>
          <a:custGeom>
            <a:avLst/>
            <a:gdLst>
              <a:gd name="T0" fmla="*/ 1475 w 6754"/>
              <a:gd name="T1" fmla="*/ 139 h 8185"/>
              <a:gd name="T2" fmla="*/ 1475 w 6754"/>
              <a:gd name="T3" fmla="*/ 139 h 8185"/>
              <a:gd name="T4" fmla="*/ 0 w 6754"/>
              <a:gd name="T5" fmla="*/ 6169 h 8185"/>
              <a:gd name="T6" fmla="*/ 570 w 6754"/>
              <a:gd name="T7" fmla="*/ 7165 h 8185"/>
              <a:gd name="T8" fmla="*/ 4327 w 6754"/>
              <a:gd name="T9" fmla="*/ 8185 h 8185"/>
              <a:gd name="T10" fmla="*/ 5979 w 6754"/>
              <a:gd name="T11" fmla="*/ 7454 h 8185"/>
              <a:gd name="T12" fmla="*/ 6754 w 6754"/>
              <a:gd name="T13" fmla="*/ 1483 h 8185"/>
              <a:gd name="T14" fmla="*/ 6451 w 6754"/>
              <a:gd name="T15" fmla="*/ 929 h 8185"/>
              <a:gd name="T16" fmla="*/ 2203 w 6754"/>
              <a:gd name="T17" fmla="*/ 0 h 8185"/>
              <a:gd name="T18" fmla="*/ 1475 w 6754"/>
              <a:gd name="T19" fmla="*/ 139 h 8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54" h="8185">
                <a:moveTo>
                  <a:pt x="1475" y="139"/>
                </a:moveTo>
                <a:lnTo>
                  <a:pt x="1475" y="139"/>
                </a:lnTo>
                <a:lnTo>
                  <a:pt x="0" y="6169"/>
                </a:lnTo>
                <a:lnTo>
                  <a:pt x="570" y="7165"/>
                </a:lnTo>
                <a:lnTo>
                  <a:pt x="4327" y="8185"/>
                </a:lnTo>
                <a:lnTo>
                  <a:pt x="5979" y="7454"/>
                </a:lnTo>
                <a:lnTo>
                  <a:pt x="6754" y="1483"/>
                </a:lnTo>
                <a:lnTo>
                  <a:pt x="6451" y="929"/>
                </a:lnTo>
                <a:lnTo>
                  <a:pt x="2203" y="0"/>
                </a:lnTo>
                <a:lnTo>
                  <a:pt x="1475" y="13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Picture Placeholder 9">
            <a:extLst>
              <a:ext uri="{FF2B5EF4-FFF2-40B4-BE49-F238E27FC236}">
                <a16:creationId xmlns:a16="http://schemas.microsoft.com/office/drawing/2014/main" id="{FC540B1D-50B1-93E4-3EF4-C0945FD2A5C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02713" y="0"/>
            <a:ext cx="3189287" cy="4049713"/>
          </a:xfrm>
          <a:custGeom>
            <a:avLst/>
            <a:gdLst>
              <a:gd name="connsiteX0" fmla="*/ 660565 w 3191123"/>
              <a:gd name="connsiteY0" fmla="*/ 0 h 4049713"/>
              <a:gd name="connsiteX1" fmla="*/ 3191123 w 3191123"/>
              <a:gd name="connsiteY1" fmla="*/ 0 h 4049713"/>
              <a:gd name="connsiteX2" fmla="*/ 3191123 w 3191123"/>
              <a:gd name="connsiteY2" fmla="*/ 3995062 h 4049713"/>
              <a:gd name="connsiteX3" fmla="*/ 157529 w 3191123"/>
              <a:gd name="connsiteY3" fmla="*/ 4049713 h 4049713"/>
              <a:gd name="connsiteX4" fmla="*/ 0 w 3191123"/>
              <a:gd name="connsiteY4" fmla="*/ 3837761 h 4049713"/>
              <a:gd name="connsiteX5" fmla="*/ 0 w 3191123"/>
              <a:gd name="connsiteY5" fmla="*/ 2793837 h 4049713"/>
              <a:gd name="connsiteX6" fmla="*/ 365155 w 3191123"/>
              <a:gd name="connsiteY6" fmla="*/ 200476 h 404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1123" h="4049713">
                <a:moveTo>
                  <a:pt x="660565" y="0"/>
                </a:moveTo>
                <a:lnTo>
                  <a:pt x="3191123" y="0"/>
                </a:lnTo>
                <a:lnTo>
                  <a:pt x="3191123" y="3995062"/>
                </a:lnTo>
                <a:lnTo>
                  <a:pt x="157529" y="4049713"/>
                </a:lnTo>
                <a:lnTo>
                  <a:pt x="0" y="3837761"/>
                </a:lnTo>
                <a:lnTo>
                  <a:pt x="0" y="2793837"/>
                </a:lnTo>
                <a:lnTo>
                  <a:pt x="365155" y="2004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600">
                <a:solidFill>
                  <a:schemeClr val="bg1"/>
                </a:solidFill>
              </a:rPr>
              <a:t>Click icon to add picture</a:t>
            </a: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9" name="Picture Placeholder 20">
            <a:extLst>
              <a:ext uri="{FF2B5EF4-FFF2-40B4-BE49-F238E27FC236}">
                <a16:creationId xmlns:a16="http://schemas.microsoft.com/office/drawing/2014/main" id="{86AF1817-6B99-E678-B7EC-18DEE3F6D0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29375" y="4170363"/>
            <a:ext cx="4983163" cy="2687637"/>
          </a:xfrm>
          <a:custGeom>
            <a:avLst/>
            <a:gdLst>
              <a:gd name="connsiteX0" fmla="*/ 344395 w 4973906"/>
              <a:gd name="connsiteY0" fmla="*/ 0 h 2687637"/>
              <a:gd name="connsiteX1" fmla="*/ 4563021 w 4973906"/>
              <a:gd name="connsiteY1" fmla="*/ 107526 h 2687637"/>
              <a:gd name="connsiteX2" fmla="*/ 4973906 w 4973906"/>
              <a:gd name="connsiteY2" fmla="*/ 533788 h 2687637"/>
              <a:gd name="connsiteX3" fmla="*/ 4570456 w 4973906"/>
              <a:gd name="connsiteY3" fmla="*/ 2687637 h 2687637"/>
              <a:gd name="connsiteX4" fmla="*/ 0 w 4973906"/>
              <a:gd name="connsiteY4" fmla="*/ 2687637 h 2687637"/>
              <a:gd name="connsiteX5" fmla="*/ 173122 w 4973906"/>
              <a:gd name="connsiteY5" fmla="*/ 252173 h 268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3906" h="2687637">
                <a:moveTo>
                  <a:pt x="344395" y="0"/>
                </a:moveTo>
                <a:lnTo>
                  <a:pt x="4563021" y="107526"/>
                </a:lnTo>
                <a:lnTo>
                  <a:pt x="4973906" y="533788"/>
                </a:lnTo>
                <a:lnTo>
                  <a:pt x="4570456" y="2687637"/>
                </a:lnTo>
                <a:lnTo>
                  <a:pt x="0" y="2687637"/>
                </a:lnTo>
                <a:lnTo>
                  <a:pt x="173122" y="25217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algn="ctr" rtl="0"/>
            <a:r>
              <a:rPr lang="en-US" sz="1600">
                <a:solidFill>
                  <a:schemeClr val="bg1"/>
                </a:solidFill>
              </a:rPr>
              <a:t>Click icon to add picture</a:t>
            </a: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9" y="180974"/>
            <a:ext cx="5916612" cy="7524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725" y="1260474"/>
            <a:ext cx="5041373" cy="4797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850B-CDC5-41D1-84BD-7FFA6B4B1506}" type="datetime1">
              <a:rPr lang="en-GB" smtClean="0"/>
              <a:t>06/06/2024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0908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hree Images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9">
            <a:extLst>
              <a:ext uri="{FF2B5EF4-FFF2-40B4-BE49-F238E27FC236}">
                <a16:creationId xmlns:a16="http://schemas.microsoft.com/office/drawing/2014/main" id="{14F738DF-AF62-41B7-85B3-7F294A5C74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5935663" y="498475"/>
            <a:ext cx="2886075" cy="3494088"/>
          </a:xfrm>
          <a:custGeom>
            <a:avLst/>
            <a:gdLst>
              <a:gd name="T0" fmla="*/ 1475 w 6754"/>
              <a:gd name="T1" fmla="*/ 139 h 8185"/>
              <a:gd name="T2" fmla="*/ 1475 w 6754"/>
              <a:gd name="T3" fmla="*/ 139 h 8185"/>
              <a:gd name="T4" fmla="*/ 0 w 6754"/>
              <a:gd name="T5" fmla="*/ 6169 h 8185"/>
              <a:gd name="T6" fmla="*/ 570 w 6754"/>
              <a:gd name="T7" fmla="*/ 7165 h 8185"/>
              <a:gd name="T8" fmla="*/ 4327 w 6754"/>
              <a:gd name="T9" fmla="*/ 8185 h 8185"/>
              <a:gd name="T10" fmla="*/ 5979 w 6754"/>
              <a:gd name="T11" fmla="*/ 7454 h 8185"/>
              <a:gd name="T12" fmla="*/ 6754 w 6754"/>
              <a:gd name="T13" fmla="*/ 1483 h 8185"/>
              <a:gd name="T14" fmla="*/ 6451 w 6754"/>
              <a:gd name="T15" fmla="*/ 929 h 8185"/>
              <a:gd name="T16" fmla="*/ 2203 w 6754"/>
              <a:gd name="T17" fmla="*/ 0 h 8185"/>
              <a:gd name="T18" fmla="*/ 1475 w 6754"/>
              <a:gd name="T19" fmla="*/ 139 h 8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54" h="8185">
                <a:moveTo>
                  <a:pt x="1475" y="139"/>
                </a:moveTo>
                <a:lnTo>
                  <a:pt x="1475" y="139"/>
                </a:lnTo>
                <a:lnTo>
                  <a:pt x="0" y="6169"/>
                </a:lnTo>
                <a:lnTo>
                  <a:pt x="570" y="7165"/>
                </a:lnTo>
                <a:lnTo>
                  <a:pt x="4327" y="8185"/>
                </a:lnTo>
                <a:lnTo>
                  <a:pt x="5979" y="7454"/>
                </a:lnTo>
                <a:lnTo>
                  <a:pt x="6754" y="1483"/>
                </a:lnTo>
                <a:lnTo>
                  <a:pt x="6451" y="929"/>
                </a:lnTo>
                <a:lnTo>
                  <a:pt x="2203" y="0"/>
                </a:lnTo>
                <a:lnTo>
                  <a:pt x="1475" y="13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Picture Placeholder 9">
            <a:extLst>
              <a:ext uri="{FF2B5EF4-FFF2-40B4-BE49-F238E27FC236}">
                <a16:creationId xmlns:a16="http://schemas.microsoft.com/office/drawing/2014/main" id="{FC540B1D-50B1-93E4-3EF4-C0945FD2A5C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02713" y="0"/>
            <a:ext cx="3189287" cy="4049713"/>
          </a:xfrm>
          <a:custGeom>
            <a:avLst/>
            <a:gdLst>
              <a:gd name="connsiteX0" fmla="*/ 660565 w 3191123"/>
              <a:gd name="connsiteY0" fmla="*/ 0 h 4049713"/>
              <a:gd name="connsiteX1" fmla="*/ 3191123 w 3191123"/>
              <a:gd name="connsiteY1" fmla="*/ 0 h 4049713"/>
              <a:gd name="connsiteX2" fmla="*/ 3191123 w 3191123"/>
              <a:gd name="connsiteY2" fmla="*/ 3995062 h 4049713"/>
              <a:gd name="connsiteX3" fmla="*/ 157529 w 3191123"/>
              <a:gd name="connsiteY3" fmla="*/ 4049713 h 4049713"/>
              <a:gd name="connsiteX4" fmla="*/ 0 w 3191123"/>
              <a:gd name="connsiteY4" fmla="*/ 3837761 h 4049713"/>
              <a:gd name="connsiteX5" fmla="*/ 0 w 3191123"/>
              <a:gd name="connsiteY5" fmla="*/ 2793837 h 4049713"/>
              <a:gd name="connsiteX6" fmla="*/ 365155 w 3191123"/>
              <a:gd name="connsiteY6" fmla="*/ 200476 h 404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1123" h="4049713">
                <a:moveTo>
                  <a:pt x="660565" y="0"/>
                </a:moveTo>
                <a:lnTo>
                  <a:pt x="3191123" y="0"/>
                </a:lnTo>
                <a:lnTo>
                  <a:pt x="3191123" y="3995062"/>
                </a:lnTo>
                <a:lnTo>
                  <a:pt x="157529" y="4049713"/>
                </a:lnTo>
                <a:lnTo>
                  <a:pt x="0" y="3837761"/>
                </a:lnTo>
                <a:lnTo>
                  <a:pt x="0" y="2793837"/>
                </a:lnTo>
                <a:lnTo>
                  <a:pt x="365155" y="2004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600">
                <a:solidFill>
                  <a:schemeClr val="bg1"/>
                </a:solidFill>
              </a:rPr>
              <a:t>Click icon to add picture</a:t>
            </a: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9" name="Picture Placeholder 20">
            <a:extLst>
              <a:ext uri="{FF2B5EF4-FFF2-40B4-BE49-F238E27FC236}">
                <a16:creationId xmlns:a16="http://schemas.microsoft.com/office/drawing/2014/main" id="{86AF1817-6B99-E678-B7EC-18DEE3F6D0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29375" y="4170363"/>
            <a:ext cx="4983163" cy="2687637"/>
          </a:xfrm>
          <a:custGeom>
            <a:avLst/>
            <a:gdLst>
              <a:gd name="connsiteX0" fmla="*/ 344395 w 4973906"/>
              <a:gd name="connsiteY0" fmla="*/ 0 h 2687637"/>
              <a:gd name="connsiteX1" fmla="*/ 4563021 w 4973906"/>
              <a:gd name="connsiteY1" fmla="*/ 107526 h 2687637"/>
              <a:gd name="connsiteX2" fmla="*/ 4973906 w 4973906"/>
              <a:gd name="connsiteY2" fmla="*/ 533788 h 2687637"/>
              <a:gd name="connsiteX3" fmla="*/ 4570456 w 4973906"/>
              <a:gd name="connsiteY3" fmla="*/ 2687637 h 2687637"/>
              <a:gd name="connsiteX4" fmla="*/ 0 w 4973906"/>
              <a:gd name="connsiteY4" fmla="*/ 2687637 h 2687637"/>
              <a:gd name="connsiteX5" fmla="*/ 173122 w 4973906"/>
              <a:gd name="connsiteY5" fmla="*/ 252173 h 268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3906" h="2687637">
                <a:moveTo>
                  <a:pt x="344395" y="0"/>
                </a:moveTo>
                <a:lnTo>
                  <a:pt x="4563021" y="107526"/>
                </a:lnTo>
                <a:lnTo>
                  <a:pt x="4973906" y="533788"/>
                </a:lnTo>
                <a:lnTo>
                  <a:pt x="4570456" y="2687637"/>
                </a:lnTo>
                <a:lnTo>
                  <a:pt x="0" y="2687637"/>
                </a:lnTo>
                <a:lnTo>
                  <a:pt x="173122" y="25217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algn="ctr" rtl="0"/>
            <a:r>
              <a:rPr lang="en-US" sz="1600">
                <a:solidFill>
                  <a:schemeClr val="bg1"/>
                </a:solidFill>
              </a:rPr>
              <a:t>Click icon to add picture</a:t>
            </a: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9" y="180974"/>
            <a:ext cx="5916612" cy="7524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725" y="1260474"/>
            <a:ext cx="5041373" cy="4797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850B-CDC5-41D1-84BD-7FFA6B4B1506}" type="datetime1">
              <a:rPr lang="en-GB" smtClean="0"/>
              <a:t>06/06/2024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23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45B4F-B485-AE18-1694-1E31C1ED4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6383E5-49D4-9640-66B6-AC3BE48B3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C361-DC0B-4E14-A454-0DF92C97806E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6468FE-F39C-6E15-F9D6-7AB857C6C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CCA0CB-01AB-645A-0095-B39431447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F894-DC0A-4B7D-B84B-FED84D17F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81853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hree Images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9">
            <a:extLst>
              <a:ext uri="{FF2B5EF4-FFF2-40B4-BE49-F238E27FC236}">
                <a16:creationId xmlns:a16="http://schemas.microsoft.com/office/drawing/2014/main" id="{14F738DF-AF62-41B7-85B3-7F294A5C74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5935663" y="498475"/>
            <a:ext cx="2886075" cy="3494088"/>
          </a:xfrm>
          <a:custGeom>
            <a:avLst/>
            <a:gdLst>
              <a:gd name="T0" fmla="*/ 1475 w 6754"/>
              <a:gd name="T1" fmla="*/ 139 h 8185"/>
              <a:gd name="T2" fmla="*/ 1475 w 6754"/>
              <a:gd name="T3" fmla="*/ 139 h 8185"/>
              <a:gd name="T4" fmla="*/ 0 w 6754"/>
              <a:gd name="T5" fmla="*/ 6169 h 8185"/>
              <a:gd name="T6" fmla="*/ 570 w 6754"/>
              <a:gd name="T7" fmla="*/ 7165 h 8185"/>
              <a:gd name="T8" fmla="*/ 4327 w 6754"/>
              <a:gd name="T9" fmla="*/ 8185 h 8185"/>
              <a:gd name="T10" fmla="*/ 5979 w 6754"/>
              <a:gd name="T11" fmla="*/ 7454 h 8185"/>
              <a:gd name="T12" fmla="*/ 6754 w 6754"/>
              <a:gd name="T13" fmla="*/ 1483 h 8185"/>
              <a:gd name="T14" fmla="*/ 6451 w 6754"/>
              <a:gd name="T15" fmla="*/ 929 h 8185"/>
              <a:gd name="T16" fmla="*/ 2203 w 6754"/>
              <a:gd name="T17" fmla="*/ 0 h 8185"/>
              <a:gd name="T18" fmla="*/ 1475 w 6754"/>
              <a:gd name="T19" fmla="*/ 139 h 8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54" h="8185">
                <a:moveTo>
                  <a:pt x="1475" y="139"/>
                </a:moveTo>
                <a:lnTo>
                  <a:pt x="1475" y="139"/>
                </a:lnTo>
                <a:lnTo>
                  <a:pt x="0" y="6169"/>
                </a:lnTo>
                <a:lnTo>
                  <a:pt x="570" y="7165"/>
                </a:lnTo>
                <a:lnTo>
                  <a:pt x="4327" y="8185"/>
                </a:lnTo>
                <a:lnTo>
                  <a:pt x="5979" y="7454"/>
                </a:lnTo>
                <a:lnTo>
                  <a:pt x="6754" y="1483"/>
                </a:lnTo>
                <a:lnTo>
                  <a:pt x="6451" y="929"/>
                </a:lnTo>
                <a:lnTo>
                  <a:pt x="2203" y="0"/>
                </a:lnTo>
                <a:lnTo>
                  <a:pt x="1475" y="13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Picture Placeholder 9">
            <a:extLst>
              <a:ext uri="{FF2B5EF4-FFF2-40B4-BE49-F238E27FC236}">
                <a16:creationId xmlns:a16="http://schemas.microsoft.com/office/drawing/2014/main" id="{FC540B1D-50B1-93E4-3EF4-C0945FD2A5C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02713" y="0"/>
            <a:ext cx="3189287" cy="4049713"/>
          </a:xfrm>
          <a:custGeom>
            <a:avLst/>
            <a:gdLst>
              <a:gd name="connsiteX0" fmla="*/ 660565 w 3191123"/>
              <a:gd name="connsiteY0" fmla="*/ 0 h 4049713"/>
              <a:gd name="connsiteX1" fmla="*/ 3191123 w 3191123"/>
              <a:gd name="connsiteY1" fmla="*/ 0 h 4049713"/>
              <a:gd name="connsiteX2" fmla="*/ 3191123 w 3191123"/>
              <a:gd name="connsiteY2" fmla="*/ 3995062 h 4049713"/>
              <a:gd name="connsiteX3" fmla="*/ 157529 w 3191123"/>
              <a:gd name="connsiteY3" fmla="*/ 4049713 h 4049713"/>
              <a:gd name="connsiteX4" fmla="*/ 0 w 3191123"/>
              <a:gd name="connsiteY4" fmla="*/ 3837761 h 4049713"/>
              <a:gd name="connsiteX5" fmla="*/ 0 w 3191123"/>
              <a:gd name="connsiteY5" fmla="*/ 2793837 h 4049713"/>
              <a:gd name="connsiteX6" fmla="*/ 365155 w 3191123"/>
              <a:gd name="connsiteY6" fmla="*/ 200476 h 404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1123" h="4049713">
                <a:moveTo>
                  <a:pt x="660565" y="0"/>
                </a:moveTo>
                <a:lnTo>
                  <a:pt x="3191123" y="0"/>
                </a:lnTo>
                <a:lnTo>
                  <a:pt x="3191123" y="3995062"/>
                </a:lnTo>
                <a:lnTo>
                  <a:pt x="157529" y="4049713"/>
                </a:lnTo>
                <a:lnTo>
                  <a:pt x="0" y="3837761"/>
                </a:lnTo>
                <a:lnTo>
                  <a:pt x="0" y="2793837"/>
                </a:lnTo>
                <a:lnTo>
                  <a:pt x="365155" y="2004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600">
                <a:solidFill>
                  <a:schemeClr val="bg1"/>
                </a:solidFill>
              </a:rPr>
              <a:t>Click icon to add picture</a:t>
            </a: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9" name="Picture Placeholder 20">
            <a:extLst>
              <a:ext uri="{FF2B5EF4-FFF2-40B4-BE49-F238E27FC236}">
                <a16:creationId xmlns:a16="http://schemas.microsoft.com/office/drawing/2014/main" id="{86AF1817-6B99-E678-B7EC-18DEE3F6D0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29375" y="4170363"/>
            <a:ext cx="4983163" cy="2687637"/>
          </a:xfrm>
          <a:custGeom>
            <a:avLst/>
            <a:gdLst>
              <a:gd name="connsiteX0" fmla="*/ 344395 w 4973906"/>
              <a:gd name="connsiteY0" fmla="*/ 0 h 2687637"/>
              <a:gd name="connsiteX1" fmla="*/ 4563021 w 4973906"/>
              <a:gd name="connsiteY1" fmla="*/ 107526 h 2687637"/>
              <a:gd name="connsiteX2" fmla="*/ 4973906 w 4973906"/>
              <a:gd name="connsiteY2" fmla="*/ 533788 h 2687637"/>
              <a:gd name="connsiteX3" fmla="*/ 4570456 w 4973906"/>
              <a:gd name="connsiteY3" fmla="*/ 2687637 h 2687637"/>
              <a:gd name="connsiteX4" fmla="*/ 0 w 4973906"/>
              <a:gd name="connsiteY4" fmla="*/ 2687637 h 2687637"/>
              <a:gd name="connsiteX5" fmla="*/ 173122 w 4973906"/>
              <a:gd name="connsiteY5" fmla="*/ 252173 h 268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3906" h="2687637">
                <a:moveTo>
                  <a:pt x="344395" y="0"/>
                </a:moveTo>
                <a:lnTo>
                  <a:pt x="4563021" y="107526"/>
                </a:lnTo>
                <a:lnTo>
                  <a:pt x="4973906" y="533788"/>
                </a:lnTo>
                <a:lnTo>
                  <a:pt x="4570456" y="2687637"/>
                </a:lnTo>
                <a:lnTo>
                  <a:pt x="0" y="2687637"/>
                </a:lnTo>
                <a:lnTo>
                  <a:pt x="173122" y="25217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algn="ctr" rtl="0"/>
            <a:r>
              <a:rPr lang="en-US" sz="1600">
                <a:solidFill>
                  <a:schemeClr val="bg1"/>
                </a:solidFill>
              </a:rPr>
              <a:t>Click icon to add picture</a:t>
            </a: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9" y="180974"/>
            <a:ext cx="5916612" cy="7524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725" y="1260474"/>
            <a:ext cx="5041373" cy="4797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850B-CDC5-41D1-84BD-7FFA6B4B1506}" type="datetime1">
              <a:rPr lang="en-GB" smtClean="0"/>
              <a:t>06/06/2024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4560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hree Images Gre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9">
            <a:extLst>
              <a:ext uri="{FF2B5EF4-FFF2-40B4-BE49-F238E27FC236}">
                <a16:creationId xmlns:a16="http://schemas.microsoft.com/office/drawing/2014/main" id="{14F738DF-AF62-41B7-85B3-7F294A5C74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5935663" y="498475"/>
            <a:ext cx="2886075" cy="3494088"/>
          </a:xfrm>
          <a:custGeom>
            <a:avLst/>
            <a:gdLst>
              <a:gd name="T0" fmla="*/ 1475 w 6754"/>
              <a:gd name="T1" fmla="*/ 139 h 8185"/>
              <a:gd name="T2" fmla="*/ 1475 w 6754"/>
              <a:gd name="T3" fmla="*/ 139 h 8185"/>
              <a:gd name="T4" fmla="*/ 0 w 6754"/>
              <a:gd name="T5" fmla="*/ 6169 h 8185"/>
              <a:gd name="T6" fmla="*/ 570 w 6754"/>
              <a:gd name="T7" fmla="*/ 7165 h 8185"/>
              <a:gd name="T8" fmla="*/ 4327 w 6754"/>
              <a:gd name="T9" fmla="*/ 8185 h 8185"/>
              <a:gd name="T10" fmla="*/ 5979 w 6754"/>
              <a:gd name="T11" fmla="*/ 7454 h 8185"/>
              <a:gd name="T12" fmla="*/ 6754 w 6754"/>
              <a:gd name="T13" fmla="*/ 1483 h 8185"/>
              <a:gd name="T14" fmla="*/ 6451 w 6754"/>
              <a:gd name="T15" fmla="*/ 929 h 8185"/>
              <a:gd name="T16" fmla="*/ 2203 w 6754"/>
              <a:gd name="T17" fmla="*/ 0 h 8185"/>
              <a:gd name="T18" fmla="*/ 1475 w 6754"/>
              <a:gd name="T19" fmla="*/ 139 h 8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54" h="8185">
                <a:moveTo>
                  <a:pt x="1475" y="139"/>
                </a:moveTo>
                <a:lnTo>
                  <a:pt x="1475" y="139"/>
                </a:lnTo>
                <a:lnTo>
                  <a:pt x="0" y="6169"/>
                </a:lnTo>
                <a:lnTo>
                  <a:pt x="570" y="7165"/>
                </a:lnTo>
                <a:lnTo>
                  <a:pt x="4327" y="8185"/>
                </a:lnTo>
                <a:lnTo>
                  <a:pt x="5979" y="7454"/>
                </a:lnTo>
                <a:lnTo>
                  <a:pt x="6754" y="1483"/>
                </a:lnTo>
                <a:lnTo>
                  <a:pt x="6451" y="929"/>
                </a:lnTo>
                <a:lnTo>
                  <a:pt x="2203" y="0"/>
                </a:lnTo>
                <a:lnTo>
                  <a:pt x="1475" y="13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Picture Placeholder 9">
            <a:extLst>
              <a:ext uri="{FF2B5EF4-FFF2-40B4-BE49-F238E27FC236}">
                <a16:creationId xmlns:a16="http://schemas.microsoft.com/office/drawing/2014/main" id="{FC540B1D-50B1-93E4-3EF4-C0945FD2A5C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02713" y="0"/>
            <a:ext cx="3189287" cy="4049713"/>
          </a:xfrm>
          <a:custGeom>
            <a:avLst/>
            <a:gdLst>
              <a:gd name="connsiteX0" fmla="*/ 660565 w 3191123"/>
              <a:gd name="connsiteY0" fmla="*/ 0 h 4049713"/>
              <a:gd name="connsiteX1" fmla="*/ 3191123 w 3191123"/>
              <a:gd name="connsiteY1" fmla="*/ 0 h 4049713"/>
              <a:gd name="connsiteX2" fmla="*/ 3191123 w 3191123"/>
              <a:gd name="connsiteY2" fmla="*/ 3995062 h 4049713"/>
              <a:gd name="connsiteX3" fmla="*/ 157529 w 3191123"/>
              <a:gd name="connsiteY3" fmla="*/ 4049713 h 4049713"/>
              <a:gd name="connsiteX4" fmla="*/ 0 w 3191123"/>
              <a:gd name="connsiteY4" fmla="*/ 3837761 h 4049713"/>
              <a:gd name="connsiteX5" fmla="*/ 0 w 3191123"/>
              <a:gd name="connsiteY5" fmla="*/ 2793837 h 4049713"/>
              <a:gd name="connsiteX6" fmla="*/ 365155 w 3191123"/>
              <a:gd name="connsiteY6" fmla="*/ 200476 h 4049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91123" h="4049713">
                <a:moveTo>
                  <a:pt x="660565" y="0"/>
                </a:moveTo>
                <a:lnTo>
                  <a:pt x="3191123" y="0"/>
                </a:lnTo>
                <a:lnTo>
                  <a:pt x="3191123" y="3995062"/>
                </a:lnTo>
                <a:lnTo>
                  <a:pt x="157529" y="4049713"/>
                </a:lnTo>
                <a:lnTo>
                  <a:pt x="0" y="3837761"/>
                </a:lnTo>
                <a:lnTo>
                  <a:pt x="0" y="2793837"/>
                </a:lnTo>
                <a:lnTo>
                  <a:pt x="365155" y="2004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600">
                <a:solidFill>
                  <a:schemeClr val="bg1"/>
                </a:solidFill>
              </a:rPr>
              <a:t>Click icon to add picture</a:t>
            </a: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9" name="Picture Placeholder 20">
            <a:extLst>
              <a:ext uri="{FF2B5EF4-FFF2-40B4-BE49-F238E27FC236}">
                <a16:creationId xmlns:a16="http://schemas.microsoft.com/office/drawing/2014/main" id="{86AF1817-6B99-E678-B7EC-18DEE3F6D0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29375" y="4170363"/>
            <a:ext cx="4983163" cy="2687637"/>
          </a:xfrm>
          <a:custGeom>
            <a:avLst/>
            <a:gdLst>
              <a:gd name="connsiteX0" fmla="*/ 344395 w 4973906"/>
              <a:gd name="connsiteY0" fmla="*/ 0 h 2687637"/>
              <a:gd name="connsiteX1" fmla="*/ 4563021 w 4973906"/>
              <a:gd name="connsiteY1" fmla="*/ 107526 h 2687637"/>
              <a:gd name="connsiteX2" fmla="*/ 4973906 w 4973906"/>
              <a:gd name="connsiteY2" fmla="*/ 533788 h 2687637"/>
              <a:gd name="connsiteX3" fmla="*/ 4570456 w 4973906"/>
              <a:gd name="connsiteY3" fmla="*/ 2687637 h 2687637"/>
              <a:gd name="connsiteX4" fmla="*/ 0 w 4973906"/>
              <a:gd name="connsiteY4" fmla="*/ 2687637 h 2687637"/>
              <a:gd name="connsiteX5" fmla="*/ 173122 w 4973906"/>
              <a:gd name="connsiteY5" fmla="*/ 252173 h 268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73906" h="2687637">
                <a:moveTo>
                  <a:pt x="344395" y="0"/>
                </a:moveTo>
                <a:lnTo>
                  <a:pt x="4563021" y="107526"/>
                </a:lnTo>
                <a:lnTo>
                  <a:pt x="4973906" y="533788"/>
                </a:lnTo>
                <a:lnTo>
                  <a:pt x="4570456" y="2687637"/>
                </a:lnTo>
                <a:lnTo>
                  <a:pt x="0" y="2687637"/>
                </a:lnTo>
                <a:lnTo>
                  <a:pt x="173122" y="25217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algn="ctr" rtl="0"/>
            <a:r>
              <a:rPr lang="en-US" sz="1600">
                <a:solidFill>
                  <a:schemeClr val="bg1"/>
                </a:solidFill>
              </a:rPr>
              <a:t>Click icon to add picture</a:t>
            </a: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9" y="180974"/>
            <a:ext cx="5916612" cy="7524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725" y="1260474"/>
            <a:ext cx="5041373" cy="4797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A850B-CDC5-41D1-84BD-7FFA6B4B1506}" type="datetime1">
              <a:rPr lang="en-GB" smtClean="0"/>
              <a:t>06/06/2024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4415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9" y="180974"/>
            <a:ext cx="5916612" cy="7524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725" y="1260474"/>
            <a:ext cx="5041373" cy="4797425"/>
          </a:xfrm>
        </p:spPr>
        <p:txBody>
          <a:bodyPr/>
          <a:lstStyle>
            <a:lvl3pPr>
              <a:spcAft>
                <a:spcPts val="100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0772-86A8-4669-9C91-BACC37A50F87}" type="datetime1">
              <a:rPr lang="en-GB" smtClean="0"/>
              <a:t>06/06/2024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101B4785-6F53-CE53-26B4-299FB0AD29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80138" y="0"/>
            <a:ext cx="6011862" cy="6858000"/>
          </a:xfrm>
          <a:custGeom>
            <a:avLst/>
            <a:gdLst>
              <a:gd name="connsiteX0" fmla="*/ 0 w 6011394"/>
              <a:gd name="connsiteY0" fmla="*/ 0 h 6858000"/>
              <a:gd name="connsiteX1" fmla="*/ 6011394 w 6011394"/>
              <a:gd name="connsiteY1" fmla="*/ 0 h 6858000"/>
              <a:gd name="connsiteX2" fmla="*/ 6011394 w 6011394"/>
              <a:gd name="connsiteY2" fmla="*/ 6858000 h 6858000"/>
              <a:gd name="connsiteX3" fmla="*/ 666065 w 6011394"/>
              <a:gd name="connsiteY3" fmla="*/ 6858000 h 6858000"/>
              <a:gd name="connsiteX4" fmla="*/ 747245 w 6011394"/>
              <a:gd name="connsiteY4" fmla="*/ 6364206 h 6858000"/>
              <a:gd name="connsiteX5" fmla="*/ 268127 w 6011394"/>
              <a:gd name="connsiteY5" fmla="*/ 2441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1394" h="6858000">
                <a:moveTo>
                  <a:pt x="0" y="0"/>
                </a:moveTo>
                <a:lnTo>
                  <a:pt x="6011394" y="0"/>
                </a:lnTo>
                <a:lnTo>
                  <a:pt x="6011394" y="6858000"/>
                </a:lnTo>
                <a:lnTo>
                  <a:pt x="666065" y="6858000"/>
                </a:lnTo>
                <a:lnTo>
                  <a:pt x="747245" y="6364206"/>
                </a:lnTo>
                <a:lnTo>
                  <a:pt x="268127" y="24419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600">
                <a:solidFill>
                  <a:schemeClr val="bg1"/>
                </a:solidFill>
              </a:rPr>
              <a:t>Click icon to add picture</a:t>
            </a:r>
            <a:endParaRPr lang="en-GB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5035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Righ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9" y="180974"/>
            <a:ext cx="5916612" cy="7524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725" y="1260474"/>
            <a:ext cx="5041373" cy="4797425"/>
          </a:xfrm>
        </p:spPr>
        <p:txBody>
          <a:bodyPr/>
          <a:lstStyle>
            <a:lvl3pPr>
              <a:spcAft>
                <a:spcPts val="100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0772-86A8-4669-9C91-BACC37A50F87}" type="datetime1">
              <a:rPr lang="en-GB" smtClean="0"/>
              <a:t>06/06/2024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101B4785-6F53-CE53-26B4-299FB0AD29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80138" y="0"/>
            <a:ext cx="6011862" cy="6858000"/>
          </a:xfrm>
          <a:custGeom>
            <a:avLst/>
            <a:gdLst>
              <a:gd name="connsiteX0" fmla="*/ 0 w 6011394"/>
              <a:gd name="connsiteY0" fmla="*/ 0 h 6858000"/>
              <a:gd name="connsiteX1" fmla="*/ 6011394 w 6011394"/>
              <a:gd name="connsiteY1" fmla="*/ 0 h 6858000"/>
              <a:gd name="connsiteX2" fmla="*/ 6011394 w 6011394"/>
              <a:gd name="connsiteY2" fmla="*/ 6858000 h 6858000"/>
              <a:gd name="connsiteX3" fmla="*/ 666065 w 6011394"/>
              <a:gd name="connsiteY3" fmla="*/ 6858000 h 6858000"/>
              <a:gd name="connsiteX4" fmla="*/ 747245 w 6011394"/>
              <a:gd name="connsiteY4" fmla="*/ 6364206 h 6858000"/>
              <a:gd name="connsiteX5" fmla="*/ 268127 w 6011394"/>
              <a:gd name="connsiteY5" fmla="*/ 2441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1394" h="6858000">
                <a:moveTo>
                  <a:pt x="0" y="0"/>
                </a:moveTo>
                <a:lnTo>
                  <a:pt x="6011394" y="0"/>
                </a:lnTo>
                <a:lnTo>
                  <a:pt x="6011394" y="6858000"/>
                </a:lnTo>
                <a:lnTo>
                  <a:pt x="666065" y="6858000"/>
                </a:lnTo>
                <a:lnTo>
                  <a:pt x="747245" y="6364206"/>
                </a:lnTo>
                <a:lnTo>
                  <a:pt x="268127" y="24419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600">
                <a:solidFill>
                  <a:schemeClr val="bg1"/>
                </a:solidFill>
              </a:rPr>
              <a:t>Click icon to add picture</a:t>
            </a:r>
            <a:endParaRPr lang="en-GB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4974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Right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9" y="180974"/>
            <a:ext cx="5916612" cy="7524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725" y="1260474"/>
            <a:ext cx="5041373" cy="4797425"/>
          </a:xfrm>
        </p:spPr>
        <p:txBody>
          <a:bodyPr/>
          <a:lstStyle>
            <a:lvl3pPr>
              <a:spcAft>
                <a:spcPts val="100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0772-86A8-4669-9C91-BACC37A50F87}" type="datetime1">
              <a:rPr lang="en-GB" smtClean="0"/>
              <a:t>06/06/2024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101B4785-6F53-CE53-26B4-299FB0AD29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80138" y="0"/>
            <a:ext cx="6011862" cy="6858000"/>
          </a:xfrm>
          <a:custGeom>
            <a:avLst/>
            <a:gdLst>
              <a:gd name="connsiteX0" fmla="*/ 0 w 6011394"/>
              <a:gd name="connsiteY0" fmla="*/ 0 h 6858000"/>
              <a:gd name="connsiteX1" fmla="*/ 6011394 w 6011394"/>
              <a:gd name="connsiteY1" fmla="*/ 0 h 6858000"/>
              <a:gd name="connsiteX2" fmla="*/ 6011394 w 6011394"/>
              <a:gd name="connsiteY2" fmla="*/ 6858000 h 6858000"/>
              <a:gd name="connsiteX3" fmla="*/ 666065 w 6011394"/>
              <a:gd name="connsiteY3" fmla="*/ 6858000 h 6858000"/>
              <a:gd name="connsiteX4" fmla="*/ 747245 w 6011394"/>
              <a:gd name="connsiteY4" fmla="*/ 6364206 h 6858000"/>
              <a:gd name="connsiteX5" fmla="*/ 268127 w 6011394"/>
              <a:gd name="connsiteY5" fmla="*/ 2441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1394" h="6858000">
                <a:moveTo>
                  <a:pt x="0" y="0"/>
                </a:moveTo>
                <a:lnTo>
                  <a:pt x="6011394" y="0"/>
                </a:lnTo>
                <a:lnTo>
                  <a:pt x="6011394" y="6858000"/>
                </a:lnTo>
                <a:lnTo>
                  <a:pt x="666065" y="6858000"/>
                </a:lnTo>
                <a:lnTo>
                  <a:pt x="747245" y="6364206"/>
                </a:lnTo>
                <a:lnTo>
                  <a:pt x="268127" y="24419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600">
                <a:solidFill>
                  <a:schemeClr val="bg1"/>
                </a:solidFill>
              </a:rPr>
              <a:t>Click icon to add picture</a:t>
            </a:r>
            <a:endParaRPr lang="en-GB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6525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Right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9" y="180974"/>
            <a:ext cx="5916612" cy="7524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725" y="1260474"/>
            <a:ext cx="5041373" cy="4797425"/>
          </a:xfrm>
        </p:spPr>
        <p:txBody>
          <a:bodyPr/>
          <a:lstStyle>
            <a:lvl3pPr>
              <a:spcAft>
                <a:spcPts val="100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0772-86A8-4669-9C91-BACC37A50F87}" type="datetime1">
              <a:rPr lang="en-GB" smtClean="0"/>
              <a:t>06/06/2024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101B4785-6F53-CE53-26B4-299FB0AD29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80138" y="0"/>
            <a:ext cx="6011862" cy="6858000"/>
          </a:xfrm>
          <a:custGeom>
            <a:avLst/>
            <a:gdLst>
              <a:gd name="connsiteX0" fmla="*/ 0 w 6011394"/>
              <a:gd name="connsiteY0" fmla="*/ 0 h 6858000"/>
              <a:gd name="connsiteX1" fmla="*/ 6011394 w 6011394"/>
              <a:gd name="connsiteY1" fmla="*/ 0 h 6858000"/>
              <a:gd name="connsiteX2" fmla="*/ 6011394 w 6011394"/>
              <a:gd name="connsiteY2" fmla="*/ 6858000 h 6858000"/>
              <a:gd name="connsiteX3" fmla="*/ 666065 w 6011394"/>
              <a:gd name="connsiteY3" fmla="*/ 6858000 h 6858000"/>
              <a:gd name="connsiteX4" fmla="*/ 747245 w 6011394"/>
              <a:gd name="connsiteY4" fmla="*/ 6364206 h 6858000"/>
              <a:gd name="connsiteX5" fmla="*/ 268127 w 6011394"/>
              <a:gd name="connsiteY5" fmla="*/ 2441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1394" h="6858000">
                <a:moveTo>
                  <a:pt x="0" y="0"/>
                </a:moveTo>
                <a:lnTo>
                  <a:pt x="6011394" y="0"/>
                </a:lnTo>
                <a:lnTo>
                  <a:pt x="6011394" y="6858000"/>
                </a:lnTo>
                <a:lnTo>
                  <a:pt x="666065" y="6858000"/>
                </a:lnTo>
                <a:lnTo>
                  <a:pt x="747245" y="6364206"/>
                </a:lnTo>
                <a:lnTo>
                  <a:pt x="268127" y="24419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600">
                <a:solidFill>
                  <a:schemeClr val="bg1"/>
                </a:solidFill>
              </a:rPr>
              <a:t>Click icon to add picture</a:t>
            </a:r>
            <a:endParaRPr lang="en-GB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6868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Right Gre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9" y="180974"/>
            <a:ext cx="5916612" cy="7524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3D824-2B92-00E0-3B10-2E7351FAE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0725" y="1260474"/>
            <a:ext cx="5041373" cy="4797425"/>
          </a:xfrm>
        </p:spPr>
        <p:txBody>
          <a:bodyPr/>
          <a:lstStyle>
            <a:lvl3pPr>
              <a:spcAft>
                <a:spcPts val="1000"/>
              </a:spcAf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40772-86A8-4669-9C91-BACC37A50F87}" type="datetime1">
              <a:rPr lang="en-GB" smtClean="0"/>
              <a:t>06/06/2024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101B4785-6F53-CE53-26B4-299FB0AD29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80138" y="0"/>
            <a:ext cx="6011862" cy="6858000"/>
          </a:xfrm>
          <a:custGeom>
            <a:avLst/>
            <a:gdLst>
              <a:gd name="connsiteX0" fmla="*/ 0 w 6011394"/>
              <a:gd name="connsiteY0" fmla="*/ 0 h 6858000"/>
              <a:gd name="connsiteX1" fmla="*/ 6011394 w 6011394"/>
              <a:gd name="connsiteY1" fmla="*/ 0 h 6858000"/>
              <a:gd name="connsiteX2" fmla="*/ 6011394 w 6011394"/>
              <a:gd name="connsiteY2" fmla="*/ 6858000 h 6858000"/>
              <a:gd name="connsiteX3" fmla="*/ 666065 w 6011394"/>
              <a:gd name="connsiteY3" fmla="*/ 6858000 h 6858000"/>
              <a:gd name="connsiteX4" fmla="*/ 747245 w 6011394"/>
              <a:gd name="connsiteY4" fmla="*/ 6364206 h 6858000"/>
              <a:gd name="connsiteX5" fmla="*/ 268127 w 6011394"/>
              <a:gd name="connsiteY5" fmla="*/ 2441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1394" h="6858000">
                <a:moveTo>
                  <a:pt x="0" y="0"/>
                </a:moveTo>
                <a:lnTo>
                  <a:pt x="6011394" y="0"/>
                </a:lnTo>
                <a:lnTo>
                  <a:pt x="6011394" y="6858000"/>
                </a:lnTo>
                <a:lnTo>
                  <a:pt x="666065" y="6858000"/>
                </a:lnTo>
                <a:lnTo>
                  <a:pt x="747245" y="6364206"/>
                </a:lnTo>
                <a:lnTo>
                  <a:pt x="268127" y="24419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600">
                <a:solidFill>
                  <a:schemeClr val="bg1"/>
                </a:solidFill>
              </a:rPr>
              <a:t>Click icon to add picture</a:t>
            </a:r>
            <a:endParaRPr lang="en-GB" sz="1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6905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70A4ED67-ACD3-6FED-9F13-3BE14750F7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91250" cy="6858000"/>
          </a:xfrm>
          <a:custGeom>
            <a:avLst/>
            <a:gdLst>
              <a:gd name="connsiteX0" fmla="*/ 0 w 6192386"/>
              <a:gd name="connsiteY0" fmla="*/ 0 h 6858000"/>
              <a:gd name="connsiteX1" fmla="*/ 6192386 w 6192386"/>
              <a:gd name="connsiteY1" fmla="*/ 0 h 6858000"/>
              <a:gd name="connsiteX2" fmla="*/ 5738813 w 6192386"/>
              <a:gd name="connsiteY2" fmla="*/ 332255 h 6858000"/>
              <a:gd name="connsiteX3" fmla="*/ 5742655 w 6192386"/>
              <a:gd name="connsiteY3" fmla="*/ 6356173 h 6858000"/>
              <a:gd name="connsiteX4" fmla="*/ 6115109 w 6192386"/>
              <a:gd name="connsiteY4" fmla="*/ 6858000 h 6858000"/>
              <a:gd name="connsiteX5" fmla="*/ 0 w 6192386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2386" h="6858000">
                <a:moveTo>
                  <a:pt x="0" y="0"/>
                </a:moveTo>
                <a:lnTo>
                  <a:pt x="6192386" y="0"/>
                </a:lnTo>
                <a:lnTo>
                  <a:pt x="5738813" y="332255"/>
                </a:lnTo>
                <a:lnTo>
                  <a:pt x="5742655" y="6356173"/>
                </a:lnTo>
                <a:lnTo>
                  <a:pt x="611510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600">
                <a:solidFill>
                  <a:schemeClr val="bg1"/>
                </a:solidFill>
              </a:rPr>
              <a:t>Click icon to add picture</a:t>
            </a: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316" y="180974"/>
            <a:ext cx="5041373" cy="7524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9904" y="1260473"/>
            <a:ext cx="5041373" cy="4797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3F16-B26C-4A16-8B5E-83FF6BCC0EE6}" type="datetime1">
              <a:rPr lang="en-GB" smtClean="0"/>
              <a:t>06/06/2024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3571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Left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70A4ED67-ACD3-6FED-9F13-3BE14750F7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91250" cy="6858000"/>
          </a:xfrm>
          <a:custGeom>
            <a:avLst/>
            <a:gdLst>
              <a:gd name="connsiteX0" fmla="*/ 0 w 6192386"/>
              <a:gd name="connsiteY0" fmla="*/ 0 h 6858000"/>
              <a:gd name="connsiteX1" fmla="*/ 6192386 w 6192386"/>
              <a:gd name="connsiteY1" fmla="*/ 0 h 6858000"/>
              <a:gd name="connsiteX2" fmla="*/ 5738813 w 6192386"/>
              <a:gd name="connsiteY2" fmla="*/ 332255 h 6858000"/>
              <a:gd name="connsiteX3" fmla="*/ 5742655 w 6192386"/>
              <a:gd name="connsiteY3" fmla="*/ 6356173 h 6858000"/>
              <a:gd name="connsiteX4" fmla="*/ 6115109 w 6192386"/>
              <a:gd name="connsiteY4" fmla="*/ 6858000 h 6858000"/>
              <a:gd name="connsiteX5" fmla="*/ 0 w 6192386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2386" h="6858000">
                <a:moveTo>
                  <a:pt x="0" y="0"/>
                </a:moveTo>
                <a:lnTo>
                  <a:pt x="6192386" y="0"/>
                </a:lnTo>
                <a:lnTo>
                  <a:pt x="5738813" y="332255"/>
                </a:lnTo>
                <a:lnTo>
                  <a:pt x="5742655" y="6356173"/>
                </a:lnTo>
                <a:lnTo>
                  <a:pt x="611510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600">
                <a:solidFill>
                  <a:schemeClr val="bg1"/>
                </a:solidFill>
              </a:rPr>
              <a:t>Click icon to add picture</a:t>
            </a: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316" y="180974"/>
            <a:ext cx="5041373" cy="7524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9904" y="1260473"/>
            <a:ext cx="5041373" cy="4797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3F16-B26C-4A16-8B5E-83FF6BCC0EE6}" type="datetime1">
              <a:rPr lang="en-GB" smtClean="0"/>
              <a:t>06/06/2024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91643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Left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70A4ED67-ACD3-6FED-9F13-3BE14750F7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91250" cy="6858000"/>
          </a:xfrm>
          <a:custGeom>
            <a:avLst/>
            <a:gdLst>
              <a:gd name="connsiteX0" fmla="*/ 0 w 6192386"/>
              <a:gd name="connsiteY0" fmla="*/ 0 h 6858000"/>
              <a:gd name="connsiteX1" fmla="*/ 6192386 w 6192386"/>
              <a:gd name="connsiteY1" fmla="*/ 0 h 6858000"/>
              <a:gd name="connsiteX2" fmla="*/ 5738813 w 6192386"/>
              <a:gd name="connsiteY2" fmla="*/ 332255 h 6858000"/>
              <a:gd name="connsiteX3" fmla="*/ 5742655 w 6192386"/>
              <a:gd name="connsiteY3" fmla="*/ 6356173 h 6858000"/>
              <a:gd name="connsiteX4" fmla="*/ 6115109 w 6192386"/>
              <a:gd name="connsiteY4" fmla="*/ 6858000 h 6858000"/>
              <a:gd name="connsiteX5" fmla="*/ 0 w 6192386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2386" h="6858000">
                <a:moveTo>
                  <a:pt x="0" y="0"/>
                </a:moveTo>
                <a:lnTo>
                  <a:pt x="6192386" y="0"/>
                </a:lnTo>
                <a:lnTo>
                  <a:pt x="5738813" y="332255"/>
                </a:lnTo>
                <a:lnTo>
                  <a:pt x="5742655" y="6356173"/>
                </a:lnTo>
                <a:lnTo>
                  <a:pt x="611510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600">
                <a:solidFill>
                  <a:schemeClr val="bg1"/>
                </a:solidFill>
              </a:rPr>
              <a:t>Click icon to add picture</a:t>
            </a: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316" y="180974"/>
            <a:ext cx="5041373" cy="7524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9904" y="1260473"/>
            <a:ext cx="5041373" cy="4797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3F16-B26C-4A16-8B5E-83FF6BCC0EE6}" type="datetime1">
              <a:rPr lang="en-GB" smtClean="0"/>
              <a:t>06/06/2024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626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CED61C-D0FE-A034-003C-E04FA01BD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C361-DC0B-4E14-A454-0DF92C97806E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5ECE55-99EB-CFA9-AB1D-0F92FD336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1E7435-4475-D2B8-C3A1-F97BEC2E0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F894-DC0A-4B7D-B84B-FED84D17F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2599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Left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70A4ED67-ACD3-6FED-9F13-3BE14750F7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91250" cy="6858000"/>
          </a:xfrm>
          <a:custGeom>
            <a:avLst/>
            <a:gdLst>
              <a:gd name="connsiteX0" fmla="*/ 0 w 6192386"/>
              <a:gd name="connsiteY0" fmla="*/ 0 h 6858000"/>
              <a:gd name="connsiteX1" fmla="*/ 6192386 w 6192386"/>
              <a:gd name="connsiteY1" fmla="*/ 0 h 6858000"/>
              <a:gd name="connsiteX2" fmla="*/ 5738813 w 6192386"/>
              <a:gd name="connsiteY2" fmla="*/ 332255 h 6858000"/>
              <a:gd name="connsiteX3" fmla="*/ 5742655 w 6192386"/>
              <a:gd name="connsiteY3" fmla="*/ 6356173 h 6858000"/>
              <a:gd name="connsiteX4" fmla="*/ 6115109 w 6192386"/>
              <a:gd name="connsiteY4" fmla="*/ 6858000 h 6858000"/>
              <a:gd name="connsiteX5" fmla="*/ 0 w 6192386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2386" h="6858000">
                <a:moveTo>
                  <a:pt x="0" y="0"/>
                </a:moveTo>
                <a:lnTo>
                  <a:pt x="6192386" y="0"/>
                </a:lnTo>
                <a:lnTo>
                  <a:pt x="5738813" y="332255"/>
                </a:lnTo>
                <a:lnTo>
                  <a:pt x="5742655" y="6356173"/>
                </a:lnTo>
                <a:lnTo>
                  <a:pt x="611510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600">
                <a:solidFill>
                  <a:schemeClr val="bg1"/>
                </a:solidFill>
              </a:rPr>
              <a:t>Click icon to add picture</a:t>
            </a: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316" y="180974"/>
            <a:ext cx="5041373" cy="7524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9904" y="1260473"/>
            <a:ext cx="5041373" cy="4797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3F16-B26C-4A16-8B5E-83FF6BCC0EE6}" type="datetime1">
              <a:rPr lang="en-GB" smtClean="0"/>
              <a:t>06/06/2024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4483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 Left Gre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70A4ED67-ACD3-6FED-9F13-3BE14750F7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91250" cy="6858000"/>
          </a:xfrm>
          <a:custGeom>
            <a:avLst/>
            <a:gdLst>
              <a:gd name="connsiteX0" fmla="*/ 0 w 6192386"/>
              <a:gd name="connsiteY0" fmla="*/ 0 h 6858000"/>
              <a:gd name="connsiteX1" fmla="*/ 6192386 w 6192386"/>
              <a:gd name="connsiteY1" fmla="*/ 0 h 6858000"/>
              <a:gd name="connsiteX2" fmla="*/ 5738813 w 6192386"/>
              <a:gd name="connsiteY2" fmla="*/ 332255 h 6858000"/>
              <a:gd name="connsiteX3" fmla="*/ 5742655 w 6192386"/>
              <a:gd name="connsiteY3" fmla="*/ 6356173 h 6858000"/>
              <a:gd name="connsiteX4" fmla="*/ 6115109 w 6192386"/>
              <a:gd name="connsiteY4" fmla="*/ 6858000 h 6858000"/>
              <a:gd name="connsiteX5" fmla="*/ 0 w 6192386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2386" h="6858000">
                <a:moveTo>
                  <a:pt x="0" y="0"/>
                </a:moveTo>
                <a:lnTo>
                  <a:pt x="6192386" y="0"/>
                </a:lnTo>
                <a:lnTo>
                  <a:pt x="5738813" y="332255"/>
                </a:lnTo>
                <a:lnTo>
                  <a:pt x="5742655" y="6356173"/>
                </a:lnTo>
                <a:lnTo>
                  <a:pt x="611510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sz="1600">
                <a:solidFill>
                  <a:schemeClr val="bg1"/>
                </a:solidFill>
              </a:rPr>
              <a:t>Click icon to add picture</a:t>
            </a:r>
            <a:endParaRPr lang="en-GB" sz="160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2934A7-BB27-0705-778A-9BC1A80F5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8316" y="180974"/>
            <a:ext cx="5041373" cy="75249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16325E-A8D8-4356-8054-A314C1AF0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9904" y="1260473"/>
            <a:ext cx="5041373" cy="47974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09A4F-CF52-ABB2-91FD-CF9C01BF0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B3F16-B26C-4A16-8B5E-83FF6BCC0EE6}" type="datetime1">
              <a:rPr lang="en-GB" smtClean="0"/>
              <a:t>06/06/2024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B9B47-9D04-96FB-8B95-D7BC3847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D9458-0376-0EC1-BA89-A49552E19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0643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EE1FA-D65D-2C70-C1D9-6B3FA0994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053E6-46A7-3B67-D7A4-8707C1FD6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A9DC-E057-40D4-BD1A-6C5C59F4150F}" type="datetime1">
              <a:rPr lang="en-GB" smtClean="0"/>
              <a:t>06/06/2024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8704A2-2105-D099-6D4B-55DE9EA11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49F892-DC5B-8858-9FE8-51282FFF8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F9A17C-89EF-191A-3BAC-53655D5334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724" y="1260474"/>
            <a:ext cx="2304000" cy="3060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F00ABA-334F-0CC2-5DCA-E87843759B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725" y="4428000"/>
            <a:ext cx="2303463" cy="1644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4BED69B3-87BF-4A6C-F291-B300FEDFD6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35712" y="1260475"/>
            <a:ext cx="2304000" cy="3060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96AE25E-E1FB-2280-00CB-5C49E6BABC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35713" y="4428001"/>
            <a:ext cx="2303463" cy="1644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43511A7E-7FA6-1A27-3801-8363E0A6DE5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50700" y="1260476"/>
            <a:ext cx="2304000" cy="3060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509177D-2A61-76CF-44D0-89D0B5A79F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50701" y="4428002"/>
            <a:ext cx="2303463" cy="1644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2D0C7BC7-58CD-0996-2F5E-D799A7B3525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65687" y="1260477"/>
            <a:ext cx="2304000" cy="3060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75347929-917D-BE6F-1422-0443036C6A6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5688" y="4428003"/>
            <a:ext cx="2303463" cy="1644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7502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and Captions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EE1FA-D65D-2C70-C1D9-6B3FA0994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053E6-46A7-3B67-D7A4-8707C1FD6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A9DC-E057-40D4-BD1A-6C5C59F4150F}" type="datetime1">
              <a:rPr lang="en-GB" smtClean="0"/>
              <a:t>06/06/2024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8704A2-2105-D099-6D4B-55DE9EA11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49F892-DC5B-8858-9FE8-51282FFF8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F9A17C-89EF-191A-3BAC-53655D5334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724" y="1260474"/>
            <a:ext cx="2304000" cy="3060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F00ABA-334F-0CC2-5DCA-E87843759B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725" y="4428000"/>
            <a:ext cx="2303463" cy="1644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4BED69B3-87BF-4A6C-F291-B300FEDFD6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35712" y="1260475"/>
            <a:ext cx="2304000" cy="3060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96AE25E-E1FB-2280-00CB-5C49E6BABC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35713" y="4428001"/>
            <a:ext cx="2303463" cy="1644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43511A7E-7FA6-1A27-3801-8363E0A6DE5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50700" y="1260476"/>
            <a:ext cx="2304000" cy="3060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509177D-2A61-76CF-44D0-89D0B5A79F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50701" y="4428002"/>
            <a:ext cx="2303463" cy="1644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2D0C7BC7-58CD-0996-2F5E-D799A7B3525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65687" y="1260477"/>
            <a:ext cx="2304000" cy="3060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75347929-917D-BE6F-1422-0443036C6A6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5688" y="4428003"/>
            <a:ext cx="2303463" cy="1644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276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and Captions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EE1FA-D65D-2C70-C1D9-6B3FA0994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053E6-46A7-3B67-D7A4-8707C1FD6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A9DC-E057-40D4-BD1A-6C5C59F4150F}" type="datetime1">
              <a:rPr lang="en-GB" smtClean="0"/>
              <a:t>06/06/2024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8704A2-2105-D099-6D4B-55DE9EA11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49F892-DC5B-8858-9FE8-51282FFF8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F9A17C-89EF-191A-3BAC-53655D5334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724" y="1260474"/>
            <a:ext cx="2304000" cy="3060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F00ABA-334F-0CC2-5DCA-E87843759B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725" y="4428000"/>
            <a:ext cx="2303463" cy="1644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4BED69B3-87BF-4A6C-F291-B300FEDFD6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35712" y="1260475"/>
            <a:ext cx="2304000" cy="3060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96AE25E-E1FB-2280-00CB-5C49E6BABC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35713" y="4428001"/>
            <a:ext cx="2303463" cy="1644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43511A7E-7FA6-1A27-3801-8363E0A6DE5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50700" y="1260476"/>
            <a:ext cx="2304000" cy="3060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509177D-2A61-76CF-44D0-89D0B5A79F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50701" y="4428002"/>
            <a:ext cx="2303463" cy="1644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2D0C7BC7-58CD-0996-2F5E-D799A7B3525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65687" y="1260477"/>
            <a:ext cx="2304000" cy="3060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75347929-917D-BE6F-1422-0443036C6A6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5688" y="4428003"/>
            <a:ext cx="2303463" cy="1644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6636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and Captions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EE1FA-D65D-2C70-C1D9-6B3FA0994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053E6-46A7-3B67-D7A4-8707C1FD6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A9DC-E057-40D4-BD1A-6C5C59F4150F}" type="datetime1">
              <a:rPr lang="en-GB" smtClean="0"/>
              <a:t>06/06/2024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8704A2-2105-D099-6D4B-55DE9EA11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49F892-DC5B-8858-9FE8-51282FFF8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F9A17C-89EF-191A-3BAC-53655D5334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724" y="1260474"/>
            <a:ext cx="2304000" cy="3060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F00ABA-334F-0CC2-5DCA-E87843759B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725" y="4428000"/>
            <a:ext cx="2303463" cy="1644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4BED69B3-87BF-4A6C-F291-B300FEDFD6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35712" y="1260475"/>
            <a:ext cx="2304000" cy="3060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96AE25E-E1FB-2280-00CB-5C49E6BABC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35713" y="4428001"/>
            <a:ext cx="2303463" cy="1644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43511A7E-7FA6-1A27-3801-8363E0A6DE5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50700" y="1260476"/>
            <a:ext cx="2304000" cy="3060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509177D-2A61-76CF-44D0-89D0B5A79F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50701" y="4428002"/>
            <a:ext cx="2303463" cy="1644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2D0C7BC7-58CD-0996-2F5E-D799A7B3525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65687" y="1260477"/>
            <a:ext cx="2304000" cy="3060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75347929-917D-BE6F-1422-0443036C6A6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5688" y="4428003"/>
            <a:ext cx="2303463" cy="1644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2968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and Captions Gre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EE1FA-D65D-2C70-C1D9-6B3FA0994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5053E6-46A7-3B67-D7A4-8707C1FD6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3A9DC-E057-40D4-BD1A-6C5C59F4150F}" type="datetime1">
              <a:rPr lang="en-GB" smtClean="0"/>
              <a:t>06/06/2024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8704A2-2105-D099-6D4B-55DE9EA11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49F892-DC5B-8858-9FE8-51282FFF8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BF9A17C-89EF-191A-3BAC-53655D5334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724" y="1260474"/>
            <a:ext cx="2304000" cy="3060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2F00ABA-334F-0CC2-5DCA-E87843759B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0725" y="4428000"/>
            <a:ext cx="2303463" cy="1644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4BED69B3-87BF-4A6C-F291-B300FEDFD6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35712" y="1260475"/>
            <a:ext cx="2304000" cy="3060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96AE25E-E1FB-2280-00CB-5C49E6BABC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35713" y="4428001"/>
            <a:ext cx="2303463" cy="1644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Picture Placeholder 6">
            <a:extLst>
              <a:ext uri="{FF2B5EF4-FFF2-40B4-BE49-F238E27FC236}">
                <a16:creationId xmlns:a16="http://schemas.microsoft.com/office/drawing/2014/main" id="{43511A7E-7FA6-1A27-3801-8363E0A6DE5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50700" y="1260476"/>
            <a:ext cx="2304000" cy="3060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509177D-2A61-76CF-44D0-89D0B5A79F9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50701" y="4428002"/>
            <a:ext cx="2303463" cy="1644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2D0C7BC7-58CD-0996-2F5E-D799A7B3525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165687" y="1260477"/>
            <a:ext cx="2304000" cy="3060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75347929-917D-BE6F-1422-0443036C6A6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5688" y="4428003"/>
            <a:ext cx="2303463" cy="164465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0618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3100D-D724-4F22-8076-14CB80B155E0}" type="datetime1">
              <a:rPr lang="en-GB" smtClean="0"/>
              <a:t>06/06/2024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0859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3100D-D724-4F22-8076-14CB80B155E0}" type="datetime1">
              <a:rPr lang="en-GB" smtClean="0"/>
              <a:t>06/06/2024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6969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3100D-D724-4F22-8076-14CB80B155E0}" type="datetime1">
              <a:rPr lang="en-GB" smtClean="0"/>
              <a:t>06/06/2024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502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14E58-947C-0542-1B4F-9190DAA26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6161A-B656-43CB-5025-041A4B323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D7CFAE-0EDA-651C-B298-A16BD6BFB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B0CB59-EFB6-CC76-D00B-267D9F0B5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C361-DC0B-4E14-A454-0DF92C97806E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103F44-B1C7-7A2D-F9F2-31215657F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E7228-4FDF-9B3C-B622-05B573BF9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F894-DC0A-4B7D-B84B-FED84D17F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5407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3100D-D724-4F22-8076-14CB80B155E0}" type="datetime1">
              <a:rPr lang="en-GB" smtClean="0"/>
              <a:t>06/06/2024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53880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Gre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36668-9440-2FC4-1A20-CEA2160E1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A156BD-F388-30EA-2720-04061953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3100D-D724-4F22-8076-14CB80B155E0}" type="datetime1">
              <a:rPr lang="en-GB" smtClean="0"/>
              <a:t>06/06/2024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FDBFEE-0509-16B7-5DAE-5E0DB02DD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AB126A-2C1E-4241-BBEB-C3AA6FE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146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01DE9-7247-71C2-3301-8F43BD94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C238-1106-4B16-8CAC-4FD026BBA482}" type="datetime1">
              <a:rPr lang="en-GB" smtClean="0"/>
              <a:t>06/06/2024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1F649-B08E-D628-15EF-6CAEE985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EDFB5-B3BA-ADA8-4600-FCDAFA1A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7226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01DE9-7247-71C2-3301-8F43BD94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C238-1106-4B16-8CAC-4FD026BBA482}" type="datetime1">
              <a:rPr lang="en-GB" smtClean="0"/>
              <a:t>06/06/2024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1F649-B08E-D628-15EF-6CAEE985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EDFB5-B3BA-ADA8-4600-FCDAFA1A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0036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i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01DE9-7247-71C2-3301-8F43BD94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C238-1106-4B16-8CAC-4FD026BBA482}" type="datetime1">
              <a:rPr lang="en-GB" smtClean="0"/>
              <a:t>06/06/2024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1F649-B08E-D628-15EF-6CAEE985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EDFB5-B3BA-ADA8-4600-FCDAFA1A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2058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01DE9-7247-71C2-3301-8F43BD94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C238-1106-4B16-8CAC-4FD026BBA482}" type="datetime1">
              <a:rPr lang="en-GB" smtClean="0"/>
              <a:t>06/06/2024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1F649-B08E-D628-15EF-6CAEE985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EDFB5-B3BA-ADA8-4600-FCDAFA1A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19263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Gre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B01DE9-7247-71C2-3301-8F43BD947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C238-1106-4B16-8CAC-4FD026BBA482}" type="datetime1">
              <a:rPr lang="en-GB" smtClean="0"/>
              <a:t>06/06/2024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F1F649-B08E-D628-15EF-6CAEE985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Prostate Cancer UK 2023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EDFB5-B3BA-ADA8-4600-FCDAFA1A8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53E11-492D-48B3-9F9B-09541CA2A3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2902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967541" y="1340768"/>
            <a:ext cx="8735384" cy="864096"/>
          </a:xfrm>
        </p:spPr>
        <p:txBody>
          <a:bodyPr>
            <a:noAutofit/>
          </a:bodyPr>
          <a:lstStyle>
            <a:lvl1pPr marL="0" indent="0">
              <a:buNone/>
              <a:defRPr sz="3150" b="1" baseline="0">
                <a:solidFill>
                  <a:srgbClr val="008DE5"/>
                </a:solidFill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2400">
                <a:solidFill>
                  <a:srgbClr val="008DE5"/>
                </a:solidFill>
                <a:latin typeface="Arial" pitchFamily="34" charset="0"/>
                <a:cs typeface="Arial" pitchFamily="34" charset="0"/>
              </a:defRPr>
            </a:lvl2pPr>
            <a:lvl3pPr marL="685800" indent="0">
              <a:buNone/>
              <a:defRPr sz="2400">
                <a:solidFill>
                  <a:srgbClr val="008DE5"/>
                </a:solidFill>
                <a:latin typeface="Arial" pitchFamily="34" charset="0"/>
                <a:cs typeface="Arial" pitchFamily="34" charset="0"/>
              </a:defRPr>
            </a:lvl3pPr>
            <a:lvl4pPr marL="1028700" indent="0">
              <a:buNone/>
              <a:defRPr sz="2400">
                <a:solidFill>
                  <a:srgbClr val="008DE5"/>
                </a:solidFill>
                <a:latin typeface="Arial" pitchFamily="34" charset="0"/>
                <a:cs typeface="Arial" pitchFamily="34" charset="0"/>
              </a:defRPr>
            </a:lvl4pPr>
            <a:lvl5pPr marL="1371600" indent="0">
              <a:buNone/>
              <a:defRPr sz="2400">
                <a:solidFill>
                  <a:srgbClr val="008DE5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Place your presentation title here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967541" y="2708920"/>
            <a:ext cx="8735384" cy="864096"/>
          </a:xfrm>
        </p:spPr>
        <p:txBody>
          <a:bodyPr>
            <a:noAutofit/>
          </a:bodyPr>
          <a:lstStyle>
            <a:lvl1pPr marL="0" indent="0">
              <a:buNone/>
              <a:defRPr sz="1950" b="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342900" indent="0">
              <a:buNone/>
              <a:defRPr sz="2400">
                <a:solidFill>
                  <a:srgbClr val="008DE5"/>
                </a:solidFill>
                <a:latin typeface="Arial" pitchFamily="34" charset="0"/>
                <a:cs typeface="Arial" pitchFamily="34" charset="0"/>
              </a:defRPr>
            </a:lvl2pPr>
            <a:lvl3pPr marL="685800" indent="0">
              <a:buNone/>
              <a:defRPr sz="2400">
                <a:solidFill>
                  <a:srgbClr val="008DE5"/>
                </a:solidFill>
                <a:latin typeface="Arial" pitchFamily="34" charset="0"/>
                <a:cs typeface="Arial" pitchFamily="34" charset="0"/>
              </a:defRPr>
            </a:lvl3pPr>
            <a:lvl4pPr marL="1028700" indent="0">
              <a:buNone/>
              <a:defRPr sz="2400">
                <a:solidFill>
                  <a:srgbClr val="008DE5"/>
                </a:solidFill>
                <a:latin typeface="Arial" pitchFamily="34" charset="0"/>
                <a:cs typeface="Arial" pitchFamily="34" charset="0"/>
              </a:defRPr>
            </a:lvl4pPr>
            <a:lvl5pPr marL="1371600" indent="0">
              <a:buNone/>
              <a:defRPr sz="2400">
                <a:solidFill>
                  <a:srgbClr val="008DE5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Place your presentation sub-title 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4005344"/>
            <a:ext cx="3945075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850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0">
        <p:fade/>
      </p:transition>
    </mc:Choice>
    <mc:Fallback xmlns="">
      <p:transition spd="med" advClick="0" advTm="3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45EB3-3EF7-8AC4-2E15-E51ACAA1F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1C6427-8829-F660-2E69-DF1A2F2D4E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C6FBB-D81F-6A16-8DC1-82B087831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1817A0-9BC6-5477-347A-38908D0D0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EC361-DC0B-4E14-A454-0DF92C97806E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CDB4AC-CBC3-3E83-0E95-DB5E5278D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439EE3-6972-1F5C-26B5-FEF699EFC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F894-DC0A-4B7D-B84B-FED84D17F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910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oleObject" Target="../embeddings/oleObject1.bin"/><Relationship Id="rId5" Type="http://schemas.openxmlformats.org/officeDocument/2006/relationships/tags" Target="../tags/tag1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26" Type="http://schemas.openxmlformats.org/officeDocument/2006/relationships/slideLayout" Target="../slideLayouts/slideLayout56.xml"/><Relationship Id="rId39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51.xml"/><Relationship Id="rId34" Type="http://schemas.openxmlformats.org/officeDocument/2006/relationships/slideLayout" Target="../slideLayouts/slideLayout64.xml"/><Relationship Id="rId42" Type="http://schemas.openxmlformats.org/officeDocument/2006/relationships/slideLayout" Target="../slideLayouts/slideLayout72.xml"/><Relationship Id="rId47" Type="http://schemas.openxmlformats.org/officeDocument/2006/relationships/slideLayout" Target="../slideLayouts/slideLayout77.xml"/><Relationship Id="rId50" Type="http://schemas.openxmlformats.org/officeDocument/2006/relationships/slideLayout" Target="../slideLayouts/slideLayout80.xml"/><Relationship Id="rId55" Type="http://schemas.openxmlformats.org/officeDocument/2006/relationships/slideLayout" Target="../slideLayouts/slideLayout85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9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54.xml"/><Relationship Id="rId32" Type="http://schemas.openxmlformats.org/officeDocument/2006/relationships/slideLayout" Target="../slideLayouts/slideLayout62.xml"/><Relationship Id="rId37" Type="http://schemas.openxmlformats.org/officeDocument/2006/relationships/slideLayout" Target="../slideLayouts/slideLayout67.xml"/><Relationship Id="rId40" Type="http://schemas.openxmlformats.org/officeDocument/2006/relationships/slideLayout" Target="../slideLayouts/slideLayout70.xml"/><Relationship Id="rId45" Type="http://schemas.openxmlformats.org/officeDocument/2006/relationships/slideLayout" Target="../slideLayouts/slideLayout75.xml"/><Relationship Id="rId53" Type="http://schemas.openxmlformats.org/officeDocument/2006/relationships/slideLayout" Target="../slideLayouts/slideLayout83.xml"/><Relationship Id="rId58" Type="http://schemas.openxmlformats.org/officeDocument/2006/relationships/theme" Target="../theme/theme5.xml"/><Relationship Id="rId5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Relationship Id="rId27" Type="http://schemas.openxmlformats.org/officeDocument/2006/relationships/slideLayout" Target="../slideLayouts/slideLayout57.xml"/><Relationship Id="rId30" Type="http://schemas.openxmlformats.org/officeDocument/2006/relationships/slideLayout" Target="../slideLayouts/slideLayout60.xml"/><Relationship Id="rId35" Type="http://schemas.openxmlformats.org/officeDocument/2006/relationships/slideLayout" Target="../slideLayouts/slideLayout65.xml"/><Relationship Id="rId43" Type="http://schemas.openxmlformats.org/officeDocument/2006/relationships/slideLayout" Target="../slideLayouts/slideLayout73.xml"/><Relationship Id="rId48" Type="http://schemas.openxmlformats.org/officeDocument/2006/relationships/slideLayout" Target="../slideLayouts/slideLayout78.xml"/><Relationship Id="rId56" Type="http://schemas.openxmlformats.org/officeDocument/2006/relationships/slideLayout" Target="../slideLayouts/slideLayout86.xml"/><Relationship Id="rId8" Type="http://schemas.openxmlformats.org/officeDocument/2006/relationships/slideLayout" Target="../slideLayouts/slideLayout38.xml"/><Relationship Id="rId51" Type="http://schemas.openxmlformats.org/officeDocument/2006/relationships/slideLayout" Target="../slideLayouts/slideLayout81.xml"/><Relationship Id="rId3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slideLayout" Target="../slideLayouts/slideLayout55.xml"/><Relationship Id="rId33" Type="http://schemas.openxmlformats.org/officeDocument/2006/relationships/slideLayout" Target="../slideLayouts/slideLayout63.xml"/><Relationship Id="rId38" Type="http://schemas.openxmlformats.org/officeDocument/2006/relationships/slideLayout" Target="../slideLayouts/slideLayout68.xml"/><Relationship Id="rId46" Type="http://schemas.openxmlformats.org/officeDocument/2006/relationships/slideLayout" Target="../slideLayouts/slideLayout76.xml"/><Relationship Id="rId59" Type="http://schemas.openxmlformats.org/officeDocument/2006/relationships/image" Target="../media/image4.png"/><Relationship Id="rId20" Type="http://schemas.openxmlformats.org/officeDocument/2006/relationships/slideLayout" Target="../slideLayouts/slideLayout50.xml"/><Relationship Id="rId41" Type="http://schemas.openxmlformats.org/officeDocument/2006/relationships/slideLayout" Target="../slideLayouts/slideLayout71.xml"/><Relationship Id="rId54" Type="http://schemas.openxmlformats.org/officeDocument/2006/relationships/slideLayout" Target="../slideLayouts/slideLayout84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28" Type="http://schemas.openxmlformats.org/officeDocument/2006/relationships/slideLayout" Target="../slideLayouts/slideLayout58.xml"/><Relationship Id="rId36" Type="http://schemas.openxmlformats.org/officeDocument/2006/relationships/slideLayout" Target="../slideLayouts/slideLayout66.xml"/><Relationship Id="rId49" Type="http://schemas.openxmlformats.org/officeDocument/2006/relationships/slideLayout" Target="../slideLayouts/slideLayout79.xml"/><Relationship Id="rId57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40.xml"/><Relationship Id="rId31" Type="http://schemas.openxmlformats.org/officeDocument/2006/relationships/slideLayout" Target="../slideLayouts/slideLayout61.xml"/><Relationship Id="rId44" Type="http://schemas.openxmlformats.org/officeDocument/2006/relationships/slideLayout" Target="../slideLayouts/slideLayout74.xml"/><Relationship Id="rId52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1C205D-80A2-D46A-46B7-CED6FA80F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C6612-A6FA-D364-4ABE-407445774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C1A1A-61CC-46C3-148D-B6157B3F93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EC361-DC0B-4E14-A454-0DF92C97806E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683CF7-7E43-20A6-B0C9-BE63F47DAD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8D853-0D01-F52F-B0C4-838484EE3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6F894-DC0A-4B7D-B84B-FED84D17F0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63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72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ct 15" hidden="1"/>
          <p:cNvGraphicFramePr>
            <a:graphicFrameLocks noChangeAspect="1"/>
          </p:cNvGraphicFramePr>
          <p:nvPr>
            <p:custDataLst>
              <p:tags r:id="rId5"/>
            </p:custDataLst>
          </p:nvPr>
        </p:nvGraphicFramePr>
        <p:xfrm>
          <a:off x="1975" y="1597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16" name="Object 1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5" y="1597"/>
                        <a:ext cx="1953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9987" y="163513"/>
            <a:ext cx="9863870" cy="831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44439" rIns="0" bIns="444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Slide title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9968" y="1509714"/>
            <a:ext cx="11032066" cy="4613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Body text</a:t>
            </a:r>
          </a:p>
          <a:p>
            <a:pPr lvl="1"/>
            <a:r>
              <a:rPr lang="en-GB"/>
              <a:t>First level</a:t>
            </a:r>
          </a:p>
          <a:p>
            <a:pPr lvl="2"/>
            <a:r>
              <a:rPr lang="en-GB"/>
              <a:t>Second level</a:t>
            </a:r>
          </a:p>
          <a:p>
            <a:pPr lvl="3"/>
            <a:r>
              <a:rPr lang="en-GB"/>
              <a:t>Third level</a:t>
            </a:r>
          </a:p>
          <a:p>
            <a:pPr lvl="4"/>
            <a:r>
              <a:rPr lang="en-GB"/>
              <a:t>Quotation level</a:t>
            </a: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11385552" y="6675438"/>
            <a:ext cx="234949" cy="131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 algn="r" defTabSz="615477">
              <a:spcBef>
                <a:spcPct val="0"/>
              </a:spcBef>
            </a:pPr>
            <a:endParaRPr lang="en-GB" sz="623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D5E7F0-D795-46C4-8AAF-F72F6CFA3AF5}"/>
              </a:ext>
            </a:extLst>
          </p:cNvPr>
          <p:cNvSpPr txBox="1"/>
          <p:nvPr userDrawn="1"/>
        </p:nvSpPr>
        <p:spPr>
          <a:xfrm>
            <a:off x="371654" y="6419190"/>
            <a:ext cx="7967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/>
            <a:fld id="{34F92BC6-D7C3-584B-87F2-0B845776A5AD}" type="slidenum">
              <a:rPr lang="en-US" sz="1200" smtClean="0">
                <a:solidFill>
                  <a:srgbClr val="768692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pPr algn="l" fontAlgn="auto"/>
              <a:t>‹#›</a:t>
            </a:fld>
            <a:r>
              <a:rPr lang="en-US" sz="1200">
                <a:solidFill>
                  <a:srgbClr val="005EB8"/>
                </a:solidFill>
                <a:cs typeface="Arial" panose="020B0604020202020204" pitchFamily="34" charset="0"/>
              </a:rPr>
              <a:t> I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BB73FE-386C-44D4-854F-390E6EA3FCB4}"/>
              </a:ext>
            </a:extLst>
          </p:cNvPr>
          <p:cNvSpPr/>
          <p:nvPr userDrawn="1"/>
        </p:nvSpPr>
        <p:spPr bwMode="auto">
          <a:xfrm>
            <a:off x="848546" y="6398440"/>
            <a:ext cx="4489017" cy="31849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4295" tIns="74295" rIns="74295" bIns="7429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 defTabSz="722313"/>
            <a:r>
              <a:rPr lang="en-GB" sz="1200">
                <a:solidFill>
                  <a:schemeClr val="bg1">
                    <a:lumMod val="65000"/>
                  </a:schemeClr>
                </a:solidFill>
              </a:rPr>
              <a:t>24/25 Cancer Alliance Planning Pack</a:t>
            </a:r>
            <a:endParaRPr lang="en-GB" sz="1200">
              <a:solidFill>
                <a:schemeClr val="bg1">
                  <a:lumMod val="65000"/>
                </a:schemeClr>
              </a:solidFill>
              <a:cs typeface="Arial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45709E1-C2AA-AE8C-E607-BF44A516B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658CDAC-CDAD-F539-C6C3-873D8E835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04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9" r:id="rId3"/>
  </p:sldLayoutIdLst>
  <p:txStyles>
    <p:titleStyle>
      <a:lvl1pPr algn="l" defTabSz="615477" rtl="0" eaLnBrk="1" fontAlgn="base" hangingPunct="1">
        <a:spcBef>
          <a:spcPct val="0"/>
        </a:spcBef>
        <a:spcAft>
          <a:spcPct val="0"/>
        </a:spcAft>
        <a:defRPr sz="1661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615477" rtl="0" eaLnBrk="1" fontAlgn="base" hangingPunct="1">
        <a:spcBef>
          <a:spcPct val="0"/>
        </a:spcBef>
        <a:spcAft>
          <a:spcPct val="0"/>
        </a:spcAft>
        <a:defRPr sz="1661" b="1">
          <a:solidFill>
            <a:schemeClr val="tx2"/>
          </a:solidFill>
          <a:latin typeface="Trebuchet MS" pitchFamily="34" charset="0"/>
          <a:cs typeface="Arial" charset="0"/>
        </a:defRPr>
      </a:lvl2pPr>
      <a:lvl3pPr algn="l" defTabSz="615477" rtl="0" eaLnBrk="1" fontAlgn="base" hangingPunct="1">
        <a:spcBef>
          <a:spcPct val="0"/>
        </a:spcBef>
        <a:spcAft>
          <a:spcPct val="0"/>
        </a:spcAft>
        <a:defRPr sz="1661" b="1">
          <a:solidFill>
            <a:schemeClr val="tx2"/>
          </a:solidFill>
          <a:latin typeface="Trebuchet MS" pitchFamily="34" charset="0"/>
          <a:cs typeface="Arial" charset="0"/>
        </a:defRPr>
      </a:lvl3pPr>
      <a:lvl4pPr algn="l" defTabSz="615477" rtl="0" eaLnBrk="1" fontAlgn="base" hangingPunct="1">
        <a:spcBef>
          <a:spcPct val="0"/>
        </a:spcBef>
        <a:spcAft>
          <a:spcPct val="0"/>
        </a:spcAft>
        <a:defRPr sz="1661" b="1">
          <a:solidFill>
            <a:schemeClr val="tx2"/>
          </a:solidFill>
          <a:latin typeface="Trebuchet MS" pitchFamily="34" charset="0"/>
          <a:cs typeface="Arial" charset="0"/>
        </a:defRPr>
      </a:lvl4pPr>
      <a:lvl5pPr algn="l" defTabSz="615477" rtl="0" eaLnBrk="1" fontAlgn="base" hangingPunct="1">
        <a:spcBef>
          <a:spcPct val="0"/>
        </a:spcBef>
        <a:spcAft>
          <a:spcPct val="0"/>
        </a:spcAft>
        <a:defRPr sz="1661" b="1">
          <a:solidFill>
            <a:schemeClr val="tx2"/>
          </a:solidFill>
          <a:latin typeface="Trebuchet MS" pitchFamily="34" charset="0"/>
          <a:cs typeface="Arial" charset="0"/>
        </a:defRPr>
      </a:lvl5pPr>
      <a:lvl6pPr marL="316531" algn="l" defTabSz="615477" rtl="0" eaLnBrk="1" fontAlgn="base" hangingPunct="1">
        <a:spcBef>
          <a:spcPct val="0"/>
        </a:spcBef>
        <a:spcAft>
          <a:spcPct val="0"/>
        </a:spcAft>
        <a:defRPr sz="1661" b="1">
          <a:solidFill>
            <a:schemeClr val="tx2"/>
          </a:solidFill>
          <a:latin typeface="Trebuchet MS" pitchFamily="34" charset="0"/>
          <a:cs typeface="Arial" charset="0"/>
        </a:defRPr>
      </a:lvl6pPr>
      <a:lvl7pPr marL="633062" algn="l" defTabSz="615477" rtl="0" eaLnBrk="1" fontAlgn="base" hangingPunct="1">
        <a:spcBef>
          <a:spcPct val="0"/>
        </a:spcBef>
        <a:spcAft>
          <a:spcPct val="0"/>
        </a:spcAft>
        <a:defRPr sz="1661" b="1">
          <a:solidFill>
            <a:schemeClr val="tx2"/>
          </a:solidFill>
          <a:latin typeface="Trebuchet MS" pitchFamily="34" charset="0"/>
          <a:cs typeface="Arial" charset="0"/>
        </a:defRPr>
      </a:lvl7pPr>
      <a:lvl8pPr marL="949593" algn="l" defTabSz="615477" rtl="0" eaLnBrk="1" fontAlgn="base" hangingPunct="1">
        <a:spcBef>
          <a:spcPct val="0"/>
        </a:spcBef>
        <a:spcAft>
          <a:spcPct val="0"/>
        </a:spcAft>
        <a:defRPr sz="1661" b="1">
          <a:solidFill>
            <a:schemeClr val="tx2"/>
          </a:solidFill>
          <a:latin typeface="Trebuchet MS" pitchFamily="34" charset="0"/>
          <a:cs typeface="Arial" charset="0"/>
        </a:defRPr>
      </a:lvl8pPr>
      <a:lvl9pPr marL="1266124" algn="l" defTabSz="615477" rtl="0" eaLnBrk="1" fontAlgn="base" hangingPunct="1">
        <a:spcBef>
          <a:spcPct val="0"/>
        </a:spcBef>
        <a:spcAft>
          <a:spcPct val="0"/>
        </a:spcAft>
        <a:defRPr sz="1661" b="1">
          <a:solidFill>
            <a:schemeClr val="tx2"/>
          </a:solidFill>
          <a:latin typeface="Trebuchet MS" pitchFamily="34" charset="0"/>
          <a:cs typeface="Arial" charset="0"/>
        </a:defRPr>
      </a:lvl9pPr>
    </p:titleStyle>
    <p:bodyStyle>
      <a:lvl1pPr algn="l" defTabSz="615477" rtl="0" eaLnBrk="1" fontAlgn="base" hangingPunct="1">
        <a:spcBef>
          <a:spcPct val="20000"/>
        </a:spcBef>
        <a:spcAft>
          <a:spcPct val="0"/>
        </a:spcAft>
        <a:defRPr sz="1108" b="1">
          <a:solidFill>
            <a:schemeClr val="tx1"/>
          </a:solidFill>
          <a:latin typeface="+mn-lt"/>
          <a:ea typeface="+mn-ea"/>
          <a:cs typeface="+mn-cs"/>
        </a:defRPr>
      </a:lvl1pPr>
      <a:lvl2pPr marL="307739" indent="-153869" algn="l" defTabSz="615477" rtl="0" eaLnBrk="1" fontAlgn="base" hangingPunct="1">
        <a:spcBef>
          <a:spcPct val="20000"/>
        </a:spcBef>
        <a:spcAft>
          <a:spcPct val="0"/>
        </a:spcAft>
        <a:buClrTx/>
        <a:buChar char="•"/>
        <a:defRPr sz="1108">
          <a:solidFill>
            <a:schemeClr val="tx1"/>
          </a:solidFill>
          <a:latin typeface="+mn-lt"/>
          <a:cs typeface="+mn-cs"/>
        </a:defRPr>
      </a:lvl2pPr>
      <a:lvl3pPr marL="615477" indent="-153869" algn="l" defTabSz="615477" rtl="0" eaLnBrk="1" fontAlgn="base" hangingPunct="1">
        <a:spcBef>
          <a:spcPct val="20000"/>
        </a:spcBef>
        <a:spcAft>
          <a:spcPct val="0"/>
        </a:spcAft>
        <a:buClrTx/>
        <a:buFont typeface="Arial" panose="020B0604020202020204" pitchFamily="34" charset="0"/>
        <a:buChar char="•"/>
        <a:defRPr sz="1108">
          <a:solidFill>
            <a:schemeClr val="tx1"/>
          </a:solidFill>
          <a:latin typeface="+mn-lt"/>
          <a:cs typeface="+mn-cs"/>
        </a:defRPr>
      </a:lvl3pPr>
      <a:lvl4pPr marL="926513" indent="-157167" algn="l" defTabSz="615477" rtl="0" eaLnBrk="1" fontAlgn="base" hangingPunct="1">
        <a:spcBef>
          <a:spcPct val="20000"/>
        </a:spcBef>
        <a:spcAft>
          <a:spcPct val="0"/>
        </a:spcAft>
        <a:buClrTx/>
        <a:buFont typeface="Trebuchet MS" pitchFamily="34" charset="0"/>
        <a:buChar char="–"/>
        <a:defRPr sz="1108">
          <a:solidFill>
            <a:schemeClr val="tx1"/>
          </a:solidFill>
          <a:latin typeface="+mn-lt"/>
          <a:cs typeface="+mn-cs"/>
        </a:defRPr>
      </a:lvl4pPr>
      <a:lvl5pPr marL="1383725" indent="-152771" algn="l" defTabSz="615477" rtl="0" eaLnBrk="1" fontAlgn="base" hangingPunct="1">
        <a:spcBef>
          <a:spcPct val="20000"/>
        </a:spcBef>
        <a:spcAft>
          <a:spcPct val="0"/>
        </a:spcAft>
        <a:buClrTx/>
        <a:buFont typeface="Trebuchet MS" pitchFamily="34" charset="0"/>
        <a:buChar char="–"/>
        <a:defRPr sz="1108">
          <a:solidFill>
            <a:schemeClr val="tx1"/>
          </a:solidFill>
          <a:latin typeface="+mn-lt"/>
          <a:cs typeface="+mn-cs"/>
        </a:defRPr>
      </a:lvl5pPr>
      <a:lvl6pPr marL="1700255" indent="-152771" algn="l" defTabSz="615477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108">
          <a:solidFill>
            <a:schemeClr val="tx1"/>
          </a:solidFill>
          <a:latin typeface="+mn-lt"/>
          <a:cs typeface="+mn-cs"/>
        </a:defRPr>
      </a:lvl6pPr>
      <a:lvl7pPr marL="2016786" indent="-152771" algn="l" defTabSz="615477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108">
          <a:solidFill>
            <a:schemeClr val="tx1"/>
          </a:solidFill>
          <a:latin typeface="+mn-lt"/>
          <a:cs typeface="+mn-cs"/>
        </a:defRPr>
      </a:lvl7pPr>
      <a:lvl8pPr marL="2333318" indent="-152771" algn="l" defTabSz="615477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108">
          <a:solidFill>
            <a:schemeClr val="tx1"/>
          </a:solidFill>
          <a:latin typeface="+mn-lt"/>
          <a:cs typeface="+mn-cs"/>
        </a:defRPr>
      </a:lvl8pPr>
      <a:lvl9pPr marL="2649848" indent="-152771" algn="l" defTabSz="615477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Trebuchet MS" pitchFamily="34" charset="0"/>
        <a:buChar char="–"/>
        <a:defRPr sz="1108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1pPr>
      <a:lvl2pPr marL="316531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2pPr>
      <a:lvl3pPr marL="633062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3pPr>
      <a:lvl4pPr marL="949593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4pPr>
      <a:lvl5pPr marL="1266124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5pPr>
      <a:lvl6pPr marL="1582655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6pPr>
      <a:lvl7pPr marL="1899186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7pPr>
      <a:lvl8pPr marL="2215717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8pPr>
      <a:lvl9pPr marL="2532248" algn="l" defTabSz="633062" rtl="0" eaLnBrk="1" latinLnBrk="0" hangingPunct="1">
        <a:defRPr sz="124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8E36E41-4DB9-30AA-3D99-BB54441AF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270E47-1DAF-47B9-19AF-A8A317926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B6BA7-6677-6A33-51A8-02809A198D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1B343-5427-4E83-9557-3848BC7243C1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4E1B7-23F6-A4C3-0D23-AE66B5E76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7E3D4-EEDE-193E-47CE-49384C0E60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B15D7-74A4-4D26-80F1-053BCDCE5D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657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C963A1-AC6C-45E8-9A5E-5724DC43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06ACFE-E4D6-411B-9ADC-FFC9D7DBB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BF1BF-AB6C-4EA7-A16A-0C6C9EFA1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D3CFA-4DDC-43FC-968A-540737FDA836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0E1F-777F-42FA-A4A2-320208497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CC28B-BDF3-45C3-92FF-6562C624CA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C886-343C-4B72-AFE6-F0497CBE78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479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5EB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B03BC306-C287-1A2B-D547-0DC49C09C6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52321" y="180975"/>
            <a:ext cx="358704" cy="727284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0F4440-CEDC-0D92-E0D5-5C1E3B59B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8" y="180974"/>
            <a:ext cx="11290301" cy="7524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CA021F-8558-9528-DA3D-486CCDBEB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724" y="1260474"/>
            <a:ext cx="10748963" cy="47974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1A8F0-AC4B-E4A0-94D0-99C4BFD973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21288" y="6464733"/>
            <a:ext cx="2648399" cy="21070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12745F15-70B1-4CD9-A608-EFC1F2FB462B}" type="datetime1">
              <a:rPr lang="en-GB" smtClean="0"/>
              <a:t>06/06/2024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C0FC7A-298A-77A0-6596-56B0B3FD8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388" y="6464733"/>
            <a:ext cx="4114800" cy="21070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GB"/>
              <a:t>© Prostate Cancer UK 2023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17C40-7EB7-0CFD-6F6C-54AE57DE1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1066" y="6286501"/>
            <a:ext cx="431545" cy="3889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1800" b="1">
                <a:solidFill>
                  <a:schemeClr val="tx1"/>
                </a:solidFill>
              </a:defRPr>
            </a:lvl1pPr>
          </a:lstStyle>
          <a:p>
            <a:fld id="{CBA53E11-492D-48B3-9F9B-09541CA2A39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838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  <p:sldLayoutId id="2147483725" r:id="rId19"/>
    <p:sldLayoutId id="2147483726" r:id="rId20"/>
    <p:sldLayoutId id="2147483727" r:id="rId21"/>
    <p:sldLayoutId id="2147483728" r:id="rId22"/>
    <p:sldLayoutId id="2147483729" r:id="rId23"/>
    <p:sldLayoutId id="2147483730" r:id="rId24"/>
    <p:sldLayoutId id="2147483731" r:id="rId25"/>
    <p:sldLayoutId id="2147483732" r:id="rId26"/>
    <p:sldLayoutId id="2147483733" r:id="rId27"/>
    <p:sldLayoutId id="2147483734" r:id="rId28"/>
    <p:sldLayoutId id="2147483735" r:id="rId29"/>
    <p:sldLayoutId id="2147483736" r:id="rId30"/>
    <p:sldLayoutId id="2147483737" r:id="rId31"/>
    <p:sldLayoutId id="2147483738" r:id="rId32"/>
    <p:sldLayoutId id="2147483739" r:id="rId33"/>
    <p:sldLayoutId id="2147483740" r:id="rId34"/>
    <p:sldLayoutId id="2147483741" r:id="rId35"/>
    <p:sldLayoutId id="2147483742" r:id="rId36"/>
    <p:sldLayoutId id="2147483743" r:id="rId37"/>
    <p:sldLayoutId id="2147483744" r:id="rId38"/>
    <p:sldLayoutId id="2147483745" r:id="rId39"/>
    <p:sldLayoutId id="2147483746" r:id="rId40"/>
    <p:sldLayoutId id="2147483747" r:id="rId41"/>
    <p:sldLayoutId id="2147483748" r:id="rId42"/>
    <p:sldLayoutId id="2147483749" r:id="rId43"/>
    <p:sldLayoutId id="2147483750" r:id="rId44"/>
    <p:sldLayoutId id="2147483751" r:id="rId45"/>
    <p:sldLayoutId id="2147483752" r:id="rId46"/>
    <p:sldLayoutId id="2147483753" r:id="rId47"/>
    <p:sldLayoutId id="2147483754" r:id="rId48"/>
    <p:sldLayoutId id="2147483755" r:id="rId49"/>
    <p:sldLayoutId id="2147483756" r:id="rId50"/>
    <p:sldLayoutId id="2147483757" r:id="rId51"/>
    <p:sldLayoutId id="2147483758" r:id="rId52"/>
    <p:sldLayoutId id="2147483759" r:id="rId53"/>
    <p:sldLayoutId id="2147483760" r:id="rId54"/>
    <p:sldLayoutId id="2147483761" r:id="rId55"/>
    <p:sldLayoutId id="2147483762" r:id="rId56"/>
    <p:sldLayoutId id="2147483763" r:id="rId5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00"/>
        </a:spcAft>
        <a:buFont typeface="Wingdings" panose="05000000000000000000" pitchFamily="2" charset="2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60000" indent="-1800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113">
          <p15:clr>
            <a:srgbClr val="F26B43"/>
          </p15:clr>
        </p15:guide>
        <p15:guide id="4" pos="7225">
          <p15:clr>
            <a:srgbClr val="F26B43"/>
          </p15:clr>
        </p15:guide>
        <p15:guide id="5" orient="horz" pos="114">
          <p15:clr>
            <a:srgbClr val="F26B43"/>
          </p15:clr>
        </p15:guide>
        <p15:guide id="6" orient="horz" pos="4205">
          <p15:clr>
            <a:srgbClr val="F26B43"/>
          </p15:clr>
        </p15:guide>
        <p15:guide id="7" orient="horz" pos="3816">
          <p15:clr>
            <a:srgbClr val="F26B43"/>
          </p15:clr>
        </p15:guide>
        <p15:guide id="8" orient="horz" pos="794">
          <p15:clr>
            <a:srgbClr val="F26B43"/>
          </p15:clr>
        </p15:guide>
        <p15:guide id="9" pos="454">
          <p15:clr>
            <a:srgbClr val="F26B43"/>
          </p15:clr>
        </p15:guide>
        <p15:guide id="10" pos="755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prostatecanceruk.org/for-health-professionals/best-practice-and-innovation/innovation-event-optimising-the-diagnostic-pathway" TargetMode="External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5A239-8F39-2B88-4468-314D6E53D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" y="164240"/>
            <a:ext cx="10033579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Cancer Programme Deliverables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9FD1F4-E542-ED93-0DB9-2A7703C70E18}"/>
              </a:ext>
            </a:extLst>
          </p:cNvPr>
          <p:cNvSpPr txBox="1"/>
          <p:nvPr/>
        </p:nvSpPr>
        <p:spPr>
          <a:xfrm>
            <a:off x="71120" y="1742658"/>
            <a:ext cx="1193800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Cancer Programme – Operational Performance Deliverables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Run specific projects addressing; 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mitigating known seasonal challenges; ii)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rolling out the MDT streamlining guidance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iii) safety netting for abnormal radiology and pathology; and iv) treatment waiting times for radiotherapy.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Cancer Programme – Priority Pathway Deliverables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Lead a project with secondary care partners to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implement risk stratification tools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such as Predict/ Cambridge Prognostic Groups, to reduce unnecessary progression to biopsy and/or progression to treatment regimens.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Complete the implementation of nurse-led LATP biopsy services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providers delivering prostate pathways.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 with providers in tiering where Urology has been identified as a priority pathway and those with lower than 60% FDS performance on the USC Urology/prostate pathway to complete a baseline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pathway analyser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30 patients, investigate and identify challenges, agree recommendations and next steps for improvement. This should include a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focus on the wider Urology pathway beyond Prostate cancer, with a particular focus on bladder cancer pathways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where there are significant and growing challenges. Priority should be given to tier 1 providers in Q1, with other tiered providers prioritised for action by end Q2.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Support and hold providers to account for delivery of improvement plans, including repeating pathway analysis at 6 months post baseline to evaluate impact of action/ recovery plan.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National Cancer Programme – Treatment Variation Deliverables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Implement national priority recommendations from clinical audit/GIRFT reports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reduce variation in treatment: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87680" marR="0" lvl="1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Prostate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&gt;75% of men receiving radical treatment for high-risk/locally advanced prostate cancer 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F6D7C3-9988-36A4-8D28-82C7D8B63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0726" y="164240"/>
            <a:ext cx="1883827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73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3C574-0F2D-55D3-3907-29F359253E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988" y="360160"/>
            <a:ext cx="9722025" cy="708415"/>
          </a:xfrm>
        </p:spPr>
        <p:txBody>
          <a:bodyPr/>
          <a:lstStyle/>
          <a:p>
            <a:r>
              <a:rPr lang="en-GB" sz="3600" dirty="0"/>
              <a:t>National Cancer Programme Focus for Urology 24.25: COSD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6A3F74-4767-8E1E-F0BB-716273A73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8574"/>
            <a:ext cx="12047012" cy="578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362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3C574-0F2D-55D3-3907-29F359253E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988" y="360160"/>
            <a:ext cx="9722025" cy="708415"/>
          </a:xfrm>
        </p:spPr>
        <p:txBody>
          <a:bodyPr/>
          <a:lstStyle/>
          <a:p>
            <a:r>
              <a:rPr lang="en-GB" sz="3600" dirty="0"/>
              <a:t>National Cancer Programme Focus for Urology 24.25 (COSD)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5D1763-8850-8E9B-1FCD-2CF19CCFC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8575"/>
            <a:ext cx="12192000" cy="572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11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4A786-285C-4338-4E47-2582FB856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 picture containing knife&#10;&#10;Description automatically generated">
            <a:extLst>
              <a:ext uri="{FF2B5EF4-FFF2-40B4-BE49-F238E27FC236}">
                <a16:creationId xmlns:a16="http://schemas.microsoft.com/office/drawing/2014/main" id="{CA0666FF-FDD3-1B7E-B90F-AF7F93DB5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2550" y="53975"/>
            <a:ext cx="194945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BC0AE5E-8F43-01D4-B158-CE60CCABBA1C}"/>
              </a:ext>
            </a:extLst>
          </p:cNvPr>
          <p:cNvSpPr txBox="1">
            <a:spLocks/>
          </p:cNvSpPr>
          <p:nvPr/>
        </p:nvSpPr>
        <p:spPr>
          <a:xfrm>
            <a:off x="484271" y="108030"/>
            <a:ext cx="8185432" cy="682463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5E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Calibri" panose="020F0502020204030204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DD565E8-59A7-8E3C-262E-D0CE56CBF566}"/>
              </a:ext>
            </a:extLst>
          </p:cNvPr>
          <p:cNvSpPr txBox="1">
            <a:spLocks/>
          </p:cNvSpPr>
          <p:nvPr/>
        </p:nvSpPr>
        <p:spPr>
          <a:xfrm>
            <a:off x="-119600" y="-25816"/>
            <a:ext cx="10292967" cy="6824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005EB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5EB8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SWAG CA and Provider Performance Improvement </a:t>
            </a:r>
            <a:r>
              <a:rPr lang="en-GB" sz="2800" dirty="0"/>
              <a:t>plans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5EB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289238-3CA8-4B05-307F-35EF45D80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289" y="924339"/>
            <a:ext cx="8741663" cy="585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854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3C574-0F2D-55D3-3907-29F359253E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735" y="709314"/>
            <a:ext cx="9722025" cy="708415"/>
          </a:xfrm>
        </p:spPr>
        <p:txBody>
          <a:bodyPr/>
          <a:lstStyle/>
          <a:p>
            <a:r>
              <a:rPr lang="en-GB" sz="3600" dirty="0"/>
              <a:t>National Cancer Programme Focus for Urology 24.25 Improvement plans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8E278FA-C941-73A1-ADE7-672F51D5F2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943846"/>
              </p:ext>
            </p:extLst>
          </p:nvPr>
        </p:nvGraphicFramePr>
        <p:xfrm>
          <a:off x="978704" y="2143351"/>
          <a:ext cx="10468659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2508">
                  <a:extLst>
                    <a:ext uri="{9D8B030D-6E8A-4147-A177-3AD203B41FA5}">
                      <a16:colId xmlns:a16="http://schemas.microsoft.com/office/drawing/2014/main" val="1711795126"/>
                    </a:ext>
                  </a:extLst>
                </a:gridCol>
                <a:gridCol w="3751821">
                  <a:extLst>
                    <a:ext uri="{9D8B030D-6E8A-4147-A177-3AD203B41FA5}">
                      <a16:colId xmlns:a16="http://schemas.microsoft.com/office/drawing/2014/main" val="1234403142"/>
                    </a:ext>
                  </a:extLst>
                </a:gridCol>
                <a:gridCol w="1472557">
                  <a:extLst>
                    <a:ext uri="{9D8B030D-6E8A-4147-A177-3AD203B41FA5}">
                      <a16:colId xmlns:a16="http://schemas.microsoft.com/office/drawing/2014/main" val="3156689638"/>
                    </a:ext>
                  </a:extLst>
                </a:gridCol>
                <a:gridCol w="3761773">
                  <a:extLst>
                    <a:ext uri="{9D8B030D-6E8A-4147-A177-3AD203B41FA5}">
                      <a16:colId xmlns:a16="http://schemas.microsoft.com/office/drawing/2014/main" val="34347776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Provider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Plans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Provider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Plans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590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Improvement oversight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Front door: Standardise triage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LATP </a:t>
                      </a:r>
                      <a:r>
                        <a:rPr lang="en-GB" dirty="0" err="1"/>
                        <a:t>demand:capacity</a:t>
                      </a:r>
                      <a:endParaRPr lang="en-GB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N/S LATP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CDC opportunities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GHFT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Insights: deep dive and SW Dashboard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Workforce: Additional LATP (328) and flexi (504) capacity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MDT clinics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UIU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60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SDHFT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Insights (pathway analysis &amp; D:C)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LATP, OPA, TURBT &amp; TULA capacity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N/S LATP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Diagnostic TATs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Introduce STT and reduce Diagnostic TATs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dirty="0"/>
                        <a:t>TBC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LATP capacity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3T scanner / UIU?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1099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0877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3C574-0F2D-55D3-3907-29F359253E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988" y="405785"/>
            <a:ext cx="9722025" cy="708415"/>
          </a:xfrm>
        </p:spPr>
        <p:txBody>
          <a:bodyPr/>
          <a:lstStyle/>
          <a:p>
            <a:r>
              <a:rPr lang="en-GB" sz="3600" dirty="0"/>
              <a:t>National Cancer Programme Focus for Urology 24.25 Investment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4D07C12-04A1-7D54-26AA-46704563C8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78562"/>
              </p:ext>
            </p:extLst>
          </p:nvPr>
        </p:nvGraphicFramePr>
        <p:xfrm>
          <a:off x="6400703" y="1372211"/>
          <a:ext cx="4918625" cy="376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377">
                  <a:extLst>
                    <a:ext uri="{9D8B030D-6E8A-4147-A177-3AD203B41FA5}">
                      <a16:colId xmlns:a16="http://schemas.microsoft.com/office/drawing/2014/main" val="438633575"/>
                    </a:ext>
                  </a:extLst>
                </a:gridCol>
                <a:gridCol w="3767248">
                  <a:extLst>
                    <a:ext uri="{9D8B030D-6E8A-4147-A177-3AD203B41FA5}">
                      <a16:colId xmlns:a16="http://schemas.microsoft.com/office/drawing/2014/main" val="1736933670"/>
                    </a:ext>
                  </a:extLst>
                </a:gridCol>
              </a:tblGrid>
              <a:tr h="188208">
                <a:tc>
                  <a:txBody>
                    <a:bodyPr/>
                    <a:lstStyle/>
                    <a:p>
                      <a:r>
                        <a:rPr lang="en-GB" dirty="0"/>
                        <a:t>Provider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Initiative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35866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RUH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Additional 500 haematuria USS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0327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Cystoscopy scopes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715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Surgical care practitioner (increase consultant OPA clinic capacity)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096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Prostate theatre or LATP WLIs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90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SDHFT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Prostate Cancer Nurse practitioner to support triage and LATP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0571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0.5 WTE Consultant Surgeon Fixed term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82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UHBW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Uro-oncology specialty Doctor 10PAs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23874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AEBD107-94A0-965C-5E97-D98E66A6A8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3900157"/>
              </p:ext>
            </p:extLst>
          </p:nvPr>
        </p:nvGraphicFramePr>
        <p:xfrm>
          <a:off x="447553" y="1372211"/>
          <a:ext cx="5034116" cy="441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1045">
                  <a:extLst>
                    <a:ext uri="{9D8B030D-6E8A-4147-A177-3AD203B41FA5}">
                      <a16:colId xmlns:a16="http://schemas.microsoft.com/office/drawing/2014/main" val="1828956814"/>
                    </a:ext>
                  </a:extLst>
                </a:gridCol>
                <a:gridCol w="3923071">
                  <a:extLst>
                    <a:ext uri="{9D8B030D-6E8A-4147-A177-3AD203B41FA5}">
                      <a16:colId xmlns:a16="http://schemas.microsoft.com/office/drawing/2014/main" val="11387101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Provider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Initiative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5581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NBT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Pathology enhanced rates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9337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Improvement Clinical Leadership (Pathology and Radiology)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00645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Band 7 Urology CNS 1wte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85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GHFT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Urology Band 3 1 </a:t>
                      </a:r>
                      <a:r>
                        <a:rPr lang="en-GB" dirty="0" err="1"/>
                        <a:t>wte</a:t>
                      </a:r>
                      <a:r>
                        <a:rPr lang="en-GB" dirty="0"/>
                        <a:t> MDT coordination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0727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Same day biopsy pilot (pathology uplift B3-7)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343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7 sessions per week Flexi cystoscopy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963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Cancer Faster diagnosis front door –admin, </a:t>
                      </a:r>
                      <a:r>
                        <a:rPr lang="en-GB"/>
                        <a:t>project management, CNS </a:t>
                      </a:r>
                      <a:r>
                        <a:rPr lang="en-GB" dirty="0"/>
                        <a:t>triage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4578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1.5PA Radiology reporting – bladder pathway improvement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83949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86C1D89-7A8C-64AA-E5C9-31ED6D41D411}"/>
              </a:ext>
            </a:extLst>
          </p:cNvPr>
          <p:cNvSpPr txBox="1"/>
          <p:nvPr/>
        </p:nvSpPr>
        <p:spPr>
          <a:xfrm>
            <a:off x="6400703" y="5451676"/>
            <a:ext cx="49186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c860k investment in pathway transformation and performance improvement </a:t>
            </a:r>
          </a:p>
        </p:txBody>
      </p:sp>
    </p:spTree>
    <p:extLst>
      <p:ext uri="{BB962C8B-B14F-4D97-AF65-F5344CB8AC3E}">
        <p14:creationId xmlns:p14="http://schemas.microsoft.com/office/powerpoint/2010/main" val="765767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F6401-CB70-C53D-9C29-453EEF7008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Cancer alliance</a:t>
            </a:r>
            <a:br>
              <a:rPr lang="en-GB" dirty="0"/>
            </a:br>
            <a:r>
              <a:rPr lang="en-GB" dirty="0"/>
              <a:t>comms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7AD091-0845-D47B-DA8E-0C40BA21FF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5</a:t>
            </a:r>
            <a:r>
              <a:rPr lang="en-GB" baseline="30000" dirty="0"/>
              <a:t>th</a:t>
            </a:r>
            <a:r>
              <a:rPr lang="en-GB" dirty="0"/>
              <a:t> June 2024</a:t>
            </a:r>
          </a:p>
        </p:txBody>
      </p:sp>
    </p:spTree>
    <p:extLst>
      <p:ext uri="{BB962C8B-B14F-4D97-AF65-F5344CB8AC3E}">
        <p14:creationId xmlns:p14="http://schemas.microsoft.com/office/powerpoint/2010/main" val="638194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1D2B816-4EA4-9D06-F0E2-68F4F8CF0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Innovation event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0F5A6D7-4386-21D2-F0C6-A47DC2962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5611" y="670165"/>
            <a:ext cx="2497037" cy="4797425"/>
          </a:xfrm>
        </p:spPr>
        <p:txBody>
          <a:bodyPr/>
          <a:lstStyle/>
          <a:p>
            <a:r>
              <a:rPr lang="en-GB" dirty="0"/>
              <a:t>26</a:t>
            </a:r>
            <a:r>
              <a:rPr lang="en-GB" baseline="30000" dirty="0"/>
              <a:t>th</a:t>
            </a:r>
            <a:r>
              <a:rPr lang="en-GB" dirty="0"/>
              <a:t> July </a:t>
            </a:r>
          </a:p>
          <a:p>
            <a:endParaRPr lang="en-GB" dirty="0"/>
          </a:p>
          <a:p>
            <a:r>
              <a:rPr lang="en-GB" dirty="0"/>
              <a:t>Faster Diagnosis Pathway Innovations </a:t>
            </a:r>
          </a:p>
          <a:p>
            <a:endParaRPr lang="en-GB" dirty="0"/>
          </a:p>
          <a:p>
            <a:r>
              <a:rPr lang="en-GB" dirty="0"/>
              <a:t>12pm-1.30pm </a:t>
            </a:r>
          </a:p>
          <a:p>
            <a:endParaRPr lang="en-GB" dirty="0"/>
          </a:p>
          <a:p>
            <a:r>
              <a:rPr lang="en-GB" dirty="0">
                <a:hlinkClick r:id="rId2"/>
              </a:rPr>
              <a:t>Register</a:t>
            </a:r>
            <a:endParaRPr lang="en-GB" dirty="0"/>
          </a:p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F5218-98DE-2231-7C87-711AF8B00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71463" y="357648"/>
            <a:ext cx="8623903" cy="4797425"/>
          </a:xfrm>
        </p:spPr>
        <p:txBody>
          <a:bodyPr/>
          <a:lstStyle/>
          <a:p>
            <a:pPr algn="l"/>
            <a:r>
              <a:rPr lang="en-GB" b="1" i="0" dirty="0">
                <a:solidFill>
                  <a:srgbClr val="1C1C1C"/>
                </a:solidFill>
                <a:effectLst/>
                <a:latin typeface="transcript pro"/>
              </a:rPr>
              <a:t>Dr Netty Kinsella RN, MSc. PhD</a:t>
            </a:r>
            <a:r>
              <a:rPr lang="en-GB" b="0" i="0" dirty="0">
                <a:solidFill>
                  <a:srgbClr val="1C1C1C"/>
                </a:solidFill>
                <a:effectLst/>
                <a:latin typeface="transcript pro"/>
              </a:rPr>
              <a:t> </a:t>
            </a:r>
          </a:p>
          <a:p>
            <a:pPr algn="l"/>
            <a:r>
              <a:rPr lang="en-GB" b="0" i="0" dirty="0">
                <a:solidFill>
                  <a:srgbClr val="1C1C1C"/>
                </a:solidFill>
                <a:effectLst/>
                <a:latin typeface="transcript pro"/>
              </a:rPr>
              <a:t>Dr Kinsella is a Uro-Oncology Nurse Consultant at The Royal Marsden NHS Foundation Trust. She'll be sharing The Royal Marsden, London’s pilot project reducing the time to prostate cancer diagnosis.</a:t>
            </a:r>
          </a:p>
          <a:p>
            <a:pPr algn="l"/>
            <a:r>
              <a:rPr lang="en-GB" b="1" i="0" dirty="0" err="1">
                <a:solidFill>
                  <a:srgbClr val="1C1C1C"/>
                </a:solidFill>
                <a:effectLst/>
                <a:latin typeface="transcript pro"/>
              </a:rPr>
              <a:t>Jaimin</a:t>
            </a:r>
            <a:r>
              <a:rPr lang="en-GB" b="1" i="0" dirty="0">
                <a:solidFill>
                  <a:srgbClr val="1C1C1C"/>
                </a:solidFill>
                <a:effectLst/>
                <a:latin typeface="transcript pro"/>
              </a:rPr>
              <a:t> Bhatt</a:t>
            </a:r>
            <a:r>
              <a:rPr lang="en-GB" b="0" i="0" dirty="0">
                <a:solidFill>
                  <a:srgbClr val="1C1C1C"/>
                </a:solidFill>
                <a:effectLst/>
                <a:latin typeface="transcript pro"/>
              </a:rPr>
              <a:t> </a:t>
            </a:r>
          </a:p>
          <a:p>
            <a:pPr algn="l"/>
            <a:r>
              <a:rPr lang="en-GB" b="0" i="0" dirty="0" err="1">
                <a:solidFill>
                  <a:srgbClr val="1C1C1C"/>
                </a:solidFill>
                <a:effectLst/>
                <a:latin typeface="transcript pro"/>
              </a:rPr>
              <a:t>Jaimin</a:t>
            </a:r>
            <a:r>
              <a:rPr lang="en-GB" b="0" i="0" dirty="0">
                <a:solidFill>
                  <a:srgbClr val="1C1C1C"/>
                </a:solidFill>
                <a:effectLst/>
                <a:latin typeface="transcript pro"/>
              </a:rPr>
              <a:t> is a Consultant Urological and Robotic Surgeon at Queen Elizabeth University Hospital, NHS Greater Glasgow and Clyde, Glasgow. He'll be sharing Queen Elizabeth University Hospital, Glasgow’s, personalised pathways work '</a:t>
            </a:r>
            <a:r>
              <a:rPr lang="en-GB" b="0" i="1" dirty="0">
                <a:solidFill>
                  <a:srgbClr val="1C1C1C"/>
                </a:solidFill>
                <a:effectLst/>
                <a:latin typeface="transcript pro"/>
              </a:rPr>
              <a:t>Filters and Cascades'.</a:t>
            </a:r>
            <a:endParaRPr lang="en-GB" b="0" i="0" dirty="0">
              <a:solidFill>
                <a:srgbClr val="1C1C1C"/>
              </a:solidFill>
              <a:effectLst/>
              <a:latin typeface="transcript pro"/>
            </a:endParaRPr>
          </a:p>
          <a:p>
            <a:pPr algn="l"/>
            <a:r>
              <a:rPr lang="en-GB" b="1" i="0" dirty="0">
                <a:solidFill>
                  <a:srgbClr val="1C1C1C"/>
                </a:solidFill>
                <a:effectLst/>
                <a:latin typeface="transcript pro"/>
              </a:rPr>
              <a:t>Rachel Baker-Green and Arbaaz </a:t>
            </a:r>
            <a:r>
              <a:rPr lang="en-GB" b="1" i="0" dirty="0" err="1">
                <a:solidFill>
                  <a:srgbClr val="1C1C1C"/>
                </a:solidFill>
                <a:effectLst/>
                <a:latin typeface="transcript pro"/>
              </a:rPr>
              <a:t>Allybux</a:t>
            </a:r>
            <a:r>
              <a:rPr lang="en-GB" b="0" i="0" dirty="0">
                <a:solidFill>
                  <a:srgbClr val="1C1C1C"/>
                </a:solidFill>
                <a:effectLst/>
                <a:latin typeface="transcript pro"/>
              </a:rPr>
              <a:t> </a:t>
            </a:r>
          </a:p>
          <a:p>
            <a:pPr algn="l"/>
            <a:r>
              <a:rPr lang="en-GB" b="0" i="0" dirty="0">
                <a:solidFill>
                  <a:srgbClr val="1C1C1C"/>
                </a:solidFill>
                <a:effectLst/>
                <a:latin typeface="transcript pro"/>
              </a:rPr>
              <a:t>Rachel Baker-Green is a Metastatic Renal Cancer Clinical Nurse Specialist and her colleague Arbaaz </a:t>
            </a:r>
            <a:r>
              <a:rPr lang="en-GB" b="0" i="0" dirty="0" err="1">
                <a:solidFill>
                  <a:srgbClr val="1C1C1C"/>
                </a:solidFill>
                <a:effectLst/>
                <a:latin typeface="transcript pro"/>
              </a:rPr>
              <a:t>Allybux</a:t>
            </a:r>
            <a:r>
              <a:rPr lang="en-GB" b="0" i="0" dirty="0">
                <a:solidFill>
                  <a:srgbClr val="1C1C1C"/>
                </a:solidFill>
                <a:effectLst/>
                <a:latin typeface="transcript pro"/>
              </a:rPr>
              <a:t> are from Leeds Teaching Hospitals NHS Trust. They'll be sharing insights into making the pathway more efficient and how they are engaging men from Black communities.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38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C2D37C5-0377-F903-D30A-5F47449E7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GB" dirty="0"/>
              <a:t>PROSTATE CANCER UK EARLY DIAGNOSIS WEBINAR </a:t>
            </a:r>
          </a:p>
        </p:txBody>
      </p:sp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71035358-BBDF-ED09-4D59-FFFB9854E0BB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782638" y="1116393"/>
          <a:ext cx="5041900" cy="4797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02AB76-ACB8-96C6-EA6C-479DFF7AB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116393"/>
            <a:ext cx="5760240" cy="4725539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</a:rPr>
              <a:t>Learn the high-risk demographics for prostate cancer.   </a:t>
            </a:r>
            <a:endParaRPr lang="en-GB" b="0" i="0" dirty="0">
              <a:effectLst/>
              <a:cs typeface="Arial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</a:rPr>
              <a:t>Assess (&amp; reassess) need for PSA blood testing.   </a:t>
            </a:r>
            <a:endParaRPr lang="en-GB" b="0" i="0" dirty="0">
              <a:effectLst/>
              <a:cs typeface="Arial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</a:rPr>
              <a:t>Explain the recent changes in the diagnostic pathway.  </a:t>
            </a:r>
            <a:endParaRPr lang="en-GB" b="0" i="0" dirty="0">
              <a:effectLst/>
              <a:cs typeface="Arial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</a:rPr>
              <a:t>Understand the key health inequalities/inequities in prostate cancer.   </a:t>
            </a:r>
            <a:endParaRPr lang="en-GB" b="0" i="0" dirty="0">
              <a:effectLst/>
              <a:cs typeface="Arial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</a:rPr>
              <a:t>Learn the latest PCN DES requirements.   </a:t>
            </a:r>
            <a:endParaRPr lang="en-GB" b="0" i="0" dirty="0">
              <a:effectLst/>
              <a:cs typeface="Arial"/>
            </a:endParaRPr>
          </a:p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</a:rPr>
              <a:t>Identify where to signpost patients for more information. </a:t>
            </a:r>
            <a:endParaRPr lang="en-GB" b="0" i="0" dirty="0">
              <a:effectLst/>
              <a:cs typeface="Arial"/>
            </a:endParaRPr>
          </a:p>
          <a:p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BEF5EAD0-627E-9304-EF08-4C35F274B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© Prostate Cancer UK 2023</a:t>
            </a:r>
          </a:p>
        </p:txBody>
      </p:sp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8E97BBD4-60E1-79CE-89CB-1F9CD4E1A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CBA53E11-492D-48B3-9F9B-09541CA2A39A}" type="slidenum">
              <a:rPr kumimoji="0" lang="en-GB" sz="1800" b="1" i="0" u="none" strike="noStrike" kern="1200" cap="none" spc="0" normalizeH="0" baseline="0" noProof="0" smtClean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 descr="A qr code with black squares&#10;&#10;Description automatically generated">
            <a:extLst>
              <a:ext uri="{FF2B5EF4-FFF2-40B4-BE49-F238E27FC236}">
                <a16:creationId xmlns:a16="http://schemas.microsoft.com/office/drawing/2014/main" id="{02627A69-937A-C8E8-4301-06F7A6F0F3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139" y="5682136"/>
            <a:ext cx="792497" cy="79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43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5A239-8F39-2B88-4468-314D6E53D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4078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Cancer Programme Deliverables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0B02B3-FC85-DB64-00D0-C8F070620C1F}"/>
              </a:ext>
            </a:extLst>
          </p:cNvPr>
          <p:cNvSpPr txBox="1"/>
          <p:nvPr/>
        </p:nvSpPr>
        <p:spPr>
          <a:xfrm>
            <a:off x="285894" y="1657893"/>
            <a:ext cx="1140968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SW Prostate Group and SWAG Clinical Advisory Group alignment of work plans Q4 23.24 for inclusion in SWAG CA 24.25 plan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Contribute to development and adopt use of prognostic predictive tools for referral and triage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 and complete an Audit of Prostate staging practices: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prostatE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caNcer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stagInG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iMAging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(ENIGMA) audit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Fund, utilise pathway and practice intelligence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further develop the SW Prostate dashboard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Understand and investigate variation in radical treatment decision making with a view to achieving &gt;75%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men receiving radical treatment for high-risk/locally advanced prostate cancer across SWAG providers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Support innovations Ai programme: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Deontics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and Lucida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Roll out Nurse led LATP biopsy where not currently optimised and review opportunity for NBT training accreditation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Support the development of Urology Investigation Units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Identify Bladder pathway improvement priorities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Improvement in Core quality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Since these discussions conversations with the National Cancer Programme have clarified the expectations requirements regarding MDT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streamlining and there is an expectation of development of Standards of Care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9AD84C-96D3-5D51-33B9-299061A41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1013" y="133760"/>
            <a:ext cx="1883827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52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5A239-8F39-2B88-4468-314D6E53D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15" y="140672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 Prostate Dashboard: 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Fund, utilise pathway and practice intelligence </a:t>
            </a:r>
            <a:r>
              <a:rPr lang="en-GB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further develop the SW Prostate dashboard</a:t>
            </a:r>
            <a:b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GB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9AD84C-96D3-5D51-33B9-299061A41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1013" y="133760"/>
            <a:ext cx="1883827" cy="7620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C6B3AD-92C5-5CC9-3C05-DC2E276158D6}"/>
              </a:ext>
            </a:extLst>
          </p:cNvPr>
          <p:cNvSpPr txBox="1"/>
          <p:nvPr/>
        </p:nvSpPr>
        <p:spPr>
          <a:xfrm>
            <a:off x="358815" y="2829559"/>
            <a:ext cx="11192719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GB" sz="2000" spc="-3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An extension of the current Prostate dashboard, this will include ensuring access and maintaining the data freshness. There is also the need to refresh the data sharing agreements.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GB" sz="2000" spc="-3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As above,  with the following enhancements to the dashboard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n-GB" sz="2000" spc="-3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addition of </a:t>
            </a:r>
            <a:r>
              <a:rPr lang="en-GB" sz="2000" spc="-35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patient demographic </a:t>
            </a:r>
            <a:r>
              <a:rPr lang="en-GB" sz="2000" spc="-3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en-GB" sz="2000" spc="-35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incl</a:t>
            </a:r>
            <a:r>
              <a:rPr lang="en-GB" sz="2000" spc="-3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ethnicity and deprivation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n-GB" sz="2000" spc="-3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 automatic download of data from the SCR to the Dashboard (maybe up to 70% ) </a:t>
            </a:r>
            <a:endParaRPr lang="en-GB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+mj-lt"/>
              <a:buAutoNum type="alphaLcPeriod"/>
            </a:pPr>
            <a:r>
              <a:rPr lang="en-GB" sz="2000" spc="-3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Ingestion of the PYE score of likelihood of cancer into the Prostate dashboard.</a:t>
            </a:r>
          </a:p>
          <a:p>
            <a:pPr lvl="1"/>
            <a:endParaRPr lang="en-GB" sz="2000" spc="-35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spc="-3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Continuation of the dashboard until 31st March 2025 and enhancements specified above	£22,584</a:t>
            </a:r>
          </a:p>
          <a:p>
            <a:endParaRPr lang="en-GB" sz="2000" spc="-35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spc="-3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SOP refreshed and circulated to updated contacts</a:t>
            </a:r>
          </a:p>
          <a:p>
            <a:r>
              <a:rPr lang="en-GB" sz="2000" spc="-3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QA undertaken and circulated</a:t>
            </a:r>
          </a:p>
        </p:txBody>
      </p:sp>
    </p:spTree>
    <p:extLst>
      <p:ext uri="{BB962C8B-B14F-4D97-AF65-F5344CB8AC3E}">
        <p14:creationId xmlns:p14="http://schemas.microsoft.com/office/powerpoint/2010/main" val="2858898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5A239-8F39-2B88-4468-314D6E53D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93" y="1278169"/>
            <a:ext cx="10515600" cy="1325563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 Prostate Dashboard: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Fund, utilise pathway and practice intelligence </a:t>
            </a: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further develop the SW Prostate dashboard</a:t>
            </a:r>
            <a:b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en-GB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en-GB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9AD84C-96D3-5D51-33B9-299061A41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1013" y="133760"/>
            <a:ext cx="1883827" cy="762066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C590FF2-B289-9979-E8C0-8371D7E77D7B}"/>
              </a:ext>
            </a:extLst>
          </p:cNvPr>
          <p:cNvGraphicFramePr>
            <a:graphicFrameLocks noGrp="1"/>
          </p:cNvGraphicFramePr>
          <p:nvPr/>
        </p:nvGraphicFramePr>
        <p:xfrm>
          <a:off x="231493" y="2968906"/>
          <a:ext cx="11026425" cy="3413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9846">
                  <a:extLst>
                    <a:ext uri="{9D8B030D-6E8A-4147-A177-3AD203B41FA5}">
                      <a16:colId xmlns:a16="http://schemas.microsoft.com/office/drawing/2014/main" val="3339824653"/>
                    </a:ext>
                  </a:extLst>
                </a:gridCol>
                <a:gridCol w="1218965">
                  <a:extLst>
                    <a:ext uri="{9D8B030D-6E8A-4147-A177-3AD203B41FA5}">
                      <a16:colId xmlns:a16="http://schemas.microsoft.com/office/drawing/2014/main" val="1837751292"/>
                    </a:ext>
                  </a:extLst>
                </a:gridCol>
                <a:gridCol w="1086851">
                  <a:extLst>
                    <a:ext uri="{9D8B030D-6E8A-4147-A177-3AD203B41FA5}">
                      <a16:colId xmlns:a16="http://schemas.microsoft.com/office/drawing/2014/main" val="529510271"/>
                    </a:ext>
                  </a:extLst>
                </a:gridCol>
                <a:gridCol w="784431">
                  <a:extLst>
                    <a:ext uri="{9D8B030D-6E8A-4147-A177-3AD203B41FA5}">
                      <a16:colId xmlns:a16="http://schemas.microsoft.com/office/drawing/2014/main" val="919093559"/>
                    </a:ext>
                  </a:extLst>
                </a:gridCol>
                <a:gridCol w="1240640">
                  <a:extLst>
                    <a:ext uri="{9D8B030D-6E8A-4147-A177-3AD203B41FA5}">
                      <a16:colId xmlns:a16="http://schemas.microsoft.com/office/drawing/2014/main" val="2564703311"/>
                    </a:ext>
                  </a:extLst>
                </a:gridCol>
                <a:gridCol w="1086851">
                  <a:extLst>
                    <a:ext uri="{9D8B030D-6E8A-4147-A177-3AD203B41FA5}">
                      <a16:colId xmlns:a16="http://schemas.microsoft.com/office/drawing/2014/main" val="2364309499"/>
                    </a:ext>
                  </a:extLst>
                </a:gridCol>
                <a:gridCol w="853586">
                  <a:extLst>
                    <a:ext uri="{9D8B030D-6E8A-4147-A177-3AD203B41FA5}">
                      <a16:colId xmlns:a16="http://schemas.microsoft.com/office/drawing/2014/main" val="1115116020"/>
                    </a:ext>
                  </a:extLst>
                </a:gridCol>
                <a:gridCol w="878357">
                  <a:extLst>
                    <a:ext uri="{9D8B030D-6E8A-4147-A177-3AD203B41FA5}">
                      <a16:colId xmlns:a16="http://schemas.microsoft.com/office/drawing/2014/main" val="3835322347"/>
                    </a:ext>
                  </a:extLst>
                </a:gridCol>
                <a:gridCol w="905192">
                  <a:extLst>
                    <a:ext uri="{9D8B030D-6E8A-4147-A177-3AD203B41FA5}">
                      <a16:colId xmlns:a16="http://schemas.microsoft.com/office/drawing/2014/main" val="155683642"/>
                    </a:ext>
                  </a:extLst>
                </a:gridCol>
                <a:gridCol w="1023890">
                  <a:extLst>
                    <a:ext uri="{9D8B030D-6E8A-4147-A177-3AD203B41FA5}">
                      <a16:colId xmlns:a16="http://schemas.microsoft.com/office/drawing/2014/main" val="4267106557"/>
                    </a:ext>
                  </a:extLst>
                </a:gridCol>
                <a:gridCol w="1117816">
                  <a:extLst>
                    <a:ext uri="{9D8B030D-6E8A-4147-A177-3AD203B41FA5}">
                      <a16:colId xmlns:a16="http://schemas.microsoft.com/office/drawing/2014/main" val="388709094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Top 1</a:t>
                      </a:r>
                      <a:endParaRPr lang="en-GB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Top 2</a:t>
                      </a:r>
                      <a:endParaRPr lang="en-GB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Top 3</a:t>
                      </a:r>
                      <a:endParaRPr lang="en-GB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Top 4</a:t>
                      </a:r>
                      <a:endParaRPr lang="en-GB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Top 5</a:t>
                      </a:r>
                      <a:endParaRPr lang="en-GB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Top 6</a:t>
                      </a:r>
                      <a:endParaRPr lang="en-GB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Top 7</a:t>
                      </a:r>
                      <a:endParaRPr lang="en-GB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</a:rPr>
                        <a:t>Top 8</a:t>
                      </a:r>
                      <a:endParaRPr lang="en-GB" sz="1600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Top 9</a:t>
                      </a:r>
                      <a:endParaRPr lang="en-GB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Top 10</a:t>
                      </a:r>
                      <a:endParaRPr lang="en-GB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99131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All</a:t>
                      </a:r>
                      <a:endParaRPr lang="en-GB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PIRADS Score</a:t>
                      </a:r>
                      <a:endParaRPr lang="en-GB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Likert Score</a:t>
                      </a:r>
                      <a:endParaRPr lang="en-GB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Index Lesion Diameter</a:t>
                      </a:r>
                      <a:endParaRPr lang="en-GB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</a:rPr>
                        <a:t>MRI strength </a:t>
                      </a:r>
                      <a:endParaRPr lang="en-GB" sz="1600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N Stage</a:t>
                      </a:r>
                      <a:endParaRPr lang="en-GB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T Stage</a:t>
                      </a:r>
                      <a:endParaRPr lang="en-GB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Syst Cores</a:t>
                      </a:r>
                      <a:endParaRPr lang="en-GB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 dirty="0" err="1">
                          <a:effectLst/>
                        </a:rPr>
                        <a:t>Targ</a:t>
                      </a:r>
                      <a:r>
                        <a:rPr lang="en-GB" sz="1600" dirty="0">
                          <a:effectLst/>
                        </a:rPr>
                        <a:t> Cores</a:t>
                      </a:r>
                      <a:endParaRPr lang="en-GB" sz="1600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Unspec Cores</a:t>
                      </a:r>
                      <a:endParaRPr lang="en-GB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Left Max Length</a:t>
                      </a:r>
                      <a:endParaRPr lang="en-GB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46551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2022</a:t>
                      </a:r>
                      <a:endParaRPr lang="en-GB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PIRADS Score</a:t>
                      </a:r>
                      <a:endParaRPr lang="en-GB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Index Lesion Diameter</a:t>
                      </a:r>
                      <a:endParaRPr lang="en-GB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Likert Score</a:t>
                      </a:r>
                      <a:endParaRPr lang="en-GB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MRI strength </a:t>
                      </a:r>
                      <a:endParaRPr lang="en-GB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N stage</a:t>
                      </a:r>
                      <a:endParaRPr lang="en-GB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T Stage</a:t>
                      </a:r>
                      <a:endParaRPr lang="en-GB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Syst Cores</a:t>
                      </a:r>
                      <a:endParaRPr lang="en-GB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Targ Cores</a:t>
                      </a:r>
                      <a:endParaRPr lang="en-GB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Unspec Cores</a:t>
                      </a:r>
                      <a:endParaRPr lang="en-GB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Left Max Length</a:t>
                      </a:r>
                      <a:endParaRPr lang="en-GB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17901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2021</a:t>
                      </a:r>
                      <a:endParaRPr lang="en-GB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PIRADS Score</a:t>
                      </a:r>
                      <a:endParaRPr lang="en-GB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Likert Score</a:t>
                      </a:r>
                      <a:endParaRPr lang="en-GB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MRI strength</a:t>
                      </a:r>
                      <a:endParaRPr lang="en-GB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Index Lesion Diameter</a:t>
                      </a:r>
                      <a:endParaRPr lang="en-GB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N stage</a:t>
                      </a:r>
                      <a:endParaRPr lang="en-GB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Syst Cores</a:t>
                      </a:r>
                      <a:endParaRPr lang="en-GB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Targ Cores</a:t>
                      </a:r>
                      <a:endParaRPr lang="en-GB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Unspec Cores</a:t>
                      </a:r>
                      <a:endParaRPr lang="en-GB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T Stage</a:t>
                      </a:r>
                      <a:endParaRPr lang="en-GB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R Max Length</a:t>
                      </a:r>
                      <a:endParaRPr lang="en-GB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93478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2020</a:t>
                      </a:r>
                      <a:endParaRPr lang="en-GB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MRI strength</a:t>
                      </a:r>
                      <a:endParaRPr lang="en-GB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PIRADS Score</a:t>
                      </a:r>
                      <a:endParaRPr lang="en-GB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Left max length</a:t>
                      </a:r>
                      <a:endParaRPr lang="en-GB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Likert Score</a:t>
                      </a:r>
                      <a:endParaRPr lang="en-GB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Index Lesion Diameter</a:t>
                      </a:r>
                      <a:endParaRPr lang="en-GB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SNS Max. Length</a:t>
                      </a:r>
                      <a:endParaRPr lang="en-GB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SNS Cores Inv.</a:t>
                      </a:r>
                      <a:endParaRPr lang="en-GB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Left GS</a:t>
                      </a:r>
                      <a:endParaRPr lang="en-GB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</a:rPr>
                        <a:t>N Stage</a:t>
                      </a:r>
                      <a:endParaRPr lang="en-GB" sz="16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</a:rPr>
                        <a:t>Overall Core Inv.</a:t>
                      </a:r>
                      <a:endParaRPr lang="en-GB" sz="1600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150803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A6EA9D7-9414-2FF2-9C42-FB51BCCE3D9F}"/>
              </a:ext>
            </a:extLst>
          </p:cNvPr>
          <p:cNvSpPr txBox="1"/>
          <p:nvPr/>
        </p:nvSpPr>
        <p:spPr>
          <a:xfrm>
            <a:off x="416689" y="2326511"/>
            <a:ext cx="10938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1.1:  Top 10 incomplete data field for SW Prostate Dashboard for year 2022, 2021 and 2020: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4057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5A239-8F39-2B88-4468-314D6E53D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93" y="1278169"/>
            <a:ext cx="10515600" cy="1325563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 Prostate Dashboard: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Fund, utilise pathway and practice intelligence </a:t>
            </a: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further develop the SW Prostate dashboard</a:t>
            </a:r>
            <a:b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en-GB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en-GB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9AD84C-96D3-5D51-33B9-299061A41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1013" y="133760"/>
            <a:ext cx="1883827" cy="7620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6EA9D7-9414-2FF2-9C42-FB51BCCE3D9F}"/>
              </a:ext>
            </a:extLst>
          </p:cNvPr>
          <p:cNvSpPr txBox="1"/>
          <p:nvPr/>
        </p:nvSpPr>
        <p:spPr>
          <a:xfrm>
            <a:off x="416689" y="2326511"/>
            <a:ext cx="10938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altLang="en-US" sz="1800" b="1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1.2:</a:t>
            </a:r>
            <a:r>
              <a:rPr lang="en-GB" sz="1800" b="1" dirty="0">
                <a:solidFill>
                  <a:srgbClr val="231F2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Top 5 missing data by providers within SWAG for year 2022: </a:t>
            </a:r>
            <a:endParaRPr lang="en-GB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A995605-F676-1148-659C-93D0110A31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422977"/>
              </p:ext>
            </p:extLst>
          </p:nvPr>
        </p:nvGraphicFramePr>
        <p:xfrm>
          <a:off x="648181" y="2900204"/>
          <a:ext cx="10938074" cy="2346960"/>
        </p:xfrm>
        <a:graphic>
          <a:graphicData uri="http://schemas.openxmlformats.org/drawingml/2006/table">
            <a:tbl>
              <a:tblPr firstRow="1" firstCol="1" bandRow="1"/>
              <a:tblGrid>
                <a:gridCol w="1020452">
                  <a:extLst>
                    <a:ext uri="{9D8B030D-6E8A-4147-A177-3AD203B41FA5}">
                      <a16:colId xmlns:a16="http://schemas.microsoft.com/office/drawing/2014/main" val="1646257745"/>
                    </a:ext>
                  </a:extLst>
                </a:gridCol>
                <a:gridCol w="1463843">
                  <a:extLst>
                    <a:ext uri="{9D8B030D-6E8A-4147-A177-3AD203B41FA5}">
                      <a16:colId xmlns:a16="http://schemas.microsoft.com/office/drawing/2014/main" val="1054190804"/>
                    </a:ext>
                  </a:extLst>
                </a:gridCol>
                <a:gridCol w="1463843">
                  <a:extLst>
                    <a:ext uri="{9D8B030D-6E8A-4147-A177-3AD203B41FA5}">
                      <a16:colId xmlns:a16="http://schemas.microsoft.com/office/drawing/2014/main" val="2619467429"/>
                    </a:ext>
                  </a:extLst>
                </a:gridCol>
                <a:gridCol w="1307353">
                  <a:extLst>
                    <a:ext uri="{9D8B030D-6E8A-4147-A177-3AD203B41FA5}">
                      <a16:colId xmlns:a16="http://schemas.microsoft.com/office/drawing/2014/main" val="3320139063"/>
                    </a:ext>
                  </a:extLst>
                </a:gridCol>
                <a:gridCol w="1464930">
                  <a:extLst>
                    <a:ext uri="{9D8B030D-6E8A-4147-A177-3AD203B41FA5}">
                      <a16:colId xmlns:a16="http://schemas.microsoft.com/office/drawing/2014/main" val="831085537"/>
                    </a:ext>
                  </a:extLst>
                </a:gridCol>
                <a:gridCol w="1181291">
                  <a:extLst>
                    <a:ext uri="{9D8B030D-6E8A-4147-A177-3AD203B41FA5}">
                      <a16:colId xmlns:a16="http://schemas.microsoft.com/office/drawing/2014/main" val="3856417089"/>
                    </a:ext>
                  </a:extLst>
                </a:gridCol>
                <a:gridCol w="1342129">
                  <a:extLst>
                    <a:ext uri="{9D8B030D-6E8A-4147-A177-3AD203B41FA5}">
                      <a16:colId xmlns:a16="http://schemas.microsoft.com/office/drawing/2014/main" val="1271237630"/>
                    </a:ext>
                  </a:extLst>
                </a:gridCol>
                <a:gridCol w="1694233">
                  <a:extLst>
                    <a:ext uri="{9D8B030D-6E8A-4147-A177-3AD203B41FA5}">
                      <a16:colId xmlns:a16="http://schemas.microsoft.com/office/drawing/2014/main" val="104229190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2022</a:t>
                      </a:r>
                      <a:endParaRPr lang="en-GB" sz="14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Bath </a:t>
                      </a:r>
                      <a:endParaRPr lang="en-GB" sz="14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Bristol</a:t>
                      </a:r>
                      <a:endParaRPr lang="en-GB" sz="14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Gloucester</a:t>
                      </a:r>
                      <a:endParaRPr lang="en-GB" sz="14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Salisbury</a:t>
                      </a:r>
                      <a:endParaRPr lang="en-GB" sz="14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Swindon</a:t>
                      </a:r>
                      <a:endParaRPr lang="en-GB" sz="14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Taunton</a:t>
                      </a:r>
                      <a:endParaRPr lang="en-GB" sz="14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Weston</a:t>
                      </a:r>
                      <a:endParaRPr lang="en-GB" sz="14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A9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0678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Top 1</a:t>
                      </a:r>
                      <a:endParaRPr lang="en-GB" sz="14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MRI Strength</a:t>
                      </a:r>
                      <a:endParaRPr lang="en-GB" sz="14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Likert Score</a:t>
                      </a:r>
                      <a:endParaRPr lang="en-GB" sz="14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data </a:t>
                      </a:r>
                      <a:endParaRPr lang="en-GB" sz="14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PIRADS Score</a:t>
                      </a:r>
                      <a:endParaRPr lang="en-GB" sz="14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PIRADS Score</a:t>
                      </a:r>
                      <a:endParaRPr lang="en-GB" sz="14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Sys Cores</a:t>
                      </a:r>
                      <a:endParaRPr lang="en-GB" sz="14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Index Lesion Diameter</a:t>
                      </a:r>
                      <a:endParaRPr lang="en-GB" sz="14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0277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Top 2</a:t>
                      </a:r>
                      <a:endParaRPr lang="en-GB" sz="14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PIRADS Score</a:t>
                      </a:r>
                      <a:endParaRPr lang="en-GB" sz="14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Index Lesion Diameter</a:t>
                      </a:r>
                      <a:endParaRPr lang="en-GB" sz="14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data </a:t>
                      </a:r>
                      <a:endParaRPr lang="en-GB" sz="14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Index Lesion Diameter</a:t>
                      </a:r>
                      <a:endParaRPr lang="en-GB" sz="14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 Stage</a:t>
                      </a:r>
                      <a:endParaRPr lang="en-GB" sz="14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 Cores</a:t>
                      </a:r>
                      <a:endParaRPr lang="en-GB" sz="14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Likert Score</a:t>
                      </a:r>
                      <a:endParaRPr lang="en-GB" sz="14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88819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Top 3</a:t>
                      </a:r>
                      <a:endParaRPr lang="en-GB" sz="14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Index Lesion Diameter</a:t>
                      </a:r>
                      <a:endParaRPr lang="en-GB" sz="14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PIRADS Score</a:t>
                      </a:r>
                      <a:endParaRPr lang="en-GB" sz="14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data </a:t>
                      </a:r>
                      <a:endParaRPr lang="en-GB" sz="14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Right GS</a:t>
                      </a:r>
                      <a:endParaRPr lang="en-GB" sz="14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 Stage </a:t>
                      </a:r>
                      <a:endParaRPr lang="en-GB" sz="14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Unspec Cores</a:t>
                      </a:r>
                      <a:endParaRPr lang="en-GB" sz="14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PIRADS Score</a:t>
                      </a:r>
                      <a:endParaRPr lang="en-GB" sz="14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42586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Top 4</a:t>
                      </a:r>
                      <a:endParaRPr lang="en-GB" sz="14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SNS Max. Length</a:t>
                      </a:r>
                      <a:endParaRPr lang="en-GB" sz="14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 Stage</a:t>
                      </a:r>
                      <a:endParaRPr lang="en-GB" sz="14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data </a:t>
                      </a:r>
                      <a:endParaRPr lang="en-GB" sz="14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Left Max. Length</a:t>
                      </a:r>
                      <a:endParaRPr lang="en-GB" sz="14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Targ. Max. Length</a:t>
                      </a:r>
                      <a:endParaRPr lang="en-GB" sz="14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MRI Strength</a:t>
                      </a:r>
                      <a:endParaRPr lang="en-GB" sz="14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Left Cores Inv.  </a:t>
                      </a:r>
                      <a:endParaRPr lang="en-GB" sz="14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584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Top 5</a:t>
                      </a:r>
                      <a:endParaRPr lang="en-GB" sz="14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Likert Score</a:t>
                      </a:r>
                      <a:endParaRPr lang="en-GB" sz="14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 Stage</a:t>
                      </a:r>
                      <a:endParaRPr lang="en-GB" sz="14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No data </a:t>
                      </a:r>
                      <a:endParaRPr lang="en-GB" sz="14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Left GS</a:t>
                      </a:r>
                      <a:endParaRPr lang="en-GB" sz="14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Targ. Cores Inv.</a:t>
                      </a:r>
                      <a:endParaRPr lang="en-GB" sz="14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SNS Max. Length</a:t>
                      </a:r>
                      <a:endParaRPr lang="en-GB" sz="140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Left GS</a:t>
                      </a:r>
                      <a:endParaRPr lang="en-GB" sz="1400" dirty="0">
                        <a:solidFill>
                          <a:srgbClr val="231F2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18747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8A034CF-8222-EB17-B9FA-943A98690DDD}"/>
              </a:ext>
            </a:extLst>
          </p:cNvPr>
          <p:cNvSpPr txBox="1"/>
          <p:nvPr/>
        </p:nvSpPr>
        <p:spPr>
          <a:xfrm>
            <a:off x="648181" y="5579831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Gloucestershire urology navigator onboarded with CM support</a:t>
            </a:r>
          </a:p>
        </p:txBody>
      </p:sp>
    </p:spTree>
    <p:extLst>
      <p:ext uri="{BB962C8B-B14F-4D97-AF65-F5344CB8AC3E}">
        <p14:creationId xmlns:p14="http://schemas.microsoft.com/office/powerpoint/2010/main" val="2960567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5A239-8F39-2B88-4468-314D6E53D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676285"/>
            <a:ext cx="10515600" cy="1325563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 Prostate Dashboard: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Fund, utilise pathway and practice intelligence </a:t>
            </a: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further develop the SW Prostate dashboard: NCP Deliverable Pathway analyser capability</a:t>
            </a:r>
            <a:b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en-GB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en-GB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9AD84C-96D3-5D51-33B9-299061A41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1013" y="133760"/>
            <a:ext cx="1883827" cy="7620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2F4034-4C9D-E946-06C2-CA34ADEF1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1394" y="2001848"/>
            <a:ext cx="9363075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60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5A239-8F39-2B88-4468-314D6E53D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" y="676285"/>
            <a:ext cx="10515600" cy="1325563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 Prostate Dashboard: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Fund, utilise pathway and practice intelligence </a:t>
            </a:r>
            <a:r>
              <a:rPr lang="en-GB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further develop the SW Prostate dashboard: NCP Deliverable Pathway analyser capability</a:t>
            </a:r>
            <a:b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en-GB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en-GB" sz="32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9AD84C-96D3-5D51-33B9-299061A41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1013" y="133760"/>
            <a:ext cx="1883827" cy="7620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F32B0F-7D7B-43A1-AF9A-62C8E5D81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2788" y="1797391"/>
            <a:ext cx="865822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25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5A239-8F39-2B88-4468-314D6E53D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6" y="-23972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 Variation: NPCA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9AD84C-96D3-5D51-33B9-299061A41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1013" y="133760"/>
            <a:ext cx="1883827" cy="762066"/>
          </a:xfrm>
          <a:prstGeom prst="rect">
            <a:avLst/>
          </a:prstGeom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A89A071-35D2-32AB-B9F9-4CFBE55F42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9311126"/>
              </p:ext>
            </p:extLst>
          </p:nvPr>
        </p:nvGraphicFramePr>
        <p:xfrm>
          <a:off x="381965" y="2023218"/>
          <a:ext cx="5312780" cy="4450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B955448B-3257-A6BE-C1DC-F76CC9367D95}"/>
              </a:ext>
            </a:extLst>
          </p:cNvPr>
          <p:cNvSpPr txBox="1"/>
          <p:nvPr/>
        </p:nvSpPr>
        <p:spPr>
          <a:xfrm>
            <a:off x="230625" y="1013360"/>
            <a:ext cx="117307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/>
            <a:r>
              <a:rPr lang="en-GB" sz="18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‘Investigate why men with high-risk/locally advanced disease are not considered for radical treatment’ </a:t>
            </a: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Numerator: number of patients having radical prostatectomy, radiotherapy, or brachytherapy within 12 months of diagnosis​ </a:t>
            </a: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Denominator: number of men with high-risk/locally advanced* prostate cancer​</a:t>
            </a:r>
            <a:endParaRPr lang="en-GB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637901B-4E92-9020-F174-99DAF546FA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9310515"/>
              </p:ext>
            </p:extLst>
          </p:nvPr>
        </p:nvGraphicFramePr>
        <p:xfrm>
          <a:off x="6095999" y="2054224"/>
          <a:ext cx="5714036" cy="44738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25790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EECB23-0DA4-A1A3-06D3-1B5E3E282D44}"/>
              </a:ext>
            </a:extLst>
          </p:cNvPr>
          <p:cNvSpPr txBox="1"/>
          <p:nvPr/>
        </p:nvSpPr>
        <p:spPr>
          <a:xfrm>
            <a:off x="436880" y="1150745"/>
            <a:ext cx="11318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0D737621-5048-6988-7879-E3E3F085123C}"/>
              </a:ext>
            </a:extLst>
          </p:cNvPr>
          <p:cNvSpPr txBox="1">
            <a:spLocks/>
          </p:cNvSpPr>
          <p:nvPr/>
        </p:nvSpPr>
        <p:spPr>
          <a:xfrm>
            <a:off x="436880" y="135350"/>
            <a:ext cx="9183222" cy="68604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50" b="1" kern="1200">
                <a:solidFill>
                  <a:srgbClr val="0070C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prstClr val="white"/>
                </a:solidFill>
                <a:latin typeface="Calibri" panose="020F0502020204030204"/>
              </a:rPr>
              <a:t>Urology CAG – National Cancer Programme 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j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46C579-6E2D-9D5F-6F2F-E625B16FF06A}"/>
              </a:ext>
            </a:extLst>
          </p:cNvPr>
          <p:cNvSpPr txBox="1"/>
          <p:nvPr/>
        </p:nvSpPr>
        <p:spPr>
          <a:xfrm>
            <a:off x="436880" y="1178084"/>
            <a:ext cx="115578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37B864-96A3-6648-C7E9-53F24FC6295E}"/>
              </a:ext>
            </a:extLst>
          </p:cNvPr>
          <p:cNvSpPr txBox="1"/>
          <p:nvPr/>
        </p:nvSpPr>
        <p:spPr>
          <a:xfrm>
            <a:off x="436881" y="918717"/>
            <a:ext cx="7792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23.24 Treatment Variation workstream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2E627BE-82B9-10A0-3FDF-22BB4481F3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469129"/>
              </p:ext>
            </p:extLst>
          </p:nvPr>
        </p:nvGraphicFramePr>
        <p:xfrm>
          <a:off x="436880" y="4541144"/>
          <a:ext cx="11114048" cy="2199199"/>
        </p:xfrm>
        <a:graphic>
          <a:graphicData uri="http://schemas.openxmlformats.org/drawingml/2006/table">
            <a:tbl>
              <a:tblPr/>
              <a:tblGrid>
                <a:gridCol w="853791">
                  <a:extLst>
                    <a:ext uri="{9D8B030D-6E8A-4147-A177-3AD203B41FA5}">
                      <a16:colId xmlns:a16="http://schemas.microsoft.com/office/drawing/2014/main" val="379834579"/>
                    </a:ext>
                  </a:extLst>
                </a:gridCol>
                <a:gridCol w="1549471">
                  <a:extLst>
                    <a:ext uri="{9D8B030D-6E8A-4147-A177-3AD203B41FA5}">
                      <a16:colId xmlns:a16="http://schemas.microsoft.com/office/drawing/2014/main" val="3374619074"/>
                    </a:ext>
                  </a:extLst>
                </a:gridCol>
                <a:gridCol w="1866069">
                  <a:extLst>
                    <a:ext uri="{9D8B030D-6E8A-4147-A177-3AD203B41FA5}">
                      <a16:colId xmlns:a16="http://schemas.microsoft.com/office/drawing/2014/main" val="3436461048"/>
                    </a:ext>
                  </a:extLst>
                </a:gridCol>
                <a:gridCol w="863859">
                  <a:extLst>
                    <a:ext uri="{9D8B030D-6E8A-4147-A177-3AD203B41FA5}">
                      <a16:colId xmlns:a16="http://schemas.microsoft.com/office/drawing/2014/main" val="3923599574"/>
                    </a:ext>
                  </a:extLst>
                </a:gridCol>
                <a:gridCol w="844224">
                  <a:extLst>
                    <a:ext uri="{9D8B030D-6E8A-4147-A177-3AD203B41FA5}">
                      <a16:colId xmlns:a16="http://schemas.microsoft.com/office/drawing/2014/main" val="2402299267"/>
                    </a:ext>
                  </a:extLst>
                </a:gridCol>
                <a:gridCol w="834409">
                  <a:extLst>
                    <a:ext uri="{9D8B030D-6E8A-4147-A177-3AD203B41FA5}">
                      <a16:colId xmlns:a16="http://schemas.microsoft.com/office/drawing/2014/main" val="2626314065"/>
                    </a:ext>
                  </a:extLst>
                </a:gridCol>
                <a:gridCol w="716609">
                  <a:extLst>
                    <a:ext uri="{9D8B030D-6E8A-4147-A177-3AD203B41FA5}">
                      <a16:colId xmlns:a16="http://schemas.microsoft.com/office/drawing/2014/main" val="3614732585"/>
                    </a:ext>
                  </a:extLst>
                </a:gridCol>
                <a:gridCol w="707584">
                  <a:extLst>
                    <a:ext uri="{9D8B030D-6E8A-4147-A177-3AD203B41FA5}">
                      <a16:colId xmlns:a16="http://schemas.microsoft.com/office/drawing/2014/main" val="4143951996"/>
                    </a:ext>
                  </a:extLst>
                </a:gridCol>
                <a:gridCol w="719508">
                  <a:extLst>
                    <a:ext uri="{9D8B030D-6E8A-4147-A177-3AD203B41FA5}">
                      <a16:colId xmlns:a16="http://schemas.microsoft.com/office/drawing/2014/main" val="2276330732"/>
                    </a:ext>
                  </a:extLst>
                </a:gridCol>
                <a:gridCol w="719508">
                  <a:extLst>
                    <a:ext uri="{9D8B030D-6E8A-4147-A177-3AD203B41FA5}">
                      <a16:colId xmlns:a16="http://schemas.microsoft.com/office/drawing/2014/main" val="2808412151"/>
                    </a:ext>
                  </a:extLst>
                </a:gridCol>
                <a:gridCol w="719508">
                  <a:extLst>
                    <a:ext uri="{9D8B030D-6E8A-4147-A177-3AD203B41FA5}">
                      <a16:colId xmlns:a16="http://schemas.microsoft.com/office/drawing/2014/main" val="3135185224"/>
                    </a:ext>
                  </a:extLst>
                </a:gridCol>
                <a:gridCol w="719508">
                  <a:extLst>
                    <a:ext uri="{9D8B030D-6E8A-4147-A177-3AD203B41FA5}">
                      <a16:colId xmlns:a16="http://schemas.microsoft.com/office/drawing/2014/main" val="15645594"/>
                    </a:ext>
                  </a:extLst>
                </a:gridCol>
              </a:tblGrid>
              <a:tr h="117556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Metric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Aug-23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Dec-23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505662"/>
                  </a:ext>
                </a:extLst>
              </a:tr>
              <a:tr h="4161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NBT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GB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Treatments: Reduce variation in treatment across the pathway - Prostate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Investigate why men with high-risk/locally advanced disease are not considered for radical treatment </a:t>
                      </a:r>
                    </a:p>
                    <a:p>
                      <a:pPr algn="ctr" fontAlgn="b"/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1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1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000" b="0" i="1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66.70%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822292"/>
                  </a:ext>
                </a:extLst>
              </a:tr>
              <a:tr h="4161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GB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000" b="0" i="1" u="none" strike="noStrike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000" b="0" i="1" u="none" strike="noStrike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GB" sz="1000" b="0" i="1" u="none" strike="noStrike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7/8</a:t>
                      </a:r>
                    </a:p>
                    <a:p>
                      <a:pPr algn="l" fontAlgn="t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6/8</a:t>
                      </a:r>
                    </a:p>
                    <a:p>
                      <a:pPr algn="l" fontAlgn="t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  <a:p>
                      <a:pPr algn="l" fontAlgn="t"/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6/8</a:t>
                      </a:r>
                    </a:p>
                    <a:p>
                      <a:pPr algn="l" fontAlgn="t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6/20</a:t>
                      </a:r>
                    </a:p>
                    <a:p>
                      <a:pPr algn="l" fontAlgn="t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6/14</a:t>
                      </a:r>
                    </a:p>
                    <a:p>
                      <a:pPr algn="l" fontAlgn="t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  <a:p>
                      <a:pPr algn="l" fontAlgn="t"/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9/11</a:t>
                      </a:r>
                    </a:p>
                    <a:p>
                      <a:pPr algn="l" fontAlgn="t"/>
                      <a:r>
                        <a:rPr lang="en-GB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276119"/>
                  </a:ext>
                </a:extLst>
              </a:tr>
              <a:tr h="4791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RUH*</a:t>
                      </a:r>
                    </a:p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 has not been clinically validated</a:t>
                      </a:r>
                      <a:endParaRPr lang="en-GB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GB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60.0%</a:t>
                      </a:r>
                      <a:b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9/15</a:t>
                      </a:r>
                      <a:b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64.2%</a:t>
                      </a:r>
                      <a:b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9/14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43.8%</a:t>
                      </a:r>
                      <a:b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7/16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42.9%</a:t>
                      </a:r>
                      <a:b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9/21</a:t>
                      </a:r>
                      <a:b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36.8%</a:t>
                      </a:r>
                      <a:b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7/19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36.4%</a:t>
                      </a:r>
                      <a:b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8/22</a:t>
                      </a:r>
                      <a:b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3/13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19/36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17/30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090368"/>
                  </a:ext>
                </a:extLst>
              </a:tr>
              <a:tr h="191394">
                <a:tc vMerge="1">
                  <a:txBody>
                    <a:bodyPr/>
                    <a:lstStyle/>
                    <a:p>
                      <a:pPr algn="ctr" fontAlgn="ctr"/>
                      <a:endParaRPr lang="en-GB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-3</a:t>
                      </a:r>
                      <a:b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– 35</a:t>
                      </a:r>
                    </a:p>
                    <a:p>
                      <a:pPr algn="l" fontAlgn="t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-4</a:t>
                      </a:r>
                      <a:b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– 35</a:t>
                      </a:r>
                    </a:p>
                    <a:p>
                      <a:pPr algn="l" fontAlgn="t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-2</a:t>
                      </a:r>
                      <a:b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– 22</a:t>
                      </a:r>
                    </a:p>
                    <a:p>
                      <a:pPr algn="l" fontAlgn="t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- 1</a:t>
                      </a:r>
                      <a:b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– 27</a:t>
                      </a:r>
                    </a:p>
                    <a:p>
                      <a:pPr algn="l" fontAlgn="t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- 2</a:t>
                      </a:r>
                      <a:b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– 29</a:t>
                      </a:r>
                    </a:p>
                    <a:p>
                      <a:pPr algn="l" fontAlgn="t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  <a:p>
                      <a:pPr algn="l" fontAlgn="t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- 3</a:t>
                      </a:r>
                      <a:b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– 27</a:t>
                      </a:r>
                    </a:p>
                    <a:p>
                      <a:pPr algn="l" fontAlgn="t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11%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– 6</a:t>
                      </a:r>
                    </a:p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– 14</a:t>
                      </a:r>
                    </a:p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– 1</a:t>
                      </a:r>
                    </a:p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– 34</a:t>
                      </a:r>
                    </a:p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– 1</a:t>
                      </a:r>
                    </a:p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– 14</a:t>
                      </a:r>
                    </a:p>
                    <a:p>
                      <a:pPr algn="l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7%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527013"/>
                  </a:ext>
                </a:extLst>
              </a:tr>
              <a:tr h="24205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GHFT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n-GB" sz="10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GB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6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-3</a:t>
                      </a:r>
                      <a:b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- 35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-4</a:t>
                      </a:r>
                      <a:b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- 35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-2</a:t>
                      </a:r>
                      <a:b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- 22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- 1</a:t>
                      </a:r>
                      <a:b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- 27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- 2</a:t>
                      </a:r>
                      <a:b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- 29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t"/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- 3</a:t>
                      </a:r>
                      <a:b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GB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 - 27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856424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1D41913-7910-756A-B01D-BDCDB84764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638712"/>
              </p:ext>
            </p:extLst>
          </p:nvPr>
        </p:nvGraphicFramePr>
        <p:xfrm>
          <a:off x="1288043" y="1342325"/>
          <a:ext cx="3334068" cy="3058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2688">
                  <a:extLst>
                    <a:ext uri="{9D8B030D-6E8A-4147-A177-3AD203B41FA5}">
                      <a16:colId xmlns:a16="http://schemas.microsoft.com/office/drawing/2014/main" val="3087855919"/>
                    </a:ext>
                  </a:extLst>
                </a:gridCol>
                <a:gridCol w="1251380">
                  <a:extLst>
                    <a:ext uri="{9D8B030D-6E8A-4147-A177-3AD203B41FA5}">
                      <a16:colId xmlns:a16="http://schemas.microsoft.com/office/drawing/2014/main" val="2564621859"/>
                    </a:ext>
                  </a:extLst>
                </a:gridCol>
              </a:tblGrid>
              <a:tr h="382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</a:rPr>
                        <a:t>Providers NPCA 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</a:rPr>
                        <a:t>%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62429008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England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69% (2023)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6368877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</a:rPr>
                        <a:t>Gloucestershire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</a:rPr>
                        <a:t>72% (2023)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7949860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</a:rPr>
                        <a:t>North Bristol Trust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</a:rPr>
                        <a:t>65% (2023)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2951714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</a:rPr>
                        <a:t>Royal United Bath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68% (2019)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6631726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</a:rPr>
                        <a:t>Salisbury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61% (2023)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32981844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>
                          <a:effectLst/>
                        </a:rPr>
                        <a:t>Taunton </a:t>
                      </a:r>
                      <a:endParaRPr lang="en-GB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</a:rPr>
                        <a:t>76% (2021)</a:t>
                      </a:r>
                      <a:endParaRPr lang="en-GB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5167441"/>
                  </a:ext>
                </a:extLst>
              </a:tr>
              <a:tr h="3822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Yeovil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65% (2023)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9019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7506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HS_England_Nov15">
  <a:themeElements>
    <a:clrScheme name="NHS England 2014 v2">
      <a:dk1>
        <a:srgbClr val="000000"/>
      </a:dk1>
      <a:lt1>
        <a:srgbClr val="FFFFFF"/>
      </a:lt1>
      <a:dk2>
        <a:srgbClr val="0072C6"/>
      </a:dk2>
      <a:lt2>
        <a:srgbClr val="808080"/>
      </a:lt2>
      <a:accent1>
        <a:srgbClr val="E2E2E2"/>
      </a:accent1>
      <a:accent2>
        <a:srgbClr val="C5DCDF"/>
      </a:accent2>
      <a:accent3>
        <a:srgbClr val="FFFFFF"/>
      </a:accent3>
      <a:accent4>
        <a:srgbClr val="0072C6"/>
      </a:accent4>
      <a:accent5>
        <a:srgbClr val="003893"/>
      </a:accent5>
      <a:accent6>
        <a:srgbClr val="B2C7CA"/>
      </a:accent6>
      <a:hlink>
        <a:srgbClr val="0072C6"/>
      </a:hlink>
      <a:folHlink>
        <a:srgbClr val="9CBDC8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91440" rIns="91440" bIns="9144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889000" rtl="0" eaLnBrk="1" fontAlgn="base" latinLnBrk="0" hangingPunct="1">
          <a:defRPr kumimoji="0" sz="1400" b="0" i="0" u="none" strike="noStrike" cap="none" normalizeH="0" baseline="0" dirty="0" err="1" smtClean="0">
            <a:solidFill>
              <a:schemeClr val="tx1"/>
            </a:solidFill>
            <a:effectLst/>
            <a:latin typeface="+mn-lt"/>
            <a:cs typeface="+mn-cs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noAutofit/>
      </a:bodyPr>
      <a:lstStyle>
        <a:defPPr>
          <a:defRPr dirty="0" err="1" smtClean="0">
            <a:latin typeface="+mn-lt"/>
          </a:defRPr>
        </a:defPPr>
      </a:lstStyle>
    </a:txDef>
  </a:objectDefaults>
  <a:extraClrSchemeLst>
    <a:extraClrScheme>
      <a:clrScheme name="Letter Blank 1">
        <a:dk1>
          <a:srgbClr val="000000"/>
        </a:dk1>
        <a:lt1>
          <a:srgbClr val="FFFFFF"/>
        </a:lt1>
        <a:dk2>
          <a:srgbClr val="177B57"/>
        </a:dk2>
        <a:lt2>
          <a:srgbClr val="80808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tter Blank 2">
        <a:dk1>
          <a:srgbClr val="000000"/>
        </a:dk1>
        <a:lt1>
          <a:srgbClr val="FFFFFF"/>
        </a:lt1>
        <a:dk2>
          <a:srgbClr val="177B57"/>
        </a:dk2>
        <a:lt2>
          <a:srgbClr val="000000"/>
        </a:lt2>
        <a:accent1>
          <a:srgbClr val="E2E2E2"/>
        </a:accent1>
        <a:accent2>
          <a:srgbClr val="BCDEC2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AAC9B0"/>
        </a:accent6>
        <a:hlink>
          <a:srgbClr val="5BAD82"/>
        </a:hlink>
        <a:folHlink>
          <a:srgbClr val="8EC6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tter Blank 3">
        <a:dk1>
          <a:srgbClr val="000000"/>
        </a:dk1>
        <a:lt1>
          <a:srgbClr val="FFFFFF"/>
        </a:lt1>
        <a:dk2>
          <a:srgbClr val="345782"/>
        </a:dk2>
        <a:lt2>
          <a:srgbClr val="808080"/>
        </a:lt2>
        <a:accent1>
          <a:srgbClr val="E2E2E2"/>
        </a:accent1>
        <a:accent2>
          <a:srgbClr val="C5DCDF"/>
        </a:accent2>
        <a:accent3>
          <a:srgbClr val="FFFFFF"/>
        </a:accent3>
        <a:accent4>
          <a:srgbClr val="000000"/>
        </a:accent4>
        <a:accent5>
          <a:srgbClr val="EEEEEE"/>
        </a:accent5>
        <a:accent6>
          <a:srgbClr val="B2C7CA"/>
        </a:accent6>
        <a:hlink>
          <a:srgbClr val="5D8BA7"/>
        </a:hlink>
        <a:folHlink>
          <a:srgbClr val="9CBD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A9979EC5-02B0-4942-BE6F-AEECA402D108}" vid="{D3EA367E-90A2-41B1-9366-311E894200A9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PCUK PPT Theme">
  <a:themeElements>
    <a:clrScheme name="PCUK colour theme">
      <a:dk1>
        <a:srgbClr val="1B1B1B"/>
      </a:dk1>
      <a:lt1>
        <a:srgbClr val="FFFFFF"/>
      </a:lt1>
      <a:dk2>
        <a:srgbClr val="1A1C1C"/>
      </a:dk2>
      <a:lt2>
        <a:srgbClr val="FFFFFF"/>
      </a:lt2>
      <a:accent1>
        <a:srgbClr val="8ED3E3"/>
      </a:accent1>
      <a:accent2>
        <a:srgbClr val="FDBA82"/>
      </a:accent2>
      <a:accent3>
        <a:srgbClr val="EADDD6"/>
      </a:accent3>
      <a:accent4>
        <a:srgbClr val="FFCCC1"/>
      </a:accent4>
      <a:accent5>
        <a:srgbClr val="05ABD4"/>
      </a:accent5>
      <a:accent6>
        <a:srgbClr val="70AD47"/>
      </a:accent6>
      <a:hlink>
        <a:srgbClr val="0563C1"/>
      </a:hlink>
      <a:folHlink>
        <a:srgbClr val="954F72"/>
      </a:folHlink>
    </a:clrScheme>
    <a:fontScheme name="02 font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600" dirty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CUK PowerPoint template.potx" id="{AB8D9F67-CEE5-45F2-901F-E363ACFEA442}" vid="{968357AF-CA19-4FD0-B4A6-F8D74484AA38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6664684AECC046B7242D31F41758BF" ma:contentTypeVersion="12" ma:contentTypeDescription="Create a new document." ma:contentTypeScope="" ma:versionID="3764603076c29c049cdda6661b700bd4">
  <xsd:schema xmlns:xsd="http://www.w3.org/2001/XMLSchema" xmlns:xs="http://www.w3.org/2001/XMLSchema" xmlns:p="http://schemas.microsoft.com/office/2006/metadata/properties" xmlns:ns2="83bf93d6-90ef-4c40-b432-3688ee462b88" xmlns:ns3="e2187767-90b3-4883-b7e5-3532ba822f20" targetNamespace="http://schemas.microsoft.com/office/2006/metadata/properties" ma:root="true" ma:fieldsID="6cf4748f08394a5c6e8b2bd0a3110e22" ns2:_="" ns3:_="">
    <xsd:import namespace="83bf93d6-90ef-4c40-b432-3688ee462b88"/>
    <xsd:import namespace="e2187767-90b3-4883-b7e5-3532ba822f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f93d6-90ef-4c40-b432-3688ee462b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c45826a-f96a-479d-b99d-67de9b08c4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187767-90b3-4883-b7e5-3532ba822f2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7c679a50-2e02-47fd-ab01-3176f0c50c43}" ma:internalName="TaxCatchAll" ma:showField="CatchAllData" ma:web="e2187767-90b3-4883-b7e5-3532ba822f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bf93d6-90ef-4c40-b432-3688ee462b88">
      <Terms xmlns="http://schemas.microsoft.com/office/infopath/2007/PartnerControls"/>
    </lcf76f155ced4ddcb4097134ff3c332f>
    <TaxCatchAll xmlns="e2187767-90b3-4883-b7e5-3532ba822f20"/>
  </documentManagement>
</p:properties>
</file>

<file path=customXml/itemProps1.xml><?xml version="1.0" encoding="utf-8"?>
<ds:datastoreItem xmlns:ds="http://schemas.openxmlformats.org/officeDocument/2006/customXml" ds:itemID="{DA0E463D-F96C-4F3F-A3D4-D492D7D112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6C2E46-5A25-42BE-AB9B-E2000E203A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bf93d6-90ef-4c40-b432-3688ee462b88"/>
    <ds:schemaRef ds:uri="e2187767-90b3-4883-b7e5-3532ba822f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15DB53A-3B9E-4924-A99B-E9231FEBBB61}">
  <ds:schemaRefs>
    <ds:schemaRef ds:uri="http://schemas.microsoft.com/office/2006/metadata/properties"/>
    <ds:schemaRef ds:uri="http://purl.org/dc/elements/1.1/"/>
    <ds:schemaRef ds:uri="e2187767-90b3-4883-b7e5-3532ba822f20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83bf93d6-90ef-4c40-b432-3688ee462b88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2968</TotalTime>
  <Words>1908</Words>
  <Application>Microsoft Office PowerPoint</Application>
  <PresentationFormat>Widescreen</PresentationFormat>
  <Paragraphs>349</Paragraphs>
  <Slides>17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Calibri Light</vt:lpstr>
      <vt:lpstr>transcript pro</vt:lpstr>
      <vt:lpstr>Trebuchet MS</vt:lpstr>
      <vt:lpstr>Wingdings</vt:lpstr>
      <vt:lpstr>Office Theme</vt:lpstr>
      <vt:lpstr>NHS_England_Nov15</vt:lpstr>
      <vt:lpstr>1_Office Theme</vt:lpstr>
      <vt:lpstr>Custom Design</vt:lpstr>
      <vt:lpstr>PCUK PPT Theme</vt:lpstr>
      <vt:lpstr>think-cell Slide</vt:lpstr>
      <vt:lpstr>National Cancer Programme Deliverables</vt:lpstr>
      <vt:lpstr>National Cancer Programme Deliverables</vt:lpstr>
      <vt:lpstr>SW Prostate Dashboard: Fund, utilise pathway and practice intelligence with further develop the SW Prostate dashboard </vt:lpstr>
      <vt:lpstr>SW Prostate Dashboard: Fund, utilise pathway and practice intelligence with further develop the SW Prostate dashboard  </vt:lpstr>
      <vt:lpstr>SW Prostate Dashboard: Fund, utilise pathway and practice intelligence with further develop the SW Prostate dashboard  </vt:lpstr>
      <vt:lpstr>SW Prostate Dashboard: Fund, utilise pathway and practice intelligence with further develop the SW Prostate dashboard: NCP Deliverable Pathway analyser capability  </vt:lpstr>
      <vt:lpstr>SW Prostate Dashboard: Fund, utilise pathway and practice intelligence with further develop the SW Prostate dashboard: NCP Deliverable Pathway analyser capability  </vt:lpstr>
      <vt:lpstr>Treatment Variation: NPCA</vt:lpstr>
      <vt:lpstr>PowerPoint Presentation</vt:lpstr>
      <vt:lpstr>National Cancer Programme Focus for Urology 24.25: COSD</vt:lpstr>
      <vt:lpstr>National Cancer Programme Focus for Urology 24.25 (COSD)</vt:lpstr>
      <vt:lpstr>PowerPoint Presentation</vt:lpstr>
      <vt:lpstr>National Cancer Programme Focus for Urology 24.25 Improvement plans</vt:lpstr>
      <vt:lpstr>National Cancer Programme Focus for Urology 24.25 Investment</vt:lpstr>
      <vt:lpstr>Cancer alliance comms  </vt:lpstr>
      <vt:lpstr>Innovation event </vt:lpstr>
      <vt:lpstr>PROSTATE CANCER UK EARLY DIAGNOSIS WEBINAR </vt:lpstr>
    </vt:vector>
  </TitlesOfParts>
  <Company>NHS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SWAG Cancer Alliance   Patient and Public Voice Partners Forum  9 May 2023</dc:title>
  <dc:creator>Winnie Lo</dc:creator>
  <cp:lastModifiedBy>Helen Dunderdale</cp:lastModifiedBy>
  <cp:revision>38</cp:revision>
  <dcterms:created xsi:type="dcterms:W3CDTF">2023-04-17T08:46:46Z</dcterms:created>
  <dcterms:modified xsi:type="dcterms:W3CDTF">2024-06-06T09:41:59Z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0x010100156664684AECC046B7242D31F41758BF</vt:lpwstr>
  </property>
  <property fmtid="{D5CDD505-2E9C-101B-9397-08002B2CF9AE}" pid="3" name="MediaServiceImageTags">
    <vt:lpwstr/>
  </property>
</Properties>
</file>