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5"/>
  </p:sldMasterIdLst>
  <p:notesMasterIdLst>
    <p:notesMasterId r:id="rId19"/>
  </p:notesMasterIdLst>
  <p:handoutMasterIdLst>
    <p:handoutMasterId r:id="rId20"/>
  </p:handoutMasterIdLst>
  <p:sldIdLst>
    <p:sldId id="256" r:id="rId6"/>
    <p:sldId id="274" r:id="rId7"/>
    <p:sldId id="283" r:id="rId8"/>
    <p:sldId id="284" r:id="rId9"/>
    <p:sldId id="259" r:id="rId10"/>
    <p:sldId id="282" r:id="rId11"/>
    <p:sldId id="275" r:id="rId12"/>
    <p:sldId id="271" r:id="rId13"/>
    <p:sldId id="260" r:id="rId14"/>
    <p:sldId id="266" r:id="rId15"/>
    <p:sldId id="276" r:id="rId16"/>
    <p:sldId id="280" r:id="rId17"/>
    <p:sldId id="270" r:id="rId18"/>
  </p:sldIdLst>
  <p:sldSz cx="12192000" cy="6858000"/>
  <p:notesSz cx="9144000" cy="6858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6"/>
            <p14:sldId id="274"/>
            <p14:sldId id="283"/>
            <p14:sldId id="284"/>
            <p14:sldId id="259"/>
            <p14:sldId id="282"/>
            <p14:sldId id="275"/>
            <p14:sldId id="271"/>
            <p14:sldId id="260"/>
            <p14:sldId id="266"/>
            <p14:sldId id="276"/>
            <p14:sldId id="280"/>
            <p14:sldId id="270"/>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21B206-6EE1-DA85-B937-C7A713755C68}" name="Fiona Cramp" initials="FC" userId="S::Fiona.Cramp@uwe.ac.uk::06680a2b-b4b8-43ae-b7cf-5b68b1fdec23" providerId="AD"/>
  <p188:author id="{E14125A3-2EAD-CC30-4483-05F82D06DAFF}" name="Rachael Simms-Moore" initials="RS" userId="994eb2084dda85d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5098A"/>
    <a:srgbClr val="EFF6FE"/>
    <a:srgbClr val="A9C0DF"/>
    <a:srgbClr val="F6088B"/>
    <a:srgbClr val="001F60"/>
    <a:srgbClr val="7030A0"/>
    <a:srgbClr val="002060"/>
    <a:srgbClr val="0070C0"/>
    <a:srgbClr val="FFBF00"/>
    <a:srgbClr val="FF4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9" autoAdjust="0"/>
    <p:restoredTop sz="61062"/>
  </p:normalViewPr>
  <p:slideViewPr>
    <p:cSldViewPr showGuides="1">
      <p:cViewPr varScale="1">
        <p:scale>
          <a:sx n="52" d="100"/>
          <a:sy n="52" d="100"/>
        </p:scale>
        <p:origin x="1978" y="53"/>
      </p:cViewPr>
      <p:guideLst>
        <p:guide orient="horz" pos="3838"/>
        <p:guide pos="3840"/>
        <p:guide pos="6804"/>
        <p:guide pos="876"/>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notesViewPr>
    <p:cSldViewPr>
      <p:cViewPr varScale="1">
        <p:scale>
          <a:sx n="183" d="100"/>
          <a:sy n="183" d="100"/>
        </p:scale>
        <p:origin x="208" y="3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E8FB05-5AAF-4E2C-B04C-F95B6F022F9E}"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0FD4CF5A-26D4-4D0B-98E5-776A6AED9326}">
      <dgm:prSet phldrT="[Text]" phldr="0"/>
      <dgm:spPr/>
      <dgm:t>
        <a:bodyPr/>
        <a:lstStyle/>
        <a:p>
          <a:pPr rtl="0"/>
          <a:r>
            <a:rPr lang="en-US" b="1" dirty="0">
              <a:solidFill>
                <a:schemeClr val="bg1"/>
              </a:solidFill>
              <a:latin typeface="Calibri"/>
            </a:rPr>
            <a:t>Behavioral Change</a:t>
          </a:r>
          <a:endParaRPr lang="en-US" b="1" dirty="0">
            <a:solidFill>
              <a:schemeClr val="bg1"/>
            </a:solidFill>
          </a:endParaRPr>
        </a:p>
      </dgm:t>
    </dgm:pt>
    <dgm:pt modelId="{1F058B16-9DBC-4078-B09C-C9B4789171FD}" type="parTrans" cxnId="{C337CFE1-52DB-4CFC-B747-C5FFA1596D80}">
      <dgm:prSet/>
      <dgm:spPr/>
      <dgm:t>
        <a:bodyPr/>
        <a:lstStyle/>
        <a:p>
          <a:endParaRPr lang="en-US"/>
        </a:p>
      </dgm:t>
    </dgm:pt>
    <dgm:pt modelId="{B8AF4F47-9592-42B9-98C1-59C249AD2FCE}" type="sibTrans" cxnId="{C337CFE1-52DB-4CFC-B747-C5FFA1596D80}">
      <dgm:prSet/>
      <dgm:spPr/>
      <dgm:t>
        <a:bodyPr/>
        <a:lstStyle/>
        <a:p>
          <a:endParaRPr lang="en-US"/>
        </a:p>
      </dgm:t>
    </dgm:pt>
    <dgm:pt modelId="{16F49CD5-C19C-4A8C-8313-D7D7555D6CC1}">
      <dgm:prSet phldrT="[Text]" phldr="0"/>
      <dgm:spPr/>
      <dgm:t>
        <a:bodyPr/>
        <a:lstStyle/>
        <a:p>
          <a:pPr rtl="0"/>
          <a:r>
            <a:rPr lang="en-US" b="1" dirty="0">
              <a:solidFill>
                <a:schemeClr val="bg1"/>
              </a:solidFill>
              <a:latin typeface="Calibri"/>
            </a:rPr>
            <a:t>Tailored</a:t>
          </a:r>
          <a:endParaRPr lang="en-US" b="1" dirty="0">
            <a:solidFill>
              <a:schemeClr val="bg1"/>
            </a:solidFill>
          </a:endParaRPr>
        </a:p>
      </dgm:t>
    </dgm:pt>
    <dgm:pt modelId="{DFE736F4-2C41-4495-8BCA-A1C4EAC16466}" type="parTrans" cxnId="{937335D8-26EA-43E7-AAFC-F7D708E57B95}">
      <dgm:prSet/>
      <dgm:spPr/>
      <dgm:t>
        <a:bodyPr/>
        <a:lstStyle/>
        <a:p>
          <a:endParaRPr lang="en-US"/>
        </a:p>
      </dgm:t>
    </dgm:pt>
    <dgm:pt modelId="{FB4A2BFF-2AFF-4151-A505-75BA24D78720}" type="sibTrans" cxnId="{937335D8-26EA-43E7-AAFC-F7D708E57B95}">
      <dgm:prSet/>
      <dgm:spPr/>
      <dgm:t>
        <a:bodyPr/>
        <a:lstStyle/>
        <a:p>
          <a:endParaRPr lang="en-US"/>
        </a:p>
      </dgm:t>
    </dgm:pt>
    <dgm:pt modelId="{DC6455F3-9AF0-4EF7-90B7-F1858B5C1143}">
      <dgm:prSet phldr="0"/>
      <dgm:spPr/>
      <dgm:t>
        <a:bodyPr/>
        <a:lstStyle/>
        <a:p>
          <a:pPr rtl="0"/>
          <a:r>
            <a:rPr lang="en-US" b="1" dirty="0">
              <a:solidFill>
                <a:schemeClr val="bg1"/>
              </a:solidFill>
              <a:latin typeface="Calibri"/>
            </a:rPr>
            <a:t>Delivery</a:t>
          </a:r>
          <a:endParaRPr lang="en-US" b="1" dirty="0">
            <a:solidFill>
              <a:schemeClr val="bg1"/>
            </a:solidFill>
          </a:endParaRPr>
        </a:p>
      </dgm:t>
    </dgm:pt>
    <dgm:pt modelId="{82455B54-C846-4293-BCFB-E844D91DD7D6}" type="parTrans" cxnId="{1863F4E6-08B1-470F-835B-78A64D324B0D}">
      <dgm:prSet/>
      <dgm:spPr/>
      <dgm:t>
        <a:bodyPr/>
        <a:lstStyle/>
        <a:p>
          <a:endParaRPr lang="en-GB"/>
        </a:p>
      </dgm:t>
    </dgm:pt>
    <dgm:pt modelId="{88E92EA4-A4AB-427B-A555-E581DAEFD29F}" type="sibTrans" cxnId="{1863F4E6-08B1-470F-835B-78A64D324B0D}">
      <dgm:prSet/>
      <dgm:spPr/>
      <dgm:t>
        <a:bodyPr/>
        <a:lstStyle/>
        <a:p>
          <a:endParaRPr lang="en-GB"/>
        </a:p>
      </dgm:t>
    </dgm:pt>
    <dgm:pt modelId="{583A4D04-80C5-7E40-AED7-1D79562C019D}">
      <dgm:prSet phldrT="[Text]" phldr="0"/>
      <dgm:spPr/>
      <dgm:t>
        <a:bodyPr/>
        <a:lstStyle/>
        <a:p>
          <a:pPr rtl="0"/>
          <a:r>
            <a:rPr lang="en-US" b="1" dirty="0">
              <a:solidFill>
                <a:schemeClr val="bg1"/>
              </a:solidFill>
            </a:rPr>
            <a:t>Holistic</a:t>
          </a:r>
        </a:p>
      </dgm:t>
    </dgm:pt>
    <dgm:pt modelId="{804165E7-308B-334F-B945-45FE6C63A264}" type="parTrans" cxnId="{1AE0CA92-893A-E542-BBF4-CE8451A68781}">
      <dgm:prSet/>
      <dgm:spPr/>
      <dgm:t>
        <a:bodyPr/>
        <a:lstStyle/>
        <a:p>
          <a:endParaRPr lang="en-GB"/>
        </a:p>
      </dgm:t>
    </dgm:pt>
    <dgm:pt modelId="{B88A9C4F-A147-E64A-88BE-CCA041C0295B}" type="sibTrans" cxnId="{1AE0CA92-893A-E542-BBF4-CE8451A68781}">
      <dgm:prSet/>
      <dgm:spPr/>
      <dgm:t>
        <a:bodyPr/>
        <a:lstStyle/>
        <a:p>
          <a:endParaRPr lang="en-GB"/>
        </a:p>
      </dgm:t>
    </dgm:pt>
    <dgm:pt modelId="{C70A9106-22AF-426C-8282-034D3D08AA68}" type="pres">
      <dgm:prSet presAssocID="{10E8FB05-5AAF-4E2C-B04C-F95B6F022F9E}" presName="Name0" presStyleCnt="0">
        <dgm:presLayoutVars>
          <dgm:dir/>
          <dgm:resizeHandles val="exact"/>
        </dgm:presLayoutVars>
      </dgm:prSet>
      <dgm:spPr/>
    </dgm:pt>
    <dgm:pt modelId="{06126ED4-5894-47BB-84ED-5A2C91769E75}" type="pres">
      <dgm:prSet presAssocID="{0FD4CF5A-26D4-4D0B-98E5-776A6AED9326}" presName="Name5" presStyleLbl="vennNode1" presStyleIdx="0" presStyleCnt="4">
        <dgm:presLayoutVars>
          <dgm:bulletEnabled val="1"/>
        </dgm:presLayoutVars>
      </dgm:prSet>
      <dgm:spPr/>
    </dgm:pt>
    <dgm:pt modelId="{8E6426B8-108A-42DA-AC72-036F141F2989}" type="pres">
      <dgm:prSet presAssocID="{B8AF4F47-9592-42B9-98C1-59C249AD2FCE}" presName="space" presStyleCnt="0"/>
      <dgm:spPr/>
    </dgm:pt>
    <dgm:pt modelId="{2676C132-4636-4DF9-B345-55EABE3C982B}" type="pres">
      <dgm:prSet presAssocID="{16F49CD5-C19C-4A8C-8313-D7D7555D6CC1}" presName="Name5" presStyleLbl="vennNode1" presStyleIdx="1" presStyleCnt="4">
        <dgm:presLayoutVars>
          <dgm:bulletEnabled val="1"/>
        </dgm:presLayoutVars>
      </dgm:prSet>
      <dgm:spPr/>
    </dgm:pt>
    <dgm:pt modelId="{60243BBF-EA87-45A1-AF6C-BCE6717BEF98}" type="pres">
      <dgm:prSet presAssocID="{FB4A2BFF-2AFF-4151-A505-75BA24D78720}" presName="space" presStyleCnt="0"/>
      <dgm:spPr/>
    </dgm:pt>
    <dgm:pt modelId="{C59FB67E-8B5F-2F4A-9FE2-74DF698C8B01}" type="pres">
      <dgm:prSet presAssocID="{583A4D04-80C5-7E40-AED7-1D79562C019D}" presName="Name5" presStyleLbl="vennNode1" presStyleIdx="2" presStyleCnt="4">
        <dgm:presLayoutVars>
          <dgm:bulletEnabled val="1"/>
        </dgm:presLayoutVars>
      </dgm:prSet>
      <dgm:spPr/>
    </dgm:pt>
    <dgm:pt modelId="{DC53B4C2-2FA2-F840-8ADF-704B68E2D058}" type="pres">
      <dgm:prSet presAssocID="{B88A9C4F-A147-E64A-88BE-CCA041C0295B}" presName="space" presStyleCnt="0"/>
      <dgm:spPr/>
    </dgm:pt>
    <dgm:pt modelId="{F8481B4B-3B43-4B55-9900-D37B1829660C}" type="pres">
      <dgm:prSet presAssocID="{DC6455F3-9AF0-4EF7-90B7-F1858B5C1143}" presName="Name5" presStyleLbl="vennNode1" presStyleIdx="3" presStyleCnt="4">
        <dgm:presLayoutVars>
          <dgm:bulletEnabled val="1"/>
        </dgm:presLayoutVars>
      </dgm:prSet>
      <dgm:spPr/>
    </dgm:pt>
  </dgm:ptLst>
  <dgm:cxnLst>
    <dgm:cxn modelId="{3B710624-0CDA-4AB0-BD77-88571CA8AABC}" type="presOf" srcId="{0FD4CF5A-26D4-4D0B-98E5-776A6AED9326}" destId="{06126ED4-5894-47BB-84ED-5A2C91769E75}" srcOrd="0" destOrd="0" presId="urn:microsoft.com/office/officeart/2005/8/layout/venn3"/>
    <dgm:cxn modelId="{2037DC30-1B0A-4D7D-AD8D-259ECD9D56EE}" type="presOf" srcId="{10E8FB05-5AAF-4E2C-B04C-F95B6F022F9E}" destId="{C70A9106-22AF-426C-8282-034D3D08AA68}" srcOrd="0" destOrd="0" presId="urn:microsoft.com/office/officeart/2005/8/layout/venn3"/>
    <dgm:cxn modelId="{B7F61F5B-BE83-DE43-983C-811B07A824FD}" type="presOf" srcId="{583A4D04-80C5-7E40-AED7-1D79562C019D}" destId="{C59FB67E-8B5F-2F4A-9FE2-74DF698C8B01}" srcOrd="0" destOrd="0" presId="urn:microsoft.com/office/officeart/2005/8/layout/venn3"/>
    <dgm:cxn modelId="{CFA9A887-F9C7-4097-BD6E-623CF6596E33}" type="presOf" srcId="{16F49CD5-C19C-4A8C-8313-D7D7555D6CC1}" destId="{2676C132-4636-4DF9-B345-55EABE3C982B}" srcOrd="0" destOrd="0" presId="urn:microsoft.com/office/officeart/2005/8/layout/venn3"/>
    <dgm:cxn modelId="{1AE0CA92-893A-E542-BBF4-CE8451A68781}" srcId="{10E8FB05-5AAF-4E2C-B04C-F95B6F022F9E}" destId="{583A4D04-80C5-7E40-AED7-1D79562C019D}" srcOrd="2" destOrd="0" parTransId="{804165E7-308B-334F-B945-45FE6C63A264}" sibTransId="{B88A9C4F-A147-E64A-88BE-CCA041C0295B}"/>
    <dgm:cxn modelId="{AFA473CA-BAE4-4C43-BB68-68CB5072145A}" type="presOf" srcId="{DC6455F3-9AF0-4EF7-90B7-F1858B5C1143}" destId="{F8481B4B-3B43-4B55-9900-D37B1829660C}" srcOrd="0" destOrd="0" presId="urn:microsoft.com/office/officeart/2005/8/layout/venn3"/>
    <dgm:cxn modelId="{937335D8-26EA-43E7-AAFC-F7D708E57B95}" srcId="{10E8FB05-5AAF-4E2C-B04C-F95B6F022F9E}" destId="{16F49CD5-C19C-4A8C-8313-D7D7555D6CC1}" srcOrd="1" destOrd="0" parTransId="{DFE736F4-2C41-4495-8BCA-A1C4EAC16466}" sibTransId="{FB4A2BFF-2AFF-4151-A505-75BA24D78720}"/>
    <dgm:cxn modelId="{C337CFE1-52DB-4CFC-B747-C5FFA1596D80}" srcId="{10E8FB05-5AAF-4E2C-B04C-F95B6F022F9E}" destId="{0FD4CF5A-26D4-4D0B-98E5-776A6AED9326}" srcOrd="0" destOrd="0" parTransId="{1F058B16-9DBC-4078-B09C-C9B4789171FD}" sibTransId="{B8AF4F47-9592-42B9-98C1-59C249AD2FCE}"/>
    <dgm:cxn modelId="{1863F4E6-08B1-470F-835B-78A64D324B0D}" srcId="{10E8FB05-5AAF-4E2C-B04C-F95B6F022F9E}" destId="{DC6455F3-9AF0-4EF7-90B7-F1858B5C1143}" srcOrd="3" destOrd="0" parTransId="{82455B54-C846-4293-BCFB-E844D91DD7D6}" sibTransId="{88E92EA4-A4AB-427B-A555-E581DAEFD29F}"/>
    <dgm:cxn modelId="{A5E97280-365F-4A1F-B3C3-B7AA7E4C2DA2}" type="presParOf" srcId="{C70A9106-22AF-426C-8282-034D3D08AA68}" destId="{06126ED4-5894-47BB-84ED-5A2C91769E75}" srcOrd="0" destOrd="0" presId="urn:microsoft.com/office/officeart/2005/8/layout/venn3"/>
    <dgm:cxn modelId="{A6E2AF56-E0CA-4D56-9ACF-141167468333}" type="presParOf" srcId="{C70A9106-22AF-426C-8282-034D3D08AA68}" destId="{8E6426B8-108A-42DA-AC72-036F141F2989}" srcOrd="1" destOrd="0" presId="urn:microsoft.com/office/officeart/2005/8/layout/venn3"/>
    <dgm:cxn modelId="{1B92E69E-6F06-4201-B3BB-A427D806EE97}" type="presParOf" srcId="{C70A9106-22AF-426C-8282-034D3D08AA68}" destId="{2676C132-4636-4DF9-B345-55EABE3C982B}" srcOrd="2" destOrd="0" presId="urn:microsoft.com/office/officeart/2005/8/layout/venn3"/>
    <dgm:cxn modelId="{0352E52E-3A27-4525-88A3-A7F59DE2FF67}" type="presParOf" srcId="{C70A9106-22AF-426C-8282-034D3D08AA68}" destId="{60243BBF-EA87-45A1-AF6C-BCE6717BEF98}" srcOrd="3" destOrd="0" presId="urn:microsoft.com/office/officeart/2005/8/layout/venn3"/>
    <dgm:cxn modelId="{E149725D-06CC-2B4F-9DD9-D3D26566DB34}" type="presParOf" srcId="{C70A9106-22AF-426C-8282-034D3D08AA68}" destId="{C59FB67E-8B5F-2F4A-9FE2-74DF698C8B01}" srcOrd="4" destOrd="0" presId="urn:microsoft.com/office/officeart/2005/8/layout/venn3"/>
    <dgm:cxn modelId="{74F3892A-8B8B-FF4C-BD8D-60AF1500E625}" type="presParOf" srcId="{C70A9106-22AF-426C-8282-034D3D08AA68}" destId="{DC53B4C2-2FA2-F840-8ADF-704B68E2D058}" srcOrd="5" destOrd="0" presId="urn:microsoft.com/office/officeart/2005/8/layout/venn3"/>
    <dgm:cxn modelId="{581BCC7F-CA3C-4BEA-A614-7E92BB04AAD3}" type="presParOf" srcId="{C70A9106-22AF-426C-8282-034D3D08AA68}" destId="{F8481B4B-3B43-4B55-9900-D37B1829660C}"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6ED4-5894-47BB-84ED-5A2C91769E75}">
      <dsp:nvSpPr>
        <dsp:cNvPr id="0" name=""/>
        <dsp:cNvSpPr/>
      </dsp:nvSpPr>
      <dsp:spPr>
        <a:xfrm>
          <a:off x="1347" y="793415"/>
          <a:ext cx="1352082" cy="135208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4410" tIns="17780" rIns="7441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bg1"/>
              </a:solidFill>
              <a:latin typeface="Calibri"/>
            </a:rPr>
            <a:t>Behavioral Change</a:t>
          </a:r>
          <a:endParaRPr lang="en-US" sz="1400" b="1" kern="1200" dirty="0">
            <a:solidFill>
              <a:schemeClr val="bg1"/>
            </a:solidFill>
          </a:endParaRPr>
        </a:p>
      </dsp:txBody>
      <dsp:txXfrm>
        <a:off x="199355" y="991423"/>
        <a:ext cx="956066" cy="956066"/>
      </dsp:txXfrm>
    </dsp:sp>
    <dsp:sp modelId="{2676C132-4636-4DF9-B345-55EABE3C982B}">
      <dsp:nvSpPr>
        <dsp:cNvPr id="0" name=""/>
        <dsp:cNvSpPr/>
      </dsp:nvSpPr>
      <dsp:spPr>
        <a:xfrm>
          <a:off x="1083013" y="793415"/>
          <a:ext cx="1352082" cy="135208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4410" tIns="17780" rIns="7441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bg1"/>
              </a:solidFill>
              <a:latin typeface="Calibri"/>
            </a:rPr>
            <a:t>Tailored</a:t>
          </a:r>
          <a:endParaRPr lang="en-US" sz="1400" b="1" kern="1200" dirty="0">
            <a:solidFill>
              <a:schemeClr val="bg1"/>
            </a:solidFill>
          </a:endParaRPr>
        </a:p>
      </dsp:txBody>
      <dsp:txXfrm>
        <a:off x="1281021" y="991423"/>
        <a:ext cx="956066" cy="956066"/>
      </dsp:txXfrm>
    </dsp:sp>
    <dsp:sp modelId="{C59FB67E-8B5F-2F4A-9FE2-74DF698C8B01}">
      <dsp:nvSpPr>
        <dsp:cNvPr id="0" name=""/>
        <dsp:cNvSpPr/>
      </dsp:nvSpPr>
      <dsp:spPr>
        <a:xfrm>
          <a:off x="2164678" y="793415"/>
          <a:ext cx="1352082" cy="135208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4410" tIns="17780" rIns="7441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bg1"/>
              </a:solidFill>
            </a:rPr>
            <a:t>Holistic</a:t>
          </a:r>
        </a:p>
      </dsp:txBody>
      <dsp:txXfrm>
        <a:off x="2362686" y="991423"/>
        <a:ext cx="956066" cy="956066"/>
      </dsp:txXfrm>
    </dsp:sp>
    <dsp:sp modelId="{F8481B4B-3B43-4B55-9900-D37B1829660C}">
      <dsp:nvSpPr>
        <dsp:cNvPr id="0" name=""/>
        <dsp:cNvSpPr/>
      </dsp:nvSpPr>
      <dsp:spPr>
        <a:xfrm>
          <a:off x="3246344" y="793415"/>
          <a:ext cx="1352082" cy="135208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4410" tIns="17780" rIns="7441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bg1"/>
              </a:solidFill>
              <a:latin typeface="Calibri"/>
            </a:rPr>
            <a:t>Delivery</a:t>
          </a:r>
          <a:endParaRPr lang="en-US" sz="1400" b="1" kern="1200" dirty="0">
            <a:solidFill>
              <a:schemeClr val="bg1"/>
            </a:solidFill>
          </a:endParaRPr>
        </a:p>
      </dsp:txBody>
      <dsp:txXfrm>
        <a:off x="3444352" y="991423"/>
        <a:ext cx="956066" cy="95606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Good afternoon everyone, </a:t>
            </a:r>
          </a:p>
          <a:p>
            <a:endParaRPr lang="en-US" dirty="0">
              <a:latin typeface="Calibri"/>
              <a:ea typeface="ＭＳ Ｐゴシック"/>
              <a:cs typeface="Calibri"/>
            </a:endParaRPr>
          </a:p>
          <a:p>
            <a:r>
              <a:rPr lang="en-US" dirty="0">
                <a:latin typeface="Calibri"/>
                <a:ea typeface="ＭＳ Ｐゴシック"/>
                <a:cs typeface="Calibri"/>
              </a:rPr>
              <a:t>my name is Rachael Simms- Moore, </a:t>
            </a:r>
          </a:p>
          <a:p>
            <a:endParaRPr lang="en-US" dirty="0">
              <a:latin typeface="Calibri"/>
              <a:ea typeface="ＭＳ Ｐゴシック"/>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I have a masters degree in Psychology and am currently working on </a:t>
            </a:r>
            <a:r>
              <a:rPr lang="en-US" sz="1200" b="1" kern="0" dirty="0">
                <a:solidFill>
                  <a:srgbClr val="0070C0"/>
                </a:solidFill>
                <a:effectLst/>
                <a:latin typeface="Trebuchet MS"/>
                <a:ea typeface="Times New Roman" panose="02020603050405020304" pitchFamily="18" charset="0"/>
                <a:cs typeface="Calibri"/>
              </a:rPr>
              <a:t>Developing non-pharmacological interventions for </a:t>
            </a:r>
            <a:r>
              <a:rPr lang="en-US" sz="1200" b="1" kern="0" dirty="0">
                <a:solidFill>
                  <a:srgbClr val="7030A0"/>
                </a:solidFill>
                <a:effectLst/>
                <a:latin typeface="Trebuchet MS"/>
                <a:ea typeface="Times New Roman" panose="02020603050405020304" pitchFamily="18" charset="0"/>
                <a:cs typeface="Calibri"/>
              </a:rPr>
              <a:t>fatigue</a:t>
            </a:r>
            <a:r>
              <a:rPr lang="en-US" sz="1200" b="1" kern="0" dirty="0">
                <a:solidFill>
                  <a:srgbClr val="0070C0"/>
                </a:solidFill>
                <a:effectLst/>
                <a:latin typeface="Trebuchet MS"/>
                <a:ea typeface="Times New Roman" panose="02020603050405020304" pitchFamily="18" charset="0"/>
                <a:cs typeface="Calibri"/>
              </a:rPr>
              <a:t> management in </a:t>
            </a:r>
            <a:r>
              <a:rPr lang="en-US" sz="1200" b="1" kern="0" dirty="0">
                <a:solidFill>
                  <a:srgbClr val="FF2F92"/>
                </a:solidFill>
                <a:effectLst/>
                <a:latin typeface="Trebuchet MS"/>
                <a:ea typeface="Times New Roman" panose="02020603050405020304" pitchFamily="18" charset="0"/>
                <a:cs typeface="Calibri"/>
              </a:rPr>
              <a:t>primary </a:t>
            </a:r>
            <a:r>
              <a:rPr lang="en-US" sz="1200" b="1" kern="0" dirty="0">
                <a:solidFill>
                  <a:srgbClr val="00B050"/>
                </a:solidFill>
                <a:effectLst/>
                <a:latin typeface="Trebuchet MS"/>
                <a:ea typeface="Times New Roman" panose="02020603050405020304" pitchFamily="18" charset="0"/>
                <a:cs typeface="Calibri"/>
              </a:rPr>
              <a:t>brain</a:t>
            </a:r>
            <a:r>
              <a:rPr lang="en-US" sz="1200" b="1" kern="0" dirty="0">
                <a:solidFill>
                  <a:srgbClr val="0070C0"/>
                </a:solidFill>
                <a:effectLst/>
                <a:latin typeface="Trebuchet MS"/>
                <a:ea typeface="Times New Roman" panose="02020603050405020304" pitchFamily="18" charset="0"/>
                <a:cs typeface="Calibri"/>
              </a:rPr>
              <a:t> </a:t>
            </a:r>
            <a:r>
              <a:rPr lang="en-GB" sz="1200" b="1" kern="0" noProof="0" dirty="0">
                <a:solidFill>
                  <a:srgbClr val="FF4B2F"/>
                </a:solidFill>
                <a:effectLst/>
                <a:latin typeface="Trebuchet MS"/>
                <a:ea typeface="Times New Roman" panose="02020603050405020304" pitchFamily="18" charset="0"/>
                <a:cs typeface="Calibri"/>
              </a:rPr>
              <a:t>tumour.</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a:ea typeface="ＭＳ Ｐゴシック"/>
                <a:cs typeface="Calibri"/>
              </a:rPr>
              <a:t> </a:t>
            </a:r>
          </a:p>
          <a:p>
            <a:r>
              <a:rPr lang="en-US" dirty="0">
                <a:latin typeface="Calibri"/>
                <a:ea typeface="ＭＳ Ｐゴシック"/>
                <a:cs typeface="Calibri"/>
              </a:rPr>
              <a:t>I am going to share an update on what I have been getting up to and I hope you find It interesting.</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a:pPr>
                <a:defRPr/>
              </a:pPr>
              <a:t>1</a:t>
            </a:fld>
            <a:endParaRPr lang="en-US" altLang="en-US"/>
          </a:p>
        </p:txBody>
      </p:sp>
    </p:spTree>
    <p:extLst>
      <p:ext uri="{BB962C8B-B14F-4D97-AF65-F5344CB8AC3E}">
        <p14:creationId xmlns:p14="http://schemas.microsoft.com/office/powerpoint/2010/main" val="427315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ＭＳ Ｐゴシック"/>
                <a:cs typeface="Calibri"/>
              </a:rPr>
              <a:t>So who was interviewed? I interviewed 13 patients with primary brain tumours.</a:t>
            </a:r>
          </a:p>
          <a:p>
            <a:pPr marL="171450" indent="-171450">
              <a:buFont typeface="Arial" panose="020B0604020202020204" pitchFamily="34" charset="0"/>
              <a:buChar char="•"/>
            </a:pPr>
            <a:endParaRPr lang="en-US" dirty="0">
              <a:latin typeface="Calibri"/>
              <a:ea typeface="ＭＳ Ｐゴシック"/>
              <a:cs typeface="Calibri"/>
            </a:endParaRPr>
          </a:p>
          <a:p>
            <a:pPr marL="171450" indent="-171450">
              <a:buFont typeface="Arial" panose="020B0604020202020204" pitchFamily="34" charset="0"/>
              <a:buChar char="•"/>
            </a:pPr>
            <a:r>
              <a:rPr lang="en-US" dirty="0">
                <a:latin typeface="Calibri"/>
                <a:ea typeface="ＭＳ Ｐゴシック"/>
                <a:cs typeface="Calibri"/>
              </a:rPr>
              <a:t>61% were female with a mean age of 46.7.</a:t>
            </a:r>
          </a:p>
          <a:p>
            <a:pPr marL="171450" indent="-171450">
              <a:buFont typeface="Arial" panose="020B0604020202020204" pitchFamily="34" charset="0"/>
              <a:buChar char="•"/>
            </a:pPr>
            <a:endParaRPr lang="en-US" dirty="0">
              <a:latin typeface="Calibri"/>
              <a:ea typeface="ＭＳ Ｐゴシック"/>
              <a:cs typeface="Calibri"/>
            </a:endParaRPr>
          </a:p>
          <a:p>
            <a:pPr marL="171450" indent="-171450">
              <a:buFont typeface="Arial" panose="020B0604020202020204" pitchFamily="34" charset="0"/>
              <a:buChar char="•"/>
            </a:pPr>
            <a:r>
              <a:rPr lang="en-US" dirty="0">
                <a:latin typeface="Calibri"/>
                <a:ea typeface="ＭＳ Ｐゴシック"/>
                <a:cs typeface="Calibri"/>
              </a:rPr>
              <a:t>Patients interviewed have been living with a brain tumour for between 1 and 14 years.</a:t>
            </a:r>
          </a:p>
          <a:p>
            <a:pPr marL="171450" indent="-171450">
              <a:buFont typeface="Arial" panose="020B0604020202020204" pitchFamily="34" charset="0"/>
              <a:buChar char="•"/>
            </a:pPr>
            <a:endParaRPr lang="en-US" dirty="0">
              <a:latin typeface="Calibri"/>
              <a:ea typeface="ＭＳ Ｐゴシック"/>
              <a:cs typeface="Calibri"/>
            </a:endParaRPr>
          </a:p>
          <a:p>
            <a:pPr marL="171450" indent="-171450">
              <a:buFont typeface="Arial" panose="020B0604020202020204" pitchFamily="34" charset="0"/>
              <a:buChar char="•"/>
            </a:pPr>
            <a:r>
              <a:rPr lang="en-US" dirty="0">
                <a:latin typeface="Calibri"/>
                <a:ea typeface="ＭＳ Ｐゴシック"/>
                <a:cs typeface="Calibri"/>
              </a:rPr>
              <a:t>The mean average of living with a brain tumour was 5 years since diagnosis. </a:t>
            </a:r>
          </a:p>
          <a:p>
            <a:pPr marL="171450" indent="-171450">
              <a:buFont typeface="Arial" panose="020B0604020202020204" pitchFamily="34" charset="0"/>
              <a:buChar char="•"/>
            </a:pPr>
            <a:endParaRPr lang="en-US" dirty="0">
              <a:latin typeface="Calibri"/>
              <a:ea typeface="ＭＳ Ｐゴシック"/>
              <a:cs typeface="Calibri"/>
            </a:endParaRPr>
          </a:p>
          <a:p>
            <a:pPr marL="171450" indent="-171450">
              <a:buFont typeface="Arial" panose="020B0604020202020204" pitchFamily="34" charset="0"/>
              <a:buChar char="•"/>
            </a:pPr>
            <a:r>
              <a:rPr lang="en-US" dirty="0">
                <a:latin typeface="Calibri"/>
                <a:ea typeface="ＭＳ Ｐゴシック"/>
                <a:cs typeface="Calibri"/>
              </a:rPr>
              <a:t>==</a:t>
            </a:r>
          </a:p>
          <a:p>
            <a:pPr marL="171450" indent="-171450">
              <a:buFont typeface="Arial" panose="020B0604020202020204" pitchFamily="34" charset="0"/>
              <a:buChar char="•"/>
            </a:pPr>
            <a:endParaRPr lang="en-US" dirty="0">
              <a:latin typeface="Calibri"/>
              <a:ea typeface="ＭＳ Ｐゴシック"/>
              <a:cs typeface="Calibri"/>
            </a:endParaRPr>
          </a:p>
          <a:p>
            <a:pPr marL="171450" indent="-171450">
              <a:buFont typeface="Arial" panose="020B0604020202020204" pitchFamily="34" charset="0"/>
              <a:buChar char="•"/>
            </a:pPr>
            <a:r>
              <a:rPr lang="en-US" dirty="0">
                <a:latin typeface="Calibri"/>
                <a:ea typeface="ＭＳ Ｐゴシック"/>
                <a:cs typeface="Calibri"/>
              </a:rPr>
              <a:t>On this slide are a series of numbers and statistics. But it is important to remember what sits behind them, and that is individuals who are truly struggling with their day to day lives. This is why this research is important.</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a:pPr>
                <a:defRPr/>
              </a:pPr>
              <a:t>10</a:t>
            </a:fld>
            <a:endParaRPr lang="en-US" altLang="en-US"/>
          </a:p>
        </p:txBody>
      </p:sp>
    </p:spTree>
    <p:extLst>
      <p:ext uri="{BB962C8B-B14F-4D97-AF65-F5344CB8AC3E}">
        <p14:creationId xmlns:p14="http://schemas.microsoft.com/office/powerpoint/2010/main" val="92894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for the 11 Health care professionals, </a:t>
            </a:r>
            <a:r>
              <a:rPr lang="en-US" dirty="0">
                <a:latin typeface="Calibri"/>
                <a:ea typeface="ＭＳ Ｐゴシック"/>
                <a:cs typeface="Calibri"/>
              </a:rPr>
              <a:t>100% were female with a mean age of 46.7 and a mean of 27.5  years of experience working with patients with brain tumours. </a:t>
            </a:r>
          </a:p>
          <a:p>
            <a:endParaRPr lang="en-US" dirty="0">
              <a:latin typeface="Calibri"/>
              <a:ea typeface="ＭＳ Ｐゴシック"/>
              <a:cs typeface="Calibri"/>
            </a:endParaRPr>
          </a:p>
          <a:p>
            <a:r>
              <a:rPr lang="en-US" dirty="0">
                <a:latin typeface="Calibri"/>
                <a:ea typeface="ＭＳ Ｐゴシック"/>
                <a:cs typeface="Calibri"/>
              </a:rPr>
              <a:t>3 main types of profession were interviewed in this study: nursing, Allied Health professionals and Psychology.</a:t>
            </a:r>
          </a:p>
          <a:p>
            <a:endParaRPr lang="en-US" dirty="0">
              <a:latin typeface="Calibri"/>
              <a:ea typeface="ＭＳ Ｐゴシック"/>
              <a:cs typeface="Calibri"/>
            </a:endParaRPr>
          </a:p>
          <a:p>
            <a:r>
              <a:rPr lang="en-US" dirty="0">
                <a:latin typeface="Calibri"/>
                <a:ea typeface="ＭＳ Ｐゴシック"/>
                <a:cs typeface="Calibri"/>
              </a:rPr>
              <a:t>==</a:t>
            </a:r>
          </a:p>
          <a:p>
            <a:r>
              <a:rPr lang="en-GB" dirty="0"/>
              <a:t>I have recently completed the interviews and am now in the process of checking the transcriptions for accuracy and anonymising all content before then deleting the audio and video recordings. </a:t>
            </a:r>
          </a:p>
          <a:p>
            <a:r>
              <a:rPr lang="en-GB" dirty="0"/>
              <a:t>As I clean each transcript I import them into </a:t>
            </a:r>
            <a:r>
              <a:rPr lang="en-GB" dirty="0" err="1"/>
              <a:t>Nvivo</a:t>
            </a:r>
            <a:r>
              <a:rPr lang="en-GB" dirty="0"/>
              <a:t> where I have began coding as the first step in a thematic analysis.</a:t>
            </a:r>
          </a:p>
          <a:p>
            <a:r>
              <a:rPr lang="en-GB" dirty="0"/>
              <a:t>==</a:t>
            </a:r>
          </a:p>
          <a:p>
            <a:r>
              <a:rPr lang="en-GB" dirty="0"/>
              <a:t>Although coding is still ongoing I have included a few emerging themes with some anonymised quotes which I shall share with you now.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255282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Currently I am </a:t>
            </a:r>
            <a:r>
              <a:rPr lang="en-GB" b="1" dirty="0"/>
              <a:t>coding all interviews from patients and healthcare professionals together </a:t>
            </a:r>
            <a:r>
              <a:rPr lang="en-GB" dirty="0"/>
              <a:t>as there are many thematic commonalities between both groups.</a:t>
            </a:r>
          </a:p>
          <a:p>
            <a:r>
              <a:rPr lang="en-GB" dirty="0"/>
              <a:t>==</a:t>
            </a:r>
          </a:p>
          <a:p>
            <a:r>
              <a:rPr lang="en-GB" dirty="0"/>
              <a:t>Theme 1 is understanding fatigue. </a:t>
            </a:r>
          </a:p>
          <a:p>
            <a:r>
              <a:rPr lang="en-GB" dirty="0"/>
              <a:t>There appears to be a lack of a definition of fatigue, this was in both healthcare professionals and patients, with both unsure what was causing the fatigue or if it was even caused by the tumour or lifestyle. This lack of definition is interesting as the understanding of it can influence how the healthcare professional instructs the patient and how the patient self manages their fatigue. </a:t>
            </a:r>
            <a:r>
              <a:rPr lang="en-GB" dirty="0" err="1"/>
              <a:t>i.e</a:t>
            </a:r>
            <a:r>
              <a:rPr lang="en-GB" dirty="0"/>
              <a:t> do they believe it is physical or psychological. </a:t>
            </a:r>
          </a:p>
          <a:p>
            <a:r>
              <a:rPr lang="en-GB" dirty="0"/>
              <a:t>==</a:t>
            </a:r>
          </a:p>
          <a:p>
            <a:r>
              <a:rPr lang="en-GB" dirty="0"/>
              <a:t>Theme 2 is the experience and impact of fatigue itself. </a:t>
            </a:r>
          </a:p>
          <a:p>
            <a:r>
              <a:rPr lang="en-GB" dirty="0"/>
              <a:t>Although there was no agreement on what causes the fatigue, there was clear agreement on the significant and damaging impact of fatigue across many aspects of life and that it appears to fluctuate over time.</a:t>
            </a:r>
          </a:p>
          <a:p>
            <a:r>
              <a:rPr lang="en-GB" dirty="0"/>
              <a:t>==</a:t>
            </a:r>
          </a:p>
          <a:p>
            <a:r>
              <a:rPr lang="en-GB" dirty="0"/>
              <a:t>Theme 3 is coping mechanisms and strategies</a:t>
            </a:r>
          </a:p>
          <a:p>
            <a:r>
              <a:rPr lang="en-GB" dirty="0"/>
              <a:t>The types of strategies/interventions suggested to patients varied between HCPs and between patients. There is also an interesting disagreement emerging regarding the preferred timing and location of intervention delivery between patients and health care professionals. With Healthcare professionals wanting interventions to be in person at hospital and fatigue information delivered later in the patient journey with patients preferring at home online interventions and information on fatigue delivered much earlier. </a:t>
            </a:r>
          </a:p>
          <a:p>
            <a:r>
              <a:rPr lang="en-GB" dirty="0"/>
              <a:t>==</a:t>
            </a:r>
          </a:p>
          <a:p>
            <a:r>
              <a:rPr lang="en-GB" dirty="0"/>
              <a:t>The final emerging theme for now is support systems and their roles in fatigue management. </a:t>
            </a:r>
          </a:p>
          <a:p>
            <a:r>
              <a:rPr lang="en-GB" dirty="0"/>
              <a:t>Patients varied between having a great deal of family support or none at all. This was similar in terms of support from the NHS, patients varied from no aftercare for fatigue or signposting etc or lots of support at specialised fatigue units. This was also expressed by healthcare professionals who depending on their location felt they could offer lots of support or very little. Many professionals felt siloed and unaware of what other healthcare professionals were offering patents this was between teams and hospitals/ trusts.</a:t>
            </a:r>
          </a:p>
          <a:p>
            <a:r>
              <a:rPr lang="en-GB" dirty="0"/>
              <a:t>Charities were frequently credited by both patients and healthcare professionals as essential.</a:t>
            </a:r>
          </a:p>
          <a:p>
            <a:r>
              <a:rPr lang="en-GB" dirty="0"/>
              <a:t>==</a:t>
            </a:r>
          </a:p>
          <a:p>
            <a:r>
              <a:rPr lang="en-GB" dirty="0"/>
              <a:t>Just to note that again these are emerging themes and I expect some changes as I continue coding, but I hope this has given you a flavour of what shall be coming.</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261852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just to close,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next steps for my research  completing this study and a scoping review which is ongoing both of which will inform the Intervention development stage where an intervention will be co designed with patients and healthcare professionals. </a:t>
            </a:r>
          </a:p>
          <a:p>
            <a:pPr marL="171450" indent="-171450">
              <a:buFont typeface="Arial" panose="020B0604020202020204" pitchFamily="34" charset="0"/>
              <a:buChar char="•"/>
            </a:pPr>
            <a:r>
              <a:rPr lang="en-GB" dirty="0"/>
              <a:t>Subsequently a proof of concept and feasibility study will be conducted in the future.</a:t>
            </a:r>
          </a:p>
          <a:p>
            <a:pPr marL="171450" indent="-171450">
              <a:buFont typeface="Arial" panose="020B0604020202020204" pitchFamily="34" charset="0"/>
              <a:buChar char="•"/>
            </a:pPr>
            <a:r>
              <a:rPr lang="en-GB" dirty="0"/>
              <a:t>I look forward to updating you all once I have some new findings to share!</a:t>
            </a:r>
          </a:p>
          <a:p>
            <a:endParaRPr lang="en-GB" dirty="0"/>
          </a:p>
          <a:p>
            <a:r>
              <a:rPr lang="en-GB" dirty="0"/>
              <a:t>Thank you</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103413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solidFill>
                  <a:srgbClr val="7030A0"/>
                </a:solidFill>
                <a:effectLst/>
                <a:latin typeface="Calibri" panose="020F0502020204030204" pitchFamily="34" charset="0"/>
                <a:ea typeface="Times New Roman" panose="02020603050405020304" pitchFamily="18" charset="0"/>
              </a:rPr>
              <a:t>First a quick bit of background: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dirty="0">
              <a:solidFill>
                <a:srgbClr val="7030A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rgbClr val="7030A0"/>
                </a:solidFill>
                <a:effectLst/>
                <a:latin typeface="Calibri" panose="020F0502020204030204" pitchFamily="34" charset="0"/>
                <a:ea typeface="Times New Roman" panose="02020603050405020304" pitchFamily="18" charset="0"/>
              </a:rPr>
              <a:t>Fatigue</a:t>
            </a:r>
            <a:r>
              <a:rPr lang="en-GB" sz="1200" dirty="0">
                <a:solidFill>
                  <a:srgbClr val="7030A0"/>
                </a:solidFill>
                <a:effectLst/>
                <a:latin typeface="Calibri" panose="020F0502020204030204" pitchFamily="34" charset="0"/>
                <a:ea typeface="Times New Roman" panose="02020603050405020304" pitchFamily="18" charset="0"/>
              </a:rPr>
              <a:t> is a key </a:t>
            </a:r>
            <a:r>
              <a:rPr lang="en-GB" sz="1200" b="1" dirty="0">
                <a:solidFill>
                  <a:srgbClr val="7030A0"/>
                </a:solidFill>
                <a:effectLst/>
                <a:latin typeface="Calibri" panose="020F0502020204030204" pitchFamily="34" charset="0"/>
                <a:ea typeface="Times New Roman" panose="02020603050405020304" pitchFamily="18" charset="0"/>
              </a:rPr>
              <a:t>debilitating</a:t>
            </a:r>
            <a:r>
              <a:rPr lang="en-GB" sz="1200" dirty="0">
                <a:solidFill>
                  <a:srgbClr val="7030A0"/>
                </a:solidFill>
                <a:effectLst/>
                <a:latin typeface="Calibri" panose="020F0502020204030204" pitchFamily="34" charset="0"/>
                <a:ea typeface="Times New Roman" panose="02020603050405020304" pitchFamily="18" charset="0"/>
              </a:rPr>
              <a:t> symptom for patients with a primary brain tumour (PBT).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solidFill>
                <a:srgbClr val="7030A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solidFill>
                <a:srgbClr val="7030A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1"/>
                </a:solidFill>
                <a:effectLst/>
                <a:latin typeface="Calibri" panose="020F0502020204030204" pitchFamily="34" charset="0"/>
                <a:ea typeface="Times New Roman" panose="02020603050405020304" pitchFamily="18" charset="0"/>
              </a:rPr>
              <a:t>The fatigue experienced can be </a:t>
            </a:r>
            <a:r>
              <a:rPr lang="en-GB" sz="1200" b="1" dirty="0">
                <a:solidFill>
                  <a:schemeClr val="bg1"/>
                </a:solidFill>
                <a:effectLst/>
                <a:latin typeface="Calibri" panose="020F0502020204030204" pitchFamily="34" charset="0"/>
                <a:ea typeface="Times New Roman" panose="02020603050405020304" pitchFamily="18" charset="0"/>
              </a:rPr>
              <a:t>physical, psychological </a:t>
            </a:r>
            <a:r>
              <a:rPr lang="en-GB" sz="1200" dirty="0">
                <a:solidFill>
                  <a:schemeClr val="bg1"/>
                </a:solidFill>
                <a:effectLst/>
                <a:latin typeface="Calibri" panose="020F0502020204030204" pitchFamily="34" charset="0"/>
                <a:ea typeface="Times New Roman" panose="02020603050405020304" pitchFamily="18" charset="0"/>
              </a:rPr>
              <a:t>and/or </a:t>
            </a:r>
            <a:r>
              <a:rPr lang="en-GB" sz="1200" b="1" dirty="0">
                <a:solidFill>
                  <a:schemeClr val="bg1"/>
                </a:solidFill>
                <a:effectLst/>
                <a:latin typeface="Calibri" panose="020F0502020204030204" pitchFamily="34" charset="0"/>
                <a:ea typeface="Times New Roman" panose="02020603050405020304" pitchFamily="18" charset="0"/>
              </a:rPr>
              <a:t>emotional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dirty="0">
              <a:solidFill>
                <a:schemeClr val="bg1"/>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chemeClr val="bg1"/>
                </a:solidFill>
                <a:effectLst/>
                <a:latin typeface="Calibri" panose="020F0502020204030204" pitchFamily="34" charset="0"/>
                <a:ea typeface="Times New Roman" panose="02020603050405020304" pitchFamily="18" charset="0"/>
              </a:rPr>
              <a:t>It </a:t>
            </a:r>
            <a:r>
              <a:rPr lang="en-GB" sz="1200" dirty="0">
                <a:solidFill>
                  <a:schemeClr val="bg1"/>
                </a:solidFill>
                <a:effectLst/>
                <a:latin typeface="Calibri" panose="020F0502020204030204" pitchFamily="34" charset="0"/>
                <a:ea typeface="Times New Roman" panose="02020603050405020304" pitchFamily="18" charset="0"/>
              </a:rPr>
              <a:t>significantly reduces quality of life, limiting the ability to work, socialise or engage in activities.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solidFill>
                <a:schemeClr val="bg1"/>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1"/>
                </a:solidFill>
                <a:effectLst/>
                <a:latin typeface="Calibri" panose="020F0502020204030204" pitchFamily="34" charset="0"/>
                <a:ea typeface="Times New Roman" panose="02020603050405020304" pitchFamily="18" charset="0"/>
              </a:rPr>
              <a:t>Patients have expressed a preference for non-pharmacological (non – drug) interventions. There are no standard options available.</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a:t>
            </a:fld>
            <a:endParaRPr lang="en-US" altLang="en-US"/>
          </a:p>
        </p:txBody>
      </p:sp>
    </p:spTree>
    <p:extLst>
      <p:ext uri="{BB962C8B-B14F-4D97-AF65-F5344CB8AC3E}">
        <p14:creationId xmlns:p14="http://schemas.microsoft.com/office/powerpoint/2010/main" val="202578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So how am I going to address this issue?</a:t>
            </a:r>
          </a:p>
          <a:p>
            <a:pPr marL="171450" indent="-171450">
              <a:buFont typeface="Arial"/>
              <a:buChar char="•"/>
            </a:pPr>
            <a:r>
              <a:rPr lang="en-GB" dirty="0"/>
              <a:t>Well as you can see, my PhD is divided into 5 key stages.</a:t>
            </a:r>
            <a:endParaRPr lang="en-US" dirty="0"/>
          </a:p>
          <a:p>
            <a:pPr marL="171450" indent="-171450">
              <a:buFont typeface="Arial"/>
              <a:buChar char="•"/>
            </a:pPr>
            <a:r>
              <a:rPr lang="en-GB" dirty="0"/>
              <a:t>Patient and public involvement crucial throughout, and I shall go into more detail on how I have engaged patients on the next slide.</a:t>
            </a:r>
            <a:endParaRPr lang="en-GB" dirty="0">
              <a:cs typeface="Calibri"/>
            </a:endParaRPr>
          </a:p>
          <a:p>
            <a:pPr marL="171450" indent="-171450">
              <a:buFont typeface="Arial"/>
              <a:buChar char="•"/>
            </a:pPr>
            <a:r>
              <a:rPr lang="en-GB" dirty="0">
                <a:cs typeface="Calibri"/>
              </a:rPr>
              <a:t>The stage of the PhD I shall soon be moving into is intervention co-design, which </a:t>
            </a:r>
            <a:r>
              <a:rPr lang="en-GB" dirty="0"/>
              <a:t>focuses on:</a:t>
            </a:r>
            <a:endParaRPr lang="en-GB" dirty="0">
              <a:cs typeface="Calibri" panose="020F0502020204030204"/>
            </a:endParaRPr>
          </a:p>
          <a:p>
            <a:pPr lvl="1">
              <a:buFont typeface="Arial"/>
              <a:buChar char="•"/>
            </a:pPr>
            <a:r>
              <a:rPr lang="en-GB" dirty="0"/>
              <a:t>Behavioural change.</a:t>
            </a:r>
            <a:endParaRPr lang="en-GB" dirty="0">
              <a:cs typeface="Calibri"/>
            </a:endParaRPr>
          </a:p>
          <a:p>
            <a:pPr lvl="1">
              <a:buFont typeface="Arial"/>
              <a:buChar char="•"/>
            </a:pPr>
            <a:r>
              <a:rPr lang="en-GB" dirty="0"/>
              <a:t>Individual tailoring.</a:t>
            </a:r>
            <a:endParaRPr lang="en-GB" dirty="0">
              <a:cs typeface="Calibri"/>
            </a:endParaRPr>
          </a:p>
          <a:p>
            <a:pPr lvl="1">
              <a:buFont typeface="Arial"/>
              <a:buChar char="•"/>
            </a:pPr>
            <a:r>
              <a:rPr lang="en-GB" dirty="0"/>
              <a:t>Holistic design.</a:t>
            </a:r>
            <a:endParaRPr lang="en-GB" dirty="0">
              <a:cs typeface="Calibri"/>
            </a:endParaRPr>
          </a:p>
          <a:p>
            <a:pPr lvl="1">
              <a:buFont typeface="Arial"/>
              <a:buChar char="•"/>
            </a:pPr>
            <a:r>
              <a:rPr lang="en-GB" dirty="0"/>
              <a:t>Delivery methods.</a:t>
            </a:r>
            <a:endParaRPr lang="en-GB" dirty="0">
              <a:cs typeface="Calibri"/>
            </a:endParaRPr>
          </a:p>
          <a:p>
            <a:pPr marL="171450" indent="-171450">
              <a:buFont typeface="Arial"/>
              <a:buChar char="•"/>
            </a:pPr>
            <a:r>
              <a:rPr lang="en-GB" dirty="0"/>
              <a:t>Currently I am analysing interviews and writing up a scoping review to inform this intervention design stage.</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CC23C3B0-D6B3-45B3-A924-5D307EC91405}" type="slidenum">
              <a:rPr lang="en-GB" smtClean="0"/>
              <a:t>3</a:t>
            </a:fld>
            <a:endParaRPr lang="en-GB"/>
          </a:p>
        </p:txBody>
      </p:sp>
    </p:spTree>
    <p:extLst>
      <p:ext uri="{BB962C8B-B14F-4D97-AF65-F5344CB8AC3E}">
        <p14:creationId xmlns:p14="http://schemas.microsoft.com/office/powerpoint/2010/main" val="19377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Now Patient Research Partners are individuals sharing the studied medical condition or have experience of the condition.</a:t>
            </a:r>
            <a:endParaRPr lang="en-US" dirty="0">
              <a:cs typeface="Calibri" panose="020F0502020204030204"/>
            </a:endParaRPr>
          </a:p>
          <a:p>
            <a:pPr marL="171450" indent="-171450">
              <a:buFont typeface="Arial"/>
              <a:buChar char="•"/>
            </a:pPr>
            <a:r>
              <a:rPr lang="en-US" dirty="0"/>
              <a:t>They serve a crucial role in research design and implementation.</a:t>
            </a:r>
          </a:p>
          <a:p>
            <a:pPr marL="171450" indent="-171450">
              <a:buFont typeface="Arial"/>
              <a:buChar char="•"/>
            </a:pPr>
            <a:r>
              <a:rPr lang="en-US" dirty="0">
                <a:cs typeface="Calibri"/>
              </a:rPr>
              <a:t>==</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t>I have been working with four partners since the beginning of this research. </a:t>
            </a:r>
            <a:r>
              <a:rPr lang="en-US" dirty="0">
                <a:cs typeface="Calibri"/>
              </a:rPr>
              <a:t>However, sadly as is the nature of the research, one of my PRPs has had to withdraw due to their tumour progression and entering hospice.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cs typeface="Calibri"/>
              </a:rPr>
              <a:t>==</a:t>
            </a:r>
            <a:endParaRPr lang="en-US" dirty="0"/>
          </a:p>
          <a:p>
            <a:pPr marL="171450" indent="-171450">
              <a:buFont typeface="Arial"/>
              <a:buChar char="•"/>
            </a:pPr>
            <a:r>
              <a:rPr lang="en-US" dirty="0"/>
              <a:t>My PRPs have varied tumor grades, ages, treatment journeys, ethnic backgrounds, and gender mix, meaning they have contributed diverse perspectives on my research.</a:t>
            </a:r>
            <a:endParaRPr lang="en-US" dirty="0">
              <a:cs typeface="Calibri" panose="020F0502020204030204"/>
            </a:endParaRPr>
          </a:p>
          <a:p>
            <a:pPr marL="171450" indent="-171450">
              <a:buFont typeface="Arial"/>
              <a:buChar char="•"/>
            </a:pPr>
            <a:r>
              <a:rPr lang="en-US" dirty="0"/>
              <a:t>Including sharing their personal experiences they have also provided feedback on key documents, participated in pilot interviews and at every stage advocate for patient needs.</a:t>
            </a:r>
            <a:endParaRPr lang="en-US" dirty="0">
              <a:cs typeface="Calibri" panose="020F0502020204030204"/>
            </a:endParaRPr>
          </a:p>
          <a:p>
            <a:pPr marL="171450" indent="-171450">
              <a:buFont typeface="Arial"/>
              <a:buChar char="•"/>
            </a:pPr>
            <a:r>
              <a:rPr lang="en-US" dirty="0"/>
              <a:t>They have also been assisting  in disseminating results to patient communities, two of my PRPs have already been collaborating with charities previously and so have been a vital link.</a:t>
            </a:r>
          </a:p>
          <a:p>
            <a:pPr marL="171450" indent="-171450">
              <a:buFont typeface="Arial"/>
              <a:buChar char="•"/>
            </a:pP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C23C3B0-D6B3-45B3-A924-5D307EC91405}" type="slidenum">
              <a:rPr lang="en-US"/>
              <a:t>4</a:t>
            </a:fld>
            <a:endParaRPr lang="en-US"/>
          </a:p>
        </p:txBody>
      </p:sp>
    </p:spTree>
    <p:extLst>
      <p:ext uri="{BB962C8B-B14F-4D97-AF65-F5344CB8AC3E}">
        <p14:creationId xmlns:p14="http://schemas.microsoft.com/office/powerpoint/2010/main" val="415927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first stage of this research was looking at the literature. Mapping literature to see what is currently available is essential for intervention design.</a:t>
            </a:r>
          </a:p>
          <a:p>
            <a:pPr marL="171450" indent="-171450">
              <a:buFont typeface="Arial"/>
              <a:buChar char="•"/>
            </a:pPr>
            <a:r>
              <a:rPr lang="en-US" dirty="0"/>
              <a:t>Therefore, I am currently conducting a scoping review for this research.</a:t>
            </a:r>
            <a:endParaRPr lang="en-US" dirty="0">
              <a:cs typeface="Calibri"/>
            </a:endParaRPr>
          </a:p>
          <a:p>
            <a:pPr marL="171450" indent="-171450">
              <a:buFont typeface="Arial"/>
              <a:buChar char="•"/>
            </a:pPr>
            <a:r>
              <a:rPr lang="en-US" dirty="0"/>
              <a:t>Our Protocol was published in BMJ Open in December of last year.</a:t>
            </a:r>
          </a:p>
          <a:p>
            <a:pPr marL="171450" indent="-171450">
              <a:buFont typeface="Arial"/>
              <a:buChar char="•"/>
            </a:pPr>
            <a:r>
              <a:rPr lang="en-US" dirty="0">
                <a:cs typeface="Calibri"/>
              </a:rPr>
              <a:t>==</a:t>
            </a:r>
          </a:p>
          <a:p>
            <a:pPr marL="171450" indent="-171450">
              <a:buFont typeface="Arial"/>
              <a:buChar char="•"/>
            </a:pPr>
            <a:r>
              <a:rPr lang="en-US" dirty="0">
                <a:cs typeface="Calibri"/>
              </a:rPr>
              <a:t>I have included a PRISMA flow chart here just showing the study selection process, the searches resulted in 522 studies and once duplicates were removed 429 of these were screened by myself and a second independent reviewer. </a:t>
            </a:r>
          </a:p>
          <a:p>
            <a:pPr marL="171450" indent="-171450">
              <a:buFont typeface="Arial"/>
              <a:buChar char="•"/>
            </a:pPr>
            <a:r>
              <a:rPr lang="en-US" dirty="0">
                <a:cs typeface="Calibri"/>
              </a:rPr>
              <a:t>The rounds of screening resulted in 24 papers to be included for the review.</a:t>
            </a:r>
          </a:p>
          <a:p>
            <a:pPr marL="171450" indent="-171450">
              <a:buFont typeface="Arial"/>
              <a:buChar char="•"/>
            </a:pPr>
            <a:r>
              <a:rPr lang="en-US" dirty="0"/>
              <a:t>I have completed data extraction and am now on the Final stage of analysis and write up, </a:t>
            </a:r>
            <a:r>
              <a:rPr lang="en-US" dirty="0">
                <a:cs typeface="Calibri"/>
              </a:rPr>
              <a:t>I hope to have this completed and a paper ready for publication later this summer. Fingers crossed!</a:t>
            </a:r>
          </a:p>
          <a:p>
            <a:endParaRPr lang="en-US" dirty="0">
              <a:cs typeface="Calibri"/>
            </a:endParaRPr>
          </a:p>
        </p:txBody>
      </p:sp>
      <p:sp>
        <p:nvSpPr>
          <p:cNvPr id="4" name="Slide Number Placeholder 3"/>
          <p:cNvSpPr>
            <a:spLocks noGrp="1"/>
          </p:cNvSpPr>
          <p:nvPr>
            <p:ph type="sldNum" sz="quarter" idx="5"/>
          </p:nvPr>
        </p:nvSpPr>
        <p:spPr/>
        <p:txBody>
          <a:bodyPr/>
          <a:lstStyle/>
          <a:p>
            <a:fld id="{CC23C3B0-D6B3-45B3-A924-5D307EC91405}" type="slidenum">
              <a:rPr lang="en-US"/>
              <a:t>5</a:t>
            </a:fld>
            <a:endParaRPr lang="en-US"/>
          </a:p>
        </p:txBody>
      </p:sp>
    </p:spTree>
    <p:extLst>
      <p:ext uri="{BB962C8B-B14F-4D97-AF65-F5344CB8AC3E}">
        <p14:creationId xmlns:p14="http://schemas.microsoft.com/office/powerpoint/2010/main" val="373972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I have not completed the write up yet I have popped a few points on here from the review. </a:t>
            </a:r>
          </a:p>
          <a:p>
            <a:pPr marL="171450" indent="-171450">
              <a:buFont typeface="Arial" panose="020B0604020202020204" pitchFamily="34" charset="0"/>
              <a:buChar char="•"/>
            </a:pPr>
            <a:r>
              <a:rPr lang="en-GB" dirty="0"/>
              <a:t>The 24 studies were conducted across 10 countries.</a:t>
            </a:r>
          </a:p>
          <a:p>
            <a:pPr marL="171450" indent="-171450">
              <a:buFont typeface="Arial" panose="020B0604020202020204" pitchFamily="34" charset="0"/>
              <a:buChar char="•"/>
            </a:pPr>
            <a:r>
              <a:rPr lang="en-GB" dirty="0"/>
              <a:t>68% of these studies were Randomised controlled trials</a:t>
            </a:r>
          </a:p>
          <a:p>
            <a:pPr marL="171450" indent="-171450">
              <a:buFont typeface="Arial" panose="020B0604020202020204" pitchFamily="34" charset="0"/>
              <a:buChar char="•"/>
            </a:pPr>
            <a:r>
              <a:rPr lang="en-GB" dirty="0"/>
              <a:t>And the studies fell into roughly four categories of intervention, Exercise, behavioural, dietary and multidisciplinary.</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351809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7000"/>
              </a:lnSpc>
              <a:spcBef>
                <a:spcPct val="30000"/>
              </a:spcBef>
              <a:spcAft>
                <a:spcPts val="800"/>
              </a:spcAft>
              <a:buClrTx/>
              <a:buSzTx/>
              <a:buFontTx/>
              <a:buNone/>
              <a:tabLst/>
              <a:defRPr/>
            </a:pPr>
            <a:r>
              <a:rPr lang="en-GB"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Meanwhile, alongside the scoping review, over the last few months I have conducted 24 semi structured interviews with patients and </a:t>
            </a:r>
            <a:r>
              <a:rPr lang="en-GB" sz="12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heathcare</a:t>
            </a:r>
            <a:r>
              <a:rPr lang="en-GB"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professionals. With all but one opting for video call.</a:t>
            </a:r>
          </a:p>
          <a:p>
            <a:pPr marL="228600" indent="-228600">
              <a:lnSpc>
                <a:spcPct val="107000"/>
              </a:lnSpc>
              <a:spcAft>
                <a:spcPts val="800"/>
              </a:spcAft>
            </a:pPr>
            <a:r>
              <a:rPr lang="en-GB"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228600" indent="-228600">
              <a:lnSpc>
                <a:spcPct val="107000"/>
              </a:lnSpc>
              <a:spcAft>
                <a:spcPts val="800"/>
              </a:spcAft>
              <a:buFont typeface="Arial" panose="020B0604020202020204" pitchFamily="34" charset="0"/>
              <a:buChar char="•"/>
            </a:pPr>
            <a:r>
              <a:rPr lang="en-GB"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Through these interviews I aim to </a:t>
            </a:r>
            <a:r>
              <a:rPr lang="en-GB"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Understand the experiences of fatigue from both patient and Healthcare professional perspectives. </a:t>
            </a:r>
          </a:p>
          <a:p>
            <a:pPr marL="228600" indent="-228600">
              <a:lnSpc>
                <a:spcPct val="107000"/>
              </a:lnSpc>
              <a:spcAft>
                <a:spcPts val="800"/>
              </a:spcAft>
              <a:buFont typeface="Arial" panose="020B0604020202020204" pitchFamily="34" charset="0"/>
              <a:buChar char="•"/>
            </a:pPr>
            <a:endParaRPr lang="en-GB"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gn="l" defTabSz="914400" rtl="0" eaLnBrk="0" fontAlgn="base" latinLnBrk="0" hangingPunct="0">
              <a:lnSpc>
                <a:spcPct val="107000"/>
              </a:lnSpc>
              <a:spcBef>
                <a:spcPct val="30000"/>
              </a:spcBef>
              <a:spcAft>
                <a:spcPts val="800"/>
              </a:spcAft>
              <a:buClrTx/>
              <a:buSzTx/>
              <a:buFont typeface="Arial" panose="020B0604020202020204" pitchFamily="34" charset="0"/>
              <a:buChar char="•"/>
              <a:tabLst/>
              <a:defRPr/>
            </a:pPr>
            <a:r>
              <a:rPr lang="en-GB"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Specifically exploring fatigue self-management strategies.</a:t>
            </a:r>
            <a:r>
              <a:rPr lang="en-US" dirty="0">
                <a:cs typeface="Calibri"/>
              </a:rPr>
              <a:t> The results from these interviews will also help inform intervention design. </a:t>
            </a:r>
          </a:p>
          <a:p>
            <a:pPr marL="228600" indent="-228600">
              <a:lnSpc>
                <a:spcPct val="107000"/>
              </a:lnSpc>
              <a:spcAft>
                <a:spcPts val="800"/>
              </a:spcAft>
              <a:buFont typeface="Arial" panose="020B0604020202020204" pitchFamily="34" charset="0"/>
              <a:buChar char="•"/>
            </a:pPr>
            <a:endParaRPr lang="en-GB"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pPr>
            <a:endParaRPr lang="en-GB"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7</a:t>
            </a:fld>
            <a:endParaRPr lang="en-US" altLang="en-US"/>
          </a:p>
        </p:txBody>
      </p:sp>
    </p:spTree>
    <p:extLst>
      <p:ext uri="{BB962C8B-B14F-4D97-AF65-F5344CB8AC3E}">
        <p14:creationId xmlns:p14="http://schemas.microsoft.com/office/powerpoint/2010/main" val="40715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Ethical approval for both patients and healthcare professionals has been gained via UWE.</a:t>
            </a:r>
          </a:p>
          <a:p>
            <a:pPr marL="171450" indent="-171450">
              <a:buFont typeface="Arial" panose="020B0604020202020204" pitchFamily="34" charset="0"/>
              <a:buChar char="•"/>
            </a:pPr>
            <a:r>
              <a:rPr lang="en-GB" dirty="0"/>
              <a:t>As this is not NHS ethics I recruited via charities, social media and professional networks.</a:t>
            </a:r>
          </a:p>
          <a:p>
            <a:pPr marL="171450" indent="-171450">
              <a:buFont typeface="Arial" panose="020B0604020202020204" pitchFamily="34" charset="0"/>
              <a:buChar char="•"/>
            </a:pPr>
            <a:r>
              <a:rPr lang="en-GB" dirty="0"/>
              <a:t>==</a:t>
            </a:r>
          </a:p>
          <a:p>
            <a:pPr marL="171450" indent="-171450">
              <a:buFont typeface="Arial" panose="020B0604020202020204" pitchFamily="34" charset="0"/>
              <a:buChar char="•"/>
            </a:pPr>
            <a:r>
              <a:rPr lang="en-GB" dirty="0"/>
              <a:t>To keep participant wellbeing at the forefront of this study we created an aftercare sheet for participants that was given to them after their interview. </a:t>
            </a:r>
          </a:p>
          <a:p>
            <a:pPr marL="171450" indent="-171450">
              <a:buFont typeface="Arial" panose="020B0604020202020204" pitchFamily="34" charset="0"/>
              <a:buChar char="•"/>
            </a:pPr>
            <a:r>
              <a:rPr lang="en-GB" dirty="0"/>
              <a:t>This included signposting to </a:t>
            </a:r>
            <a:r>
              <a:rPr lang="en-GB" dirty="0" err="1"/>
              <a:t>revelant</a:t>
            </a:r>
            <a:r>
              <a:rPr lang="en-GB" dirty="0"/>
              <a:t> brain tumour charities for advice and support both practically and emotionally.</a:t>
            </a:r>
          </a:p>
          <a:p>
            <a:pPr marL="171450" indent="-171450">
              <a:buFont typeface="Arial" panose="020B0604020202020204" pitchFamily="34" charset="0"/>
              <a:buChar char="•"/>
            </a:pPr>
            <a:r>
              <a:rPr lang="en-GB" dirty="0"/>
              <a:t> It also had some strategies for  managing difficult emotions that may come up after the interview. With this </a:t>
            </a:r>
            <a:r>
              <a:rPr lang="en-GB" dirty="0" err="1"/>
              <a:t>aftercar</a:t>
            </a:r>
            <a:r>
              <a:rPr lang="en-GB" dirty="0"/>
              <a:t> sheet we also had permission from brains trust charity to include their fatigue booklet. This pack was was very well received by the participants.</a:t>
            </a:r>
          </a:p>
          <a:p>
            <a:pPr marL="171450" indent="-171450">
              <a:buFont typeface="Arial" panose="020B0604020202020204" pitchFamily="34" charset="0"/>
              <a:buChar char="•"/>
            </a:pPr>
            <a:r>
              <a:rPr lang="en-GB" dirty="0"/>
              <a:t>==</a:t>
            </a:r>
          </a:p>
          <a:p>
            <a:pPr marL="171450" indent="-171450">
              <a:buFont typeface="Arial" panose="020B0604020202020204" pitchFamily="34" charset="0"/>
              <a:buChar char="•"/>
            </a:pPr>
            <a:r>
              <a:rPr lang="en-GB" dirty="0"/>
              <a:t>We also made the decision while designing this study that I would disclose my history as a former brain tumour patient myself. This was done in the information sheet which all participants received in their pre-interview information as a brief line that the researcher has a personal history as a patient hence their interest in the research. We believed it would enable rapport to be built and trust, particularly as my personal story has already been published and is readily available online. </a:t>
            </a:r>
          </a:p>
          <a:p>
            <a:endParaRPr lang="en-GB" dirty="0"/>
          </a:p>
          <a:p>
            <a:endParaRPr lang="en-GB" dirty="0"/>
          </a:p>
        </p:txBody>
      </p:sp>
      <p:sp>
        <p:nvSpPr>
          <p:cNvPr id="4" name="Slide Number Placeholder 3"/>
          <p:cNvSpPr>
            <a:spLocks noGrp="1"/>
          </p:cNvSpPr>
          <p:nvPr>
            <p:ph type="sldNum" sz="quarter" idx="5"/>
          </p:nvPr>
        </p:nvSpPr>
        <p:spPr/>
        <p:txBody>
          <a:bodyPr/>
          <a:lstStyle/>
          <a:p>
            <a:fld id="{CC23C3B0-D6B3-45B3-A924-5D307EC91405}" type="slidenum">
              <a:rPr lang="en-GB" smtClean="0"/>
              <a:t>8</a:t>
            </a:fld>
            <a:endParaRPr lang="en-GB"/>
          </a:p>
        </p:txBody>
      </p:sp>
    </p:spTree>
    <p:extLst>
      <p:ext uri="{BB962C8B-B14F-4D97-AF65-F5344CB8AC3E}">
        <p14:creationId xmlns:p14="http://schemas.microsoft.com/office/powerpoint/2010/main" val="412105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 have been working with many UK brain tumour charities to recruit participants from both the larger well-known charities and  smaller more specialised charities. </a:t>
            </a:r>
          </a:p>
          <a:p>
            <a:pPr marL="171450" indent="-171450">
              <a:buFont typeface="Arial" panose="020B0604020202020204" pitchFamily="34" charset="0"/>
              <a:buChar char="•"/>
            </a:pPr>
            <a:r>
              <a:rPr lang="en-GB" dirty="0"/>
              <a:t>==</a:t>
            </a:r>
          </a:p>
          <a:p>
            <a:pPr marL="171450" indent="-171450">
              <a:buFont typeface="Arial" panose="020B0604020202020204" pitchFamily="34" charset="0"/>
              <a:buChar char="•"/>
            </a:pPr>
            <a:r>
              <a:rPr lang="en-GB" dirty="0"/>
              <a:t>The posters for recruitment were designed with feedback from my patient research partner team to try to ensure accessibility and clarity of message. </a:t>
            </a:r>
          </a:p>
          <a:p>
            <a:pPr marL="171450" indent="-171450">
              <a:buFont typeface="Arial" panose="020B0604020202020204" pitchFamily="34" charset="0"/>
              <a:buChar char="•"/>
            </a:pPr>
            <a:r>
              <a:rPr lang="en-GB" dirty="0"/>
              <a:t>They liked the bright colours saying that they </a:t>
            </a:r>
            <a:r>
              <a:rPr lang="en-GB" dirty="0" err="1"/>
              <a:t>makie</a:t>
            </a:r>
            <a:r>
              <a:rPr lang="en-GB" dirty="0"/>
              <a:t> the posters more hopeful and upbeat despite the topic.</a:t>
            </a:r>
          </a:p>
          <a:p>
            <a:pPr marL="171450" indent="-171450">
              <a:buFont typeface="Arial" panose="020B0604020202020204" pitchFamily="34" charset="0"/>
              <a:buChar char="•"/>
            </a:pPr>
            <a:r>
              <a:rPr lang="en-GB" dirty="0"/>
              <a:t> They also all commented on the image of the stethoscope being important as fatigue is hidden and the stethoscope indicates it is a real condition and issue.</a:t>
            </a:r>
          </a:p>
          <a:p>
            <a:pPr marL="171450" indent="-171450">
              <a:buFont typeface="Arial" panose="020B0604020202020204" pitchFamily="34" charset="0"/>
              <a:buChar char="•"/>
            </a:pPr>
            <a:r>
              <a:rPr lang="en-GB" dirty="0"/>
              <a:t>==</a:t>
            </a:r>
          </a:p>
          <a:p>
            <a:pPr marL="171450" indent="-171450">
              <a:buFont typeface="Arial" panose="020B0604020202020204" pitchFamily="34" charset="0"/>
              <a:buChar char="•"/>
            </a:pPr>
            <a:r>
              <a:rPr lang="en-GB" dirty="0"/>
              <a:t>We faced two main challenges </a:t>
            </a:r>
            <a:r>
              <a:rPr lang="en-GB" dirty="0" err="1"/>
              <a:t>inrecruitment</a:t>
            </a:r>
            <a:r>
              <a:rPr lang="en-GB" dirty="0"/>
              <a:t> for this study,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One was trying to recruit a wider range of professions, including surgeons and other medical staff.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A further challenge of this study across both groups has been the recruitment of and therefore under representation of Black, Asian and Mixed ethnicity participants.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After the first wave of recruitment yielded a 100% white cohort I met with the CEO of Black in Cancer, </a:t>
            </a:r>
            <a:r>
              <a:rPr lang="en-US" dirty="0" err="1">
                <a:latin typeface="Calibri"/>
                <a:ea typeface="ＭＳ Ｐゴシック"/>
                <a:cs typeface="Calibri"/>
              </a:rPr>
              <a:t>Signoury</a:t>
            </a:r>
            <a:r>
              <a:rPr lang="en-US" dirty="0">
                <a:latin typeface="Calibri"/>
                <a:ea typeface="ＭＳ Ｐゴシック"/>
                <a:cs typeface="Calibri"/>
              </a:rPr>
              <a:t> Bell a PhD at Cambridge for advice.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She kindly helped me with some ideas for a new recruitment approach and a new poster design to be distributed by her charity and the charity </a:t>
            </a:r>
            <a:r>
              <a:rPr lang="en-US" dirty="0" err="1">
                <a:latin typeface="Calibri"/>
                <a:ea typeface="ＭＳ Ｐゴシック"/>
                <a:cs typeface="Calibri"/>
              </a:rPr>
              <a:t>CancerBlack</a:t>
            </a:r>
            <a:r>
              <a:rPr lang="en-US" dirty="0">
                <a:latin typeface="Calibri"/>
                <a:ea typeface="ＭＳ Ｐゴシック"/>
                <a:cs typeface="Calibri"/>
              </a:rPr>
              <a:t> Care.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Although we made great efforts in this second recruitment drive we once again were only able to get white participants for this study.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ＭＳ Ｐゴシック"/>
                <a:cs typeface="Calibri"/>
              </a:rPr>
              <a:t>I have however taken away some valuable learning points from that meeting and hopefully these are some points that I can pick up later in this research!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C23C3B0-D6B3-45B3-A924-5D307EC91405}" type="slidenum">
              <a:rPr lang="en-GB" smtClean="0"/>
              <a:t>9</a:t>
            </a:fld>
            <a:endParaRPr lang="en-GB"/>
          </a:p>
        </p:txBody>
      </p:sp>
    </p:spTree>
    <p:extLst>
      <p:ext uri="{BB962C8B-B14F-4D97-AF65-F5344CB8AC3E}">
        <p14:creationId xmlns:p14="http://schemas.microsoft.com/office/powerpoint/2010/main" val="3814239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7A7392"/>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gn="l">
              <a:lnSpc>
                <a:spcPts val="1300"/>
              </a:lnSpc>
              <a:spcBef>
                <a:spcPts val="0"/>
              </a:spcBef>
              <a:buFontTx/>
              <a:buNone/>
              <a:defRPr sz="16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81895" y="2323737"/>
            <a:ext cx="1625519" cy="402300"/>
          </a:xfrm>
          <a:prstGeom prst="rect">
            <a:avLst/>
          </a:prstGeom>
        </p:spPr>
        <p:txBody>
          <a:bodyPr lIns="0" tIns="0" rIns="0" bIns="0"/>
          <a:lstStyle>
            <a:lvl1pPr marL="0" indent="0" algn="l">
              <a:lnSpc>
                <a:spcPts val="1300"/>
              </a:lnSpc>
              <a:spcBef>
                <a:spcPts val="0"/>
              </a:spcBef>
              <a:buFontTx/>
              <a:buNone/>
              <a:defRPr sz="18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798008" y="2835501"/>
            <a:ext cx="1625519" cy="371345"/>
          </a:xfrm>
          <a:prstGeom prst="rect">
            <a:avLst/>
          </a:prstGeom>
        </p:spPr>
        <p:txBody>
          <a:bodyPr lIns="0" tIns="0" rIns="0" bIns="0"/>
          <a:lstStyle>
            <a:lvl1pPr marL="0" indent="0" algn="l">
              <a:lnSpc>
                <a:spcPts val="1300"/>
              </a:lnSpc>
              <a:spcBef>
                <a:spcPts val="0"/>
              </a:spcBef>
              <a:buFontTx/>
              <a:buNone/>
              <a:defRPr sz="18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gn="l">
              <a:lnSpc>
                <a:spcPts val="1300"/>
              </a:lnSpc>
              <a:spcBef>
                <a:spcPts val="0"/>
              </a:spcBef>
              <a:buFontTx/>
              <a:buNone/>
              <a:defRPr sz="16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push dir="u"/>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720077"/>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endParaRPr lang="en-US" dirty="0"/>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push dir="u"/>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699"/>
            <a:ext cx="10515600" cy="768353"/>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7A7392"/>
                </a:solidFill>
              </a:defRPr>
            </a:lvl1pPr>
            <a:lvl2pPr marL="609600" indent="0">
              <a:buNone/>
              <a:defRPr sz="2000">
                <a:solidFill>
                  <a:srgbClr val="7A7392"/>
                </a:solidFill>
              </a:defRPr>
            </a:lvl2pPr>
            <a:lvl3pPr marL="1219200" indent="0">
              <a:buNone/>
              <a:defRPr sz="2000">
                <a:solidFill>
                  <a:srgbClr val="7A7392"/>
                </a:solidFill>
              </a:defRPr>
            </a:lvl3pPr>
            <a:lvl4pPr marL="1828800" indent="0">
              <a:buNone/>
              <a:defRPr sz="2000">
                <a:solidFill>
                  <a:srgbClr val="7A7392"/>
                </a:solidFill>
              </a:defRPr>
            </a:lvl4pPr>
            <a:lvl5pPr marL="2438400" indent="0">
              <a:buNone/>
              <a:defRPr sz="2000">
                <a:solidFill>
                  <a:srgbClr val="7A739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7A7392"/>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7A7392"/>
                </a:solidFill>
              </a:defRPr>
            </a:lvl1pPr>
            <a:lvl2pPr marL="609600" indent="0">
              <a:buNone/>
              <a:defRPr sz="2000">
                <a:solidFill>
                  <a:srgbClr val="7A7392"/>
                </a:solidFill>
              </a:defRPr>
            </a:lvl2pPr>
            <a:lvl3pPr marL="1219200" indent="0">
              <a:buNone/>
              <a:defRPr sz="2000">
                <a:solidFill>
                  <a:srgbClr val="7A7392"/>
                </a:solidFill>
              </a:defRPr>
            </a:lvl3pPr>
            <a:lvl4pPr marL="1828800" indent="0">
              <a:buNone/>
              <a:defRPr sz="2000">
                <a:solidFill>
                  <a:srgbClr val="7A7392"/>
                </a:solidFill>
              </a:defRPr>
            </a:lvl4pPr>
            <a:lvl5pPr marL="2438400" indent="0">
              <a:buNone/>
              <a:defRPr sz="2000">
                <a:solidFill>
                  <a:srgbClr val="7A739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063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386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7A7392"/>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18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7A7392"/>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7A7392"/>
              </a:buClr>
              <a:tabLst/>
              <a:defRPr sz="1800">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push dir="u"/>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7A7392"/>
              </a:buClr>
              <a:buFont typeface="+mj-lt"/>
              <a:buAutoNum type="arabicPeriod"/>
              <a:defRPr sz="1800">
                <a:latin typeface="+mn-lt"/>
                <a:ea typeface="Tahoma" panose="020B0604030504040204" pitchFamily="34" charset="0"/>
                <a:cs typeface="Tahoma" panose="020B0604030504040204" pitchFamily="34" charset="0"/>
              </a:defRPr>
            </a:lvl1pPr>
            <a:lvl2pPr marL="541338" indent="-274638">
              <a:buClr>
                <a:srgbClr val="7A7392"/>
              </a:buClr>
              <a:buFont typeface="+mj-lt"/>
              <a:buAutoNum type="romanLcPeriod"/>
              <a:defRPr sz="180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6"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8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1800" b="0" i="0" baseline="0">
                <a:solidFill>
                  <a:schemeClr val="tx1"/>
                </a:solidFill>
                <a:latin typeface="+mn-lt"/>
                <a:ea typeface="Tahoma"/>
                <a:cs typeface="Tahoma"/>
              </a:defRPr>
            </a:lvl1pPr>
            <a:lvl2pPr marL="541338" indent="-274638">
              <a:buClr>
                <a:srgbClr val="7A7392"/>
              </a:buClr>
              <a:buFont typeface="+mj-lt"/>
              <a:buAutoNum type="romanLcPeriod"/>
              <a:defRPr sz="1800" baseline="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1800" b="0" i="0" baseline="0">
                <a:solidFill>
                  <a:schemeClr val="tx1"/>
                </a:solidFill>
                <a:latin typeface="+mn-lt"/>
                <a:ea typeface="Tahoma"/>
                <a:cs typeface="Tahoma"/>
              </a:defRPr>
            </a:lvl1pPr>
            <a:lvl2pPr marL="541338" indent="-274638">
              <a:buClr>
                <a:srgbClr val="7A7392"/>
              </a:buClr>
              <a:buFont typeface="+mj-lt"/>
              <a:buAutoNum type="romanLcPeriod"/>
              <a:defRPr sz="180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392486"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20077"/>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 id="2147483979" r:id="rId16"/>
  </p:sldLayoutIdLst>
  <p:transition spd="slow">
    <p:push dir="u"/>
  </p:transition>
  <p:txStyles>
    <p:title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ancerresearchuk.org/about-cancer/brain-tumours/survival"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10.jpe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1.jpe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93F33-87A2-4EC3-8120-0DAFD34636F5}"/>
              </a:ext>
            </a:extLst>
          </p:cNvPr>
          <p:cNvSpPr>
            <a:spLocks noGrp="1"/>
          </p:cNvSpPr>
          <p:nvPr>
            <p:ph type="body" sz="quarter" idx="15"/>
          </p:nvPr>
        </p:nvSpPr>
        <p:spPr>
          <a:xfrm>
            <a:off x="781897" y="1871301"/>
            <a:ext cx="1625519" cy="1001249"/>
          </a:xfrm>
        </p:spPr>
        <p:txBody>
          <a:bodyPr lIns="0" tIns="0" rIns="0" bIns="0" anchor="t"/>
          <a:lstStyle/>
          <a:p>
            <a:pPr>
              <a:lnSpc>
                <a:spcPct val="100000"/>
              </a:lnSpc>
            </a:pPr>
            <a:r>
              <a:rPr lang="en-GB" sz="1800" dirty="0">
                <a:solidFill>
                  <a:srgbClr val="0070C0"/>
                </a:solidFill>
                <a:latin typeface="Trebuchet MS"/>
                <a:ea typeface="Tahoma"/>
                <a:cs typeface="Tahoma"/>
              </a:rPr>
              <a:t>Rachael</a:t>
            </a:r>
          </a:p>
          <a:p>
            <a:pPr>
              <a:lnSpc>
                <a:spcPct val="100000"/>
              </a:lnSpc>
            </a:pPr>
            <a:r>
              <a:rPr lang="en-GB" sz="1800" dirty="0">
                <a:solidFill>
                  <a:srgbClr val="0070C0"/>
                </a:solidFill>
                <a:latin typeface="Trebuchet MS"/>
                <a:ea typeface="Tahoma"/>
                <a:cs typeface="Tahoma"/>
              </a:rPr>
              <a:t>Simms-Moore, </a:t>
            </a:r>
            <a:r>
              <a:rPr lang="en-GB" dirty="0">
                <a:solidFill>
                  <a:srgbClr val="0070C0"/>
                </a:solidFill>
                <a:latin typeface="Trebuchet MS"/>
                <a:ea typeface="Tahoma"/>
                <a:cs typeface="Tahoma"/>
              </a:rPr>
              <a:t>MSc.</a:t>
            </a:r>
            <a:endParaRPr lang="en-GB" dirty="0">
              <a:solidFill>
                <a:srgbClr val="0070C0"/>
              </a:solidFill>
            </a:endParaRPr>
          </a:p>
        </p:txBody>
      </p:sp>
      <p:sp>
        <p:nvSpPr>
          <p:cNvPr id="4" name="Text Placeholder 3">
            <a:extLst>
              <a:ext uri="{FF2B5EF4-FFF2-40B4-BE49-F238E27FC236}">
                <a16:creationId xmlns:a16="http://schemas.microsoft.com/office/drawing/2014/main" id="{210B11E2-E77B-4DD7-841B-65FDD2AA9BC7}"/>
              </a:ext>
            </a:extLst>
          </p:cNvPr>
          <p:cNvSpPr>
            <a:spLocks noGrp="1"/>
          </p:cNvSpPr>
          <p:nvPr>
            <p:ph type="body" sz="quarter" idx="16"/>
          </p:nvPr>
        </p:nvSpPr>
        <p:spPr>
          <a:xfrm>
            <a:off x="789011" y="2875407"/>
            <a:ext cx="1735913" cy="769394"/>
          </a:xfrm>
        </p:spPr>
        <p:txBody>
          <a:bodyPr lIns="0" tIns="0" rIns="0" bIns="0" anchor="t"/>
          <a:lstStyle/>
          <a:p>
            <a:pPr>
              <a:lnSpc>
                <a:spcPct val="100000"/>
              </a:lnSpc>
            </a:pPr>
            <a:r>
              <a:rPr lang="en-GB" sz="1600" b="0" dirty="0">
                <a:solidFill>
                  <a:srgbClr val="0070C0"/>
                </a:solidFill>
                <a:latin typeface="Trebuchet MS"/>
                <a:ea typeface="Tahoma"/>
                <a:cs typeface="Tahoma"/>
              </a:rPr>
              <a:t>PGR researcher College of Health, Science and Society.</a:t>
            </a:r>
            <a:endParaRPr lang="en-GB" sz="1600" b="0" dirty="0">
              <a:solidFill>
                <a:srgbClr val="0070C0"/>
              </a:solidFill>
              <a:latin typeface="Trebuchet MS"/>
            </a:endParaRPr>
          </a:p>
          <a:p>
            <a:endParaRPr lang="en-GB" dirty="0">
              <a:solidFill>
                <a:srgbClr val="0070C0"/>
              </a:solidFill>
            </a:endParaRPr>
          </a:p>
        </p:txBody>
      </p:sp>
      <p:sp>
        <p:nvSpPr>
          <p:cNvPr id="6" name="Text Placeholder 5">
            <a:extLst>
              <a:ext uri="{FF2B5EF4-FFF2-40B4-BE49-F238E27FC236}">
                <a16:creationId xmlns:a16="http://schemas.microsoft.com/office/drawing/2014/main" id="{3D6249A8-9908-4A69-8D99-0503E60505D4}"/>
              </a:ext>
            </a:extLst>
          </p:cNvPr>
          <p:cNvSpPr>
            <a:spLocks noGrp="1"/>
          </p:cNvSpPr>
          <p:nvPr>
            <p:ph type="body" sz="quarter" idx="18"/>
          </p:nvPr>
        </p:nvSpPr>
        <p:spPr>
          <a:xfrm>
            <a:off x="786884" y="5718063"/>
            <a:ext cx="1625519" cy="345828"/>
          </a:xfrm>
        </p:spPr>
        <p:txBody>
          <a:bodyPr lIns="0" tIns="0" rIns="0" bIns="0" anchor="t"/>
          <a:lstStyle/>
          <a:p>
            <a:r>
              <a:rPr lang="en-GB" dirty="0">
                <a:solidFill>
                  <a:srgbClr val="0070C0"/>
                </a:solidFill>
                <a:latin typeface="Trebuchet MS"/>
              </a:rPr>
              <a:t>24/06/2024</a:t>
            </a:r>
          </a:p>
          <a:p>
            <a:endParaRPr lang="en-GB" dirty="0">
              <a:solidFill>
                <a:srgbClr val="0070C0"/>
              </a:solidFill>
            </a:endParaRPr>
          </a:p>
          <a:p>
            <a:r>
              <a:rPr lang="en-US" dirty="0">
                <a:solidFill>
                  <a:srgbClr val="0070C0"/>
                </a:solidFill>
                <a:ea typeface="+mn-lt"/>
                <a:cs typeface="+mn-lt"/>
              </a:rPr>
              <a:t>5 minutes</a:t>
            </a:r>
            <a:endParaRPr lang="en-GB" dirty="0">
              <a:solidFill>
                <a:srgbClr val="0070C0"/>
              </a:solidFill>
            </a:endParaRPr>
          </a:p>
        </p:txBody>
      </p:sp>
      <p:pic>
        <p:nvPicPr>
          <p:cNvPr id="5" name="Picture 6" descr="Qr code&#10;&#10;Description automatically generated">
            <a:extLst>
              <a:ext uri="{FF2B5EF4-FFF2-40B4-BE49-F238E27FC236}">
                <a16:creationId xmlns:a16="http://schemas.microsoft.com/office/drawing/2014/main" id="{1221361B-C2C5-5CFD-1E5D-057E705B93D4}"/>
              </a:ext>
            </a:extLst>
          </p:cNvPr>
          <p:cNvPicPr>
            <a:picLocks noChangeAspect="1"/>
          </p:cNvPicPr>
          <p:nvPr/>
        </p:nvPicPr>
        <p:blipFill rotWithShape="1">
          <a:blip r:embed="rId3"/>
          <a:srcRect l="6998" t="5814" r="6283"/>
          <a:stretch/>
        </p:blipFill>
        <p:spPr>
          <a:xfrm>
            <a:off x="784181" y="4476699"/>
            <a:ext cx="922919" cy="900711"/>
          </a:xfrm>
          <a:prstGeom prst="rect">
            <a:avLst/>
          </a:prstGeom>
        </p:spPr>
      </p:pic>
      <p:sp>
        <p:nvSpPr>
          <p:cNvPr id="7" name="TextBox 6">
            <a:extLst>
              <a:ext uri="{FF2B5EF4-FFF2-40B4-BE49-F238E27FC236}">
                <a16:creationId xmlns:a16="http://schemas.microsoft.com/office/drawing/2014/main" id="{5817703E-9994-A393-F844-63B3D1833101}"/>
              </a:ext>
            </a:extLst>
          </p:cNvPr>
          <p:cNvSpPr txBox="1"/>
          <p:nvPr/>
        </p:nvSpPr>
        <p:spPr>
          <a:xfrm>
            <a:off x="695255" y="4133626"/>
            <a:ext cx="18132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70C0"/>
                </a:solidFill>
                <a:latin typeface="Trebuchet MS"/>
                <a:ea typeface="ＭＳ Ｐゴシック"/>
                <a:cs typeface="Arial"/>
              </a:rPr>
              <a:t>Contact</a:t>
            </a:r>
            <a:endParaRPr lang="en-US" sz="1600">
              <a:solidFill>
                <a:srgbClr val="0070C0"/>
              </a:solidFill>
              <a:latin typeface="Trebuchet MS"/>
              <a:cs typeface="Arial"/>
            </a:endParaRPr>
          </a:p>
        </p:txBody>
      </p:sp>
      <p:pic>
        <p:nvPicPr>
          <p:cNvPr id="8" name="Picture 7" descr="A colorful brain with a stethoscope&#10;&#10;Description automatically generated">
            <a:extLst>
              <a:ext uri="{FF2B5EF4-FFF2-40B4-BE49-F238E27FC236}">
                <a16:creationId xmlns:a16="http://schemas.microsoft.com/office/drawing/2014/main" id="{63A32256-173C-F307-FD43-97AC86556433}"/>
              </a:ext>
            </a:extLst>
          </p:cNvPr>
          <p:cNvPicPr>
            <a:picLocks noChangeAspect="1"/>
          </p:cNvPicPr>
          <p:nvPr/>
        </p:nvPicPr>
        <p:blipFill>
          <a:blip r:embed="rId4"/>
          <a:stretch>
            <a:fillRect/>
          </a:stretch>
        </p:blipFill>
        <p:spPr>
          <a:xfrm>
            <a:off x="7290504" y="1714147"/>
            <a:ext cx="4899378" cy="4897261"/>
          </a:xfrm>
          <a:prstGeom prst="rect">
            <a:avLst/>
          </a:prstGeom>
          <a:ln>
            <a:noFill/>
          </a:ln>
        </p:spPr>
      </p:pic>
      <p:graphicFrame>
        <p:nvGraphicFramePr>
          <p:cNvPr id="12" name="Table 11">
            <a:extLst>
              <a:ext uri="{FF2B5EF4-FFF2-40B4-BE49-F238E27FC236}">
                <a16:creationId xmlns:a16="http://schemas.microsoft.com/office/drawing/2014/main" id="{12AAD292-9FA0-57F3-C00B-B37161EF2E8F}"/>
              </a:ext>
            </a:extLst>
          </p:cNvPr>
          <p:cNvGraphicFramePr>
            <a:graphicFrameLocks noGrp="1"/>
          </p:cNvGraphicFramePr>
          <p:nvPr>
            <p:extLst>
              <p:ext uri="{D42A27DB-BD31-4B8C-83A1-F6EECF244321}">
                <p14:modId xmlns:p14="http://schemas.microsoft.com/office/powerpoint/2010/main" val="135403572"/>
              </p:ext>
            </p:extLst>
          </p:nvPr>
        </p:nvGraphicFramePr>
        <p:xfrm>
          <a:off x="2829278" y="1227847"/>
          <a:ext cx="4533860" cy="4328160"/>
        </p:xfrm>
        <a:graphic>
          <a:graphicData uri="http://schemas.openxmlformats.org/drawingml/2006/table">
            <a:tbl>
              <a:tblPr bandRow="1">
                <a:tableStyleId>{5C22544A-7EE6-4342-B048-85BDC9FD1C3A}</a:tableStyleId>
              </a:tblPr>
              <a:tblGrid>
                <a:gridCol w="4533860">
                  <a:extLst>
                    <a:ext uri="{9D8B030D-6E8A-4147-A177-3AD203B41FA5}">
                      <a16:colId xmlns:a16="http://schemas.microsoft.com/office/drawing/2014/main" val="3194369344"/>
                    </a:ext>
                  </a:extLst>
                </a:gridCol>
              </a:tblGrid>
              <a:tr h="1707444">
                <a:tc>
                  <a:txBody>
                    <a:bodyPr/>
                    <a:lstStyle/>
                    <a:p>
                      <a:r>
                        <a:rPr lang="en-US" sz="7200" b="1" kern="0" dirty="0">
                          <a:solidFill>
                            <a:srgbClr val="0070C0"/>
                          </a:solidFill>
                          <a:effectLst/>
                          <a:latin typeface="Trebuchet MS"/>
                          <a:ea typeface="Times New Roman" panose="02020603050405020304" pitchFamily="18" charset="0"/>
                          <a:cs typeface="Calibri"/>
                        </a:rPr>
                        <a:t>Hope in Fatigue</a:t>
                      </a:r>
                      <a:endParaRPr lang="en-US" sz="7200" kern="100" dirty="0">
                        <a:effectLst/>
                        <a:latin typeface="Trebuchet MS"/>
                        <a:ea typeface="Calibri" panose="020F0502020204030204" pitchFamily="34" charset="0"/>
                        <a:cs typeface="Calibri"/>
                      </a:endParaRPr>
                    </a:p>
                    <a:p>
                      <a:r>
                        <a:rPr lang="en-US" sz="2800" b="1" kern="0" dirty="0">
                          <a:solidFill>
                            <a:srgbClr val="0070C0"/>
                          </a:solidFill>
                          <a:effectLst/>
                          <a:latin typeface="Trebuchet MS"/>
                          <a:ea typeface="Times New Roman" panose="02020603050405020304" pitchFamily="18" charset="0"/>
                          <a:cs typeface="Calibri"/>
                        </a:rPr>
                        <a:t>Development of non-pharmacological interventions for </a:t>
                      </a:r>
                      <a:r>
                        <a:rPr lang="en-US" sz="2800" b="1" kern="0" dirty="0">
                          <a:solidFill>
                            <a:srgbClr val="7030A0"/>
                          </a:solidFill>
                          <a:effectLst/>
                          <a:latin typeface="Trebuchet MS"/>
                          <a:ea typeface="Times New Roman" panose="02020603050405020304" pitchFamily="18" charset="0"/>
                          <a:cs typeface="Calibri"/>
                        </a:rPr>
                        <a:t>fatigue</a:t>
                      </a:r>
                      <a:r>
                        <a:rPr lang="en-US" sz="2800" b="1" kern="0" dirty="0">
                          <a:solidFill>
                            <a:srgbClr val="0070C0"/>
                          </a:solidFill>
                          <a:effectLst/>
                          <a:latin typeface="Trebuchet MS"/>
                          <a:ea typeface="Times New Roman" panose="02020603050405020304" pitchFamily="18" charset="0"/>
                          <a:cs typeface="Calibri"/>
                        </a:rPr>
                        <a:t> management in </a:t>
                      </a:r>
                      <a:r>
                        <a:rPr lang="en-US" sz="2800" b="1" kern="0" dirty="0">
                          <a:solidFill>
                            <a:srgbClr val="FF2F92"/>
                          </a:solidFill>
                          <a:effectLst/>
                          <a:latin typeface="Trebuchet MS"/>
                          <a:ea typeface="Times New Roman" panose="02020603050405020304" pitchFamily="18" charset="0"/>
                          <a:cs typeface="Calibri"/>
                        </a:rPr>
                        <a:t>primary </a:t>
                      </a:r>
                      <a:r>
                        <a:rPr lang="en-US" sz="2800" b="1" kern="0" dirty="0">
                          <a:solidFill>
                            <a:srgbClr val="00B050"/>
                          </a:solidFill>
                          <a:effectLst/>
                          <a:latin typeface="Trebuchet MS"/>
                          <a:ea typeface="Times New Roman" panose="02020603050405020304" pitchFamily="18" charset="0"/>
                          <a:cs typeface="Calibri"/>
                        </a:rPr>
                        <a:t>brain</a:t>
                      </a:r>
                      <a:r>
                        <a:rPr lang="en-US" sz="2800" b="1" kern="0" dirty="0">
                          <a:solidFill>
                            <a:srgbClr val="0070C0"/>
                          </a:solidFill>
                          <a:effectLst/>
                          <a:latin typeface="Trebuchet MS"/>
                          <a:ea typeface="Times New Roman" panose="02020603050405020304" pitchFamily="18" charset="0"/>
                          <a:cs typeface="Calibri"/>
                        </a:rPr>
                        <a:t> </a:t>
                      </a:r>
                      <a:r>
                        <a:rPr lang="en-GB" sz="2800" b="1" kern="0" noProof="0" dirty="0">
                          <a:solidFill>
                            <a:srgbClr val="FF4B2F"/>
                          </a:solidFill>
                          <a:effectLst/>
                          <a:latin typeface="Trebuchet MS"/>
                          <a:ea typeface="Times New Roman" panose="02020603050405020304" pitchFamily="18" charset="0"/>
                          <a:cs typeface="Calibri"/>
                        </a:rPr>
                        <a:t>tumour.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noFill/>
                  </a:tcPr>
                </a:tc>
                <a:extLst>
                  <a:ext uri="{0D108BD9-81ED-4DB2-BD59-A6C34878D82A}">
                    <a16:rowId xmlns:a16="http://schemas.microsoft.com/office/drawing/2014/main" val="1009909959"/>
                  </a:ext>
                </a:extLst>
              </a:tr>
            </a:tbl>
          </a:graphicData>
        </a:graphic>
      </p:graphicFrame>
      <p:cxnSp>
        <p:nvCxnSpPr>
          <p:cNvPr id="18" name="Straight Arrow Connector 17">
            <a:extLst>
              <a:ext uri="{FF2B5EF4-FFF2-40B4-BE49-F238E27FC236}">
                <a16:creationId xmlns:a16="http://schemas.microsoft.com/office/drawing/2014/main" id="{491F502C-BF3E-E962-700E-CDFCBF3D6104}"/>
              </a:ext>
            </a:extLst>
          </p:cNvPr>
          <p:cNvCxnSpPr/>
          <p:nvPr/>
        </p:nvCxnSpPr>
        <p:spPr>
          <a:xfrm>
            <a:off x="2604912" y="1377244"/>
            <a:ext cx="25398" cy="4837287"/>
          </a:xfrm>
          <a:prstGeom prst="straightConnector1">
            <a:avLst/>
          </a:prstGeom>
          <a:ln>
            <a:solidFill>
              <a:srgbClr val="00B050"/>
            </a:solidFill>
          </a:ln>
        </p:spPr>
        <p:style>
          <a:lnRef idx="2">
            <a:schemeClr val="accent3"/>
          </a:lnRef>
          <a:fillRef idx="0">
            <a:schemeClr val="accent3"/>
          </a:fillRef>
          <a:effectRef idx="1">
            <a:schemeClr val="accent3"/>
          </a:effectRef>
          <a:fontRef idx="minor">
            <a:schemeClr val="tx1"/>
          </a:fontRef>
        </p:style>
      </p:cxnSp>
      <p:pic>
        <p:nvPicPr>
          <p:cNvPr id="19" name="Picture 18" descr="A close up of a sign&#10;&#10;Description automatically generated">
            <a:extLst>
              <a:ext uri="{FF2B5EF4-FFF2-40B4-BE49-F238E27FC236}">
                <a16:creationId xmlns:a16="http://schemas.microsoft.com/office/drawing/2014/main" id="{AC522A33-18AE-2DAB-409E-C6B4AAC9D662}"/>
              </a:ext>
            </a:extLst>
          </p:cNvPr>
          <p:cNvPicPr>
            <a:picLocks noChangeAspect="1"/>
          </p:cNvPicPr>
          <p:nvPr/>
        </p:nvPicPr>
        <p:blipFill>
          <a:blip r:embed="rId5"/>
          <a:stretch>
            <a:fillRect/>
          </a:stretch>
        </p:blipFill>
        <p:spPr>
          <a:xfrm>
            <a:off x="3295388" y="3715"/>
            <a:ext cx="2209905" cy="880174"/>
          </a:xfrm>
          <a:prstGeom prst="rect">
            <a:avLst/>
          </a:prstGeom>
          <a:ln w="3175">
            <a:solidFill>
              <a:srgbClr val="497EBB"/>
            </a:solidFill>
          </a:ln>
        </p:spPr>
      </p:pic>
    </p:spTree>
    <p:extLst>
      <p:ext uri="{BB962C8B-B14F-4D97-AF65-F5344CB8AC3E}">
        <p14:creationId xmlns:p14="http://schemas.microsoft.com/office/powerpoint/2010/main" val="156581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BA14-7FC5-7196-0E97-94C304C66D21}"/>
              </a:ext>
            </a:extLst>
          </p:cNvPr>
          <p:cNvSpPr>
            <a:spLocks noGrp="1"/>
          </p:cNvSpPr>
          <p:nvPr>
            <p:ph type="title"/>
          </p:nvPr>
        </p:nvSpPr>
        <p:spPr>
          <a:xfrm>
            <a:off x="546313" y="284853"/>
            <a:ext cx="8687493" cy="751822"/>
          </a:xfrm>
        </p:spPr>
        <p:txBody>
          <a:bodyPr/>
          <a:lstStyle/>
          <a:p>
            <a:r>
              <a:rPr lang="en-US" b="1" dirty="0">
                <a:solidFill>
                  <a:srgbClr val="0070C0"/>
                </a:solidFill>
                <a:latin typeface="Trebuchet MS"/>
                <a:ea typeface="ＭＳ Ｐゴシック"/>
              </a:rPr>
              <a:t>Who was Interviewed?</a:t>
            </a:r>
            <a:endParaRPr lang="en-US" dirty="0">
              <a:solidFill>
                <a:srgbClr val="0070C0"/>
              </a:solidFill>
              <a:latin typeface="Trebuchet MS"/>
            </a:endParaRPr>
          </a:p>
        </p:txBody>
      </p:sp>
      <p:sp>
        <p:nvSpPr>
          <p:cNvPr id="4" name="TextBox 3">
            <a:extLst>
              <a:ext uri="{FF2B5EF4-FFF2-40B4-BE49-F238E27FC236}">
                <a16:creationId xmlns:a16="http://schemas.microsoft.com/office/drawing/2014/main" id="{1AC1127E-E7F0-159A-5EDD-61B896A3847A}"/>
              </a:ext>
            </a:extLst>
          </p:cNvPr>
          <p:cNvSpPr txBox="1"/>
          <p:nvPr/>
        </p:nvSpPr>
        <p:spPr>
          <a:xfrm>
            <a:off x="546313" y="1230210"/>
            <a:ext cx="5981735" cy="3847207"/>
          </a:xfrm>
          <a:prstGeom prst="rect">
            <a:avLst/>
          </a:prstGeom>
          <a:solidFill>
            <a:srgbClr val="EFF6F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6088B"/>
                </a:solidFill>
                <a:latin typeface="Trebuchet MS"/>
                <a:ea typeface="ＭＳ Ｐゴシック"/>
                <a:cs typeface="Arial"/>
              </a:rPr>
              <a:t>13 Patients with Primary Brain Tumours</a:t>
            </a:r>
          </a:p>
          <a:p>
            <a:endParaRPr lang="en-US" sz="2000" dirty="0">
              <a:latin typeface="Trebuchet MS"/>
              <a:ea typeface="ＭＳ Ｐゴシック"/>
              <a:cs typeface="Arial"/>
            </a:endParaRPr>
          </a:p>
          <a:p>
            <a:endParaRPr lang="en-US" sz="2000" dirty="0">
              <a:latin typeface="Trebuchet MS"/>
              <a:ea typeface="ＭＳ Ｐゴシック"/>
              <a:cs typeface="Arial"/>
            </a:endParaRPr>
          </a:p>
          <a:p>
            <a:r>
              <a:rPr lang="en-US" sz="2000" b="1" dirty="0">
                <a:latin typeface="Trebuchet MS"/>
                <a:ea typeface="ＭＳ Ｐゴシック"/>
                <a:cs typeface="Arial"/>
              </a:rPr>
              <a:t>Ages:</a:t>
            </a:r>
            <a:r>
              <a:rPr lang="en-US" sz="2000" dirty="0">
                <a:latin typeface="Trebuchet MS"/>
                <a:ea typeface="ＭＳ Ｐゴシック"/>
                <a:cs typeface="Arial"/>
              </a:rPr>
              <a:t> 26-68, Range: 42.0, Mean: 46.7, SD:11.4</a:t>
            </a:r>
          </a:p>
          <a:p>
            <a:endParaRPr lang="en-US" sz="2000" dirty="0">
              <a:latin typeface="Trebuchet MS"/>
              <a:ea typeface="ＭＳ Ｐゴシック"/>
              <a:cs typeface="Arial"/>
            </a:endParaRPr>
          </a:p>
          <a:p>
            <a:r>
              <a:rPr lang="en-US" sz="2000" b="1" dirty="0">
                <a:latin typeface="Trebuchet MS"/>
                <a:ea typeface="ＭＳ Ｐゴシック"/>
                <a:cs typeface="Arial"/>
              </a:rPr>
              <a:t>Gender:</a:t>
            </a:r>
            <a:r>
              <a:rPr lang="en-US" sz="2000" dirty="0">
                <a:latin typeface="Trebuchet MS"/>
                <a:ea typeface="ＭＳ Ｐゴシック"/>
                <a:cs typeface="Arial"/>
              </a:rPr>
              <a:t> Female 61.5%, Male 38.5%</a:t>
            </a:r>
          </a:p>
          <a:p>
            <a:endParaRPr lang="en-US" sz="2000" dirty="0">
              <a:latin typeface="Trebuchet MS"/>
              <a:ea typeface="ＭＳ Ｐゴシック"/>
              <a:cs typeface="Arial"/>
            </a:endParaRPr>
          </a:p>
          <a:p>
            <a:r>
              <a:rPr lang="en-US" sz="2000" b="1" dirty="0">
                <a:latin typeface="Trebuchet MS"/>
                <a:ea typeface="ＭＳ Ｐゴシック"/>
                <a:cs typeface="Arial"/>
              </a:rPr>
              <a:t>Years since diagnosis: </a:t>
            </a:r>
            <a:r>
              <a:rPr lang="en-US" sz="2000" dirty="0">
                <a:latin typeface="Trebuchet MS"/>
                <a:ea typeface="ＭＳ Ｐゴシック"/>
                <a:cs typeface="Arial"/>
              </a:rPr>
              <a:t>1-14, </a:t>
            </a:r>
          </a:p>
          <a:p>
            <a:r>
              <a:rPr lang="en-US" sz="2000" dirty="0">
                <a:latin typeface="Trebuchet MS"/>
                <a:ea typeface="ＭＳ Ｐゴシック"/>
                <a:cs typeface="Arial"/>
              </a:rPr>
              <a:t>Range:13.1, Mean:5.0, SD: 4.1</a:t>
            </a:r>
          </a:p>
          <a:p>
            <a:endParaRPr lang="en-US" sz="2000" dirty="0">
              <a:solidFill>
                <a:schemeClr val="bg1"/>
              </a:solidFill>
              <a:latin typeface="Trebuchet MS"/>
              <a:ea typeface="ＭＳ Ｐゴシック"/>
              <a:cs typeface="Arial"/>
            </a:endParaRPr>
          </a:p>
          <a:p>
            <a:endParaRPr lang="en-US" sz="2000" dirty="0">
              <a:solidFill>
                <a:schemeClr val="bg1"/>
              </a:solidFill>
              <a:latin typeface="Trebuchet MS"/>
              <a:ea typeface="ＭＳ Ｐゴシック"/>
              <a:cs typeface="Arial"/>
            </a:endParaRPr>
          </a:p>
          <a:p>
            <a:endParaRPr lang="en-US" sz="2000" dirty="0">
              <a:solidFill>
                <a:schemeClr val="bg1"/>
              </a:solidFill>
              <a:latin typeface="Trebuchet MS"/>
              <a:ea typeface="ＭＳ Ｐゴシック"/>
              <a:cs typeface="Arial"/>
            </a:endParaRPr>
          </a:p>
        </p:txBody>
      </p:sp>
      <p:pic>
        <p:nvPicPr>
          <p:cNvPr id="7" name="Picture 6" descr="A colorful brain with a stethoscope&#10;&#10;Description automatically generated">
            <a:extLst>
              <a:ext uri="{FF2B5EF4-FFF2-40B4-BE49-F238E27FC236}">
                <a16:creationId xmlns:a16="http://schemas.microsoft.com/office/drawing/2014/main" id="{06AC2039-4AE4-2825-6C1F-88AE53002B5B}"/>
              </a:ext>
            </a:extLst>
          </p:cNvPr>
          <p:cNvPicPr>
            <a:picLocks noChangeAspect="1"/>
          </p:cNvPicPr>
          <p:nvPr/>
        </p:nvPicPr>
        <p:blipFill rotWithShape="1">
          <a:blip r:embed="rId3"/>
          <a:srcRect t="2589" r="-321" b="-282"/>
          <a:stretch/>
        </p:blipFill>
        <p:spPr>
          <a:xfrm>
            <a:off x="10116300" y="4812676"/>
            <a:ext cx="2075700" cy="2000435"/>
          </a:xfrm>
          <a:prstGeom prst="rect">
            <a:avLst/>
          </a:prstGeom>
        </p:spPr>
      </p:pic>
      <p:sp>
        <p:nvSpPr>
          <p:cNvPr id="11" name="Rectangle 1">
            <a:extLst>
              <a:ext uri="{FF2B5EF4-FFF2-40B4-BE49-F238E27FC236}">
                <a16:creationId xmlns:a16="http://schemas.microsoft.com/office/drawing/2014/main" id="{85923DFF-1038-69C3-B9B2-F736DD6CF7FF}"/>
              </a:ext>
            </a:extLst>
          </p:cNvPr>
          <p:cNvSpPr>
            <a:spLocks noChangeArrowheads="1"/>
          </p:cNvSpPr>
          <p:nvPr/>
        </p:nvSpPr>
        <p:spPr bwMode="auto">
          <a:xfrm>
            <a:off x="4684031" y="270955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A126C828-FE20-141A-AC13-DFE4A16AEC91}"/>
              </a:ext>
            </a:extLst>
          </p:cNvPr>
          <p:cNvSpPr txBox="1"/>
          <p:nvPr/>
        </p:nvSpPr>
        <p:spPr>
          <a:xfrm>
            <a:off x="6744072" y="1205355"/>
            <a:ext cx="4443342" cy="3729098"/>
          </a:xfrm>
          <a:prstGeom prst="rect">
            <a:avLst/>
          </a:prstGeom>
          <a:noFill/>
        </p:spPr>
        <p:txBody>
          <a:bodyPr wrap="square">
            <a:spAutoFit/>
          </a:bodyPr>
          <a:lstStyle/>
          <a:p>
            <a:pPr>
              <a:lnSpc>
                <a:spcPct val="150000"/>
              </a:lnSpc>
            </a:pPr>
            <a:r>
              <a:rPr lang="en-US" sz="2000" b="1" u="sng" dirty="0">
                <a:latin typeface="Trebuchet MS"/>
                <a:ea typeface="ＭＳ Ｐゴシック"/>
                <a:cs typeface="Arial"/>
              </a:rPr>
              <a:t>Primary brain tumour types:</a:t>
            </a:r>
          </a:p>
          <a:p>
            <a:pPr marL="285750" indent="-285750">
              <a:lnSpc>
                <a:spcPct val="150000"/>
              </a:lnSpc>
              <a:buFont typeface="Arial"/>
              <a:buChar char="•"/>
            </a:pPr>
            <a:r>
              <a:rPr lang="en-US" sz="2000" dirty="0">
                <a:latin typeface="Trebuchet MS"/>
                <a:ea typeface="ＭＳ Ｐゴシック"/>
                <a:cs typeface="Arial"/>
              </a:rPr>
              <a:t>Anaplastic astrocytoma </a:t>
            </a:r>
            <a:r>
              <a:rPr lang="en-US" sz="2000" i="1" dirty="0">
                <a:latin typeface="Trebuchet MS"/>
                <a:ea typeface="ＭＳ Ｐゴシック"/>
                <a:cs typeface="Arial"/>
              </a:rPr>
              <a:t>grade 3</a:t>
            </a:r>
            <a:endParaRPr lang="en-US" sz="2000" i="1" dirty="0">
              <a:latin typeface="Trebuchet MS"/>
            </a:endParaRPr>
          </a:p>
          <a:p>
            <a:pPr marL="285750" indent="-285750">
              <a:lnSpc>
                <a:spcPct val="150000"/>
              </a:lnSpc>
              <a:buFont typeface="Arial"/>
              <a:buChar char="•"/>
            </a:pPr>
            <a:r>
              <a:rPr lang="en-US" sz="2000" dirty="0">
                <a:latin typeface="Trebuchet MS"/>
                <a:ea typeface="ＭＳ Ｐゴシック"/>
                <a:cs typeface="Arial"/>
              </a:rPr>
              <a:t>Astrocytoma </a:t>
            </a:r>
            <a:r>
              <a:rPr lang="en-US" sz="2000" i="1" dirty="0">
                <a:latin typeface="Trebuchet MS"/>
                <a:ea typeface="ＭＳ Ｐゴシック"/>
                <a:cs typeface="Arial"/>
              </a:rPr>
              <a:t>grades 2, 3, 4</a:t>
            </a:r>
            <a:endParaRPr lang="en-US" sz="2000" i="1" dirty="0">
              <a:latin typeface="Trebuchet MS"/>
            </a:endParaRPr>
          </a:p>
          <a:p>
            <a:pPr marL="285750" indent="-285750">
              <a:lnSpc>
                <a:spcPct val="150000"/>
              </a:lnSpc>
              <a:buFont typeface="Arial"/>
              <a:buChar char="•"/>
            </a:pPr>
            <a:r>
              <a:rPr lang="en-US" sz="2000" dirty="0">
                <a:latin typeface="Trebuchet MS"/>
                <a:ea typeface="ＭＳ Ｐゴシック"/>
                <a:cs typeface="Arial"/>
              </a:rPr>
              <a:t>Glioblastoma multiforme </a:t>
            </a:r>
            <a:r>
              <a:rPr lang="en-US" sz="2000" i="1" dirty="0">
                <a:latin typeface="Trebuchet MS"/>
                <a:ea typeface="ＭＳ Ｐゴシック"/>
                <a:cs typeface="Arial"/>
              </a:rPr>
              <a:t>grade 4</a:t>
            </a:r>
            <a:endParaRPr lang="en-US" sz="2000" i="1" dirty="0">
              <a:latin typeface="Trebuchet MS"/>
            </a:endParaRPr>
          </a:p>
          <a:p>
            <a:pPr marL="285750" indent="-285750">
              <a:lnSpc>
                <a:spcPct val="150000"/>
              </a:lnSpc>
              <a:buFont typeface="Arial"/>
              <a:buChar char="•"/>
            </a:pPr>
            <a:r>
              <a:rPr lang="en-US" sz="2000" dirty="0">
                <a:latin typeface="Trebuchet MS"/>
                <a:ea typeface="ＭＳ Ｐゴシック"/>
                <a:cs typeface="Arial"/>
              </a:rPr>
              <a:t>Glioma </a:t>
            </a:r>
            <a:r>
              <a:rPr lang="en-US" sz="2000" i="1" dirty="0">
                <a:latin typeface="Trebuchet MS"/>
                <a:ea typeface="ＭＳ Ｐゴシック"/>
                <a:cs typeface="Arial"/>
              </a:rPr>
              <a:t>grade 2</a:t>
            </a:r>
            <a:endParaRPr lang="en-US" sz="2000" i="1" dirty="0">
              <a:latin typeface="Trebuchet MS"/>
            </a:endParaRPr>
          </a:p>
          <a:p>
            <a:pPr marL="285750" indent="-285750">
              <a:lnSpc>
                <a:spcPct val="150000"/>
              </a:lnSpc>
              <a:buFont typeface="Arial"/>
              <a:buChar char="•"/>
            </a:pPr>
            <a:r>
              <a:rPr lang="en-US" sz="2000" dirty="0">
                <a:latin typeface="Trebuchet MS"/>
                <a:ea typeface="ＭＳ Ｐゴシック"/>
                <a:cs typeface="Arial"/>
              </a:rPr>
              <a:t>Meningioma </a:t>
            </a:r>
            <a:r>
              <a:rPr lang="en-US" sz="2000" i="1" dirty="0">
                <a:latin typeface="Trebuchet MS"/>
                <a:ea typeface="ＭＳ Ｐゴシック"/>
                <a:cs typeface="Arial"/>
              </a:rPr>
              <a:t>grade 2</a:t>
            </a:r>
            <a:endParaRPr lang="en-US" sz="2000" i="1" dirty="0">
              <a:latin typeface="Trebuchet MS"/>
            </a:endParaRPr>
          </a:p>
          <a:p>
            <a:pPr marL="285750" indent="-285750">
              <a:lnSpc>
                <a:spcPct val="150000"/>
              </a:lnSpc>
              <a:buFont typeface="Arial"/>
              <a:buChar char="•"/>
            </a:pPr>
            <a:r>
              <a:rPr lang="en-US" sz="2000" dirty="0">
                <a:latin typeface="Trebuchet MS"/>
                <a:ea typeface="ＭＳ Ｐゴシック"/>
                <a:cs typeface="Arial"/>
              </a:rPr>
              <a:t>Oligodendroglioma </a:t>
            </a:r>
            <a:r>
              <a:rPr lang="en-US" sz="2000" i="1" dirty="0">
                <a:latin typeface="Trebuchet MS"/>
                <a:ea typeface="ＭＳ Ｐゴシック"/>
                <a:cs typeface="Arial"/>
              </a:rPr>
              <a:t>grade 2</a:t>
            </a:r>
            <a:endParaRPr lang="en-US" sz="2000" i="1" dirty="0">
              <a:latin typeface="Trebuchet MS"/>
            </a:endParaRPr>
          </a:p>
          <a:p>
            <a:pPr marL="285750" indent="-285750">
              <a:lnSpc>
                <a:spcPct val="150000"/>
              </a:lnSpc>
              <a:buFont typeface="Arial"/>
              <a:buChar char="•"/>
            </a:pPr>
            <a:r>
              <a:rPr lang="en-US" sz="2000" dirty="0">
                <a:latin typeface="Trebuchet MS"/>
                <a:ea typeface="ＭＳ Ｐゴシック"/>
                <a:cs typeface="Arial"/>
              </a:rPr>
              <a:t>Pontine Glioma </a:t>
            </a:r>
            <a:r>
              <a:rPr lang="en-US" sz="2000" i="1" dirty="0">
                <a:latin typeface="Trebuchet MS"/>
                <a:ea typeface="ＭＳ Ｐゴシック"/>
                <a:cs typeface="Arial"/>
              </a:rPr>
              <a:t>grade 3</a:t>
            </a:r>
            <a:endParaRPr lang="en-US" sz="2000" i="1" dirty="0">
              <a:latin typeface="Trebuchet MS"/>
            </a:endParaRPr>
          </a:p>
        </p:txBody>
      </p:sp>
    </p:spTree>
    <p:extLst>
      <p:ext uri="{BB962C8B-B14F-4D97-AF65-F5344CB8AC3E}">
        <p14:creationId xmlns:p14="http://schemas.microsoft.com/office/powerpoint/2010/main" val="220872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brain with a stethoscope&#10;&#10;Description automatically generated">
            <a:extLst>
              <a:ext uri="{FF2B5EF4-FFF2-40B4-BE49-F238E27FC236}">
                <a16:creationId xmlns:a16="http://schemas.microsoft.com/office/drawing/2014/main" id="{5401E0DD-CE93-5787-487B-810413E99C64}"/>
              </a:ext>
            </a:extLst>
          </p:cNvPr>
          <p:cNvPicPr>
            <a:picLocks noChangeAspect="1"/>
          </p:cNvPicPr>
          <p:nvPr/>
        </p:nvPicPr>
        <p:blipFill>
          <a:blip r:embed="rId3"/>
          <a:stretch>
            <a:fillRect/>
          </a:stretch>
        </p:blipFill>
        <p:spPr>
          <a:xfrm>
            <a:off x="9408368" y="4224019"/>
            <a:ext cx="2564752" cy="2605629"/>
          </a:xfrm>
          <a:prstGeom prst="rect">
            <a:avLst/>
          </a:prstGeom>
        </p:spPr>
      </p:pic>
      <p:sp>
        <p:nvSpPr>
          <p:cNvPr id="4" name="TextBox 3">
            <a:extLst>
              <a:ext uri="{FF2B5EF4-FFF2-40B4-BE49-F238E27FC236}">
                <a16:creationId xmlns:a16="http://schemas.microsoft.com/office/drawing/2014/main" id="{C5A2E7A5-B956-A761-B4BA-3E7008A72F21}"/>
              </a:ext>
            </a:extLst>
          </p:cNvPr>
          <p:cNvSpPr txBox="1"/>
          <p:nvPr/>
        </p:nvSpPr>
        <p:spPr>
          <a:xfrm>
            <a:off x="407368" y="1341388"/>
            <a:ext cx="5400600" cy="3847207"/>
          </a:xfrm>
          <a:prstGeom prst="rect">
            <a:avLst/>
          </a:prstGeom>
          <a:solidFill>
            <a:srgbClr val="EFF6FE"/>
          </a:soli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6088B"/>
                </a:solidFill>
                <a:latin typeface="Trebuchet MS"/>
                <a:ea typeface="ＭＳ Ｐゴシック"/>
                <a:cs typeface="Arial"/>
              </a:rPr>
              <a:t>11 Healthcare Professionals</a:t>
            </a:r>
          </a:p>
          <a:p>
            <a:endParaRPr lang="en-US" sz="2000" dirty="0">
              <a:latin typeface="Trebuchet MS"/>
              <a:cs typeface="Arial"/>
            </a:endParaRPr>
          </a:p>
          <a:p>
            <a:r>
              <a:rPr lang="en-US" sz="2000" b="1" dirty="0">
                <a:latin typeface="Trebuchet MS"/>
                <a:ea typeface="ＭＳ Ｐゴシック"/>
                <a:cs typeface="Arial"/>
              </a:rPr>
              <a:t>Age:</a:t>
            </a:r>
            <a:r>
              <a:rPr lang="en-US" sz="2000" dirty="0">
                <a:latin typeface="Trebuchet MS"/>
                <a:ea typeface="ＭＳ Ｐゴシック"/>
                <a:cs typeface="Arial"/>
              </a:rPr>
              <a:t> 26-58, Range: 32.0, Mean: 46.7, SD: 9.1</a:t>
            </a:r>
          </a:p>
          <a:p>
            <a:endParaRPr lang="en-US" sz="2000" dirty="0">
              <a:latin typeface="Trebuchet MS"/>
              <a:ea typeface="ＭＳ Ｐゴシック"/>
              <a:cs typeface="Arial"/>
            </a:endParaRPr>
          </a:p>
          <a:p>
            <a:r>
              <a:rPr lang="en-US" sz="2000" b="1" dirty="0">
                <a:latin typeface="Trebuchet MS"/>
                <a:ea typeface="ＭＳ Ｐゴシック"/>
                <a:cs typeface="Arial"/>
              </a:rPr>
              <a:t>Gender: </a:t>
            </a:r>
            <a:r>
              <a:rPr lang="en-US" sz="2000" dirty="0">
                <a:latin typeface="Trebuchet MS"/>
                <a:ea typeface="ＭＳ Ｐゴシック"/>
                <a:cs typeface="Arial"/>
              </a:rPr>
              <a:t>Female 100%</a:t>
            </a:r>
          </a:p>
          <a:p>
            <a:endParaRPr lang="en-US" sz="2000" dirty="0">
              <a:latin typeface="Trebuchet MS"/>
              <a:ea typeface="ＭＳ Ｐゴシック"/>
              <a:cs typeface="Arial"/>
            </a:endParaRPr>
          </a:p>
          <a:p>
            <a:r>
              <a:rPr lang="en-US" sz="2000" b="1" dirty="0">
                <a:latin typeface="Trebuchet MS"/>
                <a:ea typeface="ＭＳ Ｐゴシック"/>
                <a:cs typeface="Arial"/>
              </a:rPr>
              <a:t>Years of experience: </a:t>
            </a:r>
            <a:r>
              <a:rPr lang="en-US" sz="2000" dirty="0">
                <a:latin typeface="Trebuchet MS"/>
                <a:ea typeface="ＭＳ Ｐゴシック"/>
                <a:cs typeface="Arial"/>
              </a:rPr>
              <a:t>2.5-30.0, </a:t>
            </a:r>
          </a:p>
          <a:p>
            <a:r>
              <a:rPr lang="en-US" sz="2000" dirty="0">
                <a:latin typeface="Trebuchet MS"/>
                <a:ea typeface="ＭＳ Ｐゴシック"/>
                <a:cs typeface="Arial"/>
              </a:rPr>
              <a:t>Range: 27.5,  Mean:10.2, SD: 8.2</a:t>
            </a:r>
          </a:p>
          <a:p>
            <a:endParaRPr lang="en-US" sz="2000" dirty="0">
              <a:latin typeface="Trebuchet MS"/>
              <a:ea typeface="ＭＳ Ｐゴシック"/>
              <a:cs typeface="Arial"/>
            </a:endParaRPr>
          </a:p>
          <a:p>
            <a:endParaRPr lang="en-US" sz="2000" dirty="0">
              <a:latin typeface="Trebuchet MS"/>
              <a:ea typeface="ＭＳ Ｐゴシック"/>
              <a:cs typeface="Arial"/>
            </a:endParaRPr>
          </a:p>
          <a:p>
            <a:endParaRPr lang="en-US" sz="2000" dirty="0">
              <a:solidFill>
                <a:schemeClr val="bg1"/>
              </a:solidFill>
              <a:latin typeface="Trebuchet MS"/>
              <a:ea typeface="ＭＳ Ｐゴシック"/>
              <a:cs typeface="Arial"/>
            </a:endParaRPr>
          </a:p>
          <a:p>
            <a:endParaRPr lang="en-US" sz="2000" dirty="0">
              <a:solidFill>
                <a:schemeClr val="bg1"/>
              </a:solidFill>
              <a:latin typeface="Trebuchet MS"/>
              <a:ea typeface="ＭＳ Ｐゴシック"/>
              <a:cs typeface="Arial"/>
            </a:endParaRPr>
          </a:p>
        </p:txBody>
      </p:sp>
      <p:sp>
        <p:nvSpPr>
          <p:cNvPr id="5" name="Title 1">
            <a:extLst>
              <a:ext uri="{FF2B5EF4-FFF2-40B4-BE49-F238E27FC236}">
                <a16:creationId xmlns:a16="http://schemas.microsoft.com/office/drawing/2014/main" id="{DF6BF14C-9DC6-A5F2-309A-8B7767AF3384}"/>
              </a:ext>
            </a:extLst>
          </p:cNvPr>
          <p:cNvSpPr>
            <a:spLocks noGrp="1"/>
          </p:cNvSpPr>
          <p:nvPr>
            <p:ph type="title"/>
          </p:nvPr>
        </p:nvSpPr>
        <p:spPr>
          <a:xfrm>
            <a:off x="407368" y="244777"/>
            <a:ext cx="8687493" cy="751822"/>
          </a:xfrm>
        </p:spPr>
        <p:txBody>
          <a:bodyPr/>
          <a:lstStyle/>
          <a:p>
            <a:r>
              <a:rPr lang="en-US" b="1" dirty="0">
                <a:solidFill>
                  <a:srgbClr val="0070C0"/>
                </a:solidFill>
                <a:latin typeface="Trebuchet MS"/>
                <a:ea typeface="ＭＳ Ｐゴシック"/>
              </a:rPr>
              <a:t>Who was Interviewed?</a:t>
            </a:r>
            <a:endParaRPr lang="en-US" dirty="0">
              <a:solidFill>
                <a:srgbClr val="0070C0"/>
              </a:solidFill>
              <a:latin typeface="Trebuchet MS"/>
            </a:endParaRPr>
          </a:p>
        </p:txBody>
      </p:sp>
      <p:sp>
        <p:nvSpPr>
          <p:cNvPr id="6" name="TextBox 5">
            <a:extLst>
              <a:ext uri="{FF2B5EF4-FFF2-40B4-BE49-F238E27FC236}">
                <a16:creationId xmlns:a16="http://schemas.microsoft.com/office/drawing/2014/main" id="{17833030-9F81-3264-AFD5-8D1754A97281}"/>
              </a:ext>
            </a:extLst>
          </p:cNvPr>
          <p:cNvSpPr txBox="1"/>
          <p:nvPr/>
        </p:nvSpPr>
        <p:spPr>
          <a:xfrm>
            <a:off x="6168008" y="1289726"/>
            <a:ext cx="5616624" cy="5016758"/>
          </a:xfrm>
          <a:prstGeom prst="rect">
            <a:avLst/>
          </a:prstGeom>
          <a:noFill/>
          <a:ln>
            <a:noFill/>
          </a:ln>
          <a:effectLst>
            <a:glow rad="101600">
              <a:schemeClr val="accent2">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latin typeface="Trebuchet MS" panose="020B0703020202090204" pitchFamily="34" charset="0"/>
                <a:ea typeface="ＭＳ Ｐゴシック"/>
                <a:cs typeface="Arial"/>
              </a:rPr>
              <a:t>Profession: </a:t>
            </a:r>
          </a:p>
          <a:p>
            <a:endParaRPr lang="en-US" sz="2000" b="1" u="sng" dirty="0">
              <a:latin typeface="Trebuchet MS" panose="020B0703020202090204" pitchFamily="34" charset="0"/>
              <a:ea typeface="ＭＳ Ｐゴシック"/>
              <a:cs typeface="Arial"/>
            </a:endParaRPr>
          </a:p>
          <a:p>
            <a:r>
              <a:rPr lang="en-GB" sz="2000" dirty="0">
                <a:latin typeface="Trebuchet MS" panose="020B0703020202090204" pitchFamily="34" charset="0"/>
              </a:rPr>
              <a:t>Nursing:</a:t>
            </a:r>
          </a:p>
          <a:p>
            <a:pPr lvl="1"/>
            <a:r>
              <a:rPr lang="en-GB" sz="2000" dirty="0">
                <a:latin typeface="Trebuchet MS" panose="020B0703020202090204" pitchFamily="34" charset="0"/>
              </a:rPr>
              <a:t>Advanced Clinical practitioner</a:t>
            </a:r>
          </a:p>
          <a:p>
            <a:pPr lvl="1"/>
            <a:r>
              <a:rPr lang="en-GB" sz="2000" dirty="0">
                <a:latin typeface="Trebuchet MS" panose="020B0703020202090204" pitchFamily="34" charset="0"/>
              </a:rPr>
              <a:t>Clinical nurse specialist</a:t>
            </a:r>
          </a:p>
          <a:p>
            <a:pPr lvl="1"/>
            <a:r>
              <a:rPr lang="en-GB" sz="2000" dirty="0">
                <a:latin typeface="Trebuchet MS" panose="020B0703020202090204" pitchFamily="34" charset="0"/>
              </a:rPr>
              <a:t>Rare cancer nurse</a:t>
            </a:r>
          </a:p>
          <a:p>
            <a:endParaRPr lang="en-US" sz="2000" b="1" u="sng" dirty="0">
              <a:latin typeface="Trebuchet MS" panose="020B0703020202090204" pitchFamily="34" charset="0"/>
              <a:ea typeface="ＭＳ Ｐゴシック"/>
              <a:cs typeface="Arial"/>
            </a:endParaRPr>
          </a:p>
          <a:p>
            <a:r>
              <a:rPr lang="en-GB" sz="2000" dirty="0">
                <a:latin typeface="Trebuchet MS" panose="020B0703020202090204" pitchFamily="34" charset="0"/>
              </a:rPr>
              <a:t>Allied Health Professionals:</a:t>
            </a:r>
          </a:p>
          <a:p>
            <a:pPr lvl="1"/>
            <a:r>
              <a:rPr lang="en-GB" sz="2000" dirty="0">
                <a:latin typeface="Trebuchet MS" panose="020B0703020202090204" pitchFamily="34" charset="0"/>
              </a:rPr>
              <a:t>Occupational Therapist (n=5)</a:t>
            </a:r>
          </a:p>
          <a:p>
            <a:pPr lvl="1"/>
            <a:r>
              <a:rPr lang="en-GB" sz="2000" dirty="0">
                <a:latin typeface="Trebuchet MS" panose="020B0703020202090204" pitchFamily="34" charset="0"/>
              </a:rPr>
              <a:t>Physiotherapist</a:t>
            </a:r>
          </a:p>
          <a:p>
            <a:pPr lvl="1"/>
            <a:r>
              <a:rPr lang="en-GB" sz="2000" dirty="0">
                <a:latin typeface="Trebuchet MS" panose="020B0703020202090204" pitchFamily="34" charset="0"/>
              </a:rPr>
              <a:t>Radiographer</a:t>
            </a:r>
          </a:p>
          <a:p>
            <a:pPr lvl="1"/>
            <a:endParaRPr lang="en-GB" sz="2000" dirty="0">
              <a:latin typeface="Trebuchet MS" panose="020B0703020202090204" pitchFamily="34" charset="0"/>
            </a:endParaRPr>
          </a:p>
          <a:p>
            <a:r>
              <a:rPr lang="en-GB" sz="2000" dirty="0">
                <a:latin typeface="Trebuchet MS" panose="020B0703020202090204" pitchFamily="34" charset="0"/>
              </a:rPr>
              <a:t>Psychology:</a:t>
            </a:r>
          </a:p>
          <a:p>
            <a:pPr lvl="1"/>
            <a:r>
              <a:rPr lang="en-GB" sz="2000" dirty="0">
                <a:latin typeface="Trebuchet MS" panose="020B0703020202090204" pitchFamily="34" charset="0"/>
              </a:rPr>
              <a:t>Clinical Psychologist </a:t>
            </a:r>
          </a:p>
          <a:p>
            <a:endParaRPr lang="en-GB" sz="2000" dirty="0">
              <a:solidFill>
                <a:srgbClr val="F6088B"/>
              </a:solidFill>
              <a:latin typeface="Trebuchet MS" panose="020B0703020202090204" pitchFamily="34" charset="0"/>
            </a:endParaRPr>
          </a:p>
          <a:p>
            <a:endParaRPr lang="en-GB" sz="2000" dirty="0">
              <a:solidFill>
                <a:srgbClr val="F6088B"/>
              </a:solidFill>
              <a:latin typeface="Trebuchet MS" panose="020B0703020202090204" pitchFamily="34" charset="0"/>
            </a:endParaRPr>
          </a:p>
        </p:txBody>
      </p:sp>
    </p:spTree>
    <p:extLst>
      <p:ext uri="{BB962C8B-B14F-4D97-AF65-F5344CB8AC3E}">
        <p14:creationId xmlns:p14="http://schemas.microsoft.com/office/powerpoint/2010/main" val="1223074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47A3-F784-8911-4908-FCBC6A746F37}"/>
              </a:ext>
            </a:extLst>
          </p:cNvPr>
          <p:cNvSpPr>
            <a:spLocks noGrp="1"/>
          </p:cNvSpPr>
          <p:nvPr>
            <p:ph type="title"/>
          </p:nvPr>
        </p:nvSpPr>
        <p:spPr>
          <a:xfrm>
            <a:off x="395047" y="231367"/>
            <a:ext cx="8687493" cy="1325563"/>
          </a:xfrm>
        </p:spPr>
        <p:txBody>
          <a:bodyPr/>
          <a:lstStyle/>
          <a:p>
            <a:r>
              <a:rPr lang="en-US" b="1" dirty="0">
                <a:solidFill>
                  <a:srgbClr val="0070C0"/>
                </a:solidFill>
                <a:latin typeface="Trebuchet MS"/>
                <a:ea typeface="ＭＳ Ｐゴシック"/>
              </a:rPr>
              <a:t>Emerging Themes</a:t>
            </a:r>
            <a:endParaRPr lang="en-US" b="1" dirty="0">
              <a:solidFill>
                <a:srgbClr val="0070C0"/>
              </a:solidFill>
              <a:latin typeface="Trebuchet MS"/>
            </a:endParaRPr>
          </a:p>
        </p:txBody>
      </p:sp>
      <p:sp>
        <p:nvSpPr>
          <p:cNvPr id="16" name="TextBox 15">
            <a:extLst>
              <a:ext uri="{FF2B5EF4-FFF2-40B4-BE49-F238E27FC236}">
                <a16:creationId xmlns:a16="http://schemas.microsoft.com/office/drawing/2014/main" id="{E70F9527-90D0-2A36-1EA7-3A46D667C6ED}"/>
              </a:ext>
            </a:extLst>
          </p:cNvPr>
          <p:cNvSpPr txBox="1"/>
          <p:nvPr/>
        </p:nvSpPr>
        <p:spPr>
          <a:xfrm>
            <a:off x="309740" y="894148"/>
            <a:ext cx="5394753" cy="2215991"/>
          </a:xfrm>
          <a:prstGeom prst="rect">
            <a:avLst/>
          </a:prstGeom>
          <a:noFill/>
        </p:spPr>
        <p:txBody>
          <a:bodyPr wrap="square" rtlCol="0">
            <a:spAutoFit/>
          </a:bodyPr>
          <a:lstStyle/>
          <a:p>
            <a:r>
              <a:rPr lang="en-GB" sz="2000" b="1" dirty="0">
                <a:latin typeface="Trebuchet MS" panose="020B0703020202090204" pitchFamily="34" charset="0"/>
              </a:rPr>
              <a:t>Theme 1: Understanding Fatigue</a:t>
            </a:r>
          </a:p>
          <a:p>
            <a:pPr>
              <a:buFont typeface="Arial" panose="020B0604020202020204" pitchFamily="34" charset="0"/>
              <a:buChar char="•"/>
            </a:pPr>
            <a:r>
              <a:rPr lang="en-GB" sz="2000" dirty="0">
                <a:latin typeface="Trebuchet MS" panose="020B0703020202090204" pitchFamily="34" charset="0"/>
              </a:rPr>
              <a:t>Decreased motivation and lack of energy</a:t>
            </a:r>
          </a:p>
          <a:p>
            <a:pPr>
              <a:buFont typeface="Arial" panose="020B0604020202020204" pitchFamily="34" charset="0"/>
              <a:buChar char="•"/>
            </a:pPr>
            <a:r>
              <a:rPr lang="en-GB" sz="2000" dirty="0">
                <a:latin typeface="Trebuchet MS" panose="020B0703020202090204" pitchFamily="34" charset="0"/>
              </a:rPr>
              <a:t>Definition of Fatigue</a:t>
            </a:r>
          </a:p>
          <a:p>
            <a:pPr>
              <a:buFont typeface="Arial" panose="020B0604020202020204" pitchFamily="34" charset="0"/>
              <a:buChar char="•"/>
            </a:pPr>
            <a:r>
              <a:rPr lang="en-GB" sz="2000" dirty="0">
                <a:latin typeface="Trebuchet MS" panose="020B0703020202090204" pitchFamily="34" charset="0"/>
              </a:rPr>
              <a:t>Lack of standard information</a:t>
            </a:r>
          </a:p>
          <a:p>
            <a:pPr>
              <a:buFont typeface="Arial" panose="020B0604020202020204" pitchFamily="34" charset="0"/>
              <a:buChar char="•"/>
            </a:pPr>
            <a:endParaRPr lang="en-GB" dirty="0">
              <a:solidFill>
                <a:srgbClr val="00B0F0"/>
              </a:solidFill>
              <a:latin typeface="Trebuchet MS" panose="020B0703020202090204" pitchFamily="34" charset="0"/>
            </a:endParaRPr>
          </a:p>
          <a:p>
            <a:r>
              <a:rPr lang="en-GB" sz="2000" b="1" dirty="0">
                <a:solidFill>
                  <a:srgbClr val="00B0F0"/>
                </a:solidFill>
                <a:latin typeface="+mn-lt"/>
                <a:ea typeface="Times New Roman" panose="02020603050405020304" pitchFamily="18" charset="0"/>
              </a:rPr>
              <a:t>“T</a:t>
            </a:r>
            <a:r>
              <a:rPr lang="en-GB" sz="2000" b="1" dirty="0">
                <a:solidFill>
                  <a:srgbClr val="00B0F0"/>
                </a:solidFill>
                <a:effectLst/>
                <a:latin typeface="+mn-lt"/>
                <a:ea typeface="Times New Roman" panose="02020603050405020304" pitchFamily="18" charset="0"/>
              </a:rPr>
              <a:t>hey're just too exhausted to try anything”</a:t>
            </a:r>
          </a:p>
          <a:p>
            <a:pPr algn="ctr"/>
            <a:r>
              <a:rPr lang="en-GB" sz="2000" b="1" i="1" dirty="0">
                <a:solidFill>
                  <a:srgbClr val="00B0F0"/>
                </a:solidFill>
                <a:latin typeface="Times New Roman" panose="02020603050405020304" pitchFamily="18" charset="0"/>
                <a:ea typeface="Times New Roman" panose="02020603050405020304" pitchFamily="18" charset="0"/>
              </a:rPr>
              <a:t>Harriot, Healthcare Professional</a:t>
            </a:r>
          </a:p>
        </p:txBody>
      </p:sp>
      <p:sp>
        <p:nvSpPr>
          <p:cNvPr id="19" name="Text Box 1">
            <a:extLst>
              <a:ext uri="{FF2B5EF4-FFF2-40B4-BE49-F238E27FC236}">
                <a16:creationId xmlns:a16="http://schemas.microsoft.com/office/drawing/2014/main" id="{D14B52BC-DF94-CDD5-5D32-D29CC946B03C}"/>
              </a:ext>
            </a:extLst>
          </p:cNvPr>
          <p:cNvSpPr txBox="1"/>
          <p:nvPr/>
        </p:nvSpPr>
        <p:spPr>
          <a:xfrm>
            <a:off x="6163947" y="3868440"/>
            <a:ext cx="5915081" cy="132556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000" b="1" dirty="0">
                <a:latin typeface="Trebuchet MS" panose="020B0703020202090204" pitchFamily="34" charset="0"/>
              </a:rPr>
              <a:t>Theme 4: Support Systems and Their Role</a:t>
            </a:r>
          </a:p>
          <a:p>
            <a:pPr>
              <a:buFont typeface="Arial" panose="020B0604020202020204" pitchFamily="34" charset="0"/>
              <a:buChar char="•"/>
            </a:pPr>
            <a:r>
              <a:rPr lang="en-GB" sz="2000" dirty="0">
                <a:latin typeface="Trebuchet MS" panose="020B0703020202090204" pitchFamily="34" charset="0"/>
              </a:rPr>
              <a:t>Family and Friends</a:t>
            </a:r>
          </a:p>
          <a:p>
            <a:pPr>
              <a:buFont typeface="Arial" panose="020B0604020202020204" pitchFamily="34" charset="0"/>
              <a:buChar char="•"/>
            </a:pPr>
            <a:r>
              <a:rPr lang="en-GB" sz="2000" dirty="0">
                <a:latin typeface="Trebuchet MS" panose="020B0703020202090204" pitchFamily="34" charset="0"/>
              </a:rPr>
              <a:t>Healthcare and Charitable Support</a:t>
            </a:r>
          </a:p>
          <a:p>
            <a:pPr>
              <a:buFont typeface="Arial" panose="020B0604020202020204" pitchFamily="34" charset="0"/>
              <a:buChar char="•"/>
            </a:pPr>
            <a:r>
              <a:rPr lang="en-GB" sz="2000" dirty="0">
                <a:latin typeface="Trebuchet MS" panose="020B0703020202090204" pitchFamily="34" charset="0"/>
              </a:rPr>
              <a:t>Future Planning </a:t>
            </a:r>
          </a:p>
          <a:p>
            <a:pPr>
              <a:buFont typeface="Arial" panose="020B0604020202020204" pitchFamily="34" charset="0"/>
              <a:buChar char="•"/>
            </a:pPr>
            <a:r>
              <a:rPr lang="en-GB" sz="2000" dirty="0">
                <a:latin typeface="Trebuchet MS" panose="020B0703020202090204" pitchFamily="34" charset="0"/>
              </a:rPr>
              <a:t>Health care professional silos</a:t>
            </a:r>
          </a:p>
          <a:p>
            <a:pPr>
              <a:buFont typeface="Arial" panose="020B0604020202020204" pitchFamily="34" charset="0"/>
              <a:buChar char="•"/>
            </a:pPr>
            <a:r>
              <a:rPr lang="en-GB" sz="2000" dirty="0">
                <a:latin typeface="Trebuchet MS" panose="020B0703020202090204" pitchFamily="34" charset="0"/>
              </a:rPr>
              <a:t>Postcode lottery</a:t>
            </a:r>
          </a:p>
          <a:p>
            <a:endParaRPr lang="en-GB" b="1" dirty="0">
              <a:solidFill>
                <a:srgbClr val="F5098A"/>
              </a:solidFill>
              <a:effectLst/>
              <a:latin typeface="+mn-lt"/>
              <a:ea typeface="Times New Roman" panose="02020603050405020304" pitchFamily="18" charset="0"/>
            </a:endParaRPr>
          </a:p>
          <a:p>
            <a:r>
              <a:rPr lang="en-GB" b="1" dirty="0">
                <a:solidFill>
                  <a:srgbClr val="00B0F0"/>
                </a:solidFill>
                <a:effectLst/>
                <a:latin typeface="+mn-lt"/>
                <a:ea typeface="Times New Roman" panose="02020603050405020304" pitchFamily="18" charset="0"/>
              </a:rPr>
              <a:t>“</a:t>
            </a:r>
            <a:r>
              <a:rPr lang="en-GB" b="1" dirty="0">
                <a:solidFill>
                  <a:srgbClr val="00B0F0"/>
                </a:solidFill>
                <a:latin typeface="+mn-lt"/>
                <a:ea typeface="Times New Roman" panose="02020603050405020304" pitchFamily="18" charset="0"/>
              </a:rPr>
              <a:t>W</a:t>
            </a:r>
            <a:r>
              <a:rPr lang="en-GB" b="1" dirty="0">
                <a:solidFill>
                  <a:srgbClr val="00B0F0"/>
                </a:solidFill>
                <a:effectLst/>
                <a:latin typeface="+mn-lt"/>
                <a:ea typeface="Times New Roman" panose="02020603050405020304" pitchFamily="18" charset="0"/>
              </a:rPr>
              <a:t>e have a neuro-psychologist, but, well there’s quite a bit of a wait for that and it's a bit of a post code lottery as well</a:t>
            </a:r>
            <a:r>
              <a:rPr lang="en-GB" b="1" dirty="0">
                <a:solidFill>
                  <a:srgbClr val="00B0F0"/>
                </a:solidFill>
                <a:latin typeface="+mn-lt"/>
                <a:ea typeface="Times New Roman" panose="02020603050405020304" pitchFamily="18" charset="0"/>
              </a:rPr>
              <a:t>”</a:t>
            </a:r>
            <a:endParaRPr lang="en-GB" kern="100" dirty="0">
              <a:solidFill>
                <a:srgbClr val="00B0F0"/>
              </a:solidFill>
              <a:effectLst/>
              <a:latin typeface="+mn-lt"/>
              <a:ea typeface="Calibri" panose="020F0502020204030204" pitchFamily="34" charset="0"/>
              <a:cs typeface="Times New Roman" panose="02020603050405020304" pitchFamily="18" charset="0"/>
            </a:endParaRPr>
          </a:p>
          <a:p>
            <a:pPr algn="r"/>
            <a:r>
              <a:rPr lang="en-GB" b="1" i="1" kern="100" dirty="0">
                <a:solidFill>
                  <a:srgbClr val="00B0F0"/>
                </a:solidFill>
                <a:latin typeface="+mn-lt"/>
                <a:ea typeface="Calibri" panose="020F0502020204030204" pitchFamily="34" charset="0"/>
                <a:cs typeface="Calibri" panose="020F0502020204030204" pitchFamily="34" charset="0"/>
              </a:rPr>
              <a:t>Harriot</a:t>
            </a:r>
            <a:r>
              <a:rPr lang="en-GB" b="1" i="1" kern="100" dirty="0">
                <a:solidFill>
                  <a:srgbClr val="00B0F0"/>
                </a:solidFill>
                <a:effectLst/>
                <a:latin typeface="+mn-lt"/>
                <a:ea typeface="Calibri" panose="020F0502020204030204" pitchFamily="34" charset="0"/>
                <a:cs typeface="Calibri" panose="020F0502020204030204" pitchFamily="34" charset="0"/>
              </a:rPr>
              <a:t>, Healthcare Professional </a:t>
            </a:r>
            <a:endParaRPr lang="en-GB" kern="100" dirty="0">
              <a:solidFill>
                <a:srgbClr val="00B0F0"/>
              </a:solidFill>
              <a:effectLst/>
              <a:latin typeface="+mn-l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1D5DF295-7E46-024E-E09C-AECFB926D511}"/>
              </a:ext>
            </a:extLst>
          </p:cNvPr>
          <p:cNvSpPr txBox="1"/>
          <p:nvPr/>
        </p:nvSpPr>
        <p:spPr>
          <a:xfrm>
            <a:off x="115981" y="3251163"/>
            <a:ext cx="5883865" cy="3885679"/>
          </a:xfrm>
          <a:prstGeom prst="rect">
            <a:avLst/>
          </a:prstGeom>
          <a:noFill/>
        </p:spPr>
        <p:txBody>
          <a:bodyPr wrap="square">
            <a:spAutoFit/>
          </a:bodyPr>
          <a:lstStyle/>
          <a:p>
            <a:r>
              <a:rPr lang="en-GB" sz="2000" b="1" dirty="0">
                <a:latin typeface="Trebuchet MS" panose="020B0703020202090204" pitchFamily="34" charset="0"/>
              </a:rPr>
              <a:t>Theme 2: Experience and Impact of Fatigue</a:t>
            </a:r>
          </a:p>
          <a:p>
            <a:pPr>
              <a:buFont typeface="Arial" panose="020B0604020202020204" pitchFamily="34" charset="0"/>
              <a:buChar char="•"/>
            </a:pPr>
            <a:r>
              <a:rPr lang="en-GB" sz="2000" dirty="0">
                <a:latin typeface="Trebuchet MS" panose="020B0703020202090204" pitchFamily="34" charset="0"/>
              </a:rPr>
              <a:t>Fluctuation Over Time</a:t>
            </a:r>
          </a:p>
          <a:p>
            <a:pPr>
              <a:buFont typeface="Arial" panose="020B0604020202020204" pitchFamily="34" charset="0"/>
              <a:buChar char="•"/>
            </a:pPr>
            <a:r>
              <a:rPr lang="en-GB" sz="2000" dirty="0">
                <a:latin typeface="Trebuchet MS" panose="020B0703020202090204" pitchFamily="34" charset="0"/>
              </a:rPr>
              <a:t>Physical Impact</a:t>
            </a:r>
          </a:p>
          <a:p>
            <a:pPr>
              <a:buFont typeface="Arial" panose="020B0604020202020204" pitchFamily="34" charset="0"/>
              <a:buChar char="•"/>
            </a:pPr>
            <a:r>
              <a:rPr lang="en-GB" sz="2000" dirty="0">
                <a:latin typeface="Trebuchet MS" panose="020B0703020202090204" pitchFamily="34" charset="0"/>
              </a:rPr>
              <a:t>Emotional and Cognitive Impact</a:t>
            </a:r>
          </a:p>
          <a:p>
            <a:endParaRPr lang="en-GB" sz="2000" dirty="0">
              <a:latin typeface="Trebuchet MS" panose="020B0703020202090204" pitchFamily="34" charset="0"/>
            </a:endParaRPr>
          </a:p>
          <a:p>
            <a:r>
              <a:rPr lang="en-GB" b="1" kern="100" dirty="0">
                <a:solidFill>
                  <a:srgbClr val="FF2F92"/>
                </a:solidFill>
                <a:latin typeface="Trebuchet MS" panose="020B0703020202090204" pitchFamily="34" charset="0"/>
                <a:ea typeface="Calibri" panose="020F0502020204030204" pitchFamily="34" charset="0"/>
                <a:cs typeface="Calibri" panose="020F0502020204030204" pitchFamily="34" charset="0"/>
              </a:rPr>
              <a:t>“Fatigue is catastrophic”</a:t>
            </a:r>
            <a:endParaRPr lang="en-GB" kern="100" dirty="0">
              <a:latin typeface="Trebuchet MS" panose="020B0703020202090204" pitchFamily="34" charset="0"/>
              <a:ea typeface="Calibri" panose="020F0502020204030204" pitchFamily="34" charset="0"/>
              <a:cs typeface="Times New Roman" panose="02020603050405020304" pitchFamily="18" charset="0"/>
            </a:endParaRPr>
          </a:p>
          <a:p>
            <a:pPr algn="ctr"/>
            <a:r>
              <a:rPr lang="en-GB" b="1" i="1" kern="100" dirty="0">
                <a:solidFill>
                  <a:srgbClr val="FF2F92"/>
                </a:solidFill>
                <a:latin typeface="Calibri" panose="020F0502020204030204" pitchFamily="34" charset="0"/>
                <a:ea typeface="Calibri" panose="020F0502020204030204" pitchFamily="34" charset="0"/>
                <a:cs typeface="Calibri" panose="020F0502020204030204" pitchFamily="34" charset="0"/>
              </a:rPr>
              <a:t>Jackie, Healthcare Professional </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GB" dirty="0">
              <a:latin typeface="Trebuchet MS" panose="020B0703020202090204" pitchFamily="34" charset="0"/>
            </a:endParaRPr>
          </a:p>
          <a:p>
            <a:pPr>
              <a:lnSpc>
                <a:spcPct val="125000"/>
              </a:lnSpc>
            </a:pPr>
            <a:r>
              <a:rPr lang="en-GB" b="1" dirty="0">
                <a:solidFill>
                  <a:srgbClr val="00B0F0"/>
                </a:solidFill>
                <a:latin typeface="+mn-lt"/>
                <a:ea typeface="Times New Roman" panose="02020603050405020304" pitchFamily="18" charset="0"/>
              </a:rPr>
              <a:t>“M</a:t>
            </a:r>
            <a:r>
              <a:rPr lang="en-GB" b="1" dirty="0">
                <a:solidFill>
                  <a:srgbClr val="00B0F0"/>
                </a:solidFill>
                <a:effectLst/>
                <a:latin typeface="+mn-lt"/>
                <a:ea typeface="Times New Roman" panose="02020603050405020304" pitchFamily="18" charset="0"/>
              </a:rPr>
              <a:t>y son will say can we go outside and have a kick around.</a:t>
            </a:r>
          </a:p>
          <a:p>
            <a:r>
              <a:rPr lang="en-GB" b="1" dirty="0">
                <a:solidFill>
                  <a:srgbClr val="00B0F0"/>
                </a:solidFill>
                <a:effectLst/>
                <a:latin typeface="+mn-lt"/>
                <a:ea typeface="Times New Roman" panose="02020603050405020304" pitchFamily="18" charset="0"/>
              </a:rPr>
              <a:t>And half of those times, I have to say I'm really sorry mate. I can't. I haven’t</a:t>
            </a:r>
            <a:r>
              <a:rPr lang="en-GB" b="1" dirty="0">
                <a:solidFill>
                  <a:srgbClr val="00B0F0"/>
                </a:solidFill>
                <a:latin typeface="+mn-lt"/>
                <a:ea typeface="Times New Roman" panose="02020603050405020304" pitchFamily="18" charset="0"/>
              </a:rPr>
              <a:t>,</a:t>
            </a:r>
            <a:r>
              <a:rPr lang="en-GB" b="1" dirty="0">
                <a:solidFill>
                  <a:srgbClr val="00B0F0"/>
                </a:solidFill>
                <a:effectLst/>
                <a:latin typeface="+mn-lt"/>
                <a:ea typeface="Times New Roman" panose="02020603050405020304" pitchFamily="18" charset="0"/>
              </a:rPr>
              <a:t> I just haven't got the energy</a:t>
            </a:r>
            <a:r>
              <a:rPr lang="en-GB" b="1" dirty="0">
                <a:solidFill>
                  <a:srgbClr val="00B0F0"/>
                </a:solidFill>
                <a:latin typeface="+mn-lt"/>
                <a:ea typeface="Times New Roman" panose="02020603050405020304" pitchFamily="18" charset="0"/>
              </a:rPr>
              <a:t>"</a:t>
            </a:r>
          </a:p>
          <a:p>
            <a:pPr algn="r"/>
            <a:r>
              <a:rPr lang="en-GB" b="1" i="1" dirty="0">
                <a:solidFill>
                  <a:srgbClr val="00B0F0"/>
                </a:solidFill>
                <a:effectLst/>
                <a:latin typeface="+mn-lt"/>
                <a:ea typeface="Times New Roman" panose="02020603050405020304" pitchFamily="18" charset="0"/>
              </a:rPr>
              <a:t>Dexter, Patient</a:t>
            </a:r>
            <a:endParaRPr lang="en-GB" dirty="0">
              <a:latin typeface="Trebuchet MS" panose="020B0703020202090204" pitchFamily="34" charset="0"/>
            </a:endParaRPr>
          </a:p>
          <a:p>
            <a:endParaRPr lang="en-GB" sz="1600" dirty="0">
              <a:latin typeface="Trebuchet MS" panose="020B0703020202090204" pitchFamily="34" charset="0"/>
            </a:endParaRPr>
          </a:p>
        </p:txBody>
      </p:sp>
      <p:sp>
        <p:nvSpPr>
          <p:cNvPr id="23" name="TextBox 22">
            <a:extLst>
              <a:ext uri="{FF2B5EF4-FFF2-40B4-BE49-F238E27FC236}">
                <a16:creationId xmlns:a16="http://schemas.microsoft.com/office/drawing/2014/main" id="{4E1996C1-1857-34E9-034E-BDA5BC2A0F4B}"/>
              </a:ext>
            </a:extLst>
          </p:cNvPr>
          <p:cNvSpPr txBox="1"/>
          <p:nvPr/>
        </p:nvSpPr>
        <p:spPr>
          <a:xfrm>
            <a:off x="6228871" y="866957"/>
            <a:ext cx="5531209" cy="3016210"/>
          </a:xfrm>
          <a:prstGeom prst="rect">
            <a:avLst/>
          </a:prstGeom>
          <a:noFill/>
        </p:spPr>
        <p:txBody>
          <a:bodyPr wrap="square">
            <a:spAutoFit/>
          </a:bodyPr>
          <a:lstStyle/>
          <a:p>
            <a:r>
              <a:rPr lang="en-GB" sz="2000" b="1" dirty="0">
                <a:latin typeface="Trebuchet MS" panose="020B0703020202090204" pitchFamily="34" charset="0"/>
              </a:rPr>
              <a:t>Theme 3: Coping Mechanisms and Strategies</a:t>
            </a:r>
          </a:p>
          <a:p>
            <a:pPr>
              <a:buFont typeface="Arial" panose="020B0604020202020204" pitchFamily="34" charset="0"/>
              <a:buChar char="•"/>
            </a:pPr>
            <a:r>
              <a:rPr lang="en-GB" sz="2000" dirty="0">
                <a:latin typeface="Trebuchet MS" panose="020B0703020202090204" pitchFamily="34" charset="0"/>
              </a:rPr>
              <a:t>Self-Management Techniques</a:t>
            </a:r>
          </a:p>
          <a:p>
            <a:pPr>
              <a:buFont typeface="Arial" panose="020B0604020202020204" pitchFamily="34" charset="0"/>
              <a:buChar char="•"/>
            </a:pPr>
            <a:r>
              <a:rPr lang="en-GB" sz="2000" dirty="0">
                <a:latin typeface="Trebuchet MS" panose="020B0703020202090204" pitchFamily="34" charset="0"/>
              </a:rPr>
              <a:t>Support Systems</a:t>
            </a:r>
          </a:p>
          <a:p>
            <a:pPr>
              <a:buFont typeface="Arial" panose="020B0604020202020204" pitchFamily="34" charset="0"/>
              <a:buChar char="•"/>
            </a:pPr>
            <a:r>
              <a:rPr lang="en-GB" sz="2000" dirty="0">
                <a:latin typeface="Trebuchet MS" panose="020B0703020202090204" pitchFamily="34" charset="0"/>
              </a:rPr>
              <a:t>Effective vs. Ineffective Strategies</a:t>
            </a:r>
          </a:p>
          <a:p>
            <a:pPr>
              <a:buFont typeface="Arial" panose="020B0604020202020204" pitchFamily="34" charset="0"/>
              <a:buChar char="•"/>
            </a:pPr>
            <a:r>
              <a:rPr lang="en-GB" sz="2000" dirty="0">
                <a:latin typeface="Trebuchet MS" panose="020B0703020202090204" pitchFamily="34" charset="0"/>
              </a:rPr>
              <a:t>Time of intervention delivery inconsistencies</a:t>
            </a:r>
          </a:p>
          <a:p>
            <a:endParaRPr lang="en-GB" b="1" dirty="0">
              <a:solidFill>
                <a:srgbClr val="00B0F0"/>
              </a:solidFill>
              <a:latin typeface="+mn-lt"/>
              <a:ea typeface="Times New Roman" panose="02020603050405020304" pitchFamily="18" charset="0"/>
            </a:endParaRPr>
          </a:p>
          <a:p>
            <a:r>
              <a:rPr lang="en-GB" b="1" dirty="0">
                <a:solidFill>
                  <a:srgbClr val="00B0F0"/>
                </a:solidFill>
                <a:latin typeface="+mn-lt"/>
                <a:ea typeface="Times New Roman" panose="02020603050405020304" pitchFamily="18" charset="0"/>
              </a:rPr>
              <a:t>“</a:t>
            </a:r>
            <a:r>
              <a:rPr lang="en-GB" b="1" dirty="0">
                <a:solidFill>
                  <a:srgbClr val="00B0F0"/>
                </a:solidFill>
                <a:effectLst/>
                <a:latin typeface="+mn-lt"/>
                <a:ea typeface="Times New Roman" panose="02020603050405020304" pitchFamily="18" charset="0"/>
              </a:rPr>
              <a:t>I think there's a point if I've been outside and I've been in the fresh air for even if it's 20 minutes in during the day, that does help me feel fresher”</a:t>
            </a:r>
          </a:p>
          <a:p>
            <a:pPr algn="r"/>
            <a:r>
              <a:rPr lang="en-GB" b="1" i="1" dirty="0">
                <a:solidFill>
                  <a:srgbClr val="00B0F0"/>
                </a:solidFill>
                <a:latin typeface="+mn-lt"/>
                <a:ea typeface="Times New Roman" panose="02020603050405020304" pitchFamily="18" charset="0"/>
              </a:rPr>
              <a:t>Norman, Patient</a:t>
            </a:r>
            <a:endParaRPr lang="en-GB" b="1" i="1" dirty="0">
              <a:solidFill>
                <a:srgbClr val="00B0F0"/>
              </a:solidFill>
              <a:effectLst/>
              <a:latin typeface="+mn-lt"/>
              <a:ea typeface="Times New Roman" panose="02020603050405020304" pitchFamily="18" charset="0"/>
            </a:endParaRPr>
          </a:p>
        </p:txBody>
      </p:sp>
    </p:spTree>
    <p:extLst>
      <p:ext uri="{BB962C8B-B14F-4D97-AF65-F5344CB8AC3E}">
        <p14:creationId xmlns:p14="http://schemas.microsoft.com/office/powerpoint/2010/main" val="2462075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47A3-F784-8911-4908-FCBC6A746F37}"/>
              </a:ext>
            </a:extLst>
          </p:cNvPr>
          <p:cNvSpPr>
            <a:spLocks noGrp="1"/>
          </p:cNvSpPr>
          <p:nvPr>
            <p:ph type="title"/>
          </p:nvPr>
        </p:nvSpPr>
        <p:spPr>
          <a:xfrm>
            <a:off x="405417" y="415186"/>
            <a:ext cx="8687493" cy="1325563"/>
          </a:xfrm>
        </p:spPr>
        <p:txBody>
          <a:bodyPr/>
          <a:lstStyle/>
          <a:p>
            <a:r>
              <a:rPr lang="en-US" b="1" dirty="0">
                <a:solidFill>
                  <a:srgbClr val="0070C0"/>
                </a:solidFill>
                <a:latin typeface="Trebuchet MS" panose="020B0703020202090204" pitchFamily="34" charset="0"/>
                <a:ea typeface="ＭＳ Ｐゴシック"/>
              </a:rPr>
              <a:t>Next Steps!</a:t>
            </a:r>
            <a:endParaRPr lang="en-US" b="1" dirty="0">
              <a:solidFill>
                <a:srgbClr val="0070C0"/>
              </a:solidFill>
              <a:latin typeface="Trebuchet MS" panose="020B0703020202090204" pitchFamily="34" charset="0"/>
            </a:endParaRPr>
          </a:p>
        </p:txBody>
      </p:sp>
      <p:sp>
        <p:nvSpPr>
          <p:cNvPr id="3" name="Text Placeholder 2">
            <a:extLst>
              <a:ext uri="{FF2B5EF4-FFF2-40B4-BE49-F238E27FC236}">
                <a16:creationId xmlns:a16="http://schemas.microsoft.com/office/drawing/2014/main" id="{85219960-3D7A-CBCF-C2FA-5482D58996C2}"/>
              </a:ext>
            </a:extLst>
          </p:cNvPr>
          <p:cNvSpPr>
            <a:spLocks noGrp="1"/>
          </p:cNvSpPr>
          <p:nvPr>
            <p:ph type="body" sz="quarter" idx="11"/>
          </p:nvPr>
        </p:nvSpPr>
        <p:spPr>
          <a:xfrm>
            <a:off x="429082" y="1717450"/>
            <a:ext cx="11333558" cy="3391519"/>
          </a:xfrm>
        </p:spPr>
        <p:txBody>
          <a:bodyPr lIns="0" tIns="0" rIns="0" bIns="0" anchor="t"/>
          <a:lstStyle/>
          <a:p>
            <a:r>
              <a:rPr lang="en-US" sz="2800" b="1" dirty="0">
                <a:solidFill>
                  <a:srgbClr val="00B0F0"/>
                </a:solidFill>
                <a:latin typeface="Trebuchet MS"/>
              </a:rPr>
              <a:t>Interview data analysis                          Scoping review completion</a:t>
            </a:r>
          </a:p>
          <a:p>
            <a:endParaRPr lang="en-US" sz="2800" b="1" dirty="0">
              <a:latin typeface="Trebuchet MS"/>
            </a:endParaRPr>
          </a:p>
          <a:p>
            <a:pPr algn="ctr"/>
            <a:endParaRPr lang="en-US" sz="2800" b="1" dirty="0">
              <a:latin typeface="Trebuchet MS"/>
            </a:endParaRPr>
          </a:p>
          <a:p>
            <a:pPr algn="ctr"/>
            <a:endParaRPr lang="en-US" sz="2800" b="1" dirty="0">
              <a:latin typeface="Trebuchet MS"/>
            </a:endParaRPr>
          </a:p>
          <a:p>
            <a:pPr algn="ctr"/>
            <a:r>
              <a:rPr lang="en-US" sz="2800" b="1" dirty="0">
                <a:latin typeface="Trebuchet MS"/>
              </a:rPr>
              <a:t> </a:t>
            </a:r>
            <a:r>
              <a:rPr lang="en-US" sz="2800" b="1" dirty="0">
                <a:solidFill>
                  <a:srgbClr val="F6088B"/>
                </a:solidFill>
                <a:latin typeface="Trebuchet MS"/>
              </a:rPr>
              <a:t>Intervention development</a:t>
            </a:r>
          </a:p>
          <a:p>
            <a:pPr algn="ctr"/>
            <a:endParaRPr lang="en-US" sz="1400" b="1" dirty="0">
              <a:solidFill>
                <a:srgbClr val="F6088B"/>
              </a:solidFill>
              <a:latin typeface="Trebuchet MS"/>
            </a:endParaRPr>
          </a:p>
        </p:txBody>
      </p:sp>
      <p:sp>
        <p:nvSpPr>
          <p:cNvPr id="6" name="Right Brace 5">
            <a:extLst>
              <a:ext uri="{FF2B5EF4-FFF2-40B4-BE49-F238E27FC236}">
                <a16:creationId xmlns:a16="http://schemas.microsoft.com/office/drawing/2014/main" id="{37FE53BC-E3F1-B8F4-A6A8-8B039BDDDA05}"/>
              </a:ext>
            </a:extLst>
          </p:cNvPr>
          <p:cNvSpPr/>
          <p:nvPr/>
        </p:nvSpPr>
        <p:spPr>
          <a:xfrm rot="5400000">
            <a:off x="5360946" y="-633045"/>
            <a:ext cx="1444986" cy="732022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5D7C8F5-8AF0-A15A-DE77-0CC11CCBDD28}"/>
              </a:ext>
            </a:extLst>
          </p:cNvPr>
          <p:cNvCxnSpPr>
            <a:cxnSpLocks/>
          </p:cNvCxnSpPr>
          <p:nvPr/>
        </p:nvCxnSpPr>
        <p:spPr>
          <a:xfrm>
            <a:off x="6166860" y="5275070"/>
            <a:ext cx="1677" cy="462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BC8DFA1-39F7-E21B-2A9B-7326209E1E72}"/>
              </a:ext>
            </a:extLst>
          </p:cNvPr>
          <p:cNvCxnSpPr>
            <a:cxnSpLocks/>
          </p:cNvCxnSpPr>
          <p:nvPr/>
        </p:nvCxnSpPr>
        <p:spPr>
          <a:xfrm>
            <a:off x="6124991" y="4286982"/>
            <a:ext cx="1677" cy="462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D3D1E5C-67F5-0AFD-DD82-1FD1BE4E1BBC}"/>
              </a:ext>
            </a:extLst>
          </p:cNvPr>
          <p:cNvSpPr txBox="1"/>
          <p:nvPr/>
        </p:nvSpPr>
        <p:spPr>
          <a:xfrm>
            <a:off x="3845169" y="4749521"/>
            <a:ext cx="46858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latin typeface="Trebuchet MS"/>
                <a:ea typeface="ＭＳ Ｐゴシック"/>
              </a:rPr>
              <a:t>Proof of Concept</a:t>
            </a:r>
            <a:endParaRPr lang="en-US">
              <a:solidFill>
                <a:srgbClr val="0070C0"/>
              </a:solidFill>
              <a:cs typeface="Arial" charset="0"/>
            </a:endParaRPr>
          </a:p>
        </p:txBody>
      </p:sp>
      <p:sp>
        <p:nvSpPr>
          <p:cNvPr id="11" name="TextBox 10">
            <a:extLst>
              <a:ext uri="{FF2B5EF4-FFF2-40B4-BE49-F238E27FC236}">
                <a16:creationId xmlns:a16="http://schemas.microsoft.com/office/drawing/2014/main" id="{21281DDF-57BF-ABB6-4B97-7D1EAF0886F7}"/>
              </a:ext>
            </a:extLst>
          </p:cNvPr>
          <p:cNvSpPr txBox="1"/>
          <p:nvPr/>
        </p:nvSpPr>
        <p:spPr>
          <a:xfrm>
            <a:off x="3644202" y="5737609"/>
            <a:ext cx="51380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latin typeface="Trebuchet MS"/>
                <a:ea typeface="ＭＳ Ｐゴシック"/>
              </a:rPr>
              <a:t>Feasibility</a:t>
            </a:r>
            <a:r>
              <a:rPr lang="en-US" sz="2800" b="1" dirty="0">
                <a:solidFill>
                  <a:srgbClr val="F6088B"/>
                </a:solidFill>
                <a:latin typeface="Trebuchet MS"/>
                <a:ea typeface="ＭＳ Ｐゴシック"/>
              </a:rPr>
              <a:t> </a:t>
            </a:r>
            <a:endParaRPr lang="en-US">
              <a:cs typeface="Arial" charset="0"/>
            </a:endParaRPr>
          </a:p>
        </p:txBody>
      </p:sp>
      <p:pic>
        <p:nvPicPr>
          <p:cNvPr id="4" name="Picture 3" descr="A colorful brain with a stethoscope&#10;&#10;Description automatically generated">
            <a:extLst>
              <a:ext uri="{FF2B5EF4-FFF2-40B4-BE49-F238E27FC236}">
                <a16:creationId xmlns:a16="http://schemas.microsoft.com/office/drawing/2014/main" id="{471CF739-5F2F-A793-26E7-628D29B7491F}"/>
              </a:ext>
            </a:extLst>
          </p:cNvPr>
          <p:cNvPicPr>
            <a:picLocks noChangeAspect="1"/>
          </p:cNvPicPr>
          <p:nvPr/>
        </p:nvPicPr>
        <p:blipFill>
          <a:blip r:embed="rId3"/>
          <a:stretch>
            <a:fillRect/>
          </a:stretch>
        </p:blipFill>
        <p:spPr>
          <a:xfrm>
            <a:off x="9743550" y="4166133"/>
            <a:ext cx="2446332" cy="2445275"/>
          </a:xfrm>
          <a:prstGeom prst="rect">
            <a:avLst/>
          </a:prstGeom>
          <a:ln>
            <a:noFill/>
          </a:ln>
        </p:spPr>
      </p:pic>
    </p:spTree>
    <p:extLst>
      <p:ext uri="{BB962C8B-B14F-4D97-AF65-F5344CB8AC3E}">
        <p14:creationId xmlns:p14="http://schemas.microsoft.com/office/powerpoint/2010/main" val="243422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brain with a stethoscope&#10;&#10;Description automatically generated">
            <a:extLst>
              <a:ext uri="{FF2B5EF4-FFF2-40B4-BE49-F238E27FC236}">
                <a16:creationId xmlns:a16="http://schemas.microsoft.com/office/drawing/2014/main" id="{B74D1D51-4C52-5C8D-F22A-884FE2E9E01A}"/>
              </a:ext>
            </a:extLst>
          </p:cNvPr>
          <p:cNvPicPr>
            <a:picLocks noChangeAspect="1"/>
          </p:cNvPicPr>
          <p:nvPr/>
        </p:nvPicPr>
        <p:blipFill>
          <a:blip r:embed="rId3"/>
          <a:stretch>
            <a:fillRect/>
          </a:stretch>
        </p:blipFill>
        <p:spPr>
          <a:xfrm>
            <a:off x="9912424" y="4653136"/>
            <a:ext cx="2124597" cy="2047979"/>
          </a:xfrm>
          <a:prstGeom prst="rect">
            <a:avLst/>
          </a:prstGeom>
        </p:spPr>
      </p:pic>
      <p:sp>
        <p:nvSpPr>
          <p:cNvPr id="36" name="Text Box 8">
            <a:extLst>
              <a:ext uri="{FF2B5EF4-FFF2-40B4-BE49-F238E27FC236}">
                <a16:creationId xmlns:a16="http://schemas.microsoft.com/office/drawing/2014/main" id="{4DAF33D8-3C83-CBB1-3125-D8F65DB6C1DB}"/>
              </a:ext>
            </a:extLst>
          </p:cNvPr>
          <p:cNvSpPr txBox="1"/>
          <p:nvPr/>
        </p:nvSpPr>
        <p:spPr>
          <a:xfrm>
            <a:off x="456382" y="1166952"/>
            <a:ext cx="9397157" cy="1888268"/>
          </a:xfrm>
          <a:prstGeom prst="rect">
            <a:avLst/>
          </a:prstGeom>
          <a:solidFill>
            <a:srgbClr val="EFF6FE"/>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endParaRPr lang="en-GB" sz="2400" dirty="0">
              <a:solidFill>
                <a:srgbClr val="0070C0"/>
              </a:solidFill>
              <a:effectLst/>
              <a:latin typeface="Trebuchet MS" panose="020B0703020202090204" pitchFamily="34" charset="0"/>
              <a:ea typeface="Times New Roman" panose="02020603050405020304" pitchFamily="18" charset="0"/>
            </a:endParaRPr>
          </a:p>
          <a:p>
            <a:pPr algn="ctr" fontAlgn="base"/>
            <a:r>
              <a:rPr lang="en-GB" sz="2400" dirty="0">
                <a:solidFill>
                  <a:srgbClr val="F6088B"/>
                </a:solidFill>
                <a:effectLst/>
                <a:latin typeface="Trebuchet MS" panose="020B0703020202090204" pitchFamily="34" charset="0"/>
                <a:ea typeface="Times New Roman" panose="02020603050405020304" pitchFamily="18" charset="0"/>
              </a:rPr>
              <a:t>Fatigue</a:t>
            </a:r>
            <a:r>
              <a:rPr lang="en-GB" sz="2400" dirty="0">
                <a:solidFill>
                  <a:srgbClr val="0070C0"/>
                </a:solidFill>
                <a:effectLst/>
                <a:latin typeface="Trebuchet MS" panose="020B0703020202090204" pitchFamily="34" charset="0"/>
                <a:ea typeface="Times New Roman" panose="02020603050405020304" pitchFamily="18" charset="0"/>
              </a:rPr>
              <a:t> significantly </a:t>
            </a:r>
            <a:r>
              <a:rPr lang="en-GB" sz="2400" dirty="0">
                <a:solidFill>
                  <a:srgbClr val="F6088B"/>
                </a:solidFill>
                <a:effectLst/>
                <a:latin typeface="Trebuchet MS" panose="020B0703020202090204" pitchFamily="34" charset="0"/>
                <a:ea typeface="Times New Roman" panose="02020603050405020304" pitchFamily="18" charset="0"/>
              </a:rPr>
              <a:t>reduces quality of life</a:t>
            </a:r>
            <a:r>
              <a:rPr lang="en-GB" sz="2400" dirty="0">
                <a:solidFill>
                  <a:srgbClr val="0070C0"/>
                </a:solidFill>
                <a:effectLst/>
                <a:latin typeface="Trebuchet MS" panose="020B0703020202090204" pitchFamily="34" charset="0"/>
                <a:ea typeface="Times New Roman" panose="02020603050405020304" pitchFamily="18" charset="0"/>
              </a:rPr>
              <a:t>, limiting the ability to work, socialise or engage in activities </a:t>
            </a:r>
            <a:r>
              <a:rPr lang="en-GB" sz="2400" baseline="30000" dirty="0">
                <a:solidFill>
                  <a:srgbClr val="0070C0"/>
                </a:solidFill>
                <a:effectLst/>
                <a:latin typeface="Trebuchet MS" panose="020B0703020202090204" pitchFamily="34" charset="0"/>
                <a:ea typeface="Times New Roman" panose="02020603050405020304" pitchFamily="18" charset="0"/>
              </a:rPr>
              <a:t>(1)</a:t>
            </a:r>
            <a:r>
              <a:rPr lang="en-GB" sz="2400" dirty="0">
                <a:solidFill>
                  <a:srgbClr val="0070C0"/>
                </a:solidFill>
                <a:effectLst/>
                <a:latin typeface="Trebuchet MS" panose="020B0703020202090204" pitchFamily="34" charset="0"/>
                <a:ea typeface="Times New Roman" panose="02020603050405020304" pitchFamily="18" charset="0"/>
              </a:rPr>
              <a:t>. </a:t>
            </a:r>
          </a:p>
          <a:p>
            <a:pPr marL="285750" indent="-285750" algn="just" fontAlgn="base">
              <a:buFont typeface="Arial" panose="020B0604020202020204" pitchFamily="34" charset="0"/>
              <a:buChar char="•"/>
            </a:pPr>
            <a:endParaRPr lang="en-GB" sz="1600" dirty="0">
              <a:solidFill>
                <a:srgbClr val="0070C0"/>
              </a:solidFill>
              <a:effectLst/>
              <a:latin typeface="Calibri" panose="020F0502020204030204" pitchFamily="34" charset="0"/>
              <a:ea typeface="Times New Roman" panose="02020603050405020304" pitchFamily="18" charset="0"/>
            </a:endParaRPr>
          </a:p>
          <a:p>
            <a:pPr marL="285750" indent="-285750" algn="just" fontAlgn="base">
              <a:buFont typeface="Arial" panose="020B0604020202020204" pitchFamily="34" charset="0"/>
              <a:buChar char="•"/>
            </a:pPr>
            <a:endParaRPr lang="en-GB" sz="1600" dirty="0">
              <a:solidFill>
                <a:schemeClr val="bg1"/>
              </a:solidFill>
              <a:latin typeface="Calibri" panose="020F0502020204030204" pitchFamily="34" charset="0"/>
              <a:ea typeface="Times New Roman" panose="02020603050405020304" pitchFamily="18" charset="0"/>
            </a:endParaRPr>
          </a:p>
          <a:p>
            <a:pPr algn="just" fontAlgn="base"/>
            <a:endParaRPr lang="en-GB" sz="1600" dirty="0">
              <a:solidFill>
                <a:schemeClr val="bg1"/>
              </a:solidFill>
              <a:latin typeface="Calibri" panose="020F0502020204030204" pitchFamily="34" charset="0"/>
              <a:ea typeface="Times New Roman" panose="02020603050405020304" pitchFamily="18" charset="0"/>
            </a:endParaRPr>
          </a:p>
          <a:p>
            <a:pPr algn="just" fontAlgn="base"/>
            <a:endParaRPr lang="en-GB" sz="1600" dirty="0">
              <a:solidFill>
                <a:schemeClr val="bg1"/>
              </a:solidFill>
              <a:latin typeface="Calibri" panose="020F0502020204030204" pitchFamily="34" charset="0"/>
              <a:ea typeface="Times New Roman" panose="02020603050405020304" pitchFamily="18" charset="0"/>
            </a:endParaRPr>
          </a:p>
          <a:p>
            <a:pPr algn="just"/>
            <a:r>
              <a:rPr lang="en-GB"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32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Non-Pharmacological Interventions</a:t>
            </a:r>
            <a:endParaRPr lang="en-GB"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1">
            <a:extLst>
              <a:ext uri="{FF2B5EF4-FFF2-40B4-BE49-F238E27FC236}">
                <a16:creationId xmlns:a16="http://schemas.microsoft.com/office/drawing/2014/main" id="{06F6D9FC-C150-2583-8A41-46BF95DE610D}"/>
              </a:ext>
            </a:extLst>
          </p:cNvPr>
          <p:cNvSpPr txBox="1"/>
          <p:nvPr/>
        </p:nvSpPr>
        <p:spPr>
          <a:xfrm>
            <a:off x="456382" y="4149081"/>
            <a:ext cx="9397157" cy="1656184"/>
          </a:xfrm>
          <a:prstGeom prst="rect">
            <a:avLst/>
          </a:prstGeom>
          <a:solidFill>
            <a:srgbClr val="EFF6FE"/>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gn="just">
              <a:buFont typeface="Arial" panose="020B0604020202020204" pitchFamily="34" charset="0"/>
              <a:buChar char="•"/>
            </a:pPr>
            <a:endParaRPr lang="en-GB" sz="1600"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GB" sz="2400" kern="100" dirty="0">
                <a:solidFill>
                  <a:srgbClr val="0070C0"/>
                </a:solidFill>
                <a:effectLst/>
                <a:latin typeface="Trebuchet MS" panose="020B0703020202090204" pitchFamily="34" charset="0"/>
                <a:ea typeface="Calibri" panose="020F0502020204030204" pitchFamily="34" charset="0"/>
                <a:cs typeface="Calibri" panose="020F0502020204030204" pitchFamily="34" charset="0"/>
              </a:rPr>
              <a:t>Patients express a preference for non-pharmacological interventions</a:t>
            </a:r>
            <a:r>
              <a:rPr lang="en-GB" sz="2400" kern="100" baseline="30000" dirty="0">
                <a:solidFill>
                  <a:srgbClr val="0070C0"/>
                </a:solidFill>
                <a:effectLst/>
                <a:latin typeface="Trebuchet MS" panose="020B0703020202090204" pitchFamily="34" charset="0"/>
                <a:ea typeface="Calibri" panose="020F0502020204030204" pitchFamily="34" charset="0"/>
                <a:cs typeface="Calibri" panose="020F0502020204030204" pitchFamily="34" charset="0"/>
              </a:rPr>
              <a:t> (2)</a:t>
            </a:r>
            <a:r>
              <a:rPr lang="en-GB" sz="2400" kern="100" dirty="0">
                <a:solidFill>
                  <a:srgbClr val="0070C0"/>
                </a:solidFill>
                <a:effectLst/>
                <a:latin typeface="Trebuchet MS" panose="020B0703020202090204" pitchFamily="34" charset="0"/>
                <a:ea typeface="Calibri" panose="020F0502020204030204" pitchFamily="34" charset="0"/>
                <a:cs typeface="Calibri" panose="020F0502020204030204" pitchFamily="34" charset="0"/>
              </a:rPr>
              <a:t> </a:t>
            </a:r>
          </a:p>
          <a:p>
            <a:pPr algn="ctr"/>
            <a:r>
              <a:rPr lang="en-GB" sz="2400" kern="100" dirty="0">
                <a:solidFill>
                  <a:srgbClr val="0070C0"/>
                </a:solidFill>
                <a:effectLst/>
                <a:latin typeface="Trebuchet MS" panose="020B0703020202090204" pitchFamily="34" charset="0"/>
                <a:ea typeface="Calibri" panose="020F0502020204030204" pitchFamily="34" charset="0"/>
                <a:cs typeface="Calibri" panose="020F0502020204030204" pitchFamily="34" charset="0"/>
              </a:rPr>
              <a:t>but there are </a:t>
            </a:r>
            <a:r>
              <a:rPr lang="en-GB" sz="2400" kern="100" dirty="0">
                <a:solidFill>
                  <a:srgbClr val="F6088B"/>
                </a:solidFill>
                <a:effectLst/>
                <a:latin typeface="Trebuchet MS" panose="020B0703020202090204" pitchFamily="34" charset="0"/>
                <a:ea typeface="Calibri" panose="020F0502020204030204" pitchFamily="34" charset="0"/>
                <a:cs typeface="Calibri" panose="020F0502020204030204" pitchFamily="34" charset="0"/>
              </a:rPr>
              <a:t>no standard options available</a:t>
            </a:r>
            <a:r>
              <a:rPr lang="en-GB" sz="2400" baseline="30000" dirty="0">
                <a:solidFill>
                  <a:srgbClr val="F6088B"/>
                </a:solidFill>
                <a:effectLst/>
                <a:latin typeface="Trebuchet MS" panose="020B0703020202090204" pitchFamily="34" charset="0"/>
                <a:ea typeface="Times New Roman" panose="02020603050405020304" pitchFamily="18" charset="0"/>
              </a:rPr>
              <a:t> </a:t>
            </a:r>
            <a:r>
              <a:rPr lang="en-GB" sz="2400" baseline="30000" dirty="0">
                <a:solidFill>
                  <a:srgbClr val="0070C0"/>
                </a:solidFill>
                <a:effectLst/>
                <a:latin typeface="Trebuchet MS" panose="020B0703020202090204" pitchFamily="34" charset="0"/>
                <a:ea typeface="Times New Roman" panose="02020603050405020304" pitchFamily="18" charset="0"/>
              </a:rPr>
              <a:t>(3)</a:t>
            </a:r>
            <a:r>
              <a:rPr lang="en-GB" sz="2400" dirty="0">
                <a:solidFill>
                  <a:srgbClr val="0070C0"/>
                </a:solidFill>
                <a:effectLst/>
                <a:latin typeface="Trebuchet MS" panose="020B0703020202090204" pitchFamily="34" charset="0"/>
                <a:ea typeface="Times New Roman" panose="02020603050405020304" pitchFamily="18" charset="0"/>
              </a:rPr>
              <a:t>. </a:t>
            </a:r>
            <a:endParaRPr lang="en-GB" sz="2400" kern="100" dirty="0">
              <a:solidFill>
                <a:srgbClr val="0070C0"/>
              </a:solidFill>
              <a:effectLst/>
              <a:latin typeface="Trebuchet MS" panose="020B0703020202090204" pitchFamily="34" charset="0"/>
              <a:ea typeface="Times New Roman" panose="02020603050405020304" pitchFamily="18" charset="0"/>
              <a:cs typeface="Calibri" panose="020F0502020204030204" pitchFamily="34" charset="0"/>
            </a:endParaRPr>
          </a:p>
          <a:p>
            <a:r>
              <a:rPr lang="en-GB"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D1182CE9-013C-EDF1-4CBC-28579446A2DB}"/>
              </a:ext>
            </a:extLst>
          </p:cNvPr>
          <p:cNvCxnSpPr>
            <a:cxnSpLocks/>
          </p:cNvCxnSpPr>
          <p:nvPr/>
        </p:nvCxnSpPr>
        <p:spPr>
          <a:xfrm>
            <a:off x="456382" y="3356992"/>
            <a:ext cx="9168009"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DAB43973-5A23-A50F-9A1C-96230232EB57}"/>
              </a:ext>
            </a:extLst>
          </p:cNvPr>
          <p:cNvSpPr txBox="1">
            <a:spLocks/>
          </p:cNvSpPr>
          <p:nvPr/>
        </p:nvSpPr>
        <p:spPr>
          <a:xfrm>
            <a:off x="546313" y="284853"/>
            <a:ext cx="8687493" cy="751822"/>
          </a:xfrm>
          <a:prstGeom prst="rect">
            <a:avLst/>
          </a:prstGeom>
        </p:spPr>
        <p:txBody>
          <a:bodyPr vert="horz" lIns="0" tIns="0" rIns="0" bIns="0" rtlCol="0" anchor="t" anchorCtr="0">
            <a:normAutofit fontScale="97500"/>
          </a:bodyPr>
          <a:lst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US" sz="3200" b="1" dirty="0">
                <a:solidFill>
                  <a:srgbClr val="0070C0"/>
                </a:solidFill>
                <a:latin typeface="Trebuchet MS"/>
                <a:ea typeface="ＭＳ Ｐゴシック"/>
              </a:rPr>
              <a:t>Fatigue in Primary Brain Tumour</a:t>
            </a:r>
            <a:endParaRPr lang="en-US" sz="3200" dirty="0">
              <a:solidFill>
                <a:srgbClr val="0070C0"/>
              </a:solidFill>
              <a:latin typeface="Trebuchet MS"/>
            </a:endParaRPr>
          </a:p>
        </p:txBody>
      </p:sp>
      <p:sp>
        <p:nvSpPr>
          <p:cNvPr id="2" name="TextBox 1">
            <a:extLst>
              <a:ext uri="{FF2B5EF4-FFF2-40B4-BE49-F238E27FC236}">
                <a16:creationId xmlns:a16="http://schemas.microsoft.com/office/drawing/2014/main" id="{44C7F8A5-B5CE-44C3-A196-A9177E20593F}"/>
              </a:ext>
            </a:extLst>
          </p:cNvPr>
          <p:cNvSpPr txBox="1"/>
          <p:nvPr/>
        </p:nvSpPr>
        <p:spPr>
          <a:xfrm>
            <a:off x="448945" y="6257835"/>
            <a:ext cx="122202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i="1" dirty="0">
              <a:solidFill>
                <a:schemeClr val="tx1">
                  <a:lumMod val="50000"/>
                  <a:lumOff val="50000"/>
                </a:schemeClr>
              </a:solidFill>
              <a:latin typeface="Trebuchet MS"/>
              <a:ea typeface="ＭＳ Ｐゴシック"/>
              <a:cs typeface="Arial"/>
            </a:endParaRPr>
          </a:p>
          <a:p>
            <a:pPr marL="342900" indent="-342900">
              <a:buFont typeface="+mj-lt"/>
              <a:buAutoNum type="arabicPeriod"/>
            </a:pPr>
            <a:r>
              <a:rPr lang="en-US" sz="800" dirty="0">
                <a:solidFill>
                  <a:schemeClr val="tx1">
                    <a:lumMod val="50000"/>
                    <a:lumOff val="50000"/>
                  </a:schemeClr>
                </a:solidFill>
                <a:latin typeface="Trebuchet MS"/>
                <a:ea typeface="ＭＳ Ｐゴシック"/>
                <a:cs typeface="Arial"/>
              </a:rPr>
              <a:t>Cancer Research UK, (2019). </a:t>
            </a:r>
            <a:r>
              <a:rPr lang="en-US" sz="800" i="1" dirty="0">
                <a:solidFill>
                  <a:schemeClr val="tx1">
                    <a:lumMod val="50000"/>
                    <a:lumOff val="50000"/>
                  </a:schemeClr>
                </a:solidFill>
                <a:latin typeface="Trebuchet MS"/>
                <a:ea typeface="ＭＳ Ｐゴシック"/>
                <a:cs typeface="Arial"/>
              </a:rPr>
              <a:t>Survival</a:t>
            </a:r>
            <a:r>
              <a:rPr lang="en-US" sz="800" dirty="0">
                <a:solidFill>
                  <a:schemeClr val="tx1">
                    <a:lumMod val="50000"/>
                    <a:lumOff val="50000"/>
                  </a:schemeClr>
                </a:solidFill>
                <a:latin typeface="Trebuchet MS"/>
                <a:ea typeface="ＭＳ Ｐゴシック"/>
                <a:cs typeface="Arial"/>
              </a:rPr>
              <a:t>. Retrieved 14/12/2022 from </a:t>
            </a:r>
            <a:r>
              <a:rPr lang="en-US" sz="800" dirty="0">
                <a:solidFill>
                  <a:schemeClr val="tx1">
                    <a:lumMod val="50000"/>
                    <a:lumOff val="50000"/>
                  </a:schemeClr>
                </a:solidFill>
                <a:latin typeface="Trebuchet MS"/>
                <a:ea typeface="ＭＳ Ｐゴシック"/>
                <a:cs typeface="Arial"/>
                <a:hlinkClick r:id="rId4">
                  <a:extLst>
                    <a:ext uri="{A12FA001-AC4F-418D-AE19-62706E023703}">
                      <ahyp:hlinkClr xmlns:ahyp="http://schemas.microsoft.com/office/drawing/2018/hyperlinkcolor" val="tx"/>
                    </a:ext>
                  </a:extLst>
                </a:hlinkClick>
              </a:rPr>
              <a:t>https://www.cancerresearchuk.org/about-cancer/brain-tumours/survival</a:t>
            </a:r>
            <a:endParaRPr lang="en-US" sz="800" dirty="0">
              <a:solidFill>
                <a:schemeClr val="tx1">
                  <a:lumMod val="50000"/>
                  <a:lumOff val="50000"/>
                </a:schemeClr>
              </a:solidFill>
              <a:latin typeface="Trebuchet MS"/>
              <a:cs typeface="Arial"/>
            </a:endParaRPr>
          </a:p>
          <a:p>
            <a:pPr marL="342900" indent="-342900">
              <a:buFont typeface="+mj-lt"/>
              <a:buAutoNum type="arabicPeriod"/>
            </a:pPr>
            <a:r>
              <a:rPr lang="en-US" sz="800" dirty="0">
                <a:solidFill>
                  <a:schemeClr val="tx1">
                    <a:lumMod val="50000"/>
                    <a:lumOff val="50000"/>
                  </a:schemeClr>
                </a:solidFill>
                <a:latin typeface="Trebuchet MS"/>
                <a:ea typeface="ＭＳ Ｐゴシック"/>
                <a:cs typeface="Arial"/>
              </a:rPr>
              <a:t>Louis, D. N., Ohgaki, H., Wiestler, O. D., Cavenee, W. K., Burger, P. C., Jouvet, A., Scheithauer, B. W., &amp; Kleihues, P. (2007). The 2007 WHO</a:t>
            </a:r>
            <a:endParaRPr lang="en-US" sz="800" i="1" dirty="0">
              <a:solidFill>
                <a:schemeClr val="tx1">
                  <a:lumMod val="50000"/>
                  <a:lumOff val="50000"/>
                </a:schemeClr>
              </a:solidFill>
              <a:cs typeface="Arial" charset="0"/>
            </a:endParaRPr>
          </a:p>
          <a:p>
            <a:pPr marL="342900" indent="-342900">
              <a:buFont typeface="+mj-lt"/>
              <a:buAutoNum type="arabicPeriod"/>
            </a:pPr>
            <a:r>
              <a:rPr lang="en-US" sz="800" dirty="0">
                <a:solidFill>
                  <a:schemeClr val="tx1">
                    <a:lumMod val="50000"/>
                    <a:lumOff val="50000"/>
                  </a:schemeClr>
                </a:solidFill>
                <a:latin typeface="Trebuchet MS"/>
                <a:ea typeface="ＭＳ Ｐゴシック"/>
              </a:rPr>
              <a:t>Higginson. (2004). </a:t>
            </a:r>
            <a:r>
              <a:rPr lang="en-US" sz="800" i="1" dirty="0">
                <a:solidFill>
                  <a:schemeClr val="tx1">
                    <a:lumMod val="50000"/>
                    <a:lumOff val="50000"/>
                  </a:schemeClr>
                </a:solidFill>
                <a:latin typeface="Trebuchet MS"/>
                <a:ea typeface="ＭＳ Ｐゴシック"/>
              </a:rPr>
              <a:t>Fatigue in Cancer</a:t>
            </a:r>
            <a:r>
              <a:rPr lang="en-US" sz="800" dirty="0">
                <a:solidFill>
                  <a:schemeClr val="tx1">
                    <a:lumMod val="50000"/>
                    <a:lumOff val="50000"/>
                  </a:schemeClr>
                </a:solidFill>
                <a:latin typeface="Trebuchet MS"/>
                <a:ea typeface="ＭＳ Ｐゴシック"/>
              </a:rPr>
              <a:t> (Vol. 1). Oxford University Press.</a:t>
            </a:r>
            <a:endParaRPr lang="en-US" sz="800" dirty="0">
              <a:solidFill>
                <a:schemeClr val="tx1">
                  <a:lumMod val="50000"/>
                  <a:lumOff val="50000"/>
                </a:schemeClr>
              </a:solidFill>
              <a:latin typeface="Trebuchet MS"/>
              <a:cs typeface="Arial"/>
            </a:endParaRPr>
          </a:p>
          <a:p>
            <a:pPr marL="342900" indent="-342900">
              <a:buAutoNum type="arabicPeriod"/>
            </a:pPr>
            <a:endParaRPr lang="en-US" sz="800" i="1" dirty="0">
              <a:solidFill>
                <a:srgbClr val="002060"/>
              </a:solidFill>
              <a:latin typeface="Arial"/>
              <a:ea typeface="ＭＳ Ｐゴシック"/>
              <a:cs typeface="Arial"/>
            </a:endParaRPr>
          </a:p>
          <a:p>
            <a:endParaRPr lang="en-US" sz="800" i="1" dirty="0">
              <a:solidFill>
                <a:srgbClr val="002060"/>
              </a:solidFill>
              <a:latin typeface="Arial"/>
              <a:ea typeface="ＭＳ Ｐゴシック"/>
              <a:cs typeface="Arial"/>
            </a:endParaRPr>
          </a:p>
          <a:p>
            <a:endParaRPr lang="en-US" sz="800" i="1" dirty="0">
              <a:solidFill>
                <a:srgbClr val="002060"/>
              </a:solidFill>
              <a:latin typeface="Arial"/>
              <a:ea typeface="ＭＳ Ｐゴシック"/>
              <a:cs typeface="Arial"/>
            </a:endParaRPr>
          </a:p>
          <a:p>
            <a:endParaRPr lang="en-US" sz="800" i="1" dirty="0">
              <a:solidFill>
                <a:srgbClr val="002060"/>
              </a:solidFill>
              <a:latin typeface="Arial"/>
              <a:ea typeface="ＭＳ Ｐゴシック"/>
              <a:cs typeface="Arial"/>
            </a:endParaRPr>
          </a:p>
          <a:p>
            <a:endParaRPr lang="en-US" sz="800" i="1" dirty="0">
              <a:solidFill>
                <a:srgbClr val="002060"/>
              </a:solidFill>
              <a:ea typeface="ＭＳ Ｐゴシック"/>
              <a:cs typeface="Arial"/>
            </a:endParaRPr>
          </a:p>
        </p:txBody>
      </p:sp>
    </p:spTree>
    <p:extLst>
      <p:ext uri="{BB962C8B-B14F-4D97-AF65-F5344CB8AC3E}">
        <p14:creationId xmlns:p14="http://schemas.microsoft.com/office/powerpoint/2010/main" val="390627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ign with white text&#10;&#10;Description automatically generated">
            <a:extLst>
              <a:ext uri="{FF2B5EF4-FFF2-40B4-BE49-F238E27FC236}">
                <a16:creationId xmlns:a16="http://schemas.microsoft.com/office/drawing/2014/main" id="{A7125B14-FF45-D0BE-DC7D-A9032E32830F}"/>
              </a:ext>
            </a:extLst>
          </p:cNvPr>
          <p:cNvPicPr>
            <a:picLocks noChangeAspect="1"/>
          </p:cNvPicPr>
          <p:nvPr/>
        </p:nvPicPr>
        <p:blipFill>
          <a:blip r:embed="rId3"/>
          <a:stretch>
            <a:fillRect/>
          </a:stretch>
        </p:blipFill>
        <p:spPr>
          <a:xfrm>
            <a:off x="9254433" y="-6111"/>
            <a:ext cx="1783874" cy="883489"/>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 name="Group 1">
            <a:extLst>
              <a:ext uri="{FF2B5EF4-FFF2-40B4-BE49-F238E27FC236}">
                <a16:creationId xmlns:a16="http://schemas.microsoft.com/office/drawing/2014/main" id="{A81EFEC0-ACAF-A2CC-7E9C-172F29803F8E}"/>
              </a:ext>
            </a:extLst>
          </p:cNvPr>
          <p:cNvGrpSpPr/>
          <p:nvPr/>
        </p:nvGrpSpPr>
        <p:grpSpPr>
          <a:xfrm>
            <a:off x="748670" y="3245284"/>
            <a:ext cx="10956207" cy="1374749"/>
            <a:chOff x="748670" y="3245284"/>
            <a:chExt cx="10956207" cy="1374749"/>
          </a:xfrm>
        </p:grpSpPr>
        <p:sp>
          <p:nvSpPr>
            <p:cNvPr id="4" name="Freeform 3">
              <a:extLst>
                <a:ext uri="{FF2B5EF4-FFF2-40B4-BE49-F238E27FC236}">
                  <a16:creationId xmlns:a16="http://schemas.microsoft.com/office/drawing/2014/main" id="{B025AAE2-D9FB-B726-853F-E8D45DD67F61}"/>
                </a:ext>
              </a:extLst>
            </p:cNvPr>
            <p:cNvSpPr/>
            <p:nvPr/>
          </p:nvSpPr>
          <p:spPr>
            <a:xfrm>
              <a:off x="748670" y="3245284"/>
              <a:ext cx="1374749" cy="1374749"/>
            </a:xfrm>
            <a:custGeom>
              <a:avLst/>
              <a:gdLst>
                <a:gd name="connsiteX0" fmla="*/ 0 w 1374749"/>
                <a:gd name="connsiteY0" fmla="*/ 687375 h 1374749"/>
                <a:gd name="connsiteX1" fmla="*/ 687375 w 1374749"/>
                <a:gd name="connsiteY1" fmla="*/ 0 h 1374749"/>
                <a:gd name="connsiteX2" fmla="*/ 1374750 w 1374749"/>
                <a:gd name="connsiteY2" fmla="*/ 687375 h 1374749"/>
                <a:gd name="connsiteX3" fmla="*/ 687375 w 1374749"/>
                <a:gd name="connsiteY3" fmla="*/ 1374750 h 1374749"/>
                <a:gd name="connsiteX4" fmla="*/ 0 w 1374749"/>
                <a:gd name="connsiteY4" fmla="*/ 687375 h 137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749" h="1374749">
                  <a:moveTo>
                    <a:pt x="0" y="687375"/>
                  </a:moveTo>
                  <a:cubicBezTo>
                    <a:pt x="0" y="307748"/>
                    <a:pt x="307748" y="0"/>
                    <a:pt x="687375" y="0"/>
                  </a:cubicBezTo>
                  <a:cubicBezTo>
                    <a:pt x="1067002" y="0"/>
                    <a:pt x="1374750" y="307748"/>
                    <a:pt x="1374750" y="687375"/>
                  </a:cubicBezTo>
                  <a:cubicBezTo>
                    <a:pt x="1374750" y="1067002"/>
                    <a:pt x="1067002" y="1374750"/>
                    <a:pt x="687375" y="1374750"/>
                  </a:cubicBezTo>
                  <a:cubicBezTo>
                    <a:pt x="307748" y="1374750"/>
                    <a:pt x="0" y="1067002"/>
                    <a:pt x="0" y="687375"/>
                  </a:cubicBezTo>
                  <a:close/>
                </a:path>
              </a:pathLst>
            </a:custGeom>
            <a:solidFill>
              <a:srgbClr val="00B0F0">
                <a:alpha val="40000"/>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0"/>
              </a:schemeClr>
            </a:effectRef>
            <a:fontRef idx="minor">
              <a:schemeClr val="lt1"/>
            </a:fontRef>
          </p:style>
          <p:txBody>
            <a:bodyPr spcFirstLastPara="0" vert="horz" wrap="square" lIns="219107" tIns="219107" rIns="219107" bIns="219107"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a:rPr>
                <a:t>Scoping Review</a:t>
              </a:r>
              <a:endParaRPr lang="en-US" sz="1400" b="1" kern="1200" dirty="0"/>
            </a:p>
          </p:txBody>
        </p:sp>
        <p:sp>
          <p:nvSpPr>
            <p:cNvPr id="7" name="Freeform 6">
              <a:extLst>
                <a:ext uri="{FF2B5EF4-FFF2-40B4-BE49-F238E27FC236}">
                  <a16:creationId xmlns:a16="http://schemas.microsoft.com/office/drawing/2014/main" id="{8C2884BD-D9B9-F179-D368-3B34257E96D7}"/>
                </a:ext>
              </a:extLst>
            </p:cNvPr>
            <p:cNvSpPr/>
            <p:nvPr/>
          </p:nvSpPr>
          <p:spPr>
            <a:xfrm>
              <a:off x="3144035" y="3245284"/>
              <a:ext cx="1374749" cy="1374749"/>
            </a:xfrm>
            <a:custGeom>
              <a:avLst/>
              <a:gdLst>
                <a:gd name="connsiteX0" fmla="*/ 0 w 1374749"/>
                <a:gd name="connsiteY0" fmla="*/ 687375 h 1374749"/>
                <a:gd name="connsiteX1" fmla="*/ 687375 w 1374749"/>
                <a:gd name="connsiteY1" fmla="*/ 0 h 1374749"/>
                <a:gd name="connsiteX2" fmla="*/ 1374750 w 1374749"/>
                <a:gd name="connsiteY2" fmla="*/ 687375 h 1374749"/>
                <a:gd name="connsiteX3" fmla="*/ 687375 w 1374749"/>
                <a:gd name="connsiteY3" fmla="*/ 1374750 h 1374749"/>
                <a:gd name="connsiteX4" fmla="*/ 0 w 1374749"/>
                <a:gd name="connsiteY4" fmla="*/ 687375 h 137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749" h="1374749">
                  <a:moveTo>
                    <a:pt x="0" y="687375"/>
                  </a:moveTo>
                  <a:cubicBezTo>
                    <a:pt x="0" y="307748"/>
                    <a:pt x="307748" y="0"/>
                    <a:pt x="687375" y="0"/>
                  </a:cubicBezTo>
                  <a:cubicBezTo>
                    <a:pt x="1067002" y="0"/>
                    <a:pt x="1374750" y="307748"/>
                    <a:pt x="1374750" y="687375"/>
                  </a:cubicBezTo>
                  <a:cubicBezTo>
                    <a:pt x="1374750" y="1067002"/>
                    <a:pt x="1067002" y="1374750"/>
                    <a:pt x="687375" y="1374750"/>
                  </a:cubicBezTo>
                  <a:cubicBezTo>
                    <a:pt x="307748" y="1374750"/>
                    <a:pt x="0" y="1067002"/>
                    <a:pt x="0" y="687375"/>
                  </a:cubicBezTo>
                  <a:close/>
                </a:path>
              </a:pathLst>
            </a:custGeom>
            <a:solidFill>
              <a:srgbClr val="00B0F0">
                <a:alpha val="40000"/>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10000"/>
              </a:schemeClr>
            </a:effectRef>
            <a:fontRef idx="minor">
              <a:schemeClr val="lt1"/>
            </a:fontRef>
          </p:style>
          <p:txBody>
            <a:bodyPr spcFirstLastPara="0" vert="horz" wrap="square" lIns="219107" tIns="219107" rIns="219107" bIns="219107" numCol="1" spcCol="1270" anchor="ctr" anchorCtr="0">
              <a:noAutofit/>
            </a:bodyPr>
            <a:lstStyle/>
            <a:p>
              <a:pPr marL="0" lvl="0" indent="0" algn="ctr" defTabSz="622300">
                <a:lnSpc>
                  <a:spcPct val="90000"/>
                </a:lnSpc>
                <a:spcBef>
                  <a:spcPct val="0"/>
                </a:spcBef>
                <a:spcAft>
                  <a:spcPct val="35000"/>
                </a:spcAft>
                <a:buNone/>
              </a:pPr>
              <a:r>
                <a:rPr lang="en-US" sz="1400" b="1" dirty="0">
                  <a:latin typeface="Calibri"/>
                </a:rPr>
                <a:t>P</a:t>
              </a:r>
              <a:r>
                <a:rPr lang="en-US" sz="1400" b="1" kern="1200" dirty="0">
                  <a:latin typeface="Calibri"/>
                </a:rPr>
                <a:t>atient and Healthcare professional Interviews</a:t>
              </a:r>
              <a:endParaRPr lang="en-US" sz="1400" b="1" kern="1200" dirty="0"/>
            </a:p>
          </p:txBody>
        </p:sp>
        <p:sp>
          <p:nvSpPr>
            <p:cNvPr id="11" name="Freeform 10">
              <a:extLst>
                <a:ext uri="{FF2B5EF4-FFF2-40B4-BE49-F238E27FC236}">
                  <a16:creationId xmlns:a16="http://schemas.microsoft.com/office/drawing/2014/main" id="{FDA50F48-E5E3-3D43-A7F7-14F5ACBE9A57}"/>
                </a:ext>
              </a:extLst>
            </p:cNvPr>
            <p:cNvSpPr/>
            <p:nvPr/>
          </p:nvSpPr>
          <p:spPr>
            <a:xfrm>
              <a:off x="5539399" y="3245284"/>
              <a:ext cx="1374749" cy="1374749"/>
            </a:xfrm>
            <a:custGeom>
              <a:avLst/>
              <a:gdLst>
                <a:gd name="connsiteX0" fmla="*/ 0 w 1374749"/>
                <a:gd name="connsiteY0" fmla="*/ 687375 h 1374749"/>
                <a:gd name="connsiteX1" fmla="*/ 687375 w 1374749"/>
                <a:gd name="connsiteY1" fmla="*/ 0 h 1374749"/>
                <a:gd name="connsiteX2" fmla="*/ 1374750 w 1374749"/>
                <a:gd name="connsiteY2" fmla="*/ 687375 h 1374749"/>
                <a:gd name="connsiteX3" fmla="*/ 687375 w 1374749"/>
                <a:gd name="connsiteY3" fmla="*/ 1374750 h 1374749"/>
                <a:gd name="connsiteX4" fmla="*/ 0 w 1374749"/>
                <a:gd name="connsiteY4" fmla="*/ 687375 h 137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749" h="1374749">
                  <a:moveTo>
                    <a:pt x="0" y="687375"/>
                  </a:moveTo>
                  <a:cubicBezTo>
                    <a:pt x="0" y="307748"/>
                    <a:pt x="307748" y="0"/>
                    <a:pt x="687375" y="0"/>
                  </a:cubicBezTo>
                  <a:cubicBezTo>
                    <a:pt x="1067002" y="0"/>
                    <a:pt x="1374750" y="307748"/>
                    <a:pt x="1374750" y="687375"/>
                  </a:cubicBezTo>
                  <a:cubicBezTo>
                    <a:pt x="1374750" y="1067002"/>
                    <a:pt x="1067002" y="1374750"/>
                    <a:pt x="687375" y="1374750"/>
                  </a:cubicBezTo>
                  <a:cubicBezTo>
                    <a:pt x="307748" y="1374750"/>
                    <a:pt x="0" y="1067002"/>
                    <a:pt x="0" y="687375"/>
                  </a:cubicBezTo>
                  <a:close/>
                </a:path>
              </a:pathLst>
            </a:custGeom>
            <a:solidFill>
              <a:srgbClr val="00B0F0">
                <a:alpha val="40000"/>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20000"/>
              </a:schemeClr>
            </a:effectRef>
            <a:fontRef idx="minor">
              <a:schemeClr val="lt1"/>
            </a:fontRef>
          </p:style>
          <p:txBody>
            <a:bodyPr spcFirstLastPara="0" vert="horz" wrap="square" lIns="219107" tIns="219107" rIns="219107" bIns="219107"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a:rPr>
                <a:t>Intervention Co-Design</a:t>
              </a:r>
              <a:endParaRPr lang="en-US" sz="1400" b="1" kern="1200" dirty="0"/>
            </a:p>
          </p:txBody>
        </p:sp>
        <p:sp>
          <p:nvSpPr>
            <p:cNvPr id="23" name="Freeform 22">
              <a:extLst>
                <a:ext uri="{FF2B5EF4-FFF2-40B4-BE49-F238E27FC236}">
                  <a16:creationId xmlns:a16="http://schemas.microsoft.com/office/drawing/2014/main" id="{869EFD64-8680-164D-1A2D-1A54C07EB35D}"/>
                </a:ext>
              </a:extLst>
            </p:cNvPr>
            <p:cNvSpPr/>
            <p:nvPr/>
          </p:nvSpPr>
          <p:spPr>
            <a:xfrm>
              <a:off x="7934763" y="3245284"/>
              <a:ext cx="1374749" cy="1374749"/>
            </a:xfrm>
            <a:custGeom>
              <a:avLst/>
              <a:gdLst>
                <a:gd name="connsiteX0" fmla="*/ 0 w 1374749"/>
                <a:gd name="connsiteY0" fmla="*/ 687375 h 1374749"/>
                <a:gd name="connsiteX1" fmla="*/ 687375 w 1374749"/>
                <a:gd name="connsiteY1" fmla="*/ 0 h 1374749"/>
                <a:gd name="connsiteX2" fmla="*/ 1374750 w 1374749"/>
                <a:gd name="connsiteY2" fmla="*/ 687375 h 1374749"/>
                <a:gd name="connsiteX3" fmla="*/ 687375 w 1374749"/>
                <a:gd name="connsiteY3" fmla="*/ 1374750 h 1374749"/>
                <a:gd name="connsiteX4" fmla="*/ 0 w 1374749"/>
                <a:gd name="connsiteY4" fmla="*/ 687375 h 137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749" h="1374749">
                  <a:moveTo>
                    <a:pt x="0" y="687375"/>
                  </a:moveTo>
                  <a:cubicBezTo>
                    <a:pt x="0" y="307748"/>
                    <a:pt x="307748" y="0"/>
                    <a:pt x="687375" y="0"/>
                  </a:cubicBezTo>
                  <a:cubicBezTo>
                    <a:pt x="1067002" y="0"/>
                    <a:pt x="1374750" y="307748"/>
                    <a:pt x="1374750" y="687375"/>
                  </a:cubicBezTo>
                  <a:cubicBezTo>
                    <a:pt x="1374750" y="1067002"/>
                    <a:pt x="1067002" y="1374750"/>
                    <a:pt x="687375" y="1374750"/>
                  </a:cubicBezTo>
                  <a:cubicBezTo>
                    <a:pt x="307748" y="1374750"/>
                    <a:pt x="0" y="1067002"/>
                    <a:pt x="0" y="687375"/>
                  </a:cubicBezTo>
                  <a:close/>
                </a:path>
              </a:pathLst>
            </a:custGeom>
            <a:solidFill>
              <a:srgbClr val="00B0F0">
                <a:alpha val="38824"/>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30000"/>
              </a:schemeClr>
            </a:effectRef>
            <a:fontRef idx="minor">
              <a:schemeClr val="lt1"/>
            </a:fontRef>
          </p:style>
          <p:txBody>
            <a:bodyPr spcFirstLastPara="0" vert="horz" wrap="square" lIns="219107" tIns="219107" rIns="219107" bIns="219107" numCol="1" spcCol="1270" anchor="ctr" anchorCtr="0">
              <a:noAutofit/>
            </a:bodyPr>
            <a:lstStyle/>
            <a:p>
              <a:pPr algn="ctr" defTabSz="622300">
                <a:lnSpc>
                  <a:spcPct val="90000"/>
                </a:lnSpc>
                <a:spcBef>
                  <a:spcPct val="0"/>
                </a:spcBef>
                <a:spcAft>
                  <a:spcPct val="35000"/>
                </a:spcAft>
              </a:pPr>
              <a:r>
                <a:rPr lang="en-GB" sz="1400" b="1" dirty="0">
                  <a:ea typeface="+mn-lt"/>
                  <a:cs typeface="+mn-lt"/>
                </a:rPr>
                <a:t>Proof of concept </a:t>
              </a:r>
              <a:r>
                <a:rPr lang="en-GB" sz="1400" b="1" dirty="0"/>
                <a:t>  </a:t>
              </a:r>
              <a:r>
                <a:rPr lang="en-GB" sz="1400" b="1" kern="1200" dirty="0"/>
                <a:t>study</a:t>
              </a:r>
              <a:endParaRPr lang="en-GB" sz="1400" b="1" dirty="0">
                <a:cs typeface="Calibri"/>
              </a:endParaRPr>
            </a:p>
          </p:txBody>
        </p:sp>
        <p:sp>
          <p:nvSpPr>
            <p:cNvPr id="25" name="Freeform 24">
              <a:extLst>
                <a:ext uri="{FF2B5EF4-FFF2-40B4-BE49-F238E27FC236}">
                  <a16:creationId xmlns:a16="http://schemas.microsoft.com/office/drawing/2014/main" id="{6D56C846-5E01-13CE-31C3-DC5DA59BC655}"/>
                </a:ext>
              </a:extLst>
            </p:cNvPr>
            <p:cNvSpPr/>
            <p:nvPr/>
          </p:nvSpPr>
          <p:spPr>
            <a:xfrm>
              <a:off x="10330128" y="3245284"/>
              <a:ext cx="1374749" cy="1374749"/>
            </a:xfrm>
            <a:custGeom>
              <a:avLst/>
              <a:gdLst>
                <a:gd name="connsiteX0" fmla="*/ 0 w 1374749"/>
                <a:gd name="connsiteY0" fmla="*/ 687375 h 1374749"/>
                <a:gd name="connsiteX1" fmla="*/ 687375 w 1374749"/>
                <a:gd name="connsiteY1" fmla="*/ 0 h 1374749"/>
                <a:gd name="connsiteX2" fmla="*/ 1374750 w 1374749"/>
                <a:gd name="connsiteY2" fmla="*/ 687375 h 1374749"/>
                <a:gd name="connsiteX3" fmla="*/ 687375 w 1374749"/>
                <a:gd name="connsiteY3" fmla="*/ 1374750 h 1374749"/>
                <a:gd name="connsiteX4" fmla="*/ 0 w 1374749"/>
                <a:gd name="connsiteY4" fmla="*/ 687375 h 137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749" h="1374749">
                  <a:moveTo>
                    <a:pt x="0" y="687375"/>
                  </a:moveTo>
                  <a:cubicBezTo>
                    <a:pt x="0" y="307748"/>
                    <a:pt x="307748" y="0"/>
                    <a:pt x="687375" y="0"/>
                  </a:cubicBezTo>
                  <a:cubicBezTo>
                    <a:pt x="1067002" y="0"/>
                    <a:pt x="1374750" y="307748"/>
                    <a:pt x="1374750" y="687375"/>
                  </a:cubicBezTo>
                  <a:cubicBezTo>
                    <a:pt x="1374750" y="1067002"/>
                    <a:pt x="1067002" y="1374750"/>
                    <a:pt x="687375" y="1374750"/>
                  </a:cubicBezTo>
                  <a:cubicBezTo>
                    <a:pt x="307748" y="1374750"/>
                    <a:pt x="0" y="1067002"/>
                    <a:pt x="0" y="687375"/>
                  </a:cubicBezTo>
                  <a:close/>
                </a:path>
              </a:pathLst>
            </a:custGeom>
            <a:solidFill>
              <a:srgbClr val="00B0F0">
                <a:alpha val="38824"/>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40000"/>
              </a:schemeClr>
            </a:effectRef>
            <a:fontRef idx="minor">
              <a:schemeClr val="lt1"/>
            </a:fontRef>
          </p:style>
          <p:txBody>
            <a:bodyPr spcFirstLastPara="0" vert="horz" wrap="square" lIns="219107" tIns="219107" rIns="219107" bIns="219107" numCol="1" spcCol="1270" anchor="ctr" anchorCtr="0">
              <a:noAutofit/>
            </a:bodyPr>
            <a:lstStyle/>
            <a:p>
              <a:pPr algn="ctr" defTabSz="622300"/>
              <a:r>
                <a:rPr lang="en-GB" sz="1400" b="1" dirty="0">
                  <a:ea typeface="+mn-lt"/>
                  <a:cs typeface="+mn-lt"/>
                </a:rPr>
                <a:t>Feasibility  </a:t>
              </a:r>
            </a:p>
            <a:p>
              <a:pPr algn="ctr" defTabSz="622300"/>
              <a:r>
                <a:rPr lang="en-GB" sz="1400" b="1" dirty="0">
                  <a:ea typeface="+mn-lt"/>
                  <a:cs typeface="+mn-lt"/>
                </a:rPr>
                <a:t>study</a:t>
              </a:r>
              <a:endParaRPr lang="en-GB" sz="1400" dirty="0">
                <a:solidFill>
                  <a:srgbClr val="000000"/>
                </a:solidFill>
                <a:ea typeface="+mn-lt"/>
                <a:cs typeface="+mn-lt"/>
              </a:endParaRPr>
            </a:p>
            <a:p>
              <a:pPr marL="0" lvl="0" indent="0" algn="ctr" defTabSz="622300">
                <a:lnSpc>
                  <a:spcPct val="90000"/>
                </a:lnSpc>
                <a:spcBef>
                  <a:spcPct val="0"/>
                </a:spcBef>
                <a:spcAft>
                  <a:spcPct val="35000"/>
                </a:spcAft>
                <a:buNone/>
              </a:pPr>
              <a:endParaRPr lang="en-GB" sz="1400" b="1" kern="1200" dirty="0">
                <a:cs typeface="Calibri"/>
              </a:endParaRPr>
            </a:p>
          </p:txBody>
        </p:sp>
      </p:grpSp>
      <p:graphicFrame>
        <p:nvGraphicFramePr>
          <p:cNvPr id="28" name="Diagram 11">
            <a:extLst>
              <a:ext uri="{FF2B5EF4-FFF2-40B4-BE49-F238E27FC236}">
                <a16:creationId xmlns:a16="http://schemas.microsoft.com/office/drawing/2014/main" id="{9E5718C9-C55F-699D-43F6-5FA83E45C7DA}"/>
              </a:ext>
            </a:extLst>
          </p:cNvPr>
          <p:cNvGraphicFramePr/>
          <p:nvPr/>
        </p:nvGraphicFramePr>
        <p:xfrm>
          <a:off x="4050946" y="4561486"/>
          <a:ext cx="4599774" cy="2938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Oval 34">
            <a:extLst>
              <a:ext uri="{FF2B5EF4-FFF2-40B4-BE49-F238E27FC236}">
                <a16:creationId xmlns:a16="http://schemas.microsoft.com/office/drawing/2014/main" id="{CD00C712-A87D-9906-B8D9-DB43C98C6DDC}"/>
              </a:ext>
            </a:extLst>
          </p:cNvPr>
          <p:cNvSpPr/>
          <p:nvPr/>
        </p:nvSpPr>
        <p:spPr>
          <a:xfrm>
            <a:off x="5201181" y="1714461"/>
            <a:ext cx="2293785" cy="1014517"/>
          </a:xfrm>
          <a:prstGeom prst="ellipse">
            <a:avLst/>
          </a:prstGeom>
          <a:solidFill>
            <a:srgbClr val="294375"/>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a:p>
            <a:pPr algn="ctr"/>
            <a:endParaRPr lang="en-US" sz="1400" b="1" dirty="0"/>
          </a:p>
          <a:p>
            <a:pPr algn="ctr"/>
            <a:r>
              <a:rPr lang="en-US" sz="1400" b="1" dirty="0"/>
              <a:t>Patient and Public Involvement and Engagement (PPIE)</a:t>
            </a:r>
            <a:endParaRPr lang="en-US" sz="1400" b="1" dirty="0">
              <a:ea typeface="Calibri"/>
              <a:cs typeface="Calibri"/>
            </a:endParaRPr>
          </a:p>
          <a:p>
            <a:pPr algn="ctr"/>
            <a:endParaRPr lang="en-US" dirty="0">
              <a:ea typeface="Calibri"/>
              <a:cs typeface="Calibri"/>
            </a:endParaRPr>
          </a:p>
        </p:txBody>
      </p:sp>
      <p:sp>
        <p:nvSpPr>
          <p:cNvPr id="37" name="Title 1">
            <a:extLst>
              <a:ext uri="{FF2B5EF4-FFF2-40B4-BE49-F238E27FC236}">
                <a16:creationId xmlns:a16="http://schemas.microsoft.com/office/drawing/2014/main" id="{4957A17B-EE61-9255-41F9-292BB14140A9}"/>
              </a:ext>
            </a:extLst>
          </p:cNvPr>
          <p:cNvSpPr>
            <a:spLocks noGrp="1"/>
          </p:cNvSpPr>
          <p:nvPr>
            <p:ph type="title"/>
          </p:nvPr>
        </p:nvSpPr>
        <p:spPr>
          <a:xfrm>
            <a:off x="1199456" y="692699"/>
            <a:ext cx="10515600" cy="720077"/>
          </a:xfrm>
        </p:spPr>
        <p:txBody>
          <a:bodyPr>
            <a:normAutofit fontScale="90000"/>
          </a:bodyPr>
          <a:lstStyle/>
          <a:p>
            <a:r>
              <a:rPr lang="en-US" sz="4800" b="1" dirty="0">
                <a:solidFill>
                  <a:schemeClr val="tx2"/>
                </a:solidFill>
                <a:ea typeface="+mj-lt"/>
                <a:cs typeface="+mj-lt"/>
              </a:rPr>
              <a:t>The Research Process</a:t>
            </a:r>
            <a:endParaRPr lang="en-US" sz="4800" dirty="0">
              <a:solidFill>
                <a:schemeClr val="tx2"/>
              </a:solidFill>
              <a:ea typeface="+mj-lt"/>
              <a:cs typeface="+mj-lt"/>
            </a:endParaRPr>
          </a:p>
          <a:p>
            <a:endParaRPr lang="en-US" b="1" dirty="0">
              <a:solidFill>
                <a:schemeClr val="bg1">
                  <a:lumMod val="50000"/>
                </a:schemeClr>
              </a:solidFill>
              <a:ea typeface="ＭＳ Ｐゴシック"/>
              <a:cs typeface="Calibri Light"/>
            </a:endParaRPr>
          </a:p>
        </p:txBody>
      </p:sp>
      <p:sp>
        <p:nvSpPr>
          <p:cNvPr id="39" name="Right Brace 38">
            <a:extLst>
              <a:ext uri="{FF2B5EF4-FFF2-40B4-BE49-F238E27FC236}">
                <a16:creationId xmlns:a16="http://schemas.microsoft.com/office/drawing/2014/main" id="{5DCEE9D0-C6F0-872D-FDCD-D46BB9E55438}"/>
              </a:ext>
            </a:extLst>
          </p:cNvPr>
          <p:cNvSpPr/>
          <p:nvPr/>
        </p:nvSpPr>
        <p:spPr>
          <a:xfrm rot="16200000">
            <a:off x="6175074" y="66797"/>
            <a:ext cx="315762" cy="5973705"/>
          </a:xfrm>
          <a:prstGeom prst="rightBrace">
            <a:avLst/>
          </a:prstGeom>
          <a:noFill/>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ight Brace 40">
            <a:extLst>
              <a:ext uri="{FF2B5EF4-FFF2-40B4-BE49-F238E27FC236}">
                <a16:creationId xmlns:a16="http://schemas.microsoft.com/office/drawing/2014/main" id="{C786AE89-B480-75B8-546A-AD8947D67114}"/>
              </a:ext>
            </a:extLst>
          </p:cNvPr>
          <p:cNvSpPr/>
          <p:nvPr/>
        </p:nvSpPr>
        <p:spPr>
          <a:xfrm rot="16200000">
            <a:off x="6068632" y="2916179"/>
            <a:ext cx="574394" cy="4257207"/>
          </a:xfrm>
          <a:prstGeom prst="rightBrace">
            <a:avLst>
              <a:gd name="adj1" fmla="val 0"/>
              <a:gd name="adj2" fmla="val 50000"/>
            </a:avLst>
          </a:prstGeom>
          <a:noFill/>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ight Arrow 25">
            <a:extLst>
              <a:ext uri="{FF2B5EF4-FFF2-40B4-BE49-F238E27FC236}">
                <a16:creationId xmlns:a16="http://schemas.microsoft.com/office/drawing/2014/main" id="{DDA131E3-4BB3-69B6-E8FB-21EF4F8D13D8}"/>
              </a:ext>
            </a:extLst>
          </p:cNvPr>
          <p:cNvSpPr/>
          <p:nvPr/>
        </p:nvSpPr>
        <p:spPr>
          <a:xfrm>
            <a:off x="6937637" y="3746930"/>
            <a:ext cx="1020616" cy="477671"/>
          </a:xfrm>
          <a:prstGeom prst="rightArrow">
            <a:avLst/>
          </a:prstGeom>
          <a:solidFill>
            <a:srgbClr val="A9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a:extLst>
              <a:ext uri="{FF2B5EF4-FFF2-40B4-BE49-F238E27FC236}">
                <a16:creationId xmlns:a16="http://schemas.microsoft.com/office/drawing/2014/main" id="{1541A57E-4CBB-A4B7-45E4-66ECAAEA551C}"/>
              </a:ext>
            </a:extLst>
          </p:cNvPr>
          <p:cNvSpPr/>
          <p:nvPr/>
        </p:nvSpPr>
        <p:spPr>
          <a:xfrm>
            <a:off x="4542273" y="3704091"/>
            <a:ext cx="1020616" cy="477671"/>
          </a:xfrm>
          <a:prstGeom prst="rightArrow">
            <a:avLst/>
          </a:prstGeom>
          <a:solidFill>
            <a:srgbClr val="A9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a:extLst>
              <a:ext uri="{FF2B5EF4-FFF2-40B4-BE49-F238E27FC236}">
                <a16:creationId xmlns:a16="http://schemas.microsoft.com/office/drawing/2014/main" id="{4EFCBA1F-8399-5AFF-97D0-D7C11B040FD0}"/>
              </a:ext>
            </a:extLst>
          </p:cNvPr>
          <p:cNvSpPr/>
          <p:nvPr/>
        </p:nvSpPr>
        <p:spPr>
          <a:xfrm>
            <a:off x="2142629" y="3738596"/>
            <a:ext cx="1020616" cy="477671"/>
          </a:xfrm>
          <a:prstGeom prst="rightArrow">
            <a:avLst/>
          </a:prstGeom>
          <a:solidFill>
            <a:srgbClr val="A9C0D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a:extLst>
              <a:ext uri="{FF2B5EF4-FFF2-40B4-BE49-F238E27FC236}">
                <a16:creationId xmlns:a16="http://schemas.microsoft.com/office/drawing/2014/main" id="{2281339B-A5D6-818F-843F-B3949F7EAEE8}"/>
              </a:ext>
            </a:extLst>
          </p:cNvPr>
          <p:cNvSpPr/>
          <p:nvPr/>
        </p:nvSpPr>
        <p:spPr>
          <a:xfrm>
            <a:off x="9319807" y="3738595"/>
            <a:ext cx="1020616" cy="477671"/>
          </a:xfrm>
          <a:prstGeom prst="rightArrow">
            <a:avLst/>
          </a:prstGeom>
          <a:solidFill>
            <a:srgbClr val="A9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olorful brain with a stethoscope&#10;&#10;Description automatically generated">
            <a:extLst>
              <a:ext uri="{FF2B5EF4-FFF2-40B4-BE49-F238E27FC236}">
                <a16:creationId xmlns:a16="http://schemas.microsoft.com/office/drawing/2014/main" id="{FA971353-0453-3C6B-DF70-9F701189562C}"/>
              </a:ext>
            </a:extLst>
          </p:cNvPr>
          <p:cNvPicPr>
            <a:picLocks noChangeAspect="1"/>
          </p:cNvPicPr>
          <p:nvPr/>
        </p:nvPicPr>
        <p:blipFill>
          <a:blip r:embed="rId9"/>
          <a:stretch>
            <a:fillRect/>
          </a:stretch>
        </p:blipFill>
        <p:spPr>
          <a:xfrm>
            <a:off x="10059162" y="4757585"/>
            <a:ext cx="1916680" cy="1947228"/>
          </a:xfrm>
          <a:prstGeom prst="rect">
            <a:avLst/>
          </a:prstGeom>
        </p:spPr>
      </p:pic>
    </p:spTree>
    <p:extLst>
      <p:ext uri="{BB962C8B-B14F-4D97-AF65-F5344CB8AC3E}">
        <p14:creationId xmlns:p14="http://schemas.microsoft.com/office/powerpoint/2010/main" val="250382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sign with white text&#10;&#10;Description automatically generated">
            <a:extLst>
              <a:ext uri="{FF2B5EF4-FFF2-40B4-BE49-F238E27FC236}">
                <a16:creationId xmlns:a16="http://schemas.microsoft.com/office/drawing/2014/main" id="{11AD8A77-3425-6125-015E-E7B4E8AAF49E}"/>
              </a:ext>
            </a:extLst>
          </p:cNvPr>
          <p:cNvPicPr>
            <a:picLocks noChangeAspect="1"/>
          </p:cNvPicPr>
          <p:nvPr/>
        </p:nvPicPr>
        <p:blipFill>
          <a:blip r:embed="rId3"/>
          <a:stretch>
            <a:fillRect/>
          </a:stretch>
        </p:blipFill>
        <p:spPr>
          <a:xfrm>
            <a:off x="9254433" y="-6111"/>
            <a:ext cx="1783874" cy="883489"/>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TextBox 6">
            <a:extLst>
              <a:ext uri="{FF2B5EF4-FFF2-40B4-BE49-F238E27FC236}">
                <a16:creationId xmlns:a16="http://schemas.microsoft.com/office/drawing/2014/main" id="{C62AB858-7256-78D5-3BB8-AAA83AF49BD3}"/>
              </a:ext>
            </a:extLst>
          </p:cNvPr>
          <p:cNvSpPr txBox="1"/>
          <p:nvPr/>
        </p:nvSpPr>
        <p:spPr>
          <a:xfrm rot="-10800000" flipV="1">
            <a:off x="127230" y="557203"/>
            <a:ext cx="985980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0070C0"/>
                </a:solidFill>
                <a:latin typeface="Trebuchet MS" panose="020B0703020202090204" pitchFamily="34" charset="0"/>
                <a:ea typeface="+mn-lt"/>
                <a:cs typeface="+mn-lt"/>
              </a:rPr>
              <a:t>Patient Research Partner (PRP) Involvement</a:t>
            </a:r>
          </a:p>
          <a:p>
            <a:endParaRPr lang="en-US" sz="4400" dirty="0">
              <a:solidFill>
                <a:srgbClr val="0070C0"/>
              </a:solidFill>
              <a:cs typeface="Calibri"/>
            </a:endParaRPr>
          </a:p>
        </p:txBody>
      </p:sp>
      <p:pic>
        <p:nvPicPr>
          <p:cNvPr id="3" name="Picture 2" descr="Group of adults sitting in circle">
            <a:extLst>
              <a:ext uri="{FF2B5EF4-FFF2-40B4-BE49-F238E27FC236}">
                <a16:creationId xmlns:a16="http://schemas.microsoft.com/office/drawing/2014/main" id="{78AA47BD-1089-C58F-D2A0-94CC304DB5F6}"/>
              </a:ext>
            </a:extLst>
          </p:cNvPr>
          <p:cNvPicPr>
            <a:picLocks noChangeAspect="1"/>
          </p:cNvPicPr>
          <p:nvPr/>
        </p:nvPicPr>
        <p:blipFill>
          <a:blip r:embed="rId4"/>
          <a:stretch>
            <a:fillRect/>
          </a:stretch>
        </p:blipFill>
        <p:spPr>
          <a:xfrm>
            <a:off x="319403" y="2206482"/>
            <a:ext cx="4545724" cy="3021724"/>
          </a:xfrm>
          <a:ln>
            <a:solidFill>
              <a:schemeClr val="tx1"/>
            </a:solidFill>
          </a:ln>
        </p:spPr>
      </p:pic>
      <p:graphicFrame>
        <p:nvGraphicFramePr>
          <p:cNvPr id="8" name="Table 7">
            <a:extLst>
              <a:ext uri="{FF2B5EF4-FFF2-40B4-BE49-F238E27FC236}">
                <a16:creationId xmlns:a16="http://schemas.microsoft.com/office/drawing/2014/main" id="{FA0F5072-5E91-45FB-EB63-000FEA58A951}"/>
              </a:ext>
            </a:extLst>
          </p:cNvPr>
          <p:cNvGraphicFramePr>
            <a:graphicFrameLocks noGrp="1"/>
          </p:cNvGraphicFramePr>
          <p:nvPr>
            <p:extLst>
              <p:ext uri="{D42A27DB-BD31-4B8C-83A1-F6EECF244321}">
                <p14:modId xmlns:p14="http://schemas.microsoft.com/office/powerpoint/2010/main" val="3026833873"/>
              </p:ext>
            </p:extLst>
          </p:nvPr>
        </p:nvGraphicFramePr>
        <p:xfrm>
          <a:off x="6553520" y="1705418"/>
          <a:ext cx="5065144" cy="3695943"/>
        </p:xfrm>
        <a:graphic>
          <a:graphicData uri="http://schemas.openxmlformats.org/drawingml/2006/table">
            <a:tbl>
              <a:tblPr firstRow="1" bandRow="1">
                <a:tableStyleId>{2D5ABB26-0587-4C30-8999-92F81FD0307C}</a:tableStyleId>
              </a:tblPr>
              <a:tblGrid>
                <a:gridCol w="1372849">
                  <a:extLst>
                    <a:ext uri="{9D8B030D-6E8A-4147-A177-3AD203B41FA5}">
                      <a16:colId xmlns:a16="http://schemas.microsoft.com/office/drawing/2014/main" val="1396528066"/>
                    </a:ext>
                  </a:extLst>
                </a:gridCol>
                <a:gridCol w="946595">
                  <a:extLst>
                    <a:ext uri="{9D8B030D-6E8A-4147-A177-3AD203B41FA5}">
                      <a16:colId xmlns:a16="http://schemas.microsoft.com/office/drawing/2014/main" val="2460129828"/>
                    </a:ext>
                  </a:extLst>
                </a:gridCol>
                <a:gridCol w="1358745">
                  <a:extLst>
                    <a:ext uri="{9D8B030D-6E8A-4147-A177-3AD203B41FA5}">
                      <a16:colId xmlns:a16="http://schemas.microsoft.com/office/drawing/2014/main" val="1618032648"/>
                    </a:ext>
                  </a:extLst>
                </a:gridCol>
                <a:gridCol w="1386955">
                  <a:extLst>
                    <a:ext uri="{9D8B030D-6E8A-4147-A177-3AD203B41FA5}">
                      <a16:colId xmlns:a16="http://schemas.microsoft.com/office/drawing/2014/main" val="3811355301"/>
                    </a:ext>
                  </a:extLst>
                </a:gridCol>
              </a:tblGrid>
              <a:tr h="558129">
                <a:tc>
                  <a:txBody>
                    <a:bodyPr/>
                    <a:lstStyle/>
                    <a:p>
                      <a:r>
                        <a:rPr lang="en-GB" sz="1400" b="1" dirty="0">
                          <a:latin typeface="Trebuchet MS" panose="020B0703020202090204" pitchFamily="34" charset="0"/>
                        </a:rPr>
                        <a:t>PRP 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r>
                        <a:rPr lang="en-GB" sz="1400" b="1" dirty="0">
                          <a:latin typeface="Trebuchet MS" panose="020B0703020202090204" pitchFamily="34" charset="0"/>
                        </a:rPr>
                        <a:t>PRP 2</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r>
                        <a:rPr lang="en-GB" sz="1400" b="1" dirty="0">
                          <a:latin typeface="Trebuchet MS" panose="020B0703020202090204" pitchFamily="34" charset="0"/>
                        </a:rPr>
                        <a:t>PRP 3</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r>
                        <a:rPr lang="en-GB" sz="1400" b="1" dirty="0">
                          <a:latin typeface="Trebuchet MS" panose="020B0703020202090204" pitchFamily="34" charset="0"/>
                        </a:rPr>
                        <a:t>PRP 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198769323"/>
                  </a:ext>
                </a:extLst>
              </a:tr>
              <a:tr h="558129">
                <a:tc>
                  <a:txBody>
                    <a:bodyPr/>
                    <a:lstStyle/>
                    <a:p>
                      <a:r>
                        <a:rPr lang="en-GB" sz="1400" dirty="0">
                          <a:latin typeface="Trebuchet MS" panose="020B0703020202090204" pitchFamily="34" charset="0"/>
                        </a:rPr>
                        <a:t>Male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Female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Male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Female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64497234"/>
                  </a:ext>
                </a:extLst>
              </a:tr>
              <a:tr h="558129">
                <a:tc>
                  <a:txBody>
                    <a:bodyPr/>
                    <a:lstStyle/>
                    <a:p>
                      <a:r>
                        <a:rPr lang="en-GB" sz="1400" dirty="0">
                          <a:latin typeface="Trebuchet MS" panose="020B0703020202090204" pitchFamily="34" charset="0"/>
                        </a:rPr>
                        <a:t>18-25</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25-35</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35-50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50+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4993501"/>
                  </a:ext>
                </a:extLst>
              </a:tr>
              <a:tr h="558129">
                <a:tc>
                  <a:txBody>
                    <a:bodyPr/>
                    <a:lstStyle/>
                    <a:p>
                      <a:r>
                        <a:rPr lang="en-GB" sz="1400" dirty="0">
                          <a:latin typeface="Trebuchet MS" panose="020B0703020202090204" pitchFamily="34" charset="0"/>
                        </a:rPr>
                        <a:t>White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Trebuchet MS" panose="020B0703020202090204" pitchFamily="34" charset="0"/>
                        </a:rPr>
                        <a:t>White</a:t>
                      </a:r>
                    </a:p>
                    <a:p>
                      <a:endParaRPr lang="en-GB" sz="1400" dirty="0">
                        <a:latin typeface="Trebuchet MS" panose="020B070302020209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Asian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Trebuchet MS" panose="020B0703020202090204" pitchFamily="34" charset="0"/>
                        </a:rPr>
                        <a:t>White</a:t>
                      </a:r>
                    </a:p>
                    <a:p>
                      <a:endParaRPr lang="en-GB" sz="1400" dirty="0">
                        <a:latin typeface="Trebuchet MS" panose="020B070302020209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6734253"/>
                  </a:ext>
                </a:extLst>
              </a:tr>
              <a:tr h="558129">
                <a:tc>
                  <a:txBody>
                    <a:bodyPr/>
                    <a:lstStyle/>
                    <a:p>
                      <a:r>
                        <a:rPr lang="en-GB" sz="1400" dirty="0">
                          <a:latin typeface="Trebuchet MS" panose="020B0703020202090204" pitchFamily="34" charset="0"/>
                        </a:rPr>
                        <a:t>Grade 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Grade 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Grade 4 </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tc>
                  <a:txBody>
                    <a:bodyPr/>
                    <a:lstStyle/>
                    <a:p>
                      <a:r>
                        <a:rPr lang="en-GB" sz="1400" dirty="0">
                          <a:latin typeface="Trebuchet MS" panose="020B0703020202090204" pitchFamily="34" charset="0"/>
                        </a:rPr>
                        <a:t>Grade 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51398133"/>
                  </a:ext>
                </a:extLst>
              </a:tr>
              <a:tr h="905298">
                <a:tc>
                  <a:txBody>
                    <a:bodyPr/>
                    <a:lstStyle/>
                    <a:p>
                      <a:r>
                        <a:rPr lang="en-GB" sz="1400" dirty="0">
                          <a:latin typeface="Trebuchet MS" panose="020B0703020202090204" pitchFamily="34" charset="0"/>
                        </a:rPr>
                        <a:t>Surgery</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noFill/>
                      <a:prstDash val="solid"/>
                      <a:round/>
                      <a:headEnd type="none" w="med" len="med"/>
                      <a:tailEnd type="none" w="med" len="med"/>
                    </a:lnB>
                  </a:tcPr>
                </a:tc>
                <a:tc>
                  <a:txBody>
                    <a:bodyPr/>
                    <a:lstStyle/>
                    <a:p>
                      <a:r>
                        <a:rPr lang="en-GB" sz="1400" dirty="0">
                          <a:latin typeface="Trebuchet MS" panose="020B0703020202090204" pitchFamily="34" charset="0"/>
                        </a:rPr>
                        <a:t>Surgery</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noFill/>
                      <a:prstDash val="solid"/>
                      <a:round/>
                      <a:headEnd type="none" w="med" len="med"/>
                      <a:tailEnd type="none" w="med" len="med"/>
                    </a:lnB>
                  </a:tcPr>
                </a:tc>
                <a:tc>
                  <a:txBody>
                    <a:bodyPr/>
                    <a:lstStyle/>
                    <a:p>
                      <a:r>
                        <a:rPr lang="en-GB" sz="1400" dirty="0">
                          <a:latin typeface="Trebuchet MS" panose="020B0703020202090204" pitchFamily="34" charset="0"/>
                        </a:rPr>
                        <a:t>Surgery</a:t>
                      </a:r>
                    </a:p>
                    <a:p>
                      <a:r>
                        <a:rPr lang="en-GB" sz="1400" dirty="0">
                          <a:latin typeface="Trebuchet MS" panose="020B0703020202090204" pitchFamily="34" charset="0"/>
                        </a:rPr>
                        <a:t>Chemotherapy</a:t>
                      </a:r>
                    </a:p>
                    <a:p>
                      <a:r>
                        <a:rPr lang="en-GB" sz="1400" dirty="0">
                          <a:latin typeface="Trebuchet MS" panose="020B0703020202090204" pitchFamily="34" charset="0"/>
                        </a:rPr>
                        <a:t>Radiotherapy</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noFill/>
                      <a:prstDash val="solid"/>
                      <a:round/>
                      <a:headEnd type="none" w="med" len="med"/>
                      <a:tailEnd type="none" w="med" len="med"/>
                    </a:lnB>
                  </a:tcPr>
                </a:tc>
                <a:tc>
                  <a:txBody>
                    <a:bodyPr/>
                    <a:lstStyle/>
                    <a:p>
                      <a:r>
                        <a:rPr lang="en-GB" sz="1400" dirty="0">
                          <a:latin typeface="Trebuchet MS" panose="020B0703020202090204" pitchFamily="34" charset="0"/>
                        </a:rPr>
                        <a:t>Surgery</a:t>
                      </a:r>
                    </a:p>
                    <a:p>
                      <a:r>
                        <a:rPr lang="en-GB" sz="1400" dirty="0">
                          <a:latin typeface="Trebuchet MS" panose="020B0703020202090204" pitchFamily="34" charset="0"/>
                        </a:rPr>
                        <a:t>Chemotherapy</a:t>
                      </a:r>
                    </a:p>
                    <a:p>
                      <a:r>
                        <a:rPr lang="en-GB" sz="1400" dirty="0">
                          <a:latin typeface="Trebuchet MS" panose="020B0703020202090204" pitchFamily="34" charset="0"/>
                        </a:rPr>
                        <a:t>Radiotherapy</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noFill/>
                      <a:prstDash val="solid"/>
                      <a:round/>
                      <a:headEnd type="none" w="med" len="med"/>
                      <a:tailEnd type="none" w="med" len="med"/>
                    </a:lnB>
                  </a:tcPr>
                </a:tc>
                <a:extLst>
                  <a:ext uri="{0D108BD9-81ED-4DB2-BD59-A6C34878D82A}">
                    <a16:rowId xmlns:a16="http://schemas.microsoft.com/office/drawing/2014/main" val="2458975977"/>
                  </a:ext>
                </a:extLst>
              </a:tr>
            </a:tbl>
          </a:graphicData>
        </a:graphic>
      </p:graphicFrame>
      <p:pic>
        <p:nvPicPr>
          <p:cNvPr id="5" name="Picture 4" descr="A logo with text on it&#10;&#10;Description automatically generated">
            <a:extLst>
              <a:ext uri="{FF2B5EF4-FFF2-40B4-BE49-F238E27FC236}">
                <a16:creationId xmlns:a16="http://schemas.microsoft.com/office/drawing/2014/main" id="{374D352A-2F0D-AEBD-93CE-9684E39315D2}"/>
              </a:ext>
            </a:extLst>
          </p:cNvPr>
          <p:cNvPicPr>
            <a:picLocks noChangeAspect="1"/>
          </p:cNvPicPr>
          <p:nvPr/>
        </p:nvPicPr>
        <p:blipFill>
          <a:blip r:embed="rId5"/>
          <a:stretch>
            <a:fillRect/>
          </a:stretch>
        </p:blipFill>
        <p:spPr>
          <a:xfrm>
            <a:off x="2350145" y="6024421"/>
            <a:ext cx="1921043" cy="454695"/>
          </a:xfrm>
          <a:prstGeom prst="rect">
            <a:avLst/>
          </a:prstGeom>
        </p:spPr>
      </p:pic>
      <p:pic>
        <p:nvPicPr>
          <p:cNvPr id="10" name="Picture 9" descr="Logo, company name&#10;&#10;Description automatically generated">
            <a:extLst>
              <a:ext uri="{FF2B5EF4-FFF2-40B4-BE49-F238E27FC236}">
                <a16:creationId xmlns:a16="http://schemas.microsoft.com/office/drawing/2014/main" id="{AA2FA471-4EBD-4FA4-CC80-6B22D2895116}"/>
              </a:ext>
            </a:extLst>
          </p:cNvPr>
          <p:cNvPicPr>
            <a:picLocks noChangeAspect="1"/>
          </p:cNvPicPr>
          <p:nvPr/>
        </p:nvPicPr>
        <p:blipFill>
          <a:blip r:embed="rId6"/>
          <a:stretch>
            <a:fillRect/>
          </a:stretch>
        </p:blipFill>
        <p:spPr>
          <a:xfrm>
            <a:off x="142510" y="5930576"/>
            <a:ext cx="1846347" cy="740444"/>
          </a:xfrm>
          <a:prstGeom prst="rect">
            <a:avLst/>
          </a:prstGeom>
        </p:spPr>
      </p:pic>
      <p:sp>
        <p:nvSpPr>
          <p:cNvPr id="4" name="TextBox 3">
            <a:extLst>
              <a:ext uri="{FF2B5EF4-FFF2-40B4-BE49-F238E27FC236}">
                <a16:creationId xmlns:a16="http://schemas.microsoft.com/office/drawing/2014/main" id="{49EEC358-EED1-98D3-36E2-95BD8A8DA427}"/>
              </a:ext>
            </a:extLst>
          </p:cNvPr>
          <p:cNvSpPr txBox="1"/>
          <p:nvPr/>
        </p:nvSpPr>
        <p:spPr>
          <a:xfrm>
            <a:off x="265112" y="1533000"/>
            <a:ext cx="4600015" cy="3970318"/>
          </a:xfrm>
          <a:prstGeom prst="rect">
            <a:avLst/>
          </a:prstGeom>
          <a:noFill/>
        </p:spPr>
        <p:txBody>
          <a:bodyPr wrap="square" lIns="91440" tIns="45720" rIns="91440" bIns="45720" rtlCol="0" anchor="t">
            <a:spAutoFit/>
          </a:bodyPr>
          <a:lstStyle/>
          <a:p>
            <a:pPr>
              <a:buFont typeface="Arial" panose="020B0604020202020204" pitchFamily="34" charset="0"/>
              <a:buChar char="•"/>
            </a:pPr>
            <a:r>
              <a:rPr lang="en-GB" sz="1400" dirty="0">
                <a:solidFill>
                  <a:srgbClr val="0D0D0D"/>
                </a:solidFill>
                <a:latin typeface="Trebuchet MS" panose="020B0703020202090204" pitchFamily="34" charset="0"/>
                <a:cs typeface="Calibri"/>
              </a:rPr>
              <a:t>Patient Research Partners are individuals diagnosed with the same medical condition or experience of a symptom of treatment being researched.</a:t>
            </a:r>
            <a:endParaRPr lang="en-US" dirty="0">
              <a:latin typeface="Trebuchet MS" panose="020B0703020202090204" pitchFamily="34" charset="0"/>
            </a:endParaRPr>
          </a:p>
          <a:p>
            <a:endParaRPr lang="en-GB" sz="1400" dirty="0">
              <a:solidFill>
                <a:srgbClr val="0D0D0D"/>
              </a:solidFill>
              <a:latin typeface="Trebuchet MS" panose="020B0703020202090204" pitchFamily="34" charset="0"/>
              <a:cs typeface="Calibri"/>
            </a:endParaRPr>
          </a:p>
          <a:p>
            <a:pPr>
              <a:buFont typeface="Arial" panose="020B0604020202020204" pitchFamily="34" charset="0"/>
              <a:buChar char="•"/>
            </a:pPr>
            <a:r>
              <a:rPr lang="en-GB" sz="1400" dirty="0">
                <a:solidFill>
                  <a:srgbClr val="0D0D0D"/>
                </a:solidFill>
                <a:latin typeface="Trebuchet MS" panose="020B0703020202090204" pitchFamily="34" charset="0"/>
                <a:cs typeface="Calibri"/>
              </a:rPr>
              <a:t>Their roles are crucial in offering a patient's perspective on the design and implementation of research.</a:t>
            </a:r>
            <a:endParaRPr lang="en-GB" dirty="0">
              <a:latin typeface="Trebuchet MS" panose="020B0703020202090204" pitchFamily="34" charset="0"/>
            </a:endParaRPr>
          </a:p>
          <a:p>
            <a:endParaRPr lang="en-GB" sz="1400" dirty="0">
              <a:solidFill>
                <a:srgbClr val="0D0D0D"/>
              </a:solidFill>
              <a:latin typeface="Trebuchet MS" panose="020B0703020202090204" pitchFamily="34" charset="0"/>
              <a:cs typeface="Calibri"/>
            </a:endParaRPr>
          </a:p>
          <a:p>
            <a:pPr>
              <a:buFont typeface="Arial" panose="020B0604020202020204" pitchFamily="34" charset="0"/>
              <a:buChar char="•"/>
            </a:pPr>
            <a:r>
              <a:rPr lang="en-GB" sz="1400" dirty="0">
                <a:solidFill>
                  <a:srgbClr val="0D0D0D"/>
                </a:solidFill>
                <a:latin typeface="Trebuchet MS" panose="020B0703020202090204" pitchFamily="34" charset="0"/>
                <a:cs typeface="Calibri"/>
              </a:rPr>
              <a:t>They provide feedback on research findings and advocate for the needs of patients.</a:t>
            </a:r>
            <a:endParaRPr lang="en-GB" dirty="0">
              <a:latin typeface="Trebuchet MS" panose="020B0703020202090204" pitchFamily="34" charset="0"/>
            </a:endParaRPr>
          </a:p>
          <a:p>
            <a:endParaRPr lang="en-GB" sz="1400" dirty="0">
              <a:solidFill>
                <a:srgbClr val="0D0D0D"/>
              </a:solidFill>
              <a:latin typeface="Trebuchet MS" panose="020B0703020202090204" pitchFamily="34" charset="0"/>
              <a:cs typeface="Calibri"/>
            </a:endParaRPr>
          </a:p>
          <a:p>
            <a:pPr>
              <a:buFont typeface="Arial" panose="020B0604020202020204" pitchFamily="34" charset="0"/>
              <a:buChar char="•"/>
            </a:pPr>
            <a:r>
              <a:rPr lang="en-GB" sz="1400" dirty="0">
                <a:solidFill>
                  <a:srgbClr val="0D0D0D"/>
                </a:solidFill>
                <a:latin typeface="Trebuchet MS" panose="020B0703020202090204" pitchFamily="34" charset="0"/>
                <a:cs typeface="Calibri"/>
              </a:rPr>
              <a:t>They may help in spreading research results to patient communities, often in association with relevant charity organisations.</a:t>
            </a:r>
            <a:endParaRPr lang="en-GB" dirty="0">
              <a:latin typeface="Trebuchet MS" panose="020B0703020202090204" pitchFamily="34" charset="0"/>
            </a:endParaRPr>
          </a:p>
          <a:p>
            <a:endParaRPr lang="en-GB" sz="1400" dirty="0">
              <a:solidFill>
                <a:srgbClr val="0D0D0D"/>
              </a:solidFill>
              <a:latin typeface="Trebuchet MS" panose="020B0703020202090204" pitchFamily="34" charset="0"/>
              <a:cs typeface="Calibri"/>
            </a:endParaRPr>
          </a:p>
          <a:p>
            <a:pPr>
              <a:buFont typeface="Arial" panose="020B0604020202020204" pitchFamily="34" charset="0"/>
              <a:buChar char="•"/>
            </a:pPr>
            <a:r>
              <a:rPr lang="en-GB" sz="1400" dirty="0">
                <a:solidFill>
                  <a:srgbClr val="0D0D0D"/>
                </a:solidFill>
                <a:latin typeface="Trebuchet MS" panose="020B0703020202090204" pitchFamily="34" charset="0"/>
                <a:cs typeface="Calibri"/>
              </a:rPr>
              <a:t>They give feedback on interview questions or patient-facing documents, contributing their unique perspectives.</a:t>
            </a:r>
            <a:endParaRPr lang="en-GB" dirty="0">
              <a:latin typeface="Trebuchet MS" panose="020B0703020202090204" pitchFamily="34" charset="0"/>
            </a:endParaRPr>
          </a:p>
        </p:txBody>
      </p:sp>
      <p:sp>
        <p:nvSpPr>
          <p:cNvPr id="9" name="TextBox 8">
            <a:extLst>
              <a:ext uri="{FF2B5EF4-FFF2-40B4-BE49-F238E27FC236}">
                <a16:creationId xmlns:a16="http://schemas.microsoft.com/office/drawing/2014/main" id="{851F4169-0D44-6B36-2E15-CD6E50274202}"/>
              </a:ext>
            </a:extLst>
          </p:cNvPr>
          <p:cNvSpPr txBox="1"/>
          <p:nvPr/>
        </p:nvSpPr>
        <p:spPr>
          <a:xfrm>
            <a:off x="6553520" y="5860069"/>
            <a:ext cx="4131196" cy="523220"/>
          </a:xfrm>
          <a:prstGeom prst="rect">
            <a:avLst/>
          </a:prstGeom>
          <a:noFill/>
        </p:spPr>
        <p:txBody>
          <a:bodyPr wrap="none" rtlCol="0">
            <a:spAutoFit/>
          </a:bodyPr>
          <a:lstStyle/>
          <a:p>
            <a:r>
              <a:rPr lang="en-GB" sz="1400" dirty="0">
                <a:latin typeface="Trebuchet MS" panose="020B0703020202090204" pitchFamily="34" charset="0"/>
              </a:rPr>
              <a:t>*PRP has withdrawn due to illness progression. </a:t>
            </a:r>
          </a:p>
          <a:p>
            <a:r>
              <a:rPr lang="en-GB" sz="1400" dirty="0">
                <a:latin typeface="Trebuchet MS" panose="020B0703020202090204" pitchFamily="34" charset="0"/>
              </a:rPr>
              <a:t>Recruitment is ongoing for a fourth PRP.</a:t>
            </a:r>
          </a:p>
        </p:txBody>
      </p:sp>
    </p:spTree>
    <p:extLst>
      <p:ext uri="{BB962C8B-B14F-4D97-AF65-F5344CB8AC3E}">
        <p14:creationId xmlns:p14="http://schemas.microsoft.com/office/powerpoint/2010/main" val="10985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682-0D36-0815-A91A-6526DCE48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D850A-D35D-309D-4774-D6EFABE14E77}"/>
              </a:ext>
            </a:extLst>
          </p:cNvPr>
          <p:cNvSpPr>
            <a:spLocks noGrp="1"/>
          </p:cNvSpPr>
          <p:nvPr>
            <p:ph type="ctrTitle"/>
          </p:nvPr>
        </p:nvSpPr>
        <p:spPr>
          <a:xfrm>
            <a:off x="451746" y="336426"/>
            <a:ext cx="4805996" cy="1297115"/>
          </a:xfrm>
          <a:ln>
            <a:noFill/>
          </a:ln>
        </p:spPr>
        <p:txBody>
          <a:bodyPr anchor="t">
            <a:normAutofit/>
          </a:bodyPr>
          <a:lstStyle/>
          <a:p>
            <a:pPr algn="l"/>
            <a:r>
              <a:rPr lang="en-US" sz="3600" b="1" dirty="0">
                <a:solidFill>
                  <a:srgbClr val="0070C0"/>
                </a:solidFill>
                <a:latin typeface="Trebuchet MS" panose="020B0703020202090204" pitchFamily="34" charset="0"/>
                <a:cs typeface="Calibri Light"/>
              </a:rPr>
              <a:t>Scoping review</a:t>
            </a:r>
          </a:p>
        </p:txBody>
      </p:sp>
      <p:sp>
        <p:nvSpPr>
          <p:cNvPr id="3" name="Subtitle 2">
            <a:extLst>
              <a:ext uri="{FF2B5EF4-FFF2-40B4-BE49-F238E27FC236}">
                <a16:creationId xmlns:a16="http://schemas.microsoft.com/office/drawing/2014/main" id="{A04D8084-C5FB-5BF8-D963-F67C2CD28B75}"/>
              </a:ext>
            </a:extLst>
          </p:cNvPr>
          <p:cNvSpPr>
            <a:spLocks noGrp="1"/>
          </p:cNvSpPr>
          <p:nvPr>
            <p:ph type="subTitle" idx="1"/>
          </p:nvPr>
        </p:nvSpPr>
        <p:spPr>
          <a:xfrm>
            <a:off x="370366" y="1004023"/>
            <a:ext cx="4805691" cy="838831"/>
          </a:xfrm>
        </p:spPr>
        <p:txBody>
          <a:bodyPr anchor="b">
            <a:normAutofit/>
          </a:bodyPr>
          <a:lstStyle/>
          <a:p>
            <a:pPr algn="l"/>
            <a:r>
              <a:rPr lang="en-US" sz="2000" dirty="0">
                <a:latin typeface="Trebuchet MS" panose="020B0703020202090204" pitchFamily="34" charset="0"/>
                <a:cs typeface="Calibri"/>
              </a:rPr>
              <a:t>Protocol published in the BMJ Open, Dec 2023. </a:t>
            </a:r>
          </a:p>
        </p:txBody>
      </p:sp>
      <p:pic>
        <p:nvPicPr>
          <p:cNvPr id="5" name="Picture 4" descr="A red sign with white text&#10;&#10;Description automatically generated">
            <a:extLst>
              <a:ext uri="{FF2B5EF4-FFF2-40B4-BE49-F238E27FC236}">
                <a16:creationId xmlns:a16="http://schemas.microsoft.com/office/drawing/2014/main" id="{094C43AE-BCA3-2CB7-46BA-6A76837729B7}"/>
              </a:ext>
            </a:extLst>
          </p:cNvPr>
          <p:cNvPicPr>
            <a:picLocks noChangeAspect="1"/>
          </p:cNvPicPr>
          <p:nvPr/>
        </p:nvPicPr>
        <p:blipFill>
          <a:blip r:embed="rId3"/>
          <a:stretch>
            <a:fillRect/>
          </a:stretch>
        </p:blipFill>
        <p:spPr>
          <a:xfrm>
            <a:off x="9254433" y="-6111"/>
            <a:ext cx="1783874" cy="883489"/>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icture 3" descr="A close-up of a document&#10;&#10;Description automatically generated">
            <a:extLst>
              <a:ext uri="{FF2B5EF4-FFF2-40B4-BE49-F238E27FC236}">
                <a16:creationId xmlns:a16="http://schemas.microsoft.com/office/drawing/2014/main" id="{FB7598D4-E11F-818B-7C5F-7B4241EFC1A1}"/>
              </a:ext>
            </a:extLst>
          </p:cNvPr>
          <p:cNvPicPr>
            <a:picLocks noChangeAspect="1"/>
          </p:cNvPicPr>
          <p:nvPr/>
        </p:nvPicPr>
        <p:blipFill>
          <a:blip r:embed="rId4"/>
          <a:stretch>
            <a:fillRect/>
          </a:stretch>
        </p:blipFill>
        <p:spPr>
          <a:xfrm rot="20820000">
            <a:off x="793911" y="2344104"/>
            <a:ext cx="3064367" cy="4114800"/>
          </a:xfrm>
          <a:prstGeom prst="rect">
            <a:avLst/>
          </a:prstGeom>
          <a:ln>
            <a:solidFill>
              <a:srgbClr val="294375"/>
            </a:solidFill>
          </a:ln>
        </p:spPr>
      </p:pic>
      <p:sp>
        <p:nvSpPr>
          <p:cNvPr id="35" name="TextBox 34">
            <a:extLst>
              <a:ext uri="{FF2B5EF4-FFF2-40B4-BE49-F238E27FC236}">
                <a16:creationId xmlns:a16="http://schemas.microsoft.com/office/drawing/2014/main" id="{0C9E8305-C9F5-DB13-8B68-1710E604FBD0}"/>
              </a:ext>
            </a:extLst>
          </p:cNvPr>
          <p:cNvSpPr txBox="1"/>
          <p:nvPr/>
        </p:nvSpPr>
        <p:spPr>
          <a:xfrm>
            <a:off x="6221250" y="1325764"/>
            <a:ext cx="5782352" cy="338554"/>
          </a:xfrm>
          <a:prstGeom prst="rect">
            <a:avLst/>
          </a:prstGeom>
          <a:noFill/>
        </p:spPr>
        <p:txBody>
          <a:bodyPr wrap="none" rtlCol="0">
            <a:spAutoFit/>
          </a:bodyPr>
          <a:lstStyle/>
          <a:p>
            <a:r>
              <a:rPr lang="en-GB" sz="1600" dirty="0">
                <a:latin typeface="Trebuchet MS" panose="020B0703020202090204" pitchFamily="34" charset="0"/>
              </a:rPr>
              <a:t>Figure: PRISMA Flow diagram showing study selection process</a:t>
            </a:r>
          </a:p>
        </p:txBody>
      </p:sp>
      <p:sp>
        <p:nvSpPr>
          <p:cNvPr id="6" name="TextBox 5">
            <a:extLst>
              <a:ext uri="{FF2B5EF4-FFF2-40B4-BE49-F238E27FC236}">
                <a16:creationId xmlns:a16="http://schemas.microsoft.com/office/drawing/2014/main" id="{91B2DA78-B85A-B691-D0AD-0AC1FCEBDA8F}"/>
              </a:ext>
            </a:extLst>
          </p:cNvPr>
          <p:cNvSpPr txBox="1"/>
          <p:nvPr/>
        </p:nvSpPr>
        <p:spPr>
          <a:xfrm>
            <a:off x="3910659" y="2308681"/>
            <a:ext cx="2185341"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latin typeface="Trebuchet MS" panose="020B0703020202090204" pitchFamily="34" charset="0"/>
                <a:cs typeface="Calibri"/>
              </a:rPr>
              <a:t>Working alongside an independent reviewer for the study selection screening process.</a:t>
            </a:r>
            <a:endParaRPr lang="en-US" sz="1600" dirty="0">
              <a:latin typeface="Trebuchet MS" panose="020B0703020202090204" pitchFamily="34" charset="0"/>
            </a:endParaRPr>
          </a:p>
          <a:p>
            <a:pPr marL="285750" indent="-285750">
              <a:buFont typeface="Arial" panose="020B0604020202020204" pitchFamily="34" charset="0"/>
              <a:buChar char="•"/>
            </a:pPr>
            <a:endParaRPr lang="en-US" sz="1600" dirty="0">
              <a:latin typeface="Trebuchet MS" panose="020B0703020202090204" pitchFamily="34" charset="0"/>
              <a:cs typeface="Calibri"/>
            </a:endParaRPr>
          </a:p>
          <a:p>
            <a:pPr marL="285750" indent="-285750">
              <a:buFont typeface="Arial" panose="020B0604020202020204" pitchFamily="34" charset="0"/>
              <a:buChar char="•"/>
            </a:pPr>
            <a:r>
              <a:rPr lang="en-US" sz="1600" dirty="0">
                <a:latin typeface="Trebuchet MS" panose="020B0703020202090204" pitchFamily="34" charset="0"/>
                <a:cs typeface="Calibri"/>
              </a:rPr>
              <a:t>This scoping review will map the current</a:t>
            </a:r>
            <a:r>
              <a:rPr lang="en-US" sz="1600" dirty="0">
                <a:latin typeface="Trebuchet MS" panose="020B0703020202090204" pitchFamily="34" charset="0"/>
                <a:ea typeface="+mn-lt"/>
                <a:cs typeface="+mn-lt"/>
              </a:rPr>
              <a:t> </a:t>
            </a:r>
            <a:r>
              <a:rPr lang="en-US" sz="1600" dirty="0">
                <a:latin typeface="Trebuchet MS" panose="020B0703020202090204" pitchFamily="34" charset="0"/>
                <a:cs typeface="Calibri"/>
              </a:rPr>
              <a:t>available    literature.</a:t>
            </a:r>
          </a:p>
        </p:txBody>
      </p:sp>
      <p:pic>
        <p:nvPicPr>
          <p:cNvPr id="7" name="Picture 6" descr="A colorful brain with a stethoscope&#10;&#10;Description automatically generated">
            <a:extLst>
              <a:ext uri="{FF2B5EF4-FFF2-40B4-BE49-F238E27FC236}">
                <a16:creationId xmlns:a16="http://schemas.microsoft.com/office/drawing/2014/main" id="{B31C41A2-2B37-7392-86DE-A06F00DAC515}"/>
              </a:ext>
            </a:extLst>
          </p:cNvPr>
          <p:cNvPicPr>
            <a:picLocks noChangeAspect="1"/>
          </p:cNvPicPr>
          <p:nvPr/>
        </p:nvPicPr>
        <p:blipFill>
          <a:blip r:embed="rId5"/>
          <a:stretch>
            <a:fillRect/>
          </a:stretch>
        </p:blipFill>
        <p:spPr>
          <a:xfrm>
            <a:off x="10522455" y="5104640"/>
            <a:ext cx="1669545" cy="1659275"/>
          </a:xfrm>
          <a:prstGeom prst="rect">
            <a:avLst/>
          </a:prstGeom>
        </p:spPr>
      </p:pic>
      <p:pic>
        <p:nvPicPr>
          <p:cNvPr id="8" name="Picture 7" descr="A flowchart of a flowchart&#10;&#10;Description automatically generated">
            <a:extLst>
              <a:ext uri="{FF2B5EF4-FFF2-40B4-BE49-F238E27FC236}">
                <a16:creationId xmlns:a16="http://schemas.microsoft.com/office/drawing/2014/main" id="{793C496D-6A61-23EE-B910-7C4D7D02A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601" y="1673499"/>
            <a:ext cx="4298160" cy="5025055"/>
          </a:xfrm>
          <a:prstGeom prst="rect">
            <a:avLst/>
          </a:prstGeom>
        </p:spPr>
      </p:pic>
    </p:spTree>
    <p:extLst>
      <p:ext uri="{BB962C8B-B14F-4D97-AF65-F5344CB8AC3E}">
        <p14:creationId xmlns:p14="http://schemas.microsoft.com/office/powerpoint/2010/main" val="45670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CD20-EBFF-97B5-8E35-188492A3569E}"/>
              </a:ext>
            </a:extLst>
          </p:cNvPr>
          <p:cNvSpPr>
            <a:spLocks noGrp="1"/>
          </p:cNvSpPr>
          <p:nvPr>
            <p:ph type="title"/>
          </p:nvPr>
        </p:nvSpPr>
        <p:spPr>
          <a:xfrm>
            <a:off x="191344" y="196470"/>
            <a:ext cx="8687493" cy="1325563"/>
          </a:xfrm>
        </p:spPr>
        <p:txBody>
          <a:bodyPr/>
          <a:lstStyle/>
          <a:p>
            <a:r>
              <a:rPr lang="en-GB" b="1" dirty="0">
                <a:solidFill>
                  <a:srgbClr val="0070C0"/>
                </a:solidFill>
                <a:latin typeface="Trebuchet MS" panose="020B0703020202090204" pitchFamily="34" charset="0"/>
              </a:rPr>
              <a:t>Initial scoping review findings</a:t>
            </a:r>
          </a:p>
        </p:txBody>
      </p:sp>
      <p:sp>
        <p:nvSpPr>
          <p:cNvPr id="4" name="TextBox 3">
            <a:extLst>
              <a:ext uri="{FF2B5EF4-FFF2-40B4-BE49-F238E27FC236}">
                <a16:creationId xmlns:a16="http://schemas.microsoft.com/office/drawing/2014/main" id="{B990F6E9-F492-AFEF-28EC-6A4460B69E7D}"/>
              </a:ext>
            </a:extLst>
          </p:cNvPr>
          <p:cNvSpPr txBox="1"/>
          <p:nvPr/>
        </p:nvSpPr>
        <p:spPr>
          <a:xfrm>
            <a:off x="295634" y="1039376"/>
            <a:ext cx="11161240" cy="1508105"/>
          </a:xfrm>
          <a:prstGeom prst="rect">
            <a:avLst/>
          </a:prstGeom>
          <a:solidFill>
            <a:srgbClr val="EFF6FE"/>
          </a:solidFill>
        </p:spPr>
        <p:txBody>
          <a:bodyPr wrap="square" rtlCol="0">
            <a:spAutoFit/>
          </a:bodyPr>
          <a:lstStyle/>
          <a:p>
            <a:pPr lvl="1"/>
            <a:endParaRPr lang="en-GB" sz="2000" dirty="0">
              <a:latin typeface="Trebuchet MS" panose="020B0703020202090204" pitchFamily="34" charset="0"/>
            </a:endParaRPr>
          </a:p>
          <a:p>
            <a:pPr lvl="1"/>
            <a:endParaRPr lang="en-GB" dirty="0">
              <a:latin typeface="Trebuchet MS" panose="020B0703020202090204" pitchFamily="34" charset="0"/>
            </a:endParaRPr>
          </a:p>
          <a:p>
            <a:pPr lvl="1"/>
            <a:r>
              <a:rPr lang="en-GB" dirty="0">
                <a:latin typeface="Trebuchet MS" panose="020B0703020202090204" pitchFamily="34" charset="0"/>
              </a:rPr>
              <a:t>Brazil (n=1), Canada (n=3), Denmark (n=2), France (n=1), Netherlands (n=4), Republic of Korea (n=1), Spain (n=1), Switzerland (n=2), United Kingdom (n=3), United States of America (n=6).</a:t>
            </a:r>
          </a:p>
          <a:p>
            <a:pPr lvl="1"/>
            <a:endParaRPr lang="en-GB" dirty="0">
              <a:latin typeface="Trebuchet MS" panose="020B0703020202090204" pitchFamily="34" charset="0"/>
            </a:endParaRPr>
          </a:p>
        </p:txBody>
      </p:sp>
      <p:pic>
        <p:nvPicPr>
          <p:cNvPr id="7" name="Picture 6" descr="A colorful brain with a stethoscope&#10;&#10;Description automatically generated">
            <a:extLst>
              <a:ext uri="{FF2B5EF4-FFF2-40B4-BE49-F238E27FC236}">
                <a16:creationId xmlns:a16="http://schemas.microsoft.com/office/drawing/2014/main" id="{58F4CAD4-5736-9C16-A92C-53370B22BE99}"/>
              </a:ext>
            </a:extLst>
          </p:cNvPr>
          <p:cNvPicPr>
            <a:picLocks noChangeAspect="1"/>
          </p:cNvPicPr>
          <p:nvPr/>
        </p:nvPicPr>
        <p:blipFill>
          <a:blip r:embed="rId3"/>
          <a:stretch>
            <a:fillRect/>
          </a:stretch>
        </p:blipFill>
        <p:spPr>
          <a:xfrm>
            <a:off x="10058558" y="4656677"/>
            <a:ext cx="2133442" cy="2132520"/>
          </a:xfrm>
          <a:prstGeom prst="rect">
            <a:avLst/>
          </a:prstGeom>
          <a:ln>
            <a:noFill/>
          </a:ln>
        </p:spPr>
      </p:pic>
      <p:sp>
        <p:nvSpPr>
          <p:cNvPr id="8" name="TextBox 7">
            <a:extLst>
              <a:ext uri="{FF2B5EF4-FFF2-40B4-BE49-F238E27FC236}">
                <a16:creationId xmlns:a16="http://schemas.microsoft.com/office/drawing/2014/main" id="{D2F20245-EBB8-0FDC-263D-FFBE42F6B269}"/>
              </a:ext>
            </a:extLst>
          </p:cNvPr>
          <p:cNvSpPr txBox="1"/>
          <p:nvPr/>
        </p:nvSpPr>
        <p:spPr>
          <a:xfrm>
            <a:off x="272000" y="5545148"/>
            <a:ext cx="9544783" cy="1200329"/>
          </a:xfrm>
          <a:prstGeom prst="rect">
            <a:avLst/>
          </a:prstGeom>
          <a:solidFill>
            <a:srgbClr val="EFF6FE"/>
          </a:solidFill>
        </p:spPr>
        <p:txBody>
          <a:bodyPr wrap="square" rtlCol="0">
            <a:spAutoFit/>
          </a:bodyPr>
          <a:lstStyle/>
          <a:p>
            <a:pPr lvl="1"/>
            <a:r>
              <a:rPr lang="en-GB" dirty="0">
                <a:latin typeface="Trebuchet MS" panose="020B0703020202090204" pitchFamily="34" charset="0"/>
              </a:rPr>
              <a:t>Data extraction is complete, analysis is in progress. I am aiming to complete this in the coming months and submit the full review paper to the BMJ open for publication later this year.</a:t>
            </a:r>
          </a:p>
          <a:p>
            <a:pPr lvl="1"/>
            <a:endParaRPr lang="en-GB" dirty="0">
              <a:latin typeface="Trebuchet MS" panose="020B0703020202090204" pitchFamily="34" charset="0"/>
            </a:endParaRPr>
          </a:p>
        </p:txBody>
      </p:sp>
      <p:sp>
        <p:nvSpPr>
          <p:cNvPr id="9" name="TextBox 8">
            <a:extLst>
              <a:ext uri="{FF2B5EF4-FFF2-40B4-BE49-F238E27FC236}">
                <a16:creationId xmlns:a16="http://schemas.microsoft.com/office/drawing/2014/main" id="{B614E0C3-BEC9-C278-A783-81E39D52592E}"/>
              </a:ext>
            </a:extLst>
          </p:cNvPr>
          <p:cNvSpPr txBox="1"/>
          <p:nvPr/>
        </p:nvSpPr>
        <p:spPr>
          <a:xfrm>
            <a:off x="5296468" y="2871573"/>
            <a:ext cx="6160406" cy="1785104"/>
          </a:xfrm>
          <a:prstGeom prst="rect">
            <a:avLst/>
          </a:prstGeom>
          <a:solidFill>
            <a:srgbClr val="EFF6FE"/>
          </a:solidFill>
        </p:spPr>
        <p:txBody>
          <a:bodyPr wrap="square" rtlCol="0">
            <a:spAutoFit/>
          </a:bodyPr>
          <a:lstStyle/>
          <a:p>
            <a:pPr marL="342900" indent="-342900">
              <a:buFont typeface="Arial" panose="020B0604020202020204" pitchFamily="34" charset="0"/>
              <a:buChar char="•"/>
            </a:pPr>
            <a:endParaRPr lang="en-GB" sz="2000" dirty="0">
              <a:latin typeface="Trebuchet MS" panose="020B0703020202090204" pitchFamily="34" charset="0"/>
            </a:endParaRPr>
          </a:p>
          <a:p>
            <a:pPr marL="342900" indent="-342900">
              <a:buFont typeface="Arial" panose="020B0604020202020204" pitchFamily="34" charset="0"/>
              <a:buChar char="•"/>
            </a:pPr>
            <a:r>
              <a:rPr lang="en-GB" dirty="0">
                <a:latin typeface="Trebuchet MS" panose="020B0703020202090204" pitchFamily="34" charset="0"/>
              </a:rPr>
              <a:t>Exercise/ Physical activity (n=12)</a:t>
            </a:r>
          </a:p>
          <a:p>
            <a:pPr marL="342900" indent="-342900">
              <a:buFont typeface="Arial" panose="020B0604020202020204" pitchFamily="34" charset="0"/>
              <a:buChar char="•"/>
            </a:pPr>
            <a:r>
              <a:rPr lang="en-GB" dirty="0">
                <a:latin typeface="Trebuchet MS" panose="020B0703020202090204" pitchFamily="34" charset="0"/>
              </a:rPr>
              <a:t>Cognitive/ behavioural (n=8)</a:t>
            </a:r>
          </a:p>
          <a:p>
            <a:pPr marL="342900" indent="-342900">
              <a:buFont typeface="Arial" panose="020B0604020202020204" pitchFamily="34" charset="0"/>
              <a:buChar char="•"/>
            </a:pPr>
            <a:r>
              <a:rPr lang="en-GB" dirty="0">
                <a:latin typeface="Trebuchet MS" panose="020B0703020202090204" pitchFamily="34" charset="0"/>
              </a:rPr>
              <a:t>Dietary (n=1)</a:t>
            </a:r>
          </a:p>
          <a:p>
            <a:pPr marL="342900" indent="-342900">
              <a:buFont typeface="Arial" panose="020B0604020202020204" pitchFamily="34" charset="0"/>
              <a:buChar char="•"/>
            </a:pPr>
            <a:r>
              <a:rPr lang="en-GB" dirty="0">
                <a:latin typeface="Trebuchet MS" panose="020B0703020202090204" pitchFamily="34" charset="0"/>
              </a:rPr>
              <a:t>Comprehensive/Multidisciplinary (n=3)</a:t>
            </a:r>
          </a:p>
          <a:p>
            <a:endParaRPr lang="en-GB" dirty="0">
              <a:latin typeface="Trebuchet MS" panose="020B0703020202090204" pitchFamily="34" charset="0"/>
            </a:endParaRPr>
          </a:p>
        </p:txBody>
      </p:sp>
      <p:sp>
        <p:nvSpPr>
          <p:cNvPr id="10" name="TextBox 9">
            <a:extLst>
              <a:ext uri="{FF2B5EF4-FFF2-40B4-BE49-F238E27FC236}">
                <a16:creationId xmlns:a16="http://schemas.microsoft.com/office/drawing/2014/main" id="{B524C300-B653-E5E6-18A2-2EE76ED41D05}"/>
              </a:ext>
            </a:extLst>
          </p:cNvPr>
          <p:cNvSpPr txBox="1"/>
          <p:nvPr/>
        </p:nvSpPr>
        <p:spPr>
          <a:xfrm>
            <a:off x="272000" y="2836714"/>
            <a:ext cx="4919666" cy="2616101"/>
          </a:xfrm>
          <a:prstGeom prst="rect">
            <a:avLst/>
          </a:prstGeom>
          <a:solidFill>
            <a:srgbClr val="EFF6FE"/>
          </a:solidFill>
        </p:spPr>
        <p:txBody>
          <a:bodyPr wrap="square" rtlCol="0">
            <a:spAutoFit/>
          </a:bodyPr>
          <a:lstStyle/>
          <a:p>
            <a:pPr marL="342900" indent="-342900">
              <a:buFont typeface="Arial" panose="020B0604020202020204" pitchFamily="34" charset="0"/>
              <a:buChar char="•"/>
            </a:pPr>
            <a:endParaRPr lang="en-GB" sz="2000" dirty="0">
              <a:latin typeface="Trebuchet MS" panose="020B0703020202090204" pitchFamily="34" charset="0"/>
            </a:endParaRPr>
          </a:p>
          <a:p>
            <a:pPr marL="342900" indent="-342900">
              <a:buFont typeface="Arial" panose="020B0604020202020204" pitchFamily="34" charset="0"/>
              <a:buChar char="•"/>
            </a:pPr>
            <a:r>
              <a:rPr lang="en-GB" dirty="0">
                <a:latin typeface="Trebuchet MS" panose="020B0703020202090204" pitchFamily="34" charset="0"/>
              </a:rPr>
              <a:t>RCT (n=17)</a:t>
            </a:r>
          </a:p>
          <a:p>
            <a:pPr marL="342900" indent="-342900">
              <a:buFont typeface="Arial" panose="020B0604020202020204" pitchFamily="34" charset="0"/>
              <a:buChar char="•"/>
            </a:pPr>
            <a:r>
              <a:rPr lang="en-GB" dirty="0">
                <a:latin typeface="Trebuchet MS" panose="020B0703020202090204" pitchFamily="34" charset="0"/>
              </a:rPr>
              <a:t>Cohort study (n=3)</a:t>
            </a:r>
          </a:p>
          <a:p>
            <a:pPr marL="342900" indent="-342900">
              <a:buFont typeface="Arial" panose="020B0604020202020204" pitchFamily="34" charset="0"/>
              <a:buChar char="•"/>
            </a:pPr>
            <a:r>
              <a:rPr lang="en-GB" dirty="0">
                <a:latin typeface="Trebuchet MS" panose="020B0703020202090204" pitchFamily="34" charset="0"/>
              </a:rPr>
              <a:t>Non-randomised experimental study (n=3)</a:t>
            </a:r>
          </a:p>
          <a:p>
            <a:pPr marL="342900" indent="-342900">
              <a:buFont typeface="Arial" panose="020B0604020202020204" pitchFamily="34" charset="0"/>
              <a:buChar char="•"/>
            </a:pPr>
            <a:r>
              <a:rPr lang="en-GB" dirty="0">
                <a:latin typeface="Trebuchet MS" panose="020B0703020202090204" pitchFamily="34" charset="0"/>
              </a:rPr>
              <a:t>Prospective single-arm intervention trial (n=1)</a:t>
            </a:r>
          </a:p>
          <a:p>
            <a:pPr marL="342900" indent="-342900">
              <a:buFont typeface="Arial" panose="020B0604020202020204" pitchFamily="34" charset="0"/>
              <a:buChar char="•"/>
            </a:pPr>
            <a:r>
              <a:rPr lang="en-GB" dirty="0">
                <a:latin typeface="Trebuchet MS" panose="020B0703020202090204" pitchFamily="34" charset="0"/>
              </a:rPr>
              <a:t>Case series (n=1)</a:t>
            </a:r>
          </a:p>
          <a:p>
            <a:pPr marL="342900" indent="-342900">
              <a:buFont typeface="Arial" panose="020B0604020202020204" pitchFamily="34" charset="0"/>
              <a:buChar char="•"/>
            </a:pPr>
            <a:r>
              <a:rPr lang="en-GB" dirty="0">
                <a:latin typeface="Trebuchet MS" panose="020B0703020202090204" pitchFamily="34" charset="0"/>
              </a:rPr>
              <a:t>Cross sectional study (n=1)</a:t>
            </a:r>
          </a:p>
          <a:p>
            <a:endParaRPr lang="en-GB" dirty="0">
              <a:latin typeface="Trebuchet MS" panose="020B0703020202090204" pitchFamily="34" charset="0"/>
            </a:endParaRPr>
          </a:p>
        </p:txBody>
      </p:sp>
      <p:sp>
        <p:nvSpPr>
          <p:cNvPr id="11" name="TextBox 10">
            <a:extLst>
              <a:ext uri="{FF2B5EF4-FFF2-40B4-BE49-F238E27FC236}">
                <a16:creationId xmlns:a16="http://schemas.microsoft.com/office/drawing/2014/main" id="{D748ECE9-5C59-CE84-2677-4CAEF05EC6EC}"/>
              </a:ext>
            </a:extLst>
          </p:cNvPr>
          <p:cNvSpPr txBox="1"/>
          <p:nvPr/>
        </p:nvSpPr>
        <p:spPr>
          <a:xfrm>
            <a:off x="295634" y="1018879"/>
            <a:ext cx="11161240" cy="400110"/>
          </a:xfrm>
          <a:prstGeom prst="rect">
            <a:avLst/>
          </a:prstGeom>
          <a:solidFill>
            <a:srgbClr val="001F60"/>
          </a:solidFill>
        </p:spPr>
        <p:txBody>
          <a:bodyPr wrap="square" rtlCol="0">
            <a:spAutoFit/>
          </a:bodyPr>
          <a:lstStyle/>
          <a:p>
            <a:r>
              <a:rPr lang="en-GB" sz="2000" dirty="0">
                <a:solidFill>
                  <a:schemeClr val="bg1"/>
                </a:solidFill>
                <a:latin typeface="Trebuchet MS" panose="020B0703020202090204" pitchFamily="34" charset="0"/>
              </a:rPr>
              <a:t>The 24 studies included were conducted across 10 countries;</a:t>
            </a:r>
          </a:p>
        </p:txBody>
      </p:sp>
      <p:sp>
        <p:nvSpPr>
          <p:cNvPr id="12" name="TextBox 11">
            <a:extLst>
              <a:ext uri="{FF2B5EF4-FFF2-40B4-BE49-F238E27FC236}">
                <a16:creationId xmlns:a16="http://schemas.microsoft.com/office/drawing/2014/main" id="{09B04D38-E3F8-805B-86B2-89AC1942139F}"/>
              </a:ext>
            </a:extLst>
          </p:cNvPr>
          <p:cNvSpPr txBox="1"/>
          <p:nvPr/>
        </p:nvSpPr>
        <p:spPr>
          <a:xfrm>
            <a:off x="272000" y="2680481"/>
            <a:ext cx="4919666" cy="400110"/>
          </a:xfrm>
          <a:prstGeom prst="rect">
            <a:avLst/>
          </a:prstGeom>
          <a:solidFill>
            <a:srgbClr val="001F60"/>
          </a:solidFill>
        </p:spPr>
        <p:txBody>
          <a:bodyPr wrap="square" rtlCol="0">
            <a:spAutoFit/>
          </a:bodyPr>
          <a:lstStyle/>
          <a:p>
            <a:r>
              <a:rPr lang="en-GB" sz="2000" dirty="0">
                <a:solidFill>
                  <a:schemeClr val="bg1"/>
                </a:solidFill>
                <a:latin typeface="Trebuchet MS" panose="020B0703020202090204" pitchFamily="34" charset="0"/>
              </a:rPr>
              <a:t>68% of study designs were RCTs; </a:t>
            </a:r>
          </a:p>
        </p:txBody>
      </p:sp>
      <p:sp>
        <p:nvSpPr>
          <p:cNvPr id="13" name="TextBox 12">
            <a:extLst>
              <a:ext uri="{FF2B5EF4-FFF2-40B4-BE49-F238E27FC236}">
                <a16:creationId xmlns:a16="http://schemas.microsoft.com/office/drawing/2014/main" id="{CCA9F258-39E0-6E3F-0D1A-96CE19324C34}"/>
              </a:ext>
            </a:extLst>
          </p:cNvPr>
          <p:cNvSpPr txBox="1"/>
          <p:nvPr/>
        </p:nvSpPr>
        <p:spPr>
          <a:xfrm>
            <a:off x="5296468" y="2680481"/>
            <a:ext cx="6160406" cy="400110"/>
          </a:xfrm>
          <a:prstGeom prst="rect">
            <a:avLst/>
          </a:prstGeom>
          <a:solidFill>
            <a:srgbClr val="001F60"/>
          </a:solidFill>
        </p:spPr>
        <p:txBody>
          <a:bodyPr wrap="square" rtlCol="0">
            <a:spAutoFit/>
          </a:bodyPr>
          <a:lstStyle/>
          <a:p>
            <a:r>
              <a:rPr lang="en-GB" sz="2000" dirty="0">
                <a:solidFill>
                  <a:schemeClr val="bg1"/>
                </a:solidFill>
                <a:latin typeface="Trebuchet MS" panose="020B0703020202090204" pitchFamily="34" charset="0"/>
              </a:rPr>
              <a:t>The studies fell into four categories of intervention; </a:t>
            </a:r>
          </a:p>
        </p:txBody>
      </p:sp>
      <p:sp>
        <p:nvSpPr>
          <p:cNvPr id="14" name="TextBox 13">
            <a:extLst>
              <a:ext uri="{FF2B5EF4-FFF2-40B4-BE49-F238E27FC236}">
                <a16:creationId xmlns:a16="http://schemas.microsoft.com/office/drawing/2014/main" id="{ED5EC996-7DA3-FE31-D0A7-CFA3379444C0}"/>
              </a:ext>
            </a:extLst>
          </p:cNvPr>
          <p:cNvSpPr txBox="1"/>
          <p:nvPr/>
        </p:nvSpPr>
        <p:spPr>
          <a:xfrm>
            <a:off x="306156" y="5545147"/>
            <a:ext cx="389244" cy="1200329"/>
          </a:xfrm>
          <a:prstGeom prst="rect">
            <a:avLst/>
          </a:prstGeom>
          <a:solidFill>
            <a:srgbClr val="001F60"/>
          </a:solidFill>
        </p:spPr>
        <p:txBody>
          <a:bodyPr wrap="square" rtlCol="0">
            <a:spAutoFit/>
          </a:bodyPr>
          <a:lstStyle/>
          <a:p>
            <a:endParaRPr lang="en-GB" dirty="0">
              <a:solidFill>
                <a:schemeClr val="bg1"/>
              </a:solidFill>
              <a:latin typeface="Trebuchet MS" panose="020B0703020202090204" pitchFamily="34" charset="0"/>
            </a:endParaRPr>
          </a:p>
          <a:p>
            <a:endParaRPr lang="en-GB" dirty="0">
              <a:solidFill>
                <a:schemeClr val="bg1"/>
              </a:solidFill>
              <a:latin typeface="Trebuchet MS" panose="020B0703020202090204" pitchFamily="34" charset="0"/>
            </a:endParaRPr>
          </a:p>
          <a:p>
            <a:endParaRPr lang="en-GB" dirty="0">
              <a:solidFill>
                <a:schemeClr val="bg1"/>
              </a:solidFill>
              <a:latin typeface="Trebuchet MS" panose="020B0703020202090204" pitchFamily="34" charset="0"/>
            </a:endParaRPr>
          </a:p>
          <a:p>
            <a:endParaRPr lang="en-GB"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54623563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34399C2A-75DC-DFEC-2519-8216A3C25877}"/>
              </a:ext>
            </a:extLst>
          </p:cNvPr>
          <p:cNvSpPr/>
          <p:nvPr/>
        </p:nvSpPr>
        <p:spPr>
          <a:xfrm>
            <a:off x="546313" y="3429000"/>
            <a:ext cx="8568952" cy="2679779"/>
          </a:xfrm>
          <a:prstGeom prst="rect">
            <a:avLst/>
          </a:prstGeom>
          <a:solidFill>
            <a:srgbClr val="EFF6FE"/>
          </a:solidFill>
          <a:ln w="6350">
            <a:noFill/>
          </a:ln>
          <a:effectLst/>
        </p:spPr>
        <p:txBody>
          <a:bodyPr spcFirstLastPara="0" wrap="square" lIns="91440" tIns="45720" rIns="91440" bIns="45720" anchor="t">
            <a:noAutofit/>
          </a:bodyPr>
          <a:lstStyle/>
          <a:p>
            <a:pPr>
              <a:lnSpc>
                <a:spcPct val="105000"/>
              </a:lnSpc>
            </a:pPr>
            <a:r>
              <a:rPr lang="en-US" sz="2000" b="1" kern="100" dirty="0">
                <a:solidFill>
                  <a:srgbClr val="00B0F0"/>
                </a:solidFill>
                <a:effectLst/>
                <a:latin typeface="Trebuchet MS" panose="020B0703020202090204" pitchFamily="34" charset="0"/>
                <a:ea typeface="Calibri" panose="020F0502020204030204" pitchFamily="34" charset="0"/>
                <a:cs typeface="Calibri" panose="020F0502020204030204" pitchFamily="34" charset="0"/>
              </a:rPr>
              <a:t>Methods</a:t>
            </a:r>
            <a:endParaRPr lang="en-GB" sz="4000" kern="100" dirty="0">
              <a:solidFill>
                <a:srgbClr val="00B0F0"/>
              </a:solidFill>
              <a:effectLst/>
              <a:latin typeface="Trebuchet MS" panose="020B0703020202090204" pitchFamily="34"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kern="100" dirty="0">
                <a:effectLst/>
                <a:latin typeface="Trebuchet MS" panose="020B0703020202090204" pitchFamily="34" charset="0"/>
                <a:ea typeface="Calibri" panose="020F0502020204030204" pitchFamily="34" charset="0"/>
                <a:cs typeface="Calibri" panose="020F0502020204030204" pitchFamily="34" charset="0"/>
              </a:rPr>
              <a:t>A qualitative approach.</a:t>
            </a:r>
          </a:p>
          <a:p>
            <a:pPr marL="285750" indent="-285750" algn="just">
              <a:lnSpc>
                <a:spcPct val="105000"/>
              </a:lnSpc>
              <a:buFont typeface="Arial" panose="020B0604020202020204" pitchFamily="34" charset="0"/>
              <a:buChar char="•"/>
            </a:pPr>
            <a:r>
              <a:rPr lang="en-US" sz="1600" kern="100" dirty="0">
                <a:effectLst/>
                <a:latin typeface="Trebuchet MS" panose="020B0703020202090204" pitchFamily="34" charset="0"/>
                <a:ea typeface="Calibri" panose="020F0502020204030204" pitchFamily="34" charset="0"/>
                <a:cs typeface="Calibri" panose="020F0502020204030204" pitchFamily="34" charset="0"/>
              </a:rPr>
              <a:t>Recruited patient participants from brain </a:t>
            </a:r>
            <a:r>
              <a:rPr lang="en-GB" sz="1600" kern="100" dirty="0">
                <a:effectLst/>
                <a:latin typeface="Trebuchet MS" panose="020B0703020202090204" pitchFamily="34" charset="0"/>
                <a:ea typeface="Calibri" panose="020F0502020204030204" pitchFamily="34" charset="0"/>
                <a:cs typeface="Calibri" panose="020F0502020204030204" pitchFamily="34" charset="0"/>
              </a:rPr>
              <a:t>tumour</a:t>
            </a:r>
            <a:r>
              <a:rPr lang="en-US" sz="1600" kern="100" dirty="0">
                <a:effectLst/>
                <a:latin typeface="Trebuchet MS" panose="020B0703020202090204" pitchFamily="34" charset="0"/>
                <a:ea typeface="Calibri" panose="020F0502020204030204" pitchFamily="34" charset="0"/>
                <a:cs typeface="Calibri" panose="020F0502020204030204" pitchFamily="34" charset="0"/>
              </a:rPr>
              <a:t> charities.</a:t>
            </a:r>
          </a:p>
          <a:p>
            <a:pPr marL="285750" indent="-285750" algn="just">
              <a:lnSpc>
                <a:spcPct val="105000"/>
              </a:lnSpc>
              <a:buFont typeface="Arial" panose="020B0604020202020204" pitchFamily="34" charset="0"/>
              <a:buChar char="•"/>
            </a:pPr>
            <a:r>
              <a:rPr lang="en-US" sz="1600" kern="100" dirty="0">
                <a:latin typeface="Trebuchet MS" panose="020B0703020202090204" pitchFamily="34" charset="0"/>
                <a:ea typeface="Calibri" panose="020F0502020204030204" pitchFamily="34" charset="0"/>
                <a:cs typeface="Calibri" panose="020F0502020204030204" pitchFamily="34" charset="0"/>
              </a:rPr>
              <a:t>Recruited </a:t>
            </a:r>
            <a:r>
              <a:rPr lang="en-US" sz="1600" kern="100" dirty="0">
                <a:effectLst/>
                <a:latin typeface="Trebuchet MS" panose="020B0703020202090204" pitchFamily="34" charset="0"/>
                <a:ea typeface="Calibri" panose="020F0502020204030204" pitchFamily="34" charset="0"/>
                <a:cs typeface="Calibri" panose="020F0502020204030204" pitchFamily="34" charset="0"/>
              </a:rPr>
              <a:t>Healthcare Professionals from Professional networks, charities and </a:t>
            </a:r>
            <a:r>
              <a:rPr lang="en-GB" sz="1600" kern="100" dirty="0">
                <a:effectLst/>
                <a:latin typeface="Trebuchet MS" panose="020B0703020202090204" pitchFamily="34" charset="0"/>
                <a:ea typeface="Calibri" panose="020F0502020204030204" pitchFamily="34" charset="0"/>
                <a:cs typeface="Calibri" panose="020F0502020204030204" pitchFamily="34" charset="0"/>
              </a:rPr>
              <a:t>organisations</a:t>
            </a:r>
            <a:r>
              <a:rPr lang="en-US" sz="1600" kern="100" dirty="0">
                <a:effectLst/>
                <a:latin typeface="Trebuchet MS" panose="020B0703020202090204" pitchFamily="34" charset="0"/>
                <a:ea typeface="Calibri" panose="020F0502020204030204" pitchFamily="34" charset="0"/>
                <a:cs typeface="Calibri" panose="020F0502020204030204" pitchFamily="34" charset="0"/>
              </a:rPr>
              <a:t>.</a:t>
            </a:r>
            <a:endParaRPr lang="en-GB" sz="3200" kern="100" dirty="0">
              <a:effectLst/>
              <a:latin typeface="Trebuchet MS" panose="020B0703020202090204" pitchFamily="34" charset="0"/>
              <a:ea typeface="Calibri" panose="020F0502020204030204" pitchFamily="34" charset="0"/>
              <a:cs typeface="Times New Roman" panose="02020603050405020304" pitchFamily="18" charset="0"/>
            </a:endParaRPr>
          </a:p>
          <a:p>
            <a:pPr algn="just">
              <a:lnSpc>
                <a:spcPct val="105000"/>
              </a:lnSpc>
            </a:pPr>
            <a:r>
              <a:rPr lang="en-US" sz="1600" kern="100" dirty="0">
                <a:effectLst/>
                <a:latin typeface="Trebuchet MS" panose="020B0703020202090204" pitchFamily="34" charset="0"/>
                <a:ea typeface="Calibri" panose="020F0502020204030204" pitchFamily="34" charset="0"/>
                <a:cs typeface="Calibri" panose="020F0502020204030204" pitchFamily="34" charset="0"/>
              </a:rPr>
              <a:t> </a:t>
            </a:r>
            <a:endParaRPr lang="en-GB" sz="3200" kern="100" dirty="0">
              <a:effectLst/>
              <a:latin typeface="Trebuchet MS" panose="020B0703020202090204" pitchFamily="34"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kern="100" dirty="0">
                <a:effectLst/>
                <a:latin typeface="Trebuchet MS" panose="020B0703020202090204" pitchFamily="34" charset="0"/>
                <a:ea typeface="Calibri" panose="020F0502020204030204" pitchFamily="34" charset="0"/>
                <a:cs typeface="Calibri" panose="020F0502020204030204" pitchFamily="34" charset="0"/>
              </a:rPr>
              <a:t>A </a:t>
            </a:r>
            <a:r>
              <a:rPr lang="en-US" sz="1600" b="1" kern="100" dirty="0">
                <a:effectLst/>
                <a:latin typeface="Trebuchet MS" panose="020B0703020202090204" pitchFamily="34" charset="0"/>
                <a:ea typeface="Calibri" panose="020F0502020204030204" pitchFamily="34" charset="0"/>
                <a:cs typeface="Calibri" panose="020F0502020204030204" pitchFamily="34" charset="0"/>
              </a:rPr>
              <a:t>topic guide</a:t>
            </a:r>
            <a:r>
              <a:rPr lang="en-US" sz="1600" kern="100" dirty="0">
                <a:effectLst/>
                <a:latin typeface="Trebuchet MS" panose="020B0703020202090204" pitchFamily="34" charset="0"/>
                <a:ea typeface="Calibri" panose="020F0502020204030204" pitchFamily="34" charset="0"/>
                <a:cs typeface="Calibri" panose="020F0502020204030204" pitchFamily="34" charset="0"/>
              </a:rPr>
              <a:t> for each group was developed with input from patient research partners, the supervision team and literature. </a:t>
            </a:r>
          </a:p>
          <a:p>
            <a:pPr marL="285750" indent="-285750" algn="just">
              <a:lnSpc>
                <a:spcPct val="105000"/>
              </a:lnSpc>
              <a:buFont typeface="Arial" panose="020B0604020202020204" pitchFamily="34" charset="0"/>
              <a:buChar char="•"/>
            </a:pPr>
            <a:r>
              <a:rPr lang="en-US" sz="1600" kern="100" dirty="0">
                <a:effectLst/>
                <a:latin typeface="Trebuchet MS" panose="020B0703020202090204" pitchFamily="34" charset="0"/>
                <a:ea typeface="Calibri" panose="020F0502020204030204" pitchFamily="34" charset="0"/>
                <a:cs typeface="Calibri" panose="020F0502020204030204" pitchFamily="34" charset="0"/>
              </a:rPr>
              <a:t>Semi-structured interviews via video call or face-face at the University were conducted according to participant convenience.</a:t>
            </a:r>
            <a:endParaRPr lang="en-GB" sz="3200" kern="100"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744556C5-338D-C013-5270-4A896D84927F}"/>
              </a:ext>
            </a:extLst>
          </p:cNvPr>
          <p:cNvSpPr txBox="1">
            <a:spLocks/>
          </p:cNvSpPr>
          <p:nvPr/>
        </p:nvSpPr>
        <p:spPr>
          <a:xfrm>
            <a:off x="546313" y="284852"/>
            <a:ext cx="8687493" cy="911899"/>
          </a:xfrm>
          <a:prstGeom prst="rect">
            <a:avLst/>
          </a:prstGeom>
        </p:spPr>
        <p:txBody>
          <a:bodyPr vert="horz" lIns="0" tIns="0" rIns="0" bIns="0" rtlCol="0" anchor="t" anchorCtr="0">
            <a:normAutofit fontScale="97500"/>
          </a:bodyPr>
          <a:lst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US" sz="3200" b="1" dirty="0">
                <a:solidFill>
                  <a:srgbClr val="0070C0"/>
                </a:solidFill>
                <a:latin typeface="Trebuchet MS"/>
                <a:ea typeface="ＭＳ Ｐゴシック"/>
              </a:rPr>
              <a:t>Patient and Healthcare Professional Interviews</a:t>
            </a:r>
            <a:endParaRPr lang="en-US" sz="3200" dirty="0">
              <a:solidFill>
                <a:srgbClr val="0070C0"/>
              </a:solidFill>
              <a:latin typeface="Trebuchet MS"/>
            </a:endParaRPr>
          </a:p>
        </p:txBody>
      </p:sp>
      <p:sp>
        <p:nvSpPr>
          <p:cNvPr id="6" name="Text Box 1">
            <a:extLst>
              <a:ext uri="{FF2B5EF4-FFF2-40B4-BE49-F238E27FC236}">
                <a16:creationId xmlns:a16="http://schemas.microsoft.com/office/drawing/2014/main" id="{072C4C21-DF52-9B79-3E83-6A71DE0CF010}"/>
              </a:ext>
            </a:extLst>
          </p:cNvPr>
          <p:cNvSpPr/>
          <p:nvPr/>
        </p:nvSpPr>
        <p:spPr>
          <a:xfrm>
            <a:off x="546313" y="1196752"/>
            <a:ext cx="10014183" cy="1800200"/>
          </a:xfrm>
          <a:prstGeom prst="rect">
            <a:avLst/>
          </a:prstGeom>
          <a:solidFill>
            <a:srgbClr val="EFF6FE"/>
          </a:solidFill>
          <a:ln w="6350">
            <a:noFill/>
          </a:ln>
          <a:effectLst/>
        </p:spPr>
        <p:txBody>
          <a:bodyPr spcFirstLastPara="0" wrap="square" lIns="91440" tIns="45720" rIns="91440" bIns="45720" anchor="t">
            <a:noAutofit/>
          </a:bodyPr>
          <a:lstStyle/>
          <a:p>
            <a:pPr marL="228600" indent="-228600">
              <a:lnSpc>
                <a:spcPct val="107000"/>
              </a:lnSpc>
              <a:spcAft>
                <a:spcPts val="800"/>
              </a:spcAft>
            </a:pPr>
            <a:r>
              <a:rPr lang="en-GB" sz="2000" b="1" kern="100" dirty="0">
                <a:solidFill>
                  <a:srgbClr val="00B0F0"/>
                </a:solidFill>
                <a:effectLst/>
                <a:latin typeface="Trebuchet MS" panose="020B0703020202090204" pitchFamily="34" charset="0"/>
                <a:ea typeface="Calibri" panose="020F0502020204030204" pitchFamily="34" charset="0"/>
                <a:cs typeface="Times New Roman" panose="02020603050405020304" pitchFamily="18" charset="0"/>
              </a:rPr>
              <a:t>Study Aims</a:t>
            </a:r>
            <a:endParaRPr lang="en-GB" sz="2000" kern="100" dirty="0">
              <a:solidFill>
                <a:srgbClr val="00B0F0"/>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itchFamily="2" charset="2"/>
              <a:buChar char=""/>
            </a:pPr>
            <a:r>
              <a:rPr lang="en-GB" sz="1600" kern="100" dirty="0">
                <a:effectLst/>
                <a:latin typeface="Trebuchet MS" panose="020B0703020202090204" pitchFamily="34" charset="0"/>
                <a:ea typeface="Times New Roman" panose="02020603050405020304" pitchFamily="18" charset="0"/>
                <a:cs typeface="Times New Roman" panose="02020603050405020304" pitchFamily="18" charset="0"/>
              </a:rPr>
              <a:t>Understand experiences of fatigue in Primary Brain tumour from patient and Healthcare Professional perspectives.</a:t>
            </a:r>
            <a:endParaRPr lang="en-GB" sz="1600" kern="100" dirty="0">
              <a:effectLst/>
              <a:latin typeface="Trebuchet MS" panose="020B070302020209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itchFamily="2" charset="2"/>
              <a:buChar char=""/>
            </a:pPr>
            <a:r>
              <a:rPr lang="en-GB" sz="1600" kern="100" dirty="0">
                <a:effectLst/>
                <a:latin typeface="Trebuchet MS" panose="020B0703020202090204" pitchFamily="34" charset="0"/>
                <a:ea typeface="Times New Roman" panose="02020603050405020304" pitchFamily="18" charset="0"/>
                <a:cs typeface="Times New Roman" panose="02020603050405020304" pitchFamily="18" charset="0"/>
              </a:rPr>
              <a:t>Explore experiences of fatigue self-management, strategies, and interventions. </a:t>
            </a:r>
            <a:endParaRPr lang="en-GB" sz="1600" kern="100" dirty="0">
              <a:effectLst/>
              <a:latin typeface="Trebuchet MS" panose="020B070302020209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itchFamily="2" charset="2"/>
              <a:buChar char=""/>
            </a:pPr>
            <a:r>
              <a:rPr lang="en-GB" sz="1600" kern="0" dirty="0">
                <a:effectLst/>
                <a:latin typeface="Trebuchet MS" panose="020B0703020202090204" pitchFamily="34" charset="0"/>
                <a:ea typeface="Times New Roman" panose="02020603050405020304" pitchFamily="18" charset="0"/>
                <a:cs typeface="Calibri" panose="020F0502020204030204" pitchFamily="34" charset="0"/>
              </a:rPr>
              <a:t>Explore ideas for fatigue support.</a:t>
            </a:r>
            <a:endParaRPr lang="en-GB" sz="1600" kern="100" dirty="0">
              <a:effectLst/>
              <a:latin typeface="Trebuchet MS" panose="020B070302020209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2000" kern="100" dirty="0">
                <a:solidFill>
                  <a:schemeClr val="bg1"/>
                </a:solidFill>
                <a:effectLst/>
                <a:latin typeface="Trebuchet MS" panose="020B0703020202090204" pitchFamily="34" charset="0"/>
                <a:ea typeface="Times New Roman" panose="02020603050405020304" pitchFamily="18" charset="0"/>
                <a:cs typeface="Times New Roman" panose="02020603050405020304" pitchFamily="18" charset="0"/>
              </a:rPr>
              <a:t> </a:t>
            </a:r>
            <a:endParaRPr lang="en-GB" sz="4000" kern="100"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endParaRPr>
          </a:p>
          <a:p>
            <a:pPr>
              <a:lnSpc>
                <a:spcPct val="105000"/>
              </a:lnSpc>
            </a:pPr>
            <a:r>
              <a:rPr lang="en-US" sz="1400" kern="100" dirty="0">
                <a:solidFill>
                  <a:schemeClr val="bg1"/>
                </a:solidFill>
                <a:effectLst/>
                <a:latin typeface="Trebuchet MS" panose="020B0703020202090204" pitchFamily="34" charset="0"/>
                <a:ea typeface="Calibri" panose="020F0502020204030204" pitchFamily="34" charset="0"/>
                <a:cs typeface="Calibri" panose="020F0502020204030204" pitchFamily="34" charset="0"/>
              </a:rPr>
              <a:t>  </a:t>
            </a:r>
            <a:endParaRPr lang="en-GB" sz="2800" kern="100"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endParaRPr>
          </a:p>
        </p:txBody>
      </p:sp>
      <p:pic>
        <p:nvPicPr>
          <p:cNvPr id="8" name="Picture 7" descr="A stethoscope in a colorful brain&#10;&#10;Description automatically generated">
            <a:extLst>
              <a:ext uri="{FF2B5EF4-FFF2-40B4-BE49-F238E27FC236}">
                <a16:creationId xmlns:a16="http://schemas.microsoft.com/office/drawing/2014/main" id="{2E07673B-18A4-ECBC-80CD-36BC8AB05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4149080"/>
            <a:ext cx="2532263" cy="2532263"/>
          </a:xfrm>
          <a:prstGeom prst="rect">
            <a:avLst/>
          </a:prstGeom>
        </p:spPr>
      </p:pic>
    </p:spTree>
    <p:extLst>
      <p:ext uri="{BB962C8B-B14F-4D97-AF65-F5344CB8AC3E}">
        <p14:creationId xmlns:p14="http://schemas.microsoft.com/office/powerpoint/2010/main" val="420703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A1DC-1F19-4261-7983-81626A74CB38}"/>
            </a:ext>
          </a:extLst>
        </p:cNvPr>
        <p:cNvGrpSpPr/>
        <p:nvPr/>
      </p:nvGrpSpPr>
      <p:grpSpPr>
        <a:xfrm>
          <a:off x="0" y="0"/>
          <a:ext cx="0" cy="0"/>
          <a:chOff x="0" y="0"/>
          <a:chExt cx="0" cy="0"/>
        </a:xfrm>
      </p:grpSpPr>
      <p:pic>
        <p:nvPicPr>
          <p:cNvPr id="5" name="Picture 4" descr="A red sign with white text&#10;&#10;Description automatically generated">
            <a:extLst>
              <a:ext uri="{FF2B5EF4-FFF2-40B4-BE49-F238E27FC236}">
                <a16:creationId xmlns:a16="http://schemas.microsoft.com/office/drawing/2014/main" id="{2A6DB012-FCD4-F0F4-C71D-B3E32C54AB21}"/>
              </a:ext>
            </a:extLst>
          </p:cNvPr>
          <p:cNvPicPr>
            <a:picLocks noChangeAspect="1"/>
          </p:cNvPicPr>
          <p:nvPr/>
        </p:nvPicPr>
        <p:blipFill>
          <a:blip r:embed="rId3"/>
          <a:stretch>
            <a:fillRect/>
          </a:stretch>
        </p:blipFill>
        <p:spPr>
          <a:xfrm>
            <a:off x="9254433" y="-6111"/>
            <a:ext cx="1783874" cy="883489"/>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6" name="Group 5">
            <a:extLst>
              <a:ext uri="{FF2B5EF4-FFF2-40B4-BE49-F238E27FC236}">
                <a16:creationId xmlns:a16="http://schemas.microsoft.com/office/drawing/2014/main" id="{7D76F46A-4DD9-AD4E-8BFD-F074A67B5591}"/>
              </a:ext>
            </a:extLst>
          </p:cNvPr>
          <p:cNvGrpSpPr/>
          <p:nvPr/>
        </p:nvGrpSpPr>
        <p:grpSpPr>
          <a:xfrm rot="20866443">
            <a:off x="7984283" y="3583356"/>
            <a:ext cx="3779602" cy="2669298"/>
            <a:chOff x="455195" y="3625222"/>
            <a:chExt cx="3779602" cy="2669298"/>
          </a:xfrm>
        </p:grpSpPr>
        <p:pic>
          <p:nvPicPr>
            <p:cNvPr id="10" name="Picture 9" descr="A page of a book about mental health&#10;&#10;Description automatically generated">
              <a:extLst>
                <a:ext uri="{FF2B5EF4-FFF2-40B4-BE49-F238E27FC236}">
                  <a16:creationId xmlns:a16="http://schemas.microsoft.com/office/drawing/2014/main" id="{075E7528-170D-981F-CD65-9A5314F525A2}"/>
                </a:ext>
              </a:extLst>
            </p:cNvPr>
            <p:cNvPicPr>
              <a:picLocks noChangeAspect="1"/>
            </p:cNvPicPr>
            <p:nvPr/>
          </p:nvPicPr>
          <p:blipFill>
            <a:blip r:embed="rId4"/>
            <a:stretch>
              <a:fillRect/>
            </a:stretch>
          </p:blipFill>
          <p:spPr>
            <a:xfrm>
              <a:off x="455195" y="3625223"/>
              <a:ext cx="1878572" cy="2669297"/>
            </a:xfrm>
            <a:prstGeom prst="rect">
              <a:avLst/>
            </a:prstGeom>
            <a:ln>
              <a:solidFill>
                <a:schemeClr val="tx1">
                  <a:lumMod val="50000"/>
                  <a:lumOff val="50000"/>
                </a:schemeClr>
              </a:solidFill>
            </a:ln>
          </p:spPr>
        </p:pic>
        <p:pic>
          <p:nvPicPr>
            <p:cNvPr id="12" name="Picture 11" descr="A page of a social media post&#10;&#10;Description automatically generated">
              <a:extLst>
                <a:ext uri="{FF2B5EF4-FFF2-40B4-BE49-F238E27FC236}">
                  <a16:creationId xmlns:a16="http://schemas.microsoft.com/office/drawing/2014/main" id="{286DBCB3-A802-5B67-46E2-EF15C62B1158}"/>
                </a:ext>
              </a:extLst>
            </p:cNvPr>
            <p:cNvPicPr>
              <a:picLocks noChangeAspect="1"/>
            </p:cNvPicPr>
            <p:nvPr/>
          </p:nvPicPr>
          <p:blipFill>
            <a:blip r:embed="rId5"/>
            <a:stretch>
              <a:fillRect/>
            </a:stretch>
          </p:blipFill>
          <p:spPr>
            <a:xfrm>
              <a:off x="2347222" y="3625222"/>
              <a:ext cx="1887575" cy="2669298"/>
            </a:xfrm>
            <a:prstGeom prst="rect">
              <a:avLst/>
            </a:prstGeom>
            <a:ln>
              <a:solidFill>
                <a:schemeClr val="tx1">
                  <a:lumMod val="50000"/>
                  <a:lumOff val="50000"/>
                </a:schemeClr>
              </a:solidFill>
            </a:ln>
          </p:spPr>
        </p:pic>
      </p:grpSp>
      <p:sp>
        <p:nvSpPr>
          <p:cNvPr id="20" name="Title 1">
            <a:extLst>
              <a:ext uri="{FF2B5EF4-FFF2-40B4-BE49-F238E27FC236}">
                <a16:creationId xmlns:a16="http://schemas.microsoft.com/office/drawing/2014/main" id="{15F0B319-D512-F316-01AC-7B2F2575F9F0}"/>
              </a:ext>
            </a:extLst>
          </p:cNvPr>
          <p:cNvSpPr txBox="1">
            <a:spLocks/>
          </p:cNvSpPr>
          <p:nvPr/>
        </p:nvSpPr>
        <p:spPr>
          <a:xfrm>
            <a:off x="341342" y="362095"/>
            <a:ext cx="7789827" cy="883489"/>
          </a:xfrm>
          <a:prstGeom prst="rect">
            <a:avLst/>
          </a:prstGeom>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0070C0"/>
                </a:solidFill>
                <a:latin typeface="Trebuchet MS" panose="020B0703020202090204" pitchFamily="34" charset="0"/>
                <a:cs typeface="Calibri Light"/>
              </a:rPr>
              <a:t>Study ethics</a:t>
            </a:r>
          </a:p>
        </p:txBody>
      </p:sp>
      <p:sp>
        <p:nvSpPr>
          <p:cNvPr id="2" name="Content Placeholder 2">
            <a:extLst>
              <a:ext uri="{FF2B5EF4-FFF2-40B4-BE49-F238E27FC236}">
                <a16:creationId xmlns:a16="http://schemas.microsoft.com/office/drawing/2014/main" id="{2FE8A0BF-5898-F60C-4A47-1095D5DBFECC}"/>
              </a:ext>
            </a:extLst>
          </p:cNvPr>
          <p:cNvSpPr txBox="1">
            <a:spLocks/>
          </p:cNvSpPr>
          <p:nvPr/>
        </p:nvSpPr>
        <p:spPr>
          <a:xfrm>
            <a:off x="595255" y="3429000"/>
            <a:ext cx="7242069" cy="3429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GB" sz="1600" b="1" i="0" dirty="0">
                <a:solidFill>
                  <a:srgbClr val="00B0F0"/>
                </a:solidFill>
                <a:effectLst/>
                <a:latin typeface="Trebuchet MS" panose="020B0703020202090204" pitchFamily="34" charset="0"/>
              </a:rPr>
              <a:t>Participant Well-being</a:t>
            </a:r>
            <a:r>
              <a:rPr lang="en-GB" sz="1600" b="0" i="0" dirty="0">
                <a:solidFill>
                  <a:srgbClr val="00B0F0"/>
                </a:solidFill>
                <a:effectLst/>
                <a:latin typeface="Trebuchet MS" panose="020B0703020202090204" pitchFamily="34" charset="0"/>
              </a:rPr>
              <a:t>: </a:t>
            </a:r>
            <a:r>
              <a:rPr lang="en-GB" sz="1600" b="0" i="0" dirty="0">
                <a:solidFill>
                  <a:srgbClr val="0D0D0D"/>
                </a:solidFill>
                <a:effectLst/>
                <a:latin typeface="Trebuchet MS" panose="020B0703020202090204" pitchFamily="34" charset="0"/>
              </a:rPr>
              <a:t>Detailed risk management strategies are in place for pre, during, and post-interview scenarios, emphasizing participant safety and comfort.</a:t>
            </a:r>
          </a:p>
          <a:p>
            <a:pPr marL="0" indent="0" algn="l">
              <a:buNone/>
            </a:pPr>
            <a:endParaRPr lang="en-GB" sz="1600" b="0" i="0" dirty="0">
              <a:solidFill>
                <a:srgbClr val="0D0D0D"/>
              </a:solidFill>
              <a:effectLst/>
              <a:latin typeface="Trebuchet MS" panose="020B0703020202090204" pitchFamily="34" charset="0"/>
            </a:endParaRPr>
          </a:p>
          <a:p>
            <a:pPr algn="l">
              <a:buFont typeface="Arial" panose="020B0604020202020204" pitchFamily="34" charset="0"/>
              <a:buChar char="•"/>
            </a:pPr>
            <a:r>
              <a:rPr lang="en-GB" sz="1600" b="1" i="0" dirty="0">
                <a:solidFill>
                  <a:srgbClr val="00B0F0"/>
                </a:solidFill>
                <a:effectLst/>
                <a:latin typeface="Trebuchet MS" panose="020B0703020202090204" pitchFamily="34" charset="0"/>
              </a:rPr>
              <a:t>Data Confidentiality</a:t>
            </a:r>
            <a:r>
              <a:rPr lang="en-GB" sz="1600" b="0" i="0" dirty="0">
                <a:solidFill>
                  <a:srgbClr val="0D0D0D"/>
                </a:solidFill>
                <a:effectLst/>
                <a:latin typeface="Trebuchet MS" panose="020B0703020202090204" pitchFamily="34" charset="0"/>
              </a:rPr>
              <a:t>: Adherence to general data protection regulations (GDPR) and specific data handling procedures protect participant privacy and ensure data security.</a:t>
            </a:r>
          </a:p>
          <a:p>
            <a:pPr marL="0" indent="0" algn="l">
              <a:buNone/>
            </a:pPr>
            <a:endParaRPr lang="en-GB" sz="1600" b="0" i="0" dirty="0">
              <a:solidFill>
                <a:srgbClr val="0D0D0D"/>
              </a:solidFill>
              <a:effectLst/>
              <a:latin typeface="Trebuchet MS" panose="020B0703020202090204" pitchFamily="34" charset="0"/>
            </a:endParaRPr>
          </a:p>
          <a:p>
            <a:pPr algn="l">
              <a:buFont typeface="Arial" panose="020B0604020202020204" pitchFamily="34" charset="0"/>
              <a:buChar char="•"/>
            </a:pPr>
            <a:r>
              <a:rPr lang="en-GB" sz="1600" b="1" i="0" dirty="0">
                <a:solidFill>
                  <a:srgbClr val="00B0F0"/>
                </a:solidFill>
                <a:effectLst/>
                <a:latin typeface="Trebuchet MS" panose="020B0703020202090204" pitchFamily="34" charset="0"/>
              </a:rPr>
              <a:t>Insider Researcher Disclosure</a:t>
            </a:r>
            <a:r>
              <a:rPr lang="en-GB" sz="1600" b="0" i="0" dirty="0">
                <a:solidFill>
                  <a:srgbClr val="00B0F0"/>
                </a:solidFill>
                <a:effectLst/>
                <a:latin typeface="Trebuchet MS" panose="020B0703020202090204" pitchFamily="34" charset="0"/>
              </a:rPr>
              <a:t>: </a:t>
            </a:r>
            <a:r>
              <a:rPr lang="en-GB" sz="1600" b="0" i="0" dirty="0">
                <a:solidFill>
                  <a:srgbClr val="0D0D0D"/>
                </a:solidFill>
                <a:effectLst/>
                <a:latin typeface="Trebuchet MS" panose="020B0703020202090204" pitchFamily="34" charset="0"/>
              </a:rPr>
              <a:t>The researcher's disclosure of their personal history as a former brain tumour patient is ethically considered to build rapport and trust, with measures to avoid bias and maintain professional integrity.</a:t>
            </a:r>
          </a:p>
          <a:p>
            <a:endParaRPr lang="en-US" sz="1600" dirty="0">
              <a:solidFill>
                <a:schemeClr val="tx2"/>
              </a:solidFill>
              <a:latin typeface="Trebuchet MS" panose="020B0703020202090204" pitchFamily="34" charset="0"/>
            </a:endParaRPr>
          </a:p>
        </p:txBody>
      </p:sp>
      <p:sp>
        <p:nvSpPr>
          <p:cNvPr id="7" name="TextBox 6">
            <a:extLst>
              <a:ext uri="{FF2B5EF4-FFF2-40B4-BE49-F238E27FC236}">
                <a16:creationId xmlns:a16="http://schemas.microsoft.com/office/drawing/2014/main" id="{4543E1F0-2D89-DA79-A2CD-55BA333E3256}"/>
              </a:ext>
            </a:extLst>
          </p:cNvPr>
          <p:cNvSpPr txBox="1"/>
          <p:nvPr/>
        </p:nvSpPr>
        <p:spPr>
          <a:xfrm>
            <a:off x="767408" y="1189273"/>
            <a:ext cx="8654062" cy="2062103"/>
          </a:xfrm>
          <a:prstGeom prst="rect">
            <a:avLst/>
          </a:prstGeom>
          <a:noFill/>
        </p:spPr>
        <p:txBody>
          <a:bodyPr wrap="square" rtlCol="0">
            <a:spAutoFit/>
          </a:bodyPr>
          <a:lstStyle/>
          <a:p>
            <a:pPr algn="l">
              <a:buFont typeface="Arial" panose="020B0604020202020204" pitchFamily="34" charset="0"/>
              <a:buChar char="•"/>
            </a:pPr>
            <a:r>
              <a:rPr lang="en-GB" sz="1600" b="1" i="0" dirty="0">
                <a:solidFill>
                  <a:srgbClr val="00B0F0"/>
                </a:solidFill>
                <a:effectLst/>
                <a:latin typeface="Trebuchet MS" panose="020B0703020202090204" pitchFamily="34" charset="0"/>
              </a:rPr>
              <a:t>Ethical Approval</a:t>
            </a:r>
            <a:r>
              <a:rPr lang="en-GB" sz="1600" b="0" i="0" dirty="0">
                <a:solidFill>
                  <a:srgbClr val="00B0F0"/>
                </a:solidFill>
                <a:effectLst/>
                <a:latin typeface="Trebuchet MS" panose="020B0703020202090204" pitchFamily="34" charset="0"/>
              </a:rPr>
              <a:t>: </a:t>
            </a:r>
            <a:r>
              <a:rPr lang="en-GB" sz="1600" b="0" i="0" dirty="0">
                <a:solidFill>
                  <a:srgbClr val="0D0D0D"/>
                </a:solidFill>
                <a:effectLst/>
                <a:latin typeface="Trebuchet MS" panose="020B0703020202090204" pitchFamily="34" charset="0"/>
              </a:rPr>
              <a:t>Securing approval from the University of the West of England Research Ethics Committee ensures ethical standards are met.</a:t>
            </a:r>
          </a:p>
          <a:p>
            <a:pPr algn="l"/>
            <a:endParaRPr lang="en-GB" sz="1600" b="0" i="0" dirty="0">
              <a:solidFill>
                <a:srgbClr val="0D0D0D"/>
              </a:solidFill>
              <a:effectLst/>
              <a:latin typeface="Trebuchet MS" panose="020B0703020202090204" pitchFamily="34" charset="0"/>
            </a:endParaRPr>
          </a:p>
          <a:p>
            <a:pPr algn="l">
              <a:buFont typeface="Arial" panose="020B0604020202020204" pitchFamily="34" charset="0"/>
              <a:buChar char="•"/>
            </a:pPr>
            <a:r>
              <a:rPr lang="en-GB" sz="1600" b="1" i="0" dirty="0">
                <a:solidFill>
                  <a:srgbClr val="00B0F0"/>
                </a:solidFill>
                <a:effectLst/>
                <a:latin typeface="Trebuchet MS" panose="020B0703020202090204" pitchFamily="34" charset="0"/>
              </a:rPr>
              <a:t>Informed Consent</a:t>
            </a:r>
            <a:r>
              <a:rPr lang="en-GB" sz="1600" b="0" i="0" dirty="0">
                <a:solidFill>
                  <a:srgbClr val="00B0F0"/>
                </a:solidFill>
                <a:effectLst/>
                <a:latin typeface="Trebuchet MS" panose="020B0703020202090204" pitchFamily="34" charset="0"/>
              </a:rPr>
              <a:t>: </a:t>
            </a:r>
            <a:r>
              <a:rPr lang="en-GB" sz="1600" b="0" i="0" dirty="0">
                <a:solidFill>
                  <a:srgbClr val="0D0D0D"/>
                </a:solidFill>
                <a:effectLst/>
                <a:latin typeface="Trebuchet MS" panose="020B0703020202090204" pitchFamily="34" charset="0"/>
              </a:rPr>
              <a:t>Prior to participation, informed consent will be gained from all participants. This involves providing clear, comprehensive information about the study's purpose, procedures, potential risks, and benefits, ensuring participants fully understand their involvement and rights. Consent forms will be used to document this agreement, reinforcing participants' autonomy and the ethical foundation of the research.</a:t>
            </a:r>
          </a:p>
        </p:txBody>
      </p:sp>
    </p:spTree>
    <p:extLst>
      <p:ext uri="{BB962C8B-B14F-4D97-AF65-F5344CB8AC3E}">
        <p14:creationId xmlns:p14="http://schemas.microsoft.com/office/powerpoint/2010/main" val="202364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A1DC-1F19-4261-7983-81626A74C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34A4A-4C4B-C535-86E4-135043E19D0A}"/>
              </a:ext>
            </a:extLst>
          </p:cNvPr>
          <p:cNvSpPr>
            <a:spLocks noGrp="1"/>
          </p:cNvSpPr>
          <p:nvPr>
            <p:ph type="ctrTitle"/>
          </p:nvPr>
        </p:nvSpPr>
        <p:spPr>
          <a:xfrm>
            <a:off x="2165684" y="196515"/>
            <a:ext cx="5009147" cy="902514"/>
          </a:xfrm>
        </p:spPr>
        <p:txBody>
          <a:bodyPr anchor="b">
            <a:normAutofit/>
          </a:bodyPr>
          <a:lstStyle/>
          <a:p>
            <a:pPr algn="l"/>
            <a:r>
              <a:rPr lang="en-US" sz="4800" b="1" dirty="0">
                <a:solidFill>
                  <a:schemeClr val="tx2"/>
                </a:solidFill>
                <a:cs typeface="Calibri Light"/>
              </a:rPr>
              <a:t>Study recruitment</a:t>
            </a:r>
            <a:endParaRPr lang="en-US" sz="4800" b="1" dirty="0">
              <a:solidFill>
                <a:schemeClr val="tx2"/>
              </a:solidFill>
            </a:endParaRPr>
          </a:p>
        </p:txBody>
      </p:sp>
      <p:pic>
        <p:nvPicPr>
          <p:cNvPr id="5" name="Picture 4" descr="A red sign with white text&#10;&#10;Description automatically generated">
            <a:extLst>
              <a:ext uri="{FF2B5EF4-FFF2-40B4-BE49-F238E27FC236}">
                <a16:creationId xmlns:a16="http://schemas.microsoft.com/office/drawing/2014/main" id="{2A6DB012-FCD4-F0F4-C71D-B3E32C54AB21}"/>
              </a:ext>
            </a:extLst>
          </p:cNvPr>
          <p:cNvPicPr>
            <a:picLocks noChangeAspect="1"/>
          </p:cNvPicPr>
          <p:nvPr/>
        </p:nvPicPr>
        <p:blipFill>
          <a:blip r:embed="rId3"/>
          <a:stretch>
            <a:fillRect/>
          </a:stretch>
        </p:blipFill>
        <p:spPr>
          <a:xfrm>
            <a:off x="9254433" y="-6111"/>
            <a:ext cx="1783874" cy="883489"/>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icture 3" descr="A poster of a brain and a stethoscope&#10;&#10;Description automatically generated">
            <a:extLst>
              <a:ext uri="{FF2B5EF4-FFF2-40B4-BE49-F238E27FC236}">
                <a16:creationId xmlns:a16="http://schemas.microsoft.com/office/drawing/2014/main" id="{6A7342C5-D415-8CF3-CF63-99C036104238}"/>
              </a:ext>
            </a:extLst>
          </p:cNvPr>
          <p:cNvPicPr>
            <a:picLocks noChangeAspect="1"/>
          </p:cNvPicPr>
          <p:nvPr/>
        </p:nvPicPr>
        <p:blipFill>
          <a:blip r:embed="rId4"/>
          <a:stretch>
            <a:fillRect/>
          </a:stretch>
        </p:blipFill>
        <p:spPr>
          <a:xfrm rot="300000">
            <a:off x="3545304" y="1836822"/>
            <a:ext cx="2910468" cy="4114800"/>
          </a:xfrm>
          <a:prstGeom prst="rect">
            <a:avLst/>
          </a:prstGeom>
          <a:ln>
            <a:solidFill>
              <a:schemeClr val="tx1">
                <a:lumMod val="50000"/>
                <a:lumOff val="50000"/>
              </a:schemeClr>
            </a:solidFill>
          </a:ln>
        </p:spPr>
      </p:pic>
      <p:pic>
        <p:nvPicPr>
          <p:cNvPr id="6" name="Picture 5" descr="A colorful brain with a stethoscope&#10;&#10;Description automatically generated">
            <a:extLst>
              <a:ext uri="{FF2B5EF4-FFF2-40B4-BE49-F238E27FC236}">
                <a16:creationId xmlns:a16="http://schemas.microsoft.com/office/drawing/2014/main" id="{1467CC26-D146-CCE9-3072-BB3D9A3FF935}"/>
              </a:ext>
            </a:extLst>
          </p:cNvPr>
          <p:cNvPicPr>
            <a:picLocks noChangeAspect="1"/>
          </p:cNvPicPr>
          <p:nvPr/>
        </p:nvPicPr>
        <p:blipFill>
          <a:blip r:embed="rId5"/>
          <a:stretch>
            <a:fillRect/>
          </a:stretch>
        </p:blipFill>
        <p:spPr>
          <a:xfrm rot="20640000">
            <a:off x="715484" y="2282942"/>
            <a:ext cx="2901244" cy="4114800"/>
          </a:xfrm>
          <a:prstGeom prst="rect">
            <a:avLst/>
          </a:prstGeom>
          <a:ln>
            <a:solidFill>
              <a:schemeClr val="tx1">
                <a:lumMod val="50000"/>
                <a:lumOff val="50000"/>
              </a:schemeClr>
            </a:solidFill>
          </a:ln>
        </p:spPr>
      </p:pic>
      <p:pic>
        <p:nvPicPr>
          <p:cNvPr id="7" name="Picture 6" descr="Logo, company name&#10;&#10;Description automatically generated">
            <a:extLst>
              <a:ext uri="{FF2B5EF4-FFF2-40B4-BE49-F238E27FC236}">
                <a16:creationId xmlns:a16="http://schemas.microsoft.com/office/drawing/2014/main" id="{B2739ECD-DA4C-5056-52F1-3419AA81C510}"/>
              </a:ext>
            </a:extLst>
          </p:cNvPr>
          <p:cNvPicPr>
            <a:picLocks noChangeAspect="1"/>
          </p:cNvPicPr>
          <p:nvPr/>
        </p:nvPicPr>
        <p:blipFill>
          <a:blip r:embed="rId6"/>
          <a:stretch>
            <a:fillRect/>
          </a:stretch>
        </p:blipFill>
        <p:spPr>
          <a:xfrm>
            <a:off x="6713355" y="4740505"/>
            <a:ext cx="2262974" cy="907095"/>
          </a:xfrm>
          <a:prstGeom prst="rect">
            <a:avLst/>
          </a:prstGeom>
        </p:spPr>
      </p:pic>
      <p:pic>
        <p:nvPicPr>
          <p:cNvPr id="8" name="Picture 7" descr="A logo with text on it&#10;&#10;Description automatically generated">
            <a:extLst>
              <a:ext uri="{FF2B5EF4-FFF2-40B4-BE49-F238E27FC236}">
                <a16:creationId xmlns:a16="http://schemas.microsoft.com/office/drawing/2014/main" id="{07E6D46C-96C2-59E9-A55A-921BD9CFBC4D}"/>
              </a:ext>
            </a:extLst>
          </p:cNvPr>
          <p:cNvPicPr>
            <a:picLocks noChangeAspect="1"/>
          </p:cNvPicPr>
          <p:nvPr/>
        </p:nvPicPr>
        <p:blipFill>
          <a:blip r:embed="rId7"/>
          <a:stretch>
            <a:fillRect/>
          </a:stretch>
        </p:blipFill>
        <p:spPr>
          <a:xfrm>
            <a:off x="9425267" y="2679835"/>
            <a:ext cx="2524335" cy="577115"/>
          </a:xfrm>
          <a:prstGeom prst="rect">
            <a:avLst/>
          </a:prstGeom>
        </p:spPr>
      </p:pic>
      <p:sp>
        <p:nvSpPr>
          <p:cNvPr id="3" name="TextBox 2">
            <a:extLst>
              <a:ext uri="{FF2B5EF4-FFF2-40B4-BE49-F238E27FC236}">
                <a16:creationId xmlns:a16="http://schemas.microsoft.com/office/drawing/2014/main" id="{B019035B-8C31-A433-FC3D-B255AB2C6F7C}"/>
              </a:ext>
            </a:extLst>
          </p:cNvPr>
          <p:cNvSpPr txBox="1"/>
          <p:nvPr/>
        </p:nvSpPr>
        <p:spPr>
          <a:xfrm>
            <a:off x="6848120" y="1247847"/>
            <a:ext cx="50091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a:rPr>
              <a:t>Study recruitment materials reviewed by patient research partners.</a:t>
            </a:r>
            <a:endParaRPr lang="en-US" dirty="0"/>
          </a:p>
          <a:p>
            <a:endParaRPr lang="en-US" dirty="0">
              <a:cs typeface="Calibri"/>
            </a:endParaRPr>
          </a:p>
          <a:p>
            <a:pPr marL="285750" indent="-285750">
              <a:buFont typeface="Arial"/>
              <a:buChar char="•"/>
            </a:pPr>
            <a:r>
              <a:rPr lang="en-US" dirty="0">
                <a:cs typeface="Calibri"/>
              </a:rPr>
              <a:t>Recruitment via charities and social media.</a:t>
            </a:r>
          </a:p>
        </p:txBody>
      </p:sp>
      <p:pic>
        <p:nvPicPr>
          <p:cNvPr id="10" name="Picture 9" descr="A blue and white logo&#10;&#10;Description automatically generated">
            <a:extLst>
              <a:ext uri="{FF2B5EF4-FFF2-40B4-BE49-F238E27FC236}">
                <a16:creationId xmlns:a16="http://schemas.microsoft.com/office/drawing/2014/main" id="{D0D92682-C896-FD0A-1351-A8674787120B}"/>
              </a:ext>
            </a:extLst>
          </p:cNvPr>
          <p:cNvPicPr>
            <a:picLocks noChangeAspect="1"/>
          </p:cNvPicPr>
          <p:nvPr/>
        </p:nvPicPr>
        <p:blipFill>
          <a:blip r:embed="rId8"/>
          <a:stretch>
            <a:fillRect/>
          </a:stretch>
        </p:blipFill>
        <p:spPr>
          <a:xfrm>
            <a:off x="6737931" y="5784783"/>
            <a:ext cx="2285999" cy="777328"/>
          </a:xfrm>
          <a:prstGeom prst="rect">
            <a:avLst/>
          </a:prstGeom>
        </p:spPr>
      </p:pic>
      <p:pic>
        <p:nvPicPr>
          <p:cNvPr id="9" name="Graphic 8">
            <a:extLst>
              <a:ext uri="{FF2B5EF4-FFF2-40B4-BE49-F238E27FC236}">
                <a16:creationId xmlns:a16="http://schemas.microsoft.com/office/drawing/2014/main" id="{2A271830-E6BB-89B2-1E44-925E79CACE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1159" y="3687082"/>
            <a:ext cx="1352550" cy="914400"/>
          </a:xfrm>
          <a:prstGeom prst="rect">
            <a:avLst/>
          </a:prstGeom>
        </p:spPr>
      </p:pic>
      <p:pic>
        <p:nvPicPr>
          <p:cNvPr id="26" name="Picture 25" descr="A logo with a black background&#10;&#10;Description automatically generated">
            <a:extLst>
              <a:ext uri="{FF2B5EF4-FFF2-40B4-BE49-F238E27FC236}">
                <a16:creationId xmlns:a16="http://schemas.microsoft.com/office/drawing/2014/main" id="{02B922C4-4C1D-2C3D-B79B-071FC18B1E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7931" y="2734562"/>
            <a:ext cx="1436852" cy="1118260"/>
          </a:xfrm>
          <a:prstGeom prst="rect">
            <a:avLst/>
          </a:prstGeom>
        </p:spPr>
      </p:pic>
      <p:pic>
        <p:nvPicPr>
          <p:cNvPr id="28" name="Picture 27" descr="A black and yellow text on a white background&#10;&#10;Description automatically generated">
            <a:extLst>
              <a:ext uri="{FF2B5EF4-FFF2-40B4-BE49-F238E27FC236}">
                <a16:creationId xmlns:a16="http://schemas.microsoft.com/office/drawing/2014/main" id="{9725FBB0-2B59-A7D3-9075-F95653F2AC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471"/>
          <a:stretch/>
        </p:blipFill>
        <p:spPr>
          <a:xfrm>
            <a:off x="9352693" y="5081113"/>
            <a:ext cx="2542034" cy="777328"/>
          </a:xfrm>
          <a:prstGeom prst="rect">
            <a:avLst/>
          </a:prstGeom>
        </p:spPr>
      </p:pic>
      <p:pic>
        <p:nvPicPr>
          <p:cNvPr id="30" name="Picture 29" descr="A circular sign with a black ribbon and text&#10;&#10;Description automatically generated">
            <a:extLst>
              <a:ext uri="{FF2B5EF4-FFF2-40B4-BE49-F238E27FC236}">
                <a16:creationId xmlns:a16="http://schemas.microsoft.com/office/drawing/2014/main" id="{52C7DE6B-8940-3BCC-977E-FC523FF41A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3765" y="3335859"/>
            <a:ext cx="1200329" cy="1200329"/>
          </a:xfrm>
          <a:prstGeom prst="rect">
            <a:avLst/>
          </a:prstGeom>
        </p:spPr>
      </p:pic>
      <p:pic>
        <p:nvPicPr>
          <p:cNvPr id="32" name="Picture 31" descr="A black background with blue text&#10;&#10;Description automatically generated">
            <a:extLst>
              <a:ext uri="{FF2B5EF4-FFF2-40B4-BE49-F238E27FC236}">
                <a16:creationId xmlns:a16="http://schemas.microsoft.com/office/drawing/2014/main" id="{E955A053-9BDB-F2F3-29A6-40A0F42115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5267" y="5998640"/>
            <a:ext cx="1938442" cy="678454"/>
          </a:xfrm>
          <a:prstGeom prst="rect">
            <a:avLst/>
          </a:prstGeom>
        </p:spPr>
      </p:pic>
    </p:spTree>
    <p:extLst>
      <p:ext uri="{BB962C8B-B14F-4D97-AF65-F5344CB8AC3E}">
        <p14:creationId xmlns:p14="http://schemas.microsoft.com/office/powerpoint/2010/main" val="2070065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LILAC with UWE logo top WIDESCREEN" id="{D8786394-A68C-4ECD-B63F-1FA58BA9DE5C}" vid="{C43B1DD4-ED80-4E42-882E-15987578013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FC3F4283AECA48BCBDDFCF4103160C" ma:contentTypeVersion="2" ma:contentTypeDescription="Create a new document." ma:contentTypeScope="" ma:versionID="71a29f68b18f52e7e0b329625759c092">
  <xsd:schema xmlns:xsd="http://www.w3.org/2001/XMLSchema" xmlns:xs="http://www.w3.org/2001/XMLSchema" xmlns:p="http://schemas.microsoft.com/office/2006/metadata/properties" xmlns:ns2="037ba92a-5764-4297-b5f7-6ea117412624" xmlns:ns3="3a4ab234-afbc-41ab-b2db-358d80304e46" targetNamespace="http://schemas.microsoft.com/office/2006/metadata/properties" ma:root="true" ma:fieldsID="a458c3587d291faf4ca1653387720a89" ns2:_="" ns3:_="">
    <xsd:import namespace="037ba92a-5764-4297-b5f7-6ea117412624"/>
    <xsd:import namespace="3a4ab234-afbc-41ab-b2db-358d80304e46"/>
    <xsd:element name="properties">
      <xsd:complexType>
        <xsd:sequence>
          <xsd:element name="documentManagement">
            <xsd:complexType>
              <xsd:all>
                <xsd:element ref="ns2:_dlc_DocId" minOccurs="0"/>
                <xsd:element ref="ns2:_dlc_DocIdUrl" minOccurs="0"/>
                <xsd:element ref="ns2:_dlc_DocIdPersistId" minOccurs="0"/>
                <xsd:element ref="ns3: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ba92a-5764-4297-b5f7-6ea11741262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a4ab234-afbc-41ab-b2db-358d80304e46" elementFormDefault="qualified">
    <xsd:import namespace="http://schemas.microsoft.com/office/2006/documentManagement/types"/>
    <xsd:import namespace="http://schemas.microsoft.com/office/infopath/2007/PartnerControls"/>
    <xsd:element name="Document_x0020_Type" ma:index="11" nillable="true" ma:displayName="Document Type" ma:default="Main Issue" ma:description="Specify type of document to help with filtered views" ma:format="Dropdown" ma:internalName="Document_x0020_Type">
      <xsd:simpleType>
        <xsd:restriction base="dms:Choice">
          <xsd:enumeration value="Main Issue"/>
          <xsd:enumeration value="Supporting"/>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Type xmlns="3a4ab234-afbc-41ab-b2db-358d80304e46">Main Issue</Document_x0020_Type>
    <_dlc_DocId xmlns="037ba92a-5764-4297-b5f7-6ea117412624">NAYYJSKVSPAS-2-1607</_dlc_DocId>
    <_dlc_DocIdUrl xmlns="037ba92a-5764-4297-b5f7-6ea117412624">
      <Url>https://docs.uwe.ac.uk/ou/Communications/_layouts/15/DocIdRedir.aspx?ID=NAYYJSKVSPAS-2-1607</Url>
      <Description>NAYYJSKVSPAS-2-1607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E8E6867-CB65-425B-9FE8-8E2398BD0E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7ba92a-5764-4297-b5f7-6ea117412624"/>
    <ds:schemaRef ds:uri="3a4ab234-afbc-41ab-b2db-358d80304e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3.xml><?xml version="1.0" encoding="utf-8"?>
<ds:datastoreItem xmlns:ds="http://schemas.openxmlformats.org/officeDocument/2006/customXml" ds:itemID="{5B7BB7B5-274C-4E94-9498-5C5B0E448458}">
  <ds:schemaRefs>
    <ds:schemaRef ds:uri="http://schemas.microsoft.com/office/infopath/2007/PartnerControls"/>
    <ds:schemaRef ds:uri="4008ae8d-d1eb-4f33-a34c-6ad8d87baf5e"/>
    <ds:schemaRef ds:uri="http://purl.org/dc/elements/1.1/"/>
    <ds:schemaRef ds:uri="http://schemas.microsoft.com/office/2006/metadata/properties"/>
    <ds:schemaRef ds:uri="e8946c25-bf8a-4e7a-b3bc-ca2d5c690832"/>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 ds:uri="3a4ab234-afbc-41ab-b2db-358d80304e46"/>
    <ds:schemaRef ds:uri="037ba92a-5764-4297-b5f7-6ea117412624"/>
  </ds:schemaRefs>
</ds:datastoreItem>
</file>

<file path=customXml/itemProps4.xml><?xml version="1.0" encoding="utf-8"?>
<ds:datastoreItem xmlns:ds="http://schemas.openxmlformats.org/officeDocument/2006/customXml" ds:itemID="{9C1BD8E8-8FE6-44FD-93B8-26B3FBF5E29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2869</TotalTime>
  <Words>3182</Words>
  <Application>Microsoft Office PowerPoint</Application>
  <PresentationFormat>Widescreen</PresentationFormat>
  <Paragraphs>373</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ＭＳ Ｐゴシック</vt:lpstr>
      <vt:lpstr>Arial</vt:lpstr>
      <vt:lpstr>Calibri</vt:lpstr>
      <vt:lpstr>Calibri Light</vt:lpstr>
      <vt:lpstr>Courier New</vt:lpstr>
      <vt:lpstr>Symbol</vt:lpstr>
      <vt:lpstr>Tahoma</vt:lpstr>
      <vt:lpstr>Times New Roman</vt:lpstr>
      <vt:lpstr>Trebuchet MS</vt:lpstr>
      <vt:lpstr>Custom Design</vt:lpstr>
      <vt:lpstr>PowerPoint Presentation</vt:lpstr>
      <vt:lpstr>PowerPoint Presentation</vt:lpstr>
      <vt:lpstr>The Research Process </vt:lpstr>
      <vt:lpstr>PowerPoint Presentation</vt:lpstr>
      <vt:lpstr>Scoping review</vt:lpstr>
      <vt:lpstr>Initial scoping review findings</vt:lpstr>
      <vt:lpstr>PowerPoint Presentation</vt:lpstr>
      <vt:lpstr>PowerPoint Presentation</vt:lpstr>
      <vt:lpstr>Study recruitment</vt:lpstr>
      <vt:lpstr>Who was Interviewed?</vt:lpstr>
      <vt:lpstr>Who was Interviewed?</vt:lpstr>
      <vt:lpstr>Emerging Themes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dc:title>
  <dc:creator>Kirstin Barnett</dc:creator>
  <cp:lastModifiedBy>Helen Dunderdale</cp:lastModifiedBy>
  <cp:revision>1496</cp:revision>
  <cp:lastPrinted>2016-09-22T10:08:48Z</cp:lastPrinted>
  <dcterms:created xsi:type="dcterms:W3CDTF">2019-12-19T16:11:00Z</dcterms:created>
  <dcterms:modified xsi:type="dcterms:W3CDTF">2024-07-17T09:47:57Z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0x01010072FC3F4283AECA48BCBDDFCF4103160C</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dlc_DocIdItemGuid">
    <vt:lpwstr>92b62471-39f3-4a69-a39f-84f531c66971</vt:lpwstr>
  </property>
</Properties>
</file>