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9" r:id="rId2"/>
    <p:sldId id="257" r:id="rId3"/>
    <p:sldId id="258"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E69A"/>
    <a:srgbClr val="941100"/>
    <a:srgbClr val="94165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259"/>
    <p:restoredTop sz="94700"/>
  </p:normalViewPr>
  <p:slideViewPr>
    <p:cSldViewPr snapToGrid="0">
      <p:cViewPr varScale="1">
        <p:scale>
          <a:sx n="108" d="100"/>
          <a:sy n="108" d="100"/>
        </p:scale>
        <p:origin x="756" y="102"/>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C70945-9A99-5A44-E8EC-A335B772B61A}"/>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A6DACF5F-0111-D0B0-1A3F-62A48D40BFA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FFD3ED79-21D9-A28A-3BBE-E8998F5A7413}"/>
              </a:ext>
            </a:extLst>
          </p:cNvPr>
          <p:cNvSpPr>
            <a:spLocks noGrp="1"/>
          </p:cNvSpPr>
          <p:nvPr>
            <p:ph type="dt" sz="half" idx="10"/>
          </p:nvPr>
        </p:nvSpPr>
        <p:spPr/>
        <p:txBody>
          <a:bodyPr/>
          <a:lstStyle/>
          <a:p>
            <a:fld id="{C4560E89-2967-BC44-BE63-F2A81ED64C23}" type="datetimeFigureOut">
              <a:rPr lang="en-GB" smtClean="0"/>
              <a:t>09/08/2024</a:t>
            </a:fld>
            <a:endParaRPr lang="en-GB"/>
          </a:p>
        </p:txBody>
      </p:sp>
      <p:sp>
        <p:nvSpPr>
          <p:cNvPr id="5" name="Footer Placeholder 4">
            <a:extLst>
              <a:ext uri="{FF2B5EF4-FFF2-40B4-BE49-F238E27FC236}">
                <a16:creationId xmlns:a16="http://schemas.microsoft.com/office/drawing/2014/main" id="{7BF0996F-3AEE-E98B-5936-5AADEB03762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496E762-461E-C626-4C44-4A97046A5A0F}"/>
              </a:ext>
            </a:extLst>
          </p:cNvPr>
          <p:cNvSpPr>
            <a:spLocks noGrp="1"/>
          </p:cNvSpPr>
          <p:nvPr>
            <p:ph type="sldNum" sz="quarter" idx="12"/>
          </p:nvPr>
        </p:nvSpPr>
        <p:spPr/>
        <p:txBody>
          <a:bodyPr/>
          <a:lstStyle/>
          <a:p>
            <a:fld id="{C9426D1C-106E-014A-B54B-14911DED9C6E}" type="slidenum">
              <a:rPr lang="en-GB" smtClean="0"/>
              <a:t>‹#›</a:t>
            </a:fld>
            <a:endParaRPr lang="en-GB"/>
          </a:p>
        </p:txBody>
      </p:sp>
    </p:spTree>
    <p:extLst>
      <p:ext uri="{BB962C8B-B14F-4D97-AF65-F5344CB8AC3E}">
        <p14:creationId xmlns:p14="http://schemas.microsoft.com/office/powerpoint/2010/main" val="840093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3C1573-1EC8-3CCC-9095-9700EAED34D1}"/>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3062E394-3AF0-1D80-2DEA-C5FC1DA87114}"/>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280DC1CF-BD8B-89AB-0B9F-D83564E2137B}"/>
              </a:ext>
            </a:extLst>
          </p:cNvPr>
          <p:cNvSpPr>
            <a:spLocks noGrp="1"/>
          </p:cNvSpPr>
          <p:nvPr>
            <p:ph type="dt" sz="half" idx="10"/>
          </p:nvPr>
        </p:nvSpPr>
        <p:spPr/>
        <p:txBody>
          <a:bodyPr/>
          <a:lstStyle/>
          <a:p>
            <a:fld id="{C4560E89-2967-BC44-BE63-F2A81ED64C23}" type="datetimeFigureOut">
              <a:rPr lang="en-GB" smtClean="0"/>
              <a:t>09/08/2024</a:t>
            </a:fld>
            <a:endParaRPr lang="en-GB"/>
          </a:p>
        </p:txBody>
      </p:sp>
      <p:sp>
        <p:nvSpPr>
          <p:cNvPr id="5" name="Footer Placeholder 4">
            <a:extLst>
              <a:ext uri="{FF2B5EF4-FFF2-40B4-BE49-F238E27FC236}">
                <a16:creationId xmlns:a16="http://schemas.microsoft.com/office/drawing/2014/main" id="{F32FABFC-07B8-E1DE-00F3-F54055E9EA1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FC74948-C145-6EB8-B04A-BCFA829C51DE}"/>
              </a:ext>
            </a:extLst>
          </p:cNvPr>
          <p:cNvSpPr>
            <a:spLocks noGrp="1"/>
          </p:cNvSpPr>
          <p:nvPr>
            <p:ph type="sldNum" sz="quarter" idx="12"/>
          </p:nvPr>
        </p:nvSpPr>
        <p:spPr/>
        <p:txBody>
          <a:bodyPr/>
          <a:lstStyle/>
          <a:p>
            <a:fld id="{C9426D1C-106E-014A-B54B-14911DED9C6E}" type="slidenum">
              <a:rPr lang="en-GB" smtClean="0"/>
              <a:t>‹#›</a:t>
            </a:fld>
            <a:endParaRPr lang="en-GB"/>
          </a:p>
        </p:txBody>
      </p:sp>
    </p:spTree>
    <p:extLst>
      <p:ext uri="{BB962C8B-B14F-4D97-AF65-F5344CB8AC3E}">
        <p14:creationId xmlns:p14="http://schemas.microsoft.com/office/powerpoint/2010/main" val="24180007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6124772-3FA4-94B3-523F-6BA5D156C3C1}"/>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2DAF5978-9DC6-E0E2-26E0-1A3B254090F2}"/>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E37217DD-7FAE-B02C-C703-75A5D642D96D}"/>
              </a:ext>
            </a:extLst>
          </p:cNvPr>
          <p:cNvSpPr>
            <a:spLocks noGrp="1"/>
          </p:cNvSpPr>
          <p:nvPr>
            <p:ph type="dt" sz="half" idx="10"/>
          </p:nvPr>
        </p:nvSpPr>
        <p:spPr/>
        <p:txBody>
          <a:bodyPr/>
          <a:lstStyle/>
          <a:p>
            <a:fld id="{C4560E89-2967-BC44-BE63-F2A81ED64C23}" type="datetimeFigureOut">
              <a:rPr lang="en-GB" smtClean="0"/>
              <a:t>09/08/2024</a:t>
            </a:fld>
            <a:endParaRPr lang="en-GB"/>
          </a:p>
        </p:txBody>
      </p:sp>
      <p:sp>
        <p:nvSpPr>
          <p:cNvPr id="5" name="Footer Placeholder 4">
            <a:extLst>
              <a:ext uri="{FF2B5EF4-FFF2-40B4-BE49-F238E27FC236}">
                <a16:creationId xmlns:a16="http://schemas.microsoft.com/office/drawing/2014/main" id="{496865E9-739F-8EB3-D408-36F802EAE2C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073B8D0-92A4-F4C2-D6E7-38EC8B46FE55}"/>
              </a:ext>
            </a:extLst>
          </p:cNvPr>
          <p:cNvSpPr>
            <a:spLocks noGrp="1"/>
          </p:cNvSpPr>
          <p:nvPr>
            <p:ph type="sldNum" sz="quarter" idx="12"/>
          </p:nvPr>
        </p:nvSpPr>
        <p:spPr/>
        <p:txBody>
          <a:bodyPr/>
          <a:lstStyle/>
          <a:p>
            <a:fld id="{C9426D1C-106E-014A-B54B-14911DED9C6E}" type="slidenum">
              <a:rPr lang="en-GB" smtClean="0"/>
              <a:t>‹#›</a:t>
            </a:fld>
            <a:endParaRPr lang="en-GB"/>
          </a:p>
        </p:txBody>
      </p:sp>
    </p:spTree>
    <p:extLst>
      <p:ext uri="{BB962C8B-B14F-4D97-AF65-F5344CB8AC3E}">
        <p14:creationId xmlns:p14="http://schemas.microsoft.com/office/powerpoint/2010/main" val="24765267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CF095C-A128-4388-FCBB-0895E30EECC0}"/>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388FFAA4-6B1A-85E1-122E-E8CFA761FAAE}"/>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EB7ED520-3777-7218-4C49-420F8D052AF1}"/>
              </a:ext>
            </a:extLst>
          </p:cNvPr>
          <p:cNvSpPr>
            <a:spLocks noGrp="1"/>
          </p:cNvSpPr>
          <p:nvPr>
            <p:ph type="dt" sz="half" idx="10"/>
          </p:nvPr>
        </p:nvSpPr>
        <p:spPr/>
        <p:txBody>
          <a:bodyPr/>
          <a:lstStyle/>
          <a:p>
            <a:fld id="{C4560E89-2967-BC44-BE63-F2A81ED64C23}" type="datetimeFigureOut">
              <a:rPr lang="en-GB" smtClean="0"/>
              <a:t>09/08/2024</a:t>
            </a:fld>
            <a:endParaRPr lang="en-GB"/>
          </a:p>
        </p:txBody>
      </p:sp>
      <p:sp>
        <p:nvSpPr>
          <p:cNvPr id="5" name="Footer Placeholder 4">
            <a:extLst>
              <a:ext uri="{FF2B5EF4-FFF2-40B4-BE49-F238E27FC236}">
                <a16:creationId xmlns:a16="http://schemas.microsoft.com/office/drawing/2014/main" id="{E1EF8723-83F8-6F43-BFE2-993F87D548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BE9ECBE-5051-D245-80BC-A3EBDCFC8B39}"/>
              </a:ext>
            </a:extLst>
          </p:cNvPr>
          <p:cNvSpPr>
            <a:spLocks noGrp="1"/>
          </p:cNvSpPr>
          <p:nvPr>
            <p:ph type="sldNum" sz="quarter" idx="12"/>
          </p:nvPr>
        </p:nvSpPr>
        <p:spPr/>
        <p:txBody>
          <a:bodyPr/>
          <a:lstStyle/>
          <a:p>
            <a:fld id="{C9426D1C-106E-014A-B54B-14911DED9C6E}" type="slidenum">
              <a:rPr lang="en-GB" smtClean="0"/>
              <a:t>‹#›</a:t>
            </a:fld>
            <a:endParaRPr lang="en-GB"/>
          </a:p>
        </p:txBody>
      </p:sp>
    </p:spTree>
    <p:extLst>
      <p:ext uri="{BB962C8B-B14F-4D97-AF65-F5344CB8AC3E}">
        <p14:creationId xmlns:p14="http://schemas.microsoft.com/office/powerpoint/2010/main" val="31545770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F47A24-2018-6BCD-8CC1-D5F7A6BC21C7}"/>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603ED68E-EE19-8862-E46F-CA240675C4B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6CA4E370-F6A3-DBB9-4385-A738F9E8AF49}"/>
              </a:ext>
            </a:extLst>
          </p:cNvPr>
          <p:cNvSpPr>
            <a:spLocks noGrp="1"/>
          </p:cNvSpPr>
          <p:nvPr>
            <p:ph type="dt" sz="half" idx="10"/>
          </p:nvPr>
        </p:nvSpPr>
        <p:spPr/>
        <p:txBody>
          <a:bodyPr/>
          <a:lstStyle/>
          <a:p>
            <a:fld id="{C4560E89-2967-BC44-BE63-F2A81ED64C23}" type="datetimeFigureOut">
              <a:rPr lang="en-GB" smtClean="0"/>
              <a:t>09/08/2024</a:t>
            </a:fld>
            <a:endParaRPr lang="en-GB"/>
          </a:p>
        </p:txBody>
      </p:sp>
      <p:sp>
        <p:nvSpPr>
          <p:cNvPr id="5" name="Footer Placeholder 4">
            <a:extLst>
              <a:ext uri="{FF2B5EF4-FFF2-40B4-BE49-F238E27FC236}">
                <a16:creationId xmlns:a16="http://schemas.microsoft.com/office/drawing/2014/main" id="{F5C273B6-8DB7-7F35-14A1-584B5AD4A79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A294A4E-346D-28DD-0914-275FB860A89F}"/>
              </a:ext>
            </a:extLst>
          </p:cNvPr>
          <p:cNvSpPr>
            <a:spLocks noGrp="1"/>
          </p:cNvSpPr>
          <p:nvPr>
            <p:ph type="sldNum" sz="quarter" idx="12"/>
          </p:nvPr>
        </p:nvSpPr>
        <p:spPr/>
        <p:txBody>
          <a:bodyPr/>
          <a:lstStyle/>
          <a:p>
            <a:fld id="{C9426D1C-106E-014A-B54B-14911DED9C6E}" type="slidenum">
              <a:rPr lang="en-GB" smtClean="0"/>
              <a:t>‹#›</a:t>
            </a:fld>
            <a:endParaRPr lang="en-GB"/>
          </a:p>
        </p:txBody>
      </p:sp>
    </p:spTree>
    <p:extLst>
      <p:ext uri="{BB962C8B-B14F-4D97-AF65-F5344CB8AC3E}">
        <p14:creationId xmlns:p14="http://schemas.microsoft.com/office/powerpoint/2010/main" val="34247544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8AE67-6A30-DE25-7576-9AAB11DE56E0}"/>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92BCD000-4AC7-69DB-49A7-C5961A011A27}"/>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108FAAF1-ADD1-DA2A-46B8-A8F94FDF8D2A}"/>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A8E5251A-9BCB-58A3-CA65-FD9EC6650D85}"/>
              </a:ext>
            </a:extLst>
          </p:cNvPr>
          <p:cNvSpPr>
            <a:spLocks noGrp="1"/>
          </p:cNvSpPr>
          <p:nvPr>
            <p:ph type="dt" sz="half" idx="10"/>
          </p:nvPr>
        </p:nvSpPr>
        <p:spPr/>
        <p:txBody>
          <a:bodyPr/>
          <a:lstStyle/>
          <a:p>
            <a:fld id="{C4560E89-2967-BC44-BE63-F2A81ED64C23}" type="datetimeFigureOut">
              <a:rPr lang="en-GB" smtClean="0"/>
              <a:t>09/08/2024</a:t>
            </a:fld>
            <a:endParaRPr lang="en-GB"/>
          </a:p>
        </p:txBody>
      </p:sp>
      <p:sp>
        <p:nvSpPr>
          <p:cNvPr id="6" name="Footer Placeholder 5">
            <a:extLst>
              <a:ext uri="{FF2B5EF4-FFF2-40B4-BE49-F238E27FC236}">
                <a16:creationId xmlns:a16="http://schemas.microsoft.com/office/drawing/2014/main" id="{2030AE6D-2A75-6E35-E0BA-5FA4EE56632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42C38E4-E739-820F-EE60-2B2332594E22}"/>
              </a:ext>
            </a:extLst>
          </p:cNvPr>
          <p:cNvSpPr>
            <a:spLocks noGrp="1"/>
          </p:cNvSpPr>
          <p:nvPr>
            <p:ph type="sldNum" sz="quarter" idx="12"/>
          </p:nvPr>
        </p:nvSpPr>
        <p:spPr/>
        <p:txBody>
          <a:bodyPr/>
          <a:lstStyle/>
          <a:p>
            <a:fld id="{C9426D1C-106E-014A-B54B-14911DED9C6E}" type="slidenum">
              <a:rPr lang="en-GB" smtClean="0"/>
              <a:t>‹#›</a:t>
            </a:fld>
            <a:endParaRPr lang="en-GB"/>
          </a:p>
        </p:txBody>
      </p:sp>
    </p:spTree>
    <p:extLst>
      <p:ext uri="{BB962C8B-B14F-4D97-AF65-F5344CB8AC3E}">
        <p14:creationId xmlns:p14="http://schemas.microsoft.com/office/powerpoint/2010/main" val="2616605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C20A53-7C03-2C46-4E45-22A0A109E715}"/>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A1A5E5F6-6309-AC97-F848-049D39415D4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834F027E-5E33-929A-E9DB-D1DC3A532E88}"/>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57CBC79B-FD66-8188-6B97-1B9A3BF21AB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D4AF313B-F875-3338-ADE6-0A396AE940A1}"/>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EF0D6DAC-CA58-B0FB-90B9-7C5DE14F29FB}"/>
              </a:ext>
            </a:extLst>
          </p:cNvPr>
          <p:cNvSpPr>
            <a:spLocks noGrp="1"/>
          </p:cNvSpPr>
          <p:nvPr>
            <p:ph type="dt" sz="half" idx="10"/>
          </p:nvPr>
        </p:nvSpPr>
        <p:spPr/>
        <p:txBody>
          <a:bodyPr/>
          <a:lstStyle/>
          <a:p>
            <a:fld id="{C4560E89-2967-BC44-BE63-F2A81ED64C23}" type="datetimeFigureOut">
              <a:rPr lang="en-GB" smtClean="0"/>
              <a:t>09/08/2024</a:t>
            </a:fld>
            <a:endParaRPr lang="en-GB"/>
          </a:p>
        </p:txBody>
      </p:sp>
      <p:sp>
        <p:nvSpPr>
          <p:cNvPr id="8" name="Footer Placeholder 7">
            <a:extLst>
              <a:ext uri="{FF2B5EF4-FFF2-40B4-BE49-F238E27FC236}">
                <a16:creationId xmlns:a16="http://schemas.microsoft.com/office/drawing/2014/main" id="{ED7A5BF2-B3D1-4832-EC7C-F67736291CF8}"/>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FEC4389D-D5E1-4D45-CF35-041C2083FCBC}"/>
              </a:ext>
            </a:extLst>
          </p:cNvPr>
          <p:cNvSpPr>
            <a:spLocks noGrp="1"/>
          </p:cNvSpPr>
          <p:nvPr>
            <p:ph type="sldNum" sz="quarter" idx="12"/>
          </p:nvPr>
        </p:nvSpPr>
        <p:spPr/>
        <p:txBody>
          <a:bodyPr/>
          <a:lstStyle/>
          <a:p>
            <a:fld id="{C9426D1C-106E-014A-B54B-14911DED9C6E}" type="slidenum">
              <a:rPr lang="en-GB" smtClean="0"/>
              <a:t>‹#›</a:t>
            </a:fld>
            <a:endParaRPr lang="en-GB"/>
          </a:p>
        </p:txBody>
      </p:sp>
    </p:spTree>
    <p:extLst>
      <p:ext uri="{BB962C8B-B14F-4D97-AF65-F5344CB8AC3E}">
        <p14:creationId xmlns:p14="http://schemas.microsoft.com/office/powerpoint/2010/main" val="38483720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67190A-5869-D981-DB5D-5EC65C6A2288}"/>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2BE35E94-24F5-D8FD-FB7F-FEF67D014801}"/>
              </a:ext>
            </a:extLst>
          </p:cNvPr>
          <p:cNvSpPr>
            <a:spLocks noGrp="1"/>
          </p:cNvSpPr>
          <p:nvPr>
            <p:ph type="dt" sz="half" idx="10"/>
          </p:nvPr>
        </p:nvSpPr>
        <p:spPr/>
        <p:txBody>
          <a:bodyPr/>
          <a:lstStyle/>
          <a:p>
            <a:fld id="{C4560E89-2967-BC44-BE63-F2A81ED64C23}" type="datetimeFigureOut">
              <a:rPr lang="en-GB" smtClean="0"/>
              <a:t>09/08/2024</a:t>
            </a:fld>
            <a:endParaRPr lang="en-GB"/>
          </a:p>
        </p:txBody>
      </p:sp>
      <p:sp>
        <p:nvSpPr>
          <p:cNvPr id="4" name="Footer Placeholder 3">
            <a:extLst>
              <a:ext uri="{FF2B5EF4-FFF2-40B4-BE49-F238E27FC236}">
                <a16:creationId xmlns:a16="http://schemas.microsoft.com/office/drawing/2014/main" id="{D1682902-61F9-FAE3-CE45-503D63E032E2}"/>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E7B65FFB-61C3-AFBF-CD9A-806CBD410012}"/>
              </a:ext>
            </a:extLst>
          </p:cNvPr>
          <p:cNvSpPr>
            <a:spLocks noGrp="1"/>
          </p:cNvSpPr>
          <p:nvPr>
            <p:ph type="sldNum" sz="quarter" idx="12"/>
          </p:nvPr>
        </p:nvSpPr>
        <p:spPr/>
        <p:txBody>
          <a:bodyPr/>
          <a:lstStyle/>
          <a:p>
            <a:fld id="{C9426D1C-106E-014A-B54B-14911DED9C6E}" type="slidenum">
              <a:rPr lang="en-GB" smtClean="0"/>
              <a:t>‹#›</a:t>
            </a:fld>
            <a:endParaRPr lang="en-GB"/>
          </a:p>
        </p:txBody>
      </p:sp>
    </p:spTree>
    <p:extLst>
      <p:ext uri="{BB962C8B-B14F-4D97-AF65-F5344CB8AC3E}">
        <p14:creationId xmlns:p14="http://schemas.microsoft.com/office/powerpoint/2010/main" val="23014825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A8CDFC9-C8AB-1944-2676-C29FC0B6F46D}"/>
              </a:ext>
            </a:extLst>
          </p:cNvPr>
          <p:cNvSpPr>
            <a:spLocks noGrp="1"/>
          </p:cNvSpPr>
          <p:nvPr>
            <p:ph type="dt" sz="half" idx="10"/>
          </p:nvPr>
        </p:nvSpPr>
        <p:spPr/>
        <p:txBody>
          <a:bodyPr/>
          <a:lstStyle/>
          <a:p>
            <a:fld id="{C4560E89-2967-BC44-BE63-F2A81ED64C23}" type="datetimeFigureOut">
              <a:rPr lang="en-GB" smtClean="0"/>
              <a:t>09/08/2024</a:t>
            </a:fld>
            <a:endParaRPr lang="en-GB"/>
          </a:p>
        </p:txBody>
      </p:sp>
      <p:sp>
        <p:nvSpPr>
          <p:cNvPr id="3" name="Footer Placeholder 2">
            <a:extLst>
              <a:ext uri="{FF2B5EF4-FFF2-40B4-BE49-F238E27FC236}">
                <a16:creationId xmlns:a16="http://schemas.microsoft.com/office/drawing/2014/main" id="{9143BEE6-4124-1022-26A8-C46982F7B7F2}"/>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82E6B89-2F48-DD5F-5A16-A1CB09EA655B}"/>
              </a:ext>
            </a:extLst>
          </p:cNvPr>
          <p:cNvSpPr>
            <a:spLocks noGrp="1"/>
          </p:cNvSpPr>
          <p:nvPr>
            <p:ph type="sldNum" sz="quarter" idx="12"/>
          </p:nvPr>
        </p:nvSpPr>
        <p:spPr/>
        <p:txBody>
          <a:bodyPr/>
          <a:lstStyle/>
          <a:p>
            <a:fld id="{C9426D1C-106E-014A-B54B-14911DED9C6E}" type="slidenum">
              <a:rPr lang="en-GB" smtClean="0"/>
              <a:t>‹#›</a:t>
            </a:fld>
            <a:endParaRPr lang="en-GB"/>
          </a:p>
        </p:txBody>
      </p:sp>
    </p:spTree>
    <p:extLst>
      <p:ext uri="{BB962C8B-B14F-4D97-AF65-F5344CB8AC3E}">
        <p14:creationId xmlns:p14="http://schemas.microsoft.com/office/powerpoint/2010/main" val="21629193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05DB34-26E7-1408-0C78-CC363CCB8770}"/>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1E5E5D42-34EA-4885-ACC2-D0E469DEFAD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5241AB50-F09B-7682-AC0C-3DCEB115F8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D9F3AADF-7B92-842E-F02C-281CFD0B7889}"/>
              </a:ext>
            </a:extLst>
          </p:cNvPr>
          <p:cNvSpPr>
            <a:spLocks noGrp="1"/>
          </p:cNvSpPr>
          <p:nvPr>
            <p:ph type="dt" sz="half" idx="10"/>
          </p:nvPr>
        </p:nvSpPr>
        <p:spPr/>
        <p:txBody>
          <a:bodyPr/>
          <a:lstStyle/>
          <a:p>
            <a:fld id="{C4560E89-2967-BC44-BE63-F2A81ED64C23}" type="datetimeFigureOut">
              <a:rPr lang="en-GB" smtClean="0"/>
              <a:t>09/08/2024</a:t>
            </a:fld>
            <a:endParaRPr lang="en-GB"/>
          </a:p>
        </p:txBody>
      </p:sp>
      <p:sp>
        <p:nvSpPr>
          <p:cNvPr id="6" name="Footer Placeholder 5">
            <a:extLst>
              <a:ext uri="{FF2B5EF4-FFF2-40B4-BE49-F238E27FC236}">
                <a16:creationId xmlns:a16="http://schemas.microsoft.com/office/drawing/2014/main" id="{C7EE6B5F-0D54-4535-B2E6-4C4DDCEECF2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089401F-77F2-5F28-2E3F-89DB6FF9C97D}"/>
              </a:ext>
            </a:extLst>
          </p:cNvPr>
          <p:cNvSpPr>
            <a:spLocks noGrp="1"/>
          </p:cNvSpPr>
          <p:nvPr>
            <p:ph type="sldNum" sz="quarter" idx="12"/>
          </p:nvPr>
        </p:nvSpPr>
        <p:spPr/>
        <p:txBody>
          <a:bodyPr/>
          <a:lstStyle/>
          <a:p>
            <a:fld id="{C9426D1C-106E-014A-B54B-14911DED9C6E}" type="slidenum">
              <a:rPr lang="en-GB" smtClean="0"/>
              <a:t>‹#›</a:t>
            </a:fld>
            <a:endParaRPr lang="en-GB"/>
          </a:p>
        </p:txBody>
      </p:sp>
    </p:spTree>
    <p:extLst>
      <p:ext uri="{BB962C8B-B14F-4D97-AF65-F5344CB8AC3E}">
        <p14:creationId xmlns:p14="http://schemas.microsoft.com/office/powerpoint/2010/main" val="38815990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5E4F44-B04B-F7EE-F06B-7CB9669BB76C}"/>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A5FA5C6E-A7E1-3B01-C21E-25479FF093A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D455F4E5-1D73-9485-D212-086BC1D243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73B5B66A-76B8-3BA9-47E6-ECBA0B9877C1}"/>
              </a:ext>
            </a:extLst>
          </p:cNvPr>
          <p:cNvSpPr>
            <a:spLocks noGrp="1"/>
          </p:cNvSpPr>
          <p:nvPr>
            <p:ph type="dt" sz="half" idx="10"/>
          </p:nvPr>
        </p:nvSpPr>
        <p:spPr/>
        <p:txBody>
          <a:bodyPr/>
          <a:lstStyle/>
          <a:p>
            <a:fld id="{C4560E89-2967-BC44-BE63-F2A81ED64C23}" type="datetimeFigureOut">
              <a:rPr lang="en-GB" smtClean="0"/>
              <a:t>09/08/2024</a:t>
            </a:fld>
            <a:endParaRPr lang="en-GB"/>
          </a:p>
        </p:txBody>
      </p:sp>
      <p:sp>
        <p:nvSpPr>
          <p:cNvPr id="6" name="Footer Placeholder 5">
            <a:extLst>
              <a:ext uri="{FF2B5EF4-FFF2-40B4-BE49-F238E27FC236}">
                <a16:creationId xmlns:a16="http://schemas.microsoft.com/office/drawing/2014/main" id="{04780AB0-6DB7-49FA-AE33-00096C400BA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9BE4E36-CCCB-964C-A600-920A921CF01C}"/>
              </a:ext>
            </a:extLst>
          </p:cNvPr>
          <p:cNvSpPr>
            <a:spLocks noGrp="1"/>
          </p:cNvSpPr>
          <p:nvPr>
            <p:ph type="sldNum" sz="quarter" idx="12"/>
          </p:nvPr>
        </p:nvSpPr>
        <p:spPr/>
        <p:txBody>
          <a:bodyPr/>
          <a:lstStyle/>
          <a:p>
            <a:fld id="{C9426D1C-106E-014A-B54B-14911DED9C6E}" type="slidenum">
              <a:rPr lang="en-GB" smtClean="0"/>
              <a:t>‹#›</a:t>
            </a:fld>
            <a:endParaRPr lang="en-GB"/>
          </a:p>
        </p:txBody>
      </p:sp>
    </p:spTree>
    <p:extLst>
      <p:ext uri="{BB962C8B-B14F-4D97-AF65-F5344CB8AC3E}">
        <p14:creationId xmlns:p14="http://schemas.microsoft.com/office/powerpoint/2010/main" val="18686891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88A016C-6E4D-3AB8-6789-B55570EF948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39AC3A0B-AEFF-E697-CACD-1F6951A3AC3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3D8EDF55-BBEC-6ACE-55BF-12A0F0BA898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560E89-2967-BC44-BE63-F2A81ED64C23}" type="datetimeFigureOut">
              <a:rPr lang="en-GB" smtClean="0"/>
              <a:t>09/08/2024</a:t>
            </a:fld>
            <a:endParaRPr lang="en-GB"/>
          </a:p>
        </p:txBody>
      </p:sp>
      <p:sp>
        <p:nvSpPr>
          <p:cNvPr id="5" name="Footer Placeholder 4">
            <a:extLst>
              <a:ext uri="{FF2B5EF4-FFF2-40B4-BE49-F238E27FC236}">
                <a16:creationId xmlns:a16="http://schemas.microsoft.com/office/drawing/2014/main" id="{39086E65-CDAB-763E-1488-C8917799C46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4820D4FA-ADAD-E790-D45A-FD7BCCB8C51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426D1C-106E-014A-B54B-14911DED9C6E}" type="slidenum">
              <a:rPr lang="en-GB" smtClean="0"/>
              <a:t>‹#›</a:t>
            </a:fld>
            <a:endParaRPr lang="en-GB"/>
          </a:p>
        </p:txBody>
      </p:sp>
    </p:spTree>
    <p:extLst>
      <p:ext uri="{BB962C8B-B14F-4D97-AF65-F5344CB8AC3E}">
        <p14:creationId xmlns:p14="http://schemas.microsoft.com/office/powerpoint/2010/main" val="16726070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BAE60439-812F-A8A9-A216-43733AA79E66}"/>
              </a:ext>
            </a:extLst>
          </p:cNvPr>
          <p:cNvSpPr txBox="1"/>
          <p:nvPr/>
        </p:nvSpPr>
        <p:spPr>
          <a:xfrm>
            <a:off x="10920845" y="197427"/>
            <a:ext cx="1079142" cy="369332"/>
          </a:xfrm>
          <a:prstGeom prst="rect">
            <a:avLst/>
          </a:prstGeom>
          <a:noFill/>
        </p:spPr>
        <p:txBody>
          <a:bodyPr wrap="none" rtlCol="0">
            <a:spAutoFit/>
          </a:bodyPr>
          <a:lstStyle/>
          <a:p>
            <a:r>
              <a:rPr lang="en-GB" dirty="0"/>
              <a:t>CURRENT</a:t>
            </a:r>
          </a:p>
        </p:txBody>
      </p:sp>
      <p:pic>
        <p:nvPicPr>
          <p:cNvPr id="6" name="Picture 5" descr="Diagram&#10;&#10;Description automatically generated">
            <a:extLst>
              <a:ext uri="{FF2B5EF4-FFF2-40B4-BE49-F238E27FC236}">
                <a16:creationId xmlns:a16="http://schemas.microsoft.com/office/drawing/2014/main" id="{C01E33C4-DE1A-5DB4-055E-65FE3E6A27B3}"/>
              </a:ext>
            </a:extLst>
          </p:cNvPr>
          <p:cNvPicPr>
            <a:picLocks noChangeAspect="1"/>
          </p:cNvPicPr>
          <p:nvPr/>
        </p:nvPicPr>
        <p:blipFill>
          <a:blip r:embed="rId2"/>
          <a:stretch>
            <a:fillRect/>
          </a:stretch>
        </p:blipFill>
        <p:spPr>
          <a:xfrm>
            <a:off x="1182399" y="0"/>
            <a:ext cx="9827202" cy="6858000"/>
          </a:xfrm>
          <a:prstGeom prst="rect">
            <a:avLst/>
          </a:prstGeom>
        </p:spPr>
      </p:pic>
    </p:spTree>
    <p:extLst>
      <p:ext uri="{BB962C8B-B14F-4D97-AF65-F5344CB8AC3E}">
        <p14:creationId xmlns:p14="http://schemas.microsoft.com/office/powerpoint/2010/main" val="2926295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6C9F1F8A-589E-DFED-EE9B-D85183B0642E}"/>
              </a:ext>
            </a:extLst>
          </p:cNvPr>
          <p:cNvGraphicFramePr>
            <a:graphicFrameLocks noGrp="1"/>
          </p:cNvGraphicFramePr>
          <p:nvPr>
            <p:extLst>
              <p:ext uri="{D42A27DB-BD31-4B8C-83A1-F6EECF244321}">
                <p14:modId xmlns:p14="http://schemas.microsoft.com/office/powerpoint/2010/main" val="2861701537"/>
              </p:ext>
            </p:extLst>
          </p:nvPr>
        </p:nvGraphicFramePr>
        <p:xfrm>
          <a:off x="336215" y="448867"/>
          <a:ext cx="10395147" cy="5331372"/>
        </p:xfrm>
        <a:graphic>
          <a:graphicData uri="http://schemas.openxmlformats.org/drawingml/2006/table">
            <a:tbl>
              <a:tblPr firstRow="1" firstCol="1" bandRow="1">
                <a:tableStyleId>{5C22544A-7EE6-4342-B048-85BDC9FD1C3A}</a:tableStyleId>
              </a:tblPr>
              <a:tblGrid>
                <a:gridCol w="410605">
                  <a:extLst>
                    <a:ext uri="{9D8B030D-6E8A-4147-A177-3AD203B41FA5}">
                      <a16:colId xmlns:a16="http://schemas.microsoft.com/office/drawing/2014/main" val="2767238519"/>
                    </a:ext>
                  </a:extLst>
                </a:gridCol>
                <a:gridCol w="398909">
                  <a:extLst>
                    <a:ext uri="{9D8B030D-6E8A-4147-A177-3AD203B41FA5}">
                      <a16:colId xmlns:a16="http://schemas.microsoft.com/office/drawing/2014/main" val="2035758320"/>
                    </a:ext>
                  </a:extLst>
                </a:gridCol>
                <a:gridCol w="504507">
                  <a:extLst>
                    <a:ext uri="{9D8B030D-6E8A-4147-A177-3AD203B41FA5}">
                      <a16:colId xmlns:a16="http://schemas.microsoft.com/office/drawing/2014/main" val="1832399691"/>
                    </a:ext>
                  </a:extLst>
                </a:gridCol>
                <a:gridCol w="504507">
                  <a:extLst>
                    <a:ext uri="{9D8B030D-6E8A-4147-A177-3AD203B41FA5}">
                      <a16:colId xmlns:a16="http://schemas.microsoft.com/office/drawing/2014/main" val="1919857852"/>
                    </a:ext>
                  </a:extLst>
                </a:gridCol>
                <a:gridCol w="504507">
                  <a:extLst>
                    <a:ext uri="{9D8B030D-6E8A-4147-A177-3AD203B41FA5}">
                      <a16:colId xmlns:a16="http://schemas.microsoft.com/office/drawing/2014/main" val="4258245561"/>
                    </a:ext>
                  </a:extLst>
                </a:gridCol>
                <a:gridCol w="504507">
                  <a:extLst>
                    <a:ext uri="{9D8B030D-6E8A-4147-A177-3AD203B41FA5}">
                      <a16:colId xmlns:a16="http://schemas.microsoft.com/office/drawing/2014/main" val="2219189030"/>
                    </a:ext>
                  </a:extLst>
                </a:gridCol>
                <a:gridCol w="504507">
                  <a:extLst>
                    <a:ext uri="{9D8B030D-6E8A-4147-A177-3AD203B41FA5}">
                      <a16:colId xmlns:a16="http://schemas.microsoft.com/office/drawing/2014/main" val="3371155977"/>
                    </a:ext>
                  </a:extLst>
                </a:gridCol>
                <a:gridCol w="504507">
                  <a:extLst>
                    <a:ext uri="{9D8B030D-6E8A-4147-A177-3AD203B41FA5}">
                      <a16:colId xmlns:a16="http://schemas.microsoft.com/office/drawing/2014/main" val="1029076461"/>
                    </a:ext>
                  </a:extLst>
                </a:gridCol>
                <a:gridCol w="504507">
                  <a:extLst>
                    <a:ext uri="{9D8B030D-6E8A-4147-A177-3AD203B41FA5}">
                      <a16:colId xmlns:a16="http://schemas.microsoft.com/office/drawing/2014/main" val="2332244546"/>
                    </a:ext>
                  </a:extLst>
                </a:gridCol>
                <a:gridCol w="504507">
                  <a:extLst>
                    <a:ext uri="{9D8B030D-6E8A-4147-A177-3AD203B41FA5}">
                      <a16:colId xmlns:a16="http://schemas.microsoft.com/office/drawing/2014/main" val="1155859844"/>
                    </a:ext>
                  </a:extLst>
                </a:gridCol>
                <a:gridCol w="504507">
                  <a:extLst>
                    <a:ext uri="{9D8B030D-6E8A-4147-A177-3AD203B41FA5}">
                      <a16:colId xmlns:a16="http://schemas.microsoft.com/office/drawing/2014/main" val="1260430326"/>
                    </a:ext>
                  </a:extLst>
                </a:gridCol>
                <a:gridCol w="504507">
                  <a:extLst>
                    <a:ext uri="{9D8B030D-6E8A-4147-A177-3AD203B41FA5}">
                      <a16:colId xmlns:a16="http://schemas.microsoft.com/office/drawing/2014/main" val="1278856571"/>
                    </a:ext>
                  </a:extLst>
                </a:gridCol>
                <a:gridCol w="504507">
                  <a:extLst>
                    <a:ext uri="{9D8B030D-6E8A-4147-A177-3AD203B41FA5}">
                      <a16:colId xmlns:a16="http://schemas.microsoft.com/office/drawing/2014/main" val="2789981163"/>
                    </a:ext>
                  </a:extLst>
                </a:gridCol>
                <a:gridCol w="504507">
                  <a:extLst>
                    <a:ext uri="{9D8B030D-6E8A-4147-A177-3AD203B41FA5}">
                      <a16:colId xmlns:a16="http://schemas.microsoft.com/office/drawing/2014/main" val="2511151361"/>
                    </a:ext>
                  </a:extLst>
                </a:gridCol>
                <a:gridCol w="504507">
                  <a:extLst>
                    <a:ext uri="{9D8B030D-6E8A-4147-A177-3AD203B41FA5}">
                      <a16:colId xmlns:a16="http://schemas.microsoft.com/office/drawing/2014/main" val="3166399847"/>
                    </a:ext>
                  </a:extLst>
                </a:gridCol>
                <a:gridCol w="504507">
                  <a:extLst>
                    <a:ext uri="{9D8B030D-6E8A-4147-A177-3AD203B41FA5}">
                      <a16:colId xmlns:a16="http://schemas.microsoft.com/office/drawing/2014/main" val="297231127"/>
                    </a:ext>
                  </a:extLst>
                </a:gridCol>
                <a:gridCol w="504507">
                  <a:extLst>
                    <a:ext uri="{9D8B030D-6E8A-4147-A177-3AD203B41FA5}">
                      <a16:colId xmlns:a16="http://schemas.microsoft.com/office/drawing/2014/main" val="2514369211"/>
                    </a:ext>
                  </a:extLst>
                </a:gridCol>
                <a:gridCol w="504507">
                  <a:extLst>
                    <a:ext uri="{9D8B030D-6E8A-4147-A177-3AD203B41FA5}">
                      <a16:colId xmlns:a16="http://schemas.microsoft.com/office/drawing/2014/main" val="3743534032"/>
                    </a:ext>
                  </a:extLst>
                </a:gridCol>
                <a:gridCol w="504507">
                  <a:extLst>
                    <a:ext uri="{9D8B030D-6E8A-4147-A177-3AD203B41FA5}">
                      <a16:colId xmlns:a16="http://schemas.microsoft.com/office/drawing/2014/main" val="3847819936"/>
                    </a:ext>
                  </a:extLst>
                </a:gridCol>
                <a:gridCol w="504507">
                  <a:extLst>
                    <a:ext uri="{9D8B030D-6E8A-4147-A177-3AD203B41FA5}">
                      <a16:colId xmlns:a16="http://schemas.microsoft.com/office/drawing/2014/main" val="6387815"/>
                    </a:ext>
                  </a:extLst>
                </a:gridCol>
                <a:gridCol w="504507">
                  <a:extLst>
                    <a:ext uri="{9D8B030D-6E8A-4147-A177-3AD203B41FA5}">
                      <a16:colId xmlns:a16="http://schemas.microsoft.com/office/drawing/2014/main" val="3252964926"/>
                    </a:ext>
                  </a:extLst>
                </a:gridCol>
              </a:tblGrid>
              <a:tr h="371527">
                <a:tc>
                  <a:txBody>
                    <a:bodyPr/>
                    <a:lstStyle/>
                    <a:p>
                      <a:endParaRPr lang="en-GB" sz="1200" dirty="0"/>
                    </a:p>
                  </a:txBody>
                  <a:tcPr/>
                </a:tc>
                <a:tc gridSpan="20">
                  <a:txBody>
                    <a:bodyPr/>
                    <a:lstStyle/>
                    <a:p>
                      <a:r>
                        <a:rPr lang="en-GB" sz="1200" dirty="0"/>
                        <a:t>Melanoma patients not currently having adjuvant therapy - by overall stage </a:t>
                      </a:r>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dirty="0"/>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dirty="0"/>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dirty="0"/>
                    </a:p>
                  </a:txBody>
                  <a:tcPr/>
                </a:tc>
                <a:tc hMerge="1">
                  <a:txBody>
                    <a:bodyPr/>
                    <a:lstStyle/>
                    <a:p>
                      <a:endParaRPr lang="en-GB"/>
                    </a:p>
                  </a:txBody>
                  <a:tcPr/>
                </a:tc>
                <a:extLst>
                  <a:ext uri="{0D108BD9-81ED-4DB2-BD59-A6C34878D82A}">
                    <a16:rowId xmlns:a16="http://schemas.microsoft.com/office/drawing/2014/main" val="4175294358"/>
                  </a:ext>
                </a:extLst>
              </a:tr>
              <a:tr h="517446">
                <a:tc>
                  <a:txBody>
                    <a:bodyPr/>
                    <a:lstStyle/>
                    <a:p>
                      <a:r>
                        <a:rPr lang="en-GB" sz="1200" dirty="0"/>
                        <a:t>Year of FU</a:t>
                      </a:r>
                    </a:p>
                  </a:txBody>
                  <a:tcPr marL="36000" marR="0"/>
                </a:tc>
                <a:tc gridSpan="2">
                  <a:txBody>
                    <a:bodyPr/>
                    <a:lstStyle/>
                    <a:p>
                      <a:r>
                        <a:rPr lang="en-GB" sz="1200" dirty="0">
                          <a:solidFill>
                            <a:schemeClr val="bg1"/>
                          </a:solidFill>
                        </a:rPr>
                        <a:t>1A</a:t>
                      </a:r>
                    </a:p>
                    <a:p>
                      <a:r>
                        <a:rPr lang="en-GB" sz="1200" dirty="0">
                          <a:solidFill>
                            <a:schemeClr val="bg1"/>
                          </a:solidFill>
                        </a:rPr>
                        <a:t>or 0 with regression*</a:t>
                      </a:r>
                    </a:p>
                  </a:txBody>
                  <a:tcPr>
                    <a:solidFill>
                      <a:schemeClr val="accent1"/>
                    </a:solidFill>
                  </a:tcPr>
                </a:tc>
                <a:tc hMerge="1">
                  <a:txBody>
                    <a:bodyPr/>
                    <a:lstStyle/>
                    <a:p>
                      <a:endParaRPr lang="en-GB"/>
                    </a:p>
                  </a:txBody>
                  <a:tcPr/>
                </a:tc>
                <a:tc gridSpan="2">
                  <a:txBody>
                    <a:bodyPr/>
                    <a:lstStyle/>
                    <a:p>
                      <a:r>
                        <a:rPr lang="en-GB" sz="1200" dirty="0">
                          <a:solidFill>
                            <a:schemeClr val="bg1"/>
                          </a:solidFill>
                        </a:rPr>
                        <a:t>1B</a:t>
                      </a:r>
                    </a:p>
                    <a:p>
                      <a:r>
                        <a:rPr lang="en-GB" sz="1200" dirty="0">
                          <a:solidFill>
                            <a:schemeClr val="bg1"/>
                          </a:solidFill>
                        </a:rPr>
                        <a:t>SNB negative or not eligible </a:t>
                      </a:r>
                    </a:p>
                  </a:txBody>
                  <a:tcPr>
                    <a:solidFill>
                      <a:schemeClr val="accent1"/>
                    </a:solidFill>
                  </a:tcPr>
                </a:tc>
                <a:tc hMerge="1">
                  <a:txBody>
                    <a:bodyPr/>
                    <a:lstStyle/>
                    <a:p>
                      <a:endParaRPr lang="en-GB" sz="1200" dirty="0">
                        <a:solidFill>
                          <a:schemeClr val="bg1"/>
                        </a:solidFill>
                      </a:endParaRPr>
                    </a:p>
                  </a:txBody>
                  <a:tcPr>
                    <a:solidFill>
                      <a:schemeClr val="accent1"/>
                    </a:solidFill>
                  </a:tcPr>
                </a:tc>
                <a:tc gridSpan="2">
                  <a:txBody>
                    <a:bodyPr/>
                    <a:lstStyle/>
                    <a:p>
                      <a:r>
                        <a:rPr lang="en-GB" sz="1200" dirty="0">
                          <a:solidFill>
                            <a:schemeClr val="bg1"/>
                          </a:solidFill>
                        </a:rPr>
                        <a:t>1B</a:t>
                      </a:r>
                    </a:p>
                    <a:p>
                      <a:r>
                        <a:rPr lang="en-GB" sz="1200" dirty="0">
                          <a:solidFill>
                            <a:schemeClr val="bg1"/>
                          </a:solidFill>
                        </a:rPr>
                        <a:t>Eligible but SNB not done</a:t>
                      </a:r>
                    </a:p>
                  </a:txBody>
                  <a:tcPr>
                    <a:solidFill>
                      <a:schemeClr val="accent1"/>
                    </a:solidFill>
                  </a:tcPr>
                </a:tc>
                <a:tc hMerge="1">
                  <a:txBody>
                    <a:bodyPr/>
                    <a:lstStyle/>
                    <a:p>
                      <a:endParaRPr lang="en-GB"/>
                    </a:p>
                  </a:txBody>
                  <a:tcPr/>
                </a:tc>
                <a:tc gridSpan="2">
                  <a:txBody>
                    <a:bodyPr/>
                    <a:lstStyle/>
                    <a:p>
                      <a:r>
                        <a:rPr lang="en-GB" sz="1200" dirty="0">
                          <a:solidFill>
                            <a:schemeClr val="bg1"/>
                          </a:solidFill>
                        </a:rPr>
                        <a:t>2A</a:t>
                      </a:r>
                    </a:p>
                    <a:p>
                      <a:r>
                        <a:rPr lang="en-GB" sz="1200" dirty="0">
                          <a:solidFill>
                            <a:schemeClr val="bg1"/>
                          </a:solidFill>
                        </a:rPr>
                        <a:t>SNB</a:t>
                      </a:r>
                    </a:p>
                    <a:p>
                      <a:r>
                        <a:rPr lang="en-GB" sz="1200" dirty="0">
                          <a:solidFill>
                            <a:schemeClr val="bg1"/>
                          </a:solidFill>
                        </a:rPr>
                        <a:t>negative</a:t>
                      </a:r>
                    </a:p>
                  </a:txBody>
                  <a:tcPr>
                    <a:solidFill>
                      <a:schemeClr val="accent1"/>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solidFill>
                          <a:schemeClr val="bg1"/>
                        </a:solidFill>
                      </a:endParaRPr>
                    </a:p>
                  </a:txBody>
                  <a:tcPr>
                    <a:solidFill>
                      <a:schemeClr val="accent1"/>
                    </a:solidFill>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bg1"/>
                          </a:solidFill>
                        </a:rPr>
                        <a:t>2A</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bg1"/>
                          </a:solidFill>
                        </a:rPr>
                        <a:t>SNB not done</a:t>
                      </a:r>
                    </a:p>
                  </a:txBody>
                  <a:tcPr>
                    <a:solidFill>
                      <a:schemeClr val="accent1"/>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solidFill>
                          <a:schemeClr val="bg1"/>
                        </a:solidFill>
                      </a:endParaRPr>
                    </a:p>
                  </a:txBody>
                  <a:tcPr>
                    <a:solidFill>
                      <a:schemeClr val="accent1"/>
                    </a:solidFill>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bg1"/>
                          </a:solidFill>
                        </a:rPr>
                        <a:t>2B or 2C</a:t>
                      </a:r>
                      <a:r>
                        <a:rPr lang="en-GB" sz="1200" baseline="30000" dirty="0">
                          <a:solidFill>
                            <a:schemeClr val="bg1"/>
                          </a:solidFill>
                        </a:rPr>
                        <a:t>1</a:t>
                      </a:r>
                      <a:endParaRPr lang="en-GB" sz="1200"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bg1"/>
                          </a:solidFill>
                        </a:rPr>
                        <a:t>SNB negative</a:t>
                      </a:r>
                    </a:p>
                  </a:txBody>
                  <a:tcPr>
                    <a:solidFill>
                      <a:schemeClr val="accent1"/>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solidFill>
                          <a:schemeClr val="bg1"/>
                        </a:solidFill>
                      </a:endParaRPr>
                    </a:p>
                  </a:txBody>
                  <a:tcPr>
                    <a:solidFill>
                      <a:schemeClr val="accent1"/>
                    </a:solidFill>
                  </a:tcPr>
                </a:tc>
                <a:tc gridSpan="2">
                  <a:txBody>
                    <a:bodyPr/>
                    <a:lstStyle/>
                    <a:p>
                      <a:r>
                        <a:rPr lang="en-GB" sz="1200" dirty="0">
                          <a:solidFill>
                            <a:schemeClr val="bg1"/>
                          </a:solidFill>
                        </a:rPr>
                        <a:t>2B or 2C</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bg1"/>
                          </a:solidFill>
                        </a:rPr>
                        <a:t>SNB not done</a:t>
                      </a:r>
                    </a:p>
                  </a:txBody>
                  <a:tcPr>
                    <a:solidFill>
                      <a:schemeClr val="accent1"/>
                    </a:solidFill>
                  </a:tcPr>
                </a:tc>
                <a:tc hMerge="1">
                  <a:txBody>
                    <a:bodyPr/>
                    <a:lstStyle/>
                    <a:p>
                      <a:endParaRPr lang="en-GB" dirty="0">
                        <a:solidFill>
                          <a:schemeClr val="bg1"/>
                        </a:solidFill>
                      </a:endParaRPr>
                    </a:p>
                  </a:txBody>
                  <a:tcPr>
                    <a:solidFill>
                      <a:schemeClr val="accent1"/>
                    </a:solidFill>
                  </a:tcPr>
                </a:tc>
                <a:tc gridSpan="2">
                  <a:txBody>
                    <a:bodyPr/>
                    <a:lstStyle/>
                    <a:p>
                      <a:r>
                        <a:rPr lang="en-GB" sz="1200" dirty="0">
                          <a:solidFill>
                            <a:schemeClr val="bg1"/>
                          </a:solidFill>
                        </a:rPr>
                        <a:t>3ABC</a:t>
                      </a:r>
                    </a:p>
                    <a:p>
                      <a:r>
                        <a:rPr lang="en-GB" sz="1200" dirty="0">
                          <a:solidFill>
                            <a:schemeClr val="bg1"/>
                          </a:solidFill>
                        </a:rPr>
                        <a:t>SNB +</a:t>
                      </a:r>
                      <a:r>
                        <a:rPr lang="en-GB" sz="1200" dirty="0" err="1">
                          <a:solidFill>
                            <a:schemeClr val="bg1"/>
                          </a:solidFill>
                        </a:rPr>
                        <a:t>ve</a:t>
                      </a:r>
                      <a:endParaRPr lang="en-GB" sz="1200" dirty="0">
                        <a:solidFill>
                          <a:schemeClr val="bg1"/>
                        </a:solidFill>
                      </a:endParaRPr>
                    </a:p>
                  </a:txBody>
                  <a:tcPr>
                    <a:solidFill>
                      <a:schemeClr val="accent1"/>
                    </a:solidFill>
                  </a:tcPr>
                </a:tc>
                <a:tc hMerge="1">
                  <a:txBody>
                    <a:bodyPr/>
                    <a:lstStyle/>
                    <a:p>
                      <a:endParaRPr lang="en-GB"/>
                    </a:p>
                  </a:txBody>
                  <a:tcPr/>
                </a:tc>
                <a:tc gridSpan="2">
                  <a:txBody>
                    <a:bodyPr/>
                    <a:lstStyle/>
                    <a:p>
                      <a:r>
                        <a:rPr lang="en-GB" sz="1200" dirty="0">
                          <a:solidFill>
                            <a:schemeClr val="bg1"/>
                          </a:solidFill>
                        </a:rPr>
                        <a:t>3ABC</a:t>
                      </a:r>
                    </a:p>
                    <a:p>
                      <a:r>
                        <a:rPr lang="en-GB" sz="1200" dirty="0">
                          <a:solidFill>
                            <a:schemeClr val="bg1"/>
                          </a:solidFill>
                        </a:rPr>
                        <a:t>SNB not done</a:t>
                      </a:r>
                    </a:p>
                  </a:txBody>
                  <a:tcPr>
                    <a:solidFill>
                      <a:schemeClr val="accent1"/>
                    </a:solidFill>
                  </a:tcPr>
                </a:tc>
                <a:tc hMerge="1">
                  <a:txBody>
                    <a:bodyPr/>
                    <a:lstStyle/>
                    <a:p>
                      <a:endParaRPr lang="en-GB" dirty="0">
                        <a:solidFill>
                          <a:schemeClr val="bg1"/>
                        </a:solidFill>
                      </a:endParaRPr>
                    </a:p>
                  </a:txBody>
                  <a:tcPr>
                    <a:solidFill>
                      <a:schemeClr val="accent1"/>
                    </a:solidFill>
                  </a:tcPr>
                </a:tc>
                <a:tc gridSpan="2">
                  <a:txBody>
                    <a:bodyPr/>
                    <a:lstStyle/>
                    <a:p>
                      <a:r>
                        <a:rPr lang="en-GB" sz="1200" dirty="0">
                          <a:solidFill>
                            <a:schemeClr val="bg1"/>
                          </a:solidFill>
                        </a:rPr>
                        <a:t>3D or resected 4</a:t>
                      </a:r>
                    </a:p>
                  </a:txBody>
                  <a:tcPr>
                    <a:solidFill>
                      <a:schemeClr val="accent1"/>
                    </a:solidFill>
                  </a:tcPr>
                </a:tc>
                <a:tc hMerge="1">
                  <a:txBody>
                    <a:bodyPr/>
                    <a:lstStyle/>
                    <a:p>
                      <a:endParaRPr lang="en-GB"/>
                    </a:p>
                  </a:txBody>
                  <a:tcPr/>
                </a:tc>
                <a:extLst>
                  <a:ext uri="{0D108BD9-81ED-4DB2-BD59-A6C34878D82A}">
                    <a16:rowId xmlns:a16="http://schemas.microsoft.com/office/drawing/2014/main" val="1384820149"/>
                  </a:ext>
                </a:extLst>
              </a:tr>
              <a:tr h="732874">
                <a:tc>
                  <a:txBody>
                    <a:bodyPr/>
                    <a:lstStyle/>
                    <a:p>
                      <a:r>
                        <a:rPr lang="en-GB" sz="1200" dirty="0"/>
                        <a:t>1</a:t>
                      </a:r>
                    </a:p>
                  </a:txBody>
                  <a:tcPr/>
                </a:tc>
                <a:tc>
                  <a:txBody>
                    <a:bodyPr/>
                    <a:lstStyle/>
                    <a:p>
                      <a:r>
                        <a:rPr lang="en-GB" sz="1200" dirty="0"/>
                        <a:t>6m</a:t>
                      </a:r>
                    </a:p>
                  </a:txBody>
                  <a:tcPr>
                    <a:solidFill>
                      <a:schemeClr val="accent6">
                        <a:lumMod val="20000"/>
                        <a:lumOff val="80000"/>
                      </a:schemeClr>
                    </a:solidFill>
                  </a:tcPr>
                </a:tc>
                <a:tc>
                  <a:txBody>
                    <a:bodyPr/>
                    <a:lstStyle/>
                    <a:p>
                      <a:r>
                        <a:rPr lang="en-GB" sz="1200" dirty="0"/>
                        <a:t>No scans</a:t>
                      </a:r>
                    </a:p>
                  </a:txBody>
                  <a:tcPr marL="72000" marR="36000">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6m</a:t>
                      </a:r>
                    </a:p>
                  </a:txBody>
                  <a:tcPr>
                    <a:solidFill>
                      <a:schemeClr val="accent4">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No scans</a:t>
                      </a:r>
                    </a:p>
                  </a:txBody>
                  <a:tcPr marL="72000" marR="36000">
                    <a:solidFill>
                      <a:schemeClr val="accent4">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6m</a:t>
                      </a:r>
                    </a:p>
                  </a:txBody>
                  <a:tcPr>
                    <a:solidFill>
                      <a:schemeClr val="accent4">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US</a:t>
                      </a:r>
                    </a:p>
                  </a:txBody>
                  <a:tcPr>
                    <a:solidFill>
                      <a:schemeClr val="accent4">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6m</a:t>
                      </a:r>
                    </a:p>
                  </a:txBody>
                  <a:tcPr>
                    <a:solidFill>
                      <a:schemeClr val="accent4">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No scans</a:t>
                      </a:r>
                    </a:p>
                  </a:txBody>
                  <a:tcPr marL="72000" marR="36000">
                    <a:solidFill>
                      <a:schemeClr val="accent4">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6m</a:t>
                      </a:r>
                    </a:p>
                  </a:txBody>
                  <a:tcPr>
                    <a:solidFill>
                      <a:schemeClr val="accent4">
                        <a:lumMod val="60000"/>
                        <a:lumOff val="40000"/>
                      </a:schemeClr>
                    </a:solidFill>
                  </a:tcPr>
                </a:tc>
                <a:tc>
                  <a:txBody>
                    <a:bodyPr/>
                    <a:lstStyle/>
                    <a:p>
                      <a:r>
                        <a:rPr lang="en-GB" sz="1200" dirty="0"/>
                        <a:t>US</a:t>
                      </a:r>
                    </a:p>
                  </a:txBody>
                  <a:tcPr>
                    <a:solidFill>
                      <a:schemeClr val="accent4">
                        <a:lumMod val="60000"/>
                        <a:lumOff val="40000"/>
                      </a:schemeClr>
                    </a:solidFill>
                  </a:tcPr>
                </a:tc>
                <a:tc>
                  <a:txBody>
                    <a:bodyPr/>
                    <a:lstStyle/>
                    <a:p>
                      <a:r>
                        <a:rPr lang="en-GB" sz="1200" dirty="0"/>
                        <a:t>3m</a:t>
                      </a:r>
                    </a:p>
                  </a:txBody>
                  <a:tcPr>
                    <a:solidFill>
                      <a:schemeClr val="accent2">
                        <a:lumMod val="40000"/>
                        <a:lumOff val="60000"/>
                      </a:schemeClr>
                    </a:solidFill>
                  </a:tcPr>
                </a:tc>
                <a:tc>
                  <a:txBody>
                    <a:bodyPr/>
                    <a:lstStyle/>
                    <a:p>
                      <a:r>
                        <a:rPr lang="en-GB" sz="1200" dirty="0"/>
                        <a:t>6m CT</a:t>
                      </a:r>
                    </a:p>
                  </a:txBody>
                  <a:tcPr>
                    <a:solidFill>
                      <a:schemeClr val="accent2">
                        <a:lumMod val="40000"/>
                        <a:lumOff val="60000"/>
                      </a:schemeClr>
                    </a:solidFill>
                  </a:tcPr>
                </a:tc>
                <a:tc>
                  <a:txBody>
                    <a:bodyPr/>
                    <a:lstStyle/>
                    <a:p>
                      <a:r>
                        <a:rPr lang="en-GB" sz="1200" dirty="0"/>
                        <a:t>3m</a:t>
                      </a:r>
                    </a:p>
                  </a:txBody>
                  <a:tcPr>
                    <a:solidFill>
                      <a:schemeClr val="accent2">
                        <a:lumMod val="60000"/>
                        <a:lumOff val="40000"/>
                      </a:schemeClr>
                    </a:solidFill>
                  </a:tcPr>
                </a:tc>
                <a:tc>
                  <a:txBody>
                    <a:bodyPr/>
                    <a:lstStyle/>
                    <a:p>
                      <a:r>
                        <a:rPr lang="en-GB" sz="1200" dirty="0"/>
                        <a:t>CT/US</a:t>
                      </a:r>
                    </a:p>
                    <a:p>
                      <a:r>
                        <a:rPr lang="en-GB" sz="1200" dirty="0"/>
                        <a:t>alt.</a:t>
                      </a:r>
                    </a:p>
                    <a:p>
                      <a:r>
                        <a:rPr lang="en-GB" sz="1200" dirty="0"/>
                        <a:t>visits</a:t>
                      </a:r>
                    </a:p>
                  </a:txBody>
                  <a:tcPr marL="36000" marR="0">
                    <a:solidFill>
                      <a:schemeClr val="accent2">
                        <a:lumMod val="60000"/>
                        <a:lumOff val="40000"/>
                      </a:schemeClr>
                    </a:solidFill>
                  </a:tcPr>
                </a:tc>
                <a:tc>
                  <a:txBody>
                    <a:bodyPr/>
                    <a:lstStyle/>
                    <a:p>
                      <a:r>
                        <a:rPr lang="en-GB" sz="1200" dirty="0"/>
                        <a:t>3m</a:t>
                      </a:r>
                    </a:p>
                  </a:txBody>
                  <a:tcPr>
                    <a:solidFill>
                      <a:schemeClr val="accent2">
                        <a:lumMod val="75000"/>
                        <a:alpha val="57000"/>
                      </a:schemeClr>
                    </a:solidFill>
                  </a:tcPr>
                </a:tc>
                <a:tc>
                  <a:txBody>
                    <a:bodyPr/>
                    <a:lstStyle/>
                    <a:p>
                      <a:r>
                        <a:rPr lang="en-GB" sz="1200" dirty="0"/>
                        <a:t>CT/US</a:t>
                      </a:r>
                    </a:p>
                    <a:p>
                      <a:r>
                        <a:rPr lang="en-GB" sz="1200" dirty="0"/>
                        <a:t>alt.</a:t>
                      </a:r>
                    </a:p>
                    <a:p>
                      <a:r>
                        <a:rPr lang="en-GB" sz="1200" dirty="0"/>
                        <a:t>visits</a:t>
                      </a:r>
                    </a:p>
                  </a:txBody>
                  <a:tcPr marL="36000" marR="0">
                    <a:solidFill>
                      <a:schemeClr val="accent2">
                        <a:lumMod val="75000"/>
                        <a:alpha val="57000"/>
                      </a:schemeClr>
                    </a:solidFill>
                  </a:tcPr>
                </a:tc>
                <a:tc>
                  <a:txBody>
                    <a:bodyPr/>
                    <a:lstStyle/>
                    <a:p>
                      <a:r>
                        <a:rPr lang="en-GB" sz="1200" dirty="0"/>
                        <a:t>3m</a:t>
                      </a:r>
                    </a:p>
                  </a:txBody>
                  <a:tcPr>
                    <a:solidFill>
                      <a:srgbClr val="C00000">
                        <a:alpha val="37850"/>
                      </a:srgbClr>
                    </a:solidFill>
                  </a:tcPr>
                </a:tc>
                <a:tc>
                  <a:txBody>
                    <a:bodyPr/>
                    <a:lstStyle/>
                    <a:p>
                      <a:r>
                        <a:rPr lang="en-GB" sz="1200" dirty="0"/>
                        <a:t>CT alt. visits</a:t>
                      </a:r>
                    </a:p>
                  </a:txBody>
                  <a:tcPr>
                    <a:solidFill>
                      <a:srgbClr val="C00000">
                        <a:alpha val="37850"/>
                      </a:srgbClr>
                    </a:solidFill>
                  </a:tcPr>
                </a:tc>
                <a:tc>
                  <a:txBody>
                    <a:bodyPr/>
                    <a:lstStyle/>
                    <a:p>
                      <a:r>
                        <a:rPr lang="en-GB" sz="1200" dirty="0"/>
                        <a:t>3m</a:t>
                      </a:r>
                    </a:p>
                  </a:txBody>
                  <a:tcPr>
                    <a:solidFill>
                      <a:srgbClr val="941100">
                        <a:alpha val="36889"/>
                      </a:srgbClr>
                    </a:solidFill>
                  </a:tcPr>
                </a:tc>
                <a:tc>
                  <a:txBody>
                    <a:bodyPr/>
                    <a:lstStyle/>
                    <a:p>
                      <a:r>
                        <a:rPr lang="en-GB" sz="1200" dirty="0"/>
                        <a:t>CT</a:t>
                      </a:r>
                    </a:p>
                  </a:txBody>
                  <a:tcPr>
                    <a:solidFill>
                      <a:srgbClr val="941100">
                        <a:alpha val="36889"/>
                      </a:srgbClr>
                    </a:solidFill>
                  </a:tcPr>
                </a:tc>
                <a:extLst>
                  <a:ext uri="{0D108BD9-81ED-4DB2-BD59-A6C34878D82A}">
                    <a16:rowId xmlns:a16="http://schemas.microsoft.com/office/drawing/2014/main" val="1353637817"/>
                  </a:ext>
                </a:extLst>
              </a:tr>
              <a:tr h="1115303">
                <a:tc>
                  <a:txBody>
                    <a:bodyPr/>
                    <a:lstStyle/>
                    <a:p>
                      <a:r>
                        <a:rPr lang="en-GB" sz="1200" dirty="0"/>
                        <a:t>2</a:t>
                      </a:r>
                    </a:p>
                  </a:txBody>
                  <a:tcPr/>
                </a:tc>
                <a:tc>
                  <a:txBody>
                    <a:bodyPr/>
                    <a:lstStyle/>
                    <a:p>
                      <a:endParaRPr lang="en-GB" sz="1200" dirty="0"/>
                    </a:p>
                  </a:txBody>
                  <a:tcPr>
                    <a:solidFill>
                      <a:schemeClr val="bg2"/>
                    </a:solidFill>
                  </a:tcPr>
                </a:tc>
                <a:tc>
                  <a:txBody>
                    <a:bodyPr/>
                    <a:lstStyle/>
                    <a:p>
                      <a:endParaRPr lang="en-GB" sz="1200" dirty="0"/>
                    </a:p>
                  </a:txBody>
                  <a:tcPr>
                    <a:solidFill>
                      <a:schemeClr val="bg2"/>
                    </a:solidFill>
                  </a:tcPr>
                </a:tc>
                <a:tc>
                  <a:txBody>
                    <a:bodyPr/>
                    <a:lstStyle/>
                    <a:p>
                      <a:r>
                        <a:rPr lang="en-GB" sz="1200" dirty="0"/>
                        <a:t>12m</a:t>
                      </a:r>
                    </a:p>
                  </a:txBody>
                  <a:tcPr>
                    <a:solidFill>
                      <a:schemeClr val="accent4">
                        <a:lumMod val="20000"/>
                        <a:lumOff val="80000"/>
                      </a:schemeClr>
                    </a:solidFill>
                  </a:tcPr>
                </a:tc>
                <a:tc>
                  <a:txBody>
                    <a:bodyPr/>
                    <a:lstStyle/>
                    <a:p>
                      <a:endParaRPr lang="en-GB" sz="1200" dirty="0">
                        <a:highlight>
                          <a:srgbClr val="FFFF00"/>
                        </a:highlight>
                      </a:endParaRPr>
                    </a:p>
                  </a:txBody>
                  <a:tcPr>
                    <a:solidFill>
                      <a:schemeClr val="bg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12m</a:t>
                      </a:r>
                    </a:p>
                    <a:p>
                      <a:endParaRPr lang="en-GB" sz="1200" dirty="0"/>
                    </a:p>
                  </a:txBody>
                  <a:tcPr>
                    <a:solidFill>
                      <a:schemeClr val="accent4">
                        <a:lumMod val="20000"/>
                        <a:lumOff val="80000"/>
                      </a:schemeClr>
                    </a:solidFill>
                  </a:tcPr>
                </a:tc>
                <a:tc>
                  <a:txBody>
                    <a:bodyPr/>
                    <a:lstStyle/>
                    <a:p>
                      <a:r>
                        <a:rPr lang="en-GB" sz="1200" dirty="0"/>
                        <a:t>US</a:t>
                      </a:r>
                    </a:p>
                  </a:txBody>
                  <a:tcPr>
                    <a:solidFill>
                      <a:schemeClr val="accent4">
                        <a:lumMod val="20000"/>
                        <a:lumOff val="80000"/>
                      </a:schemeClr>
                    </a:solidFill>
                  </a:tcPr>
                </a:tc>
                <a:tc>
                  <a:txBody>
                    <a:bodyPr/>
                    <a:lstStyle/>
                    <a:p>
                      <a:r>
                        <a:rPr lang="en-GB" sz="1200" dirty="0"/>
                        <a:t>6m</a:t>
                      </a:r>
                    </a:p>
                  </a:txBody>
                  <a:tcPr>
                    <a:solidFill>
                      <a:schemeClr val="accent4">
                        <a:lumMod val="40000"/>
                        <a:lumOff val="60000"/>
                      </a:schemeClr>
                    </a:solidFill>
                  </a:tcPr>
                </a:tc>
                <a:tc>
                  <a:txBody>
                    <a:bodyPr/>
                    <a:lstStyle/>
                    <a:p>
                      <a:endParaRPr lang="en-GB" sz="1200" dirty="0"/>
                    </a:p>
                  </a:txBody>
                  <a:tcPr>
                    <a:solidFill>
                      <a:schemeClr val="bg2"/>
                    </a:solidFill>
                  </a:tcPr>
                </a:tc>
                <a:tc>
                  <a:txBody>
                    <a:bodyPr/>
                    <a:lstStyle/>
                    <a:p>
                      <a:r>
                        <a:rPr lang="en-GB" sz="1200" dirty="0"/>
                        <a:t>6m</a:t>
                      </a:r>
                    </a:p>
                  </a:txBody>
                  <a:tcPr>
                    <a:solidFill>
                      <a:schemeClr val="accent4">
                        <a:lumMod val="60000"/>
                        <a:lumOff val="40000"/>
                      </a:schemeClr>
                    </a:solidFill>
                  </a:tcPr>
                </a:tc>
                <a:tc>
                  <a:txBody>
                    <a:bodyPr/>
                    <a:lstStyle/>
                    <a:p>
                      <a:r>
                        <a:rPr lang="en-GB" sz="1200" dirty="0"/>
                        <a:t>US</a:t>
                      </a:r>
                    </a:p>
                  </a:txBody>
                  <a:tcPr>
                    <a:solidFill>
                      <a:schemeClr val="accent4">
                        <a:lumMod val="60000"/>
                        <a:lumOff val="40000"/>
                      </a:schemeClr>
                    </a:solidFill>
                  </a:tcPr>
                </a:tc>
                <a:tc>
                  <a:txBody>
                    <a:bodyPr/>
                    <a:lstStyle/>
                    <a:p>
                      <a:r>
                        <a:rPr lang="en-GB" sz="1200" dirty="0"/>
                        <a:t>3m</a:t>
                      </a:r>
                    </a:p>
                  </a:txBody>
                  <a:tcPr>
                    <a:solidFill>
                      <a:schemeClr val="accent2">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6m CT</a:t>
                      </a:r>
                    </a:p>
                  </a:txBody>
                  <a:tcPr>
                    <a:solidFill>
                      <a:schemeClr val="accent2">
                        <a:lumMod val="40000"/>
                        <a:lumOff val="60000"/>
                      </a:schemeClr>
                    </a:solidFill>
                  </a:tcPr>
                </a:tc>
                <a:tc>
                  <a:txBody>
                    <a:bodyPr/>
                    <a:lstStyle/>
                    <a:p>
                      <a:r>
                        <a:rPr lang="en-GB" sz="1200" dirty="0"/>
                        <a:t>3m</a:t>
                      </a:r>
                    </a:p>
                  </a:txBody>
                  <a:tcPr>
                    <a:solidFill>
                      <a:schemeClr val="accent2">
                        <a:lumMod val="60000"/>
                        <a:lumOff val="40000"/>
                      </a:schemeClr>
                    </a:solidFill>
                  </a:tcPr>
                </a:tc>
                <a:tc>
                  <a:txBody>
                    <a:bodyPr/>
                    <a:lstStyle/>
                    <a:p>
                      <a:r>
                        <a:rPr lang="en-GB" sz="1200" dirty="0"/>
                        <a:t>CT/US</a:t>
                      </a:r>
                    </a:p>
                    <a:p>
                      <a:r>
                        <a:rPr lang="en-GB" sz="1200" dirty="0"/>
                        <a:t>alt.</a:t>
                      </a:r>
                    </a:p>
                    <a:p>
                      <a:r>
                        <a:rPr lang="en-GB" sz="1200" dirty="0"/>
                        <a:t>visits</a:t>
                      </a:r>
                    </a:p>
                  </a:txBody>
                  <a:tcPr marL="36000" marR="0">
                    <a:solidFill>
                      <a:schemeClr val="accent2">
                        <a:lumMod val="60000"/>
                        <a:lumOff val="40000"/>
                      </a:schemeClr>
                    </a:solidFill>
                  </a:tcPr>
                </a:tc>
                <a:tc>
                  <a:txBody>
                    <a:bodyPr/>
                    <a:lstStyle/>
                    <a:p>
                      <a:r>
                        <a:rPr lang="en-GB" sz="1200" dirty="0"/>
                        <a:t>3m</a:t>
                      </a:r>
                    </a:p>
                  </a:txBody>
                  <a:tcPr>
                    <a:solidFill>
                      <a:schemeClr val="accent2">
                        <a:lumMod val="75000"/>
                        <a:alpha val="57000"/>
                      </a:schemeClr>
                    </a:solidFill>
                  </a:tcPr>
                </a:tc>
                <a:tc>
                  <a:txBody>
                    <a:bodyPr/>
                    <a:lstStyle/>
                    <a:p>
                      <a:r>
                        <a:rPr lang="en-GB" sz="1200" dirty="0"/>
                        <a:t>CT/US</a:t>
                      </a:r>
                    </a:p>
                    <a:p>
                      <a:r>
                        <a:rPr lang="en-GB" sz="1200" dirty="0"/>
                        <a:t>alt.</a:t>
                      </a:r>
                    </a:p>
                    <a:p>
                      <a:r>
                        <a:rPr lang="en-GB" sz="1200" dirty="0"/>
                        <a:t>visits</a:t>
                      </a:r>
                    </a:p>
                  </a:txBody>
                  <a:tcPr marL="36000" marR="0">
                    <a:solidFill>
                      <a:schemeClr val="accent2">
                        <a:lumMod val="75000"/>
                        <a:alpha val="57000"/>
                      </a:schemeClr>
                    </a:solidFill>
                  </a:tcPr>
                </a:tc>
                <a:tc>
                  <a:txBody>
                    <a:bodyPr/>
                    <a:lstStyle/>
                    <a:p>
                      <a:r>
                        <a:rPr lang="en-GB" sz="1200" dirty="0"/>
                        <a:t>3m</a:t>
                      </a:r>
                    </a:p>
                  </a:txBody>
                  <a:tcPr>
                    <a:solidFill>
                      <a:srgbClr val="C00000">
                        <a:alpha val="37850"/>
                      </a:srgbClr>
                    </a:solidFill>
                  </a:tcPr>
                </a:tc>
                <a:tc>
                  <a:txBody>
                    <a:bodyPr/>
                    <a:lstStyle/>
                    <a:p>
                      <a:r>
                        <a:rPr lang="en-GB" sz="1200" dirty="0"/>
                        <a:t>CT alt. visits</a:t>
                      </a:r>
                    </a:p>
                  </a:txBody>
                  <a:tcPr>
                    <a:solidFill>
                      <a:srgbClr val="C00000">
                        <a:alpha val="37850"/>
                      </a:srgbClr>
                    </a:solidFill>
                  </a:tcPr>
                </a:tc>
                <a:tc>
                  <a:txBody>
                    <a:bodyPr/>
                    <a:lstStyle/>
                    <a:p>
                      <a:r>
                        <a:rPr lang="en-GB" sz="1200" dirty="0"/>
                        <a:t>3m</a:t>
                      </a:r>
                    </a:p>
                  </a:txBody>
                  <a:tcPr>
                    <a:solidFill>
                      <a:srgbClr val="941100">
                        <a:alpha val="36889"/>
                      </a:srgbClr>
                    </a:solidFill>
                  </a:tcPr>
                </a:tc>
                <a:tc>
                  <a:txBody>
                    <a:bodyPr/>
                    <a:lstStyle/>
                    <a:p>
                      <a:r>
                        <a:rPr lang="en-GB" sz="1200" dirty="0"/>
                        <a:t>CT</a:t>
                      </a:r>
                    </a:p>
                  </a:txBody>
                  <a:tcPr>
                    <a:solidFill>
                      <a:srgbClr val="941100">
                        <a:alpha val="36889"/>
                      </a:srgbClr>
                    </a:solidFill>
                  </a:tcPr>
                </a:tc>
                <a:extLst>
                  <a:ext uri="{0D108BD9-81ED-4DB2-BD59-A6C34878D82A}">
                    <a16:rowId xmlns:a16="http://schemas.microsoft.com/office/drawing/2014/main" val="2284301088"/>
                  </a:ext>
                </a:extLst>
              </a:tr>
              <a:tr h="732874">
                <a:tc>
                  <a:txBody>
                    <a:bodyPr/>
                    <a:lstStyle/>
                    <a:p>
                      <a:r>
                        <a:rPr lang="en-GB" sz="1200" dirty="0"/>
                        <a:t>3</a:t>
                      </a:r>
                    </a:p>
                  </a:txBody>
                  <a:tcPr/>
                </a:tc>
                <a:tc>
                  <a:txBody>
                    <a:bodyPr/>
                    <a:lstStyle/>
                    <a:p>
                      <a:endParaRPr lang="en-GB" sz="1200" dirty="0"/>
                    </a:p>
                  </a:txBody>
                  <a:tcPr>
                    <a:solidFill>
                      <a:schemeClr val="bg2"/>
                    </a:solidFill>
                  </a:tcPr>
                </a:tc>
                <a:tc>
                  <a:txBody>
                    <a:bodyPr/>
                    <a:lstStyle/>
                    <a:p>
                      <a:endParaRPr lang="en-GB" sz="1200" dirty="0"/>
                    </a:p>
                  </a:txBody>
                  <a:tcPr>
                    <a:solidFill>
                      <a:schemeClr val="bg2"/>
                    </a:solidFill>
                  </a:tcPr>
                </a:tc>
                <a:tc>
                  <a:txBody>
                    <a:bodyPr/>
                    <a:lstStyle/>
                    <a:p>
                      <a:r>
                        <a:rPr lang="en-GB" sz="1200" dirty="0"/>
                        <a:t>12m</a:t>
                      </a:r>
                    </a:p>
                  </a:txBody>
                  <a:tcPr>
                    <a:solidFill>
                      <a:schemeClr val="accent4">
                        <a:lumMod val="20000"/>
                        <a:lumOff val="80000"/>
                      </a:schemeClr>
                    </a:solidFill>
                  </a:tcPr>
                </a:tc>
                <a:tc>
                  <a:txBody>
                    <a:bodyPr/>
                    <a:lstStyle/>
                    <a:p>
                      <a:endParaRPr lang="en-GB" sz="1200" dirty="0">
                        <a:highlight>
                          <a:srgbClr val="FFFF00"/>
                        </a:highlight>
                      </a:endParaRPr>
                    </a:p>
                  </a:txBody>
                  <a:tcPr>
                    <a:solidFill>
                      <a:schemeClr val="bg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12m</a:t>
                      </a:r>
                    </a:p>
                    <a:p>
                      <a:endParaRPr lang="en-GB" sz="1200" dirty="0"/>
                    </a:p>
                  </a:txBody>
                  <a:tcPr>
                    <a:solidFill>
                      <a:schemeClr val="accent4">
                        <a:lumMod val="20000"/>
                        <a:lumOff val="80000"/>
                      </a:schemeClr>
                    </a:solidFill>
                  </a:tcPr>
                </a:tc>
                <a:tc>
                  <a:txBody>
                    <a:bodyPr/>
                    <a:lstStyle/>
                    <a:p>
                      <a:r>
                        <a:rPr lang="en-GB" sz="1200" dirty="0"/>
                        <a:t>US</a:t>
                      </a:r>
                    </a:p>
                  </a:txBody>
                  <a:tcPr>
                    <a:solidFill>
                      <a:schemeClr val="accent4">
                        <a:lumMod val="20000"/>
                        <a:lumOff val="80000"/>
                      </a:schemeClr>
                    </a:solidFill>
                  </a:tcPr>
                </a:tc>
                <a:tc>
                  <a:txBody>
                    <a:bodyPr/>
                    <a:lstStyle/>
                    <a:p>
                      <a:r>
                        <a:rPr lang="en-GB" sz="1200" dirty="0"/>
                        <a:t>12m</a:t>
                      </a:r>
                    </a:p>
                  </a:txBody>
                  <a:tcPr>
                    <a:solidFill>
                      <a:schemeClr val="accent4">
                        <a:lumMod val="40000"/>
                        <a:lumOff val="60000"/>
                      </a:schemeClr>
                    </a:solidFill>
                  </a:tcPr>
                </a:tc>
                <a:tc>
                  <a:txBody>
                    <a:bodyPr/>
                    <a:lstStyle/>
                    <a:p>
                      <a:endParaRPr lang="en-GB" sz="1200" dirty="0"/>
                    </a:p>
                  </a:txBody>
                  <a:tcPr>
                    <a:solidFill>
                      <a:schemeClr val="bg2"/>
                    </a:solidFill>
                  </a:tcPr>
                </a:tc>
                <a:tc>
                  <a:txBody>
                    <a:bodyPr/>
                    <a:lstStyle/>
                    <a:p>
                      <a:r>
                        <a:rPr lang="en-GB" sz="1200" dirty="0"/>
                        <a:t>12m</a:t>
                      </a:r>
                    </a:p>
                  </a:txBody>
                  <a:tcPr>
                    <a:solidFill>
                      <a:schemeClr val="accent4">
                        <a:lumMod val="60000"/>
                        <a:lumOff val="40000"/>
                      </a:schemeClr>
                    </a:solidFill>
                  </a:tcPr>
                </a:tc>
                <a:tc>
                  <a:txBody>
                    <a:bodyPr/>
                    <a:lstStyle/>
                    <a:p>
                      <a:r>
                        <a:rPr lang="en-GB" sz="1200" dirty="0"/>
                        <a:t>US</a:t>
                      </a:r>
                    </a:p>
                  </a:txBody>
                  <a:tcPr>
                    <a:solidFill>
                      <a:schemeClr val="accent4">
                        <a:lumMod val="60000"/>
                        <a:lumOff val="40000"/>
                      </a:schemeClr>
                    </a:solidFill>
                  </a:tcPr>
                </a:tc>
                <a:tc>
                  <a:txBody>
                    <a:bodyPr/>
                    <a:lstStyle/>
                    <a:p>
                      <a:r>
                        <a:rPr lang="en-GB" sz="1200" dirty="0"/>
                        <a:t>6m</a:t>
                      </a:r>
                    </a:p>
                  </a:txBody>
                  <a:tcPr>
                    <a:solidFill>
                      <a:schemeClr val="accent2">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6m CT</a:t>
                      </a:r>
                    </a:p>
                  </a:txBody>
                  <a:tcPr>
                    <a:solidFill>
                      <a:schemeClr val="accent2">
                        <a:lumMod val="40000"/>
                        <a:lumOff val="60000"/>
                      </a:schemeClr>
                    </a:solidFill>
                  </a:tcPr>
                </a:tc>
                <a:tc>
                  <a:txBody>
                    <a:bodyPr/>
                    <a:lstStyle/>
                    <a:p>
                      <a:r>
                        <a:rPr lang="en-GB" sz="1200" dirty="0"/>
                        <a:t>6m</a:t>
                      </a:r>
                    </a:p>
                  </a:txBody>
                  <a:tcPr>
                    <a:solidFill>
                      <a:schemeClr val="accent2">
                        <a:lumMod val="60000"/>
                        <a:lumOff val="40000"/>
                      </a:schemeClr>
                    </a:solidFill>
                  </a:tcPr>
                </a:tc>
                <a:tc>
                  <a:txBody>
                    <a:bodyPr/>
                    <a:lstStyle/>
                    <a:p>
                      <a:r>
                        <a:rPr lang="en-GB" sz="1200" dirty="0"/>
                        <a:t>CT &amp;</a:t>
                      </a:r>
                    </a:p>
                    <a:p>
                      <a:r>
                        <a:rPr lang="en-GB" sz="1200" dirty="0"/>
                        <a:t>US</a:t>
                      </a:r>
                    </a:p>
                    <a:p>
                      <a:r>
                        <a:rPr lang="en-GB" sz="1200" dirty="0"/>
                        <a:t>each</a:t>
                      </a:r>
                    </a:p>
                    <a:p>
                      <a:r>
                        <a:rPr lang="en-GB" sz="1200" dirty="0"/>
                        <a:t>visit</a:t>
                      </a:r>
                    </a:p>
                  </a:txBody>
                  <a:tcPr marL="36000" marR="0">
                    <a:solidFill>
                      <a:schemeClr val="accent2">
                        <a:lumMod val="60000"/>
                        <a:lumOff val="40000"/>
                      </a:schemeClr>
                    </a:solidFill>
                  </a:tcPr>
                </a:tc>
                <a:tc>
                  <a:txBody>
                    <a:bodyPr/>
                    <a:lstStyle/>
                    <a:p>
                      <a:r>
                        <a:rPr lang="en-GB" sz="1200" dirty="0"/>
                        <a:t>3m</a:t>
                      </a:r>
                    </a:p>
                  </a:txBody>
                  <a:tcPr>
                    <a:solidFill>
                      <a:schemeClr val="accent2">
                        <a:lumMod val="75000"/>
                        <a:alpha val="57000"/>
                      </a:schemeClr>
                    </a:solidFill>
                  </a:tcPr>
                </a:tc>
                <a:tc>
                  <a:txBody>
                    <a:bodyPr/>
                    <a:lstStyle/>
                    <a:p>
                      <a:r>
                        <a:rPr lang="en-GB" sz="1200" dirty="0"/>
                        <a:t>CT/US</a:t>
                      </a:r>
                    </a:p>
                    <a:p>
                      <a:r>
                        <a:rPr lang="en-GB" sz="1200" dirty="0"/>
                        <a:t>alt.</a:t>
                      </a:r>
                    </a:p>
                    <a:p>
                      <a:r>
                        <a:rPr lang="en-GB" sz="1200" dirty="0"/>
                        <a:t>visits</a:t>
                      </a:r>
                    </a:p>
                    <a:p>
                      <a:endParaRPr lang="en-GB" sz="1200" dirty="0"/>
                    </a:p>
                  </a:txBody>
                  <a:tcPr marL="36000" marR="0">
                    <a:solidFill>
                      <a:schemeClr val="accent2">
                        <a:lumMod val="75000"/>
                        <a:alpha val="57000"/>
                      </a:schemeClr>
                    </a:solidFill>
                  </a:tcPr>
                </a:tc>
                <a:tc>
                  <a:txBody>
                    <a:bodyPr/>
                    <a:lstStyle/>
                    <a:p>
                      <a:r>
                        <a:rPr lang="en-GB" sz="1200" dirty="0"/>
                        <a:t>3m</a:t>
                      </a:r>
                    </a:p>
                  </a:txBody>
                  <a:tcPr>
                    <a:solidFill>
                      <a:srgbClr val="C00000">
                        <a:alpha val="37850"/>
                      </a:srgbClr>
                    </a:solidFill>
                  </a:tcPr>
                </a:tc>
                <a:tc>
                  <a:txBody>
                    <a:bodyPr/>
                    <a:lstStyle/>
                    <a:p>
                      <a:r>
                        <a:rPr lang="en-GB" sz="1200" dirty="0"/>
                        <a:t>CT alt. visits</a:t>
                      </a:r>
                    </a:p>
                  </a:txBody>
                  <a:tcPr>
                    <a:solidFill>
                      <a:srgbClr val="C00000">
                        <a:alpha val="37850"/>
                      </a:srgbClr>
                    </a:solidFill>
                  </a:tcPr>
                </a:tc>
                <a:tc>
                  <a:txBody>
                    <a:bodyPr/>
                    <a:lstStyle/>
                    <a:p>
                      <a:r>
                        <a:rPr lang="en-GB" sz="1200" dirty="0"/>
                        <a:t>3m</a:t>
                      </a:r>
                    </a:p>
                  </a:txBody>
                  <a:tcPr>
                    <a:solidFill>
                      <a:srgbClr val="941100">
                        <a:alpha val="36889"/>
                      </a:srgbClr>
                    </a:solidFill>
                  </a:tcPr>
                </a:tc>
                <a:tc>
                  <a:txBody>
                    <a:bodyPr/>
                    <a:lstStyle/>
                    <a:p>
                      <a:r>
                        <a:rPr lang="en-GB" sz="1200" dirty="0"/>
                        <a:t>CT</a:t>
                      </a:r>
                    </a:p>
                  </a:txBody>
                  <a:tcPr>
                    <a:solidFill>
                      <a:srgbClr val="941100">
                        <a:alpha val="36889"/>
                      </a:srgbClr>
                    </a:solidFill>
                  </a:tcPr>
                </a:tc>
                <a:extLst>
                  <a:ext uri="{0D108BD9-81ED-4DB2-BD59-A6C34878D82A}">
                    <a16:rowId xmlns:a16="http://schemas.microsoft.com/office/drawing/2014/main" val="3189853771"/>
                  </a:ext>
                </a:extLst>
              </a:tr>
              <a:tr h="732874">
                <a:tc>
                  <a:txBody>
                    <a:bodyPr/>
                    <a:lstStyle/>
                    <a:p>
                      <a:r>
                        <a:rPr lang="en-GB" sz="1200" dirty="0"/>
                        <a:t>4</a:t>
                      </a:r>
                    </a:p>
                  </a:txBody>
                  <a:tcPr/>
                </a:tc>
                <a:tc>
                  <a:txBody>
                    <a:bodyPr/>
                    <a:lstStyle/>
                    <a:p>
                      <a:endParaRPr lang="en-GB" sz="1200" dirty="0"/>
                    </a:p>
                  </a:txBody>
                  <a:tcPr>
                    <a:solidFill>
                      <a:schemeClr val="bg2"/>
                    </a:solidFill>
                  </a:tcPr>
                </a:tc>
                <a:tc>
                  <a:txBody>
                    <a:bodyPr/>
                    <a:lstStyle/>
                    <a:p>
                      <a:endParaRPr lang="en-GB" sz="1200" dirty="0"/>
                    </a:p>
                  </a:txBody>
                  <a:tcPr>
                    <a:solidFill>
                      <a:schemeClr val="bg2"/>
                    </a:solidFill>
                  </a:tcPr>
                </a:tc>
                <a:tc>
                  <a:txBody>
                    <a:bodyPr/>
                    <a:lstStyle/>
                    <a:p>
                      <a:r>
                        <a:rPr lang="en-GB" sz="1200" dirty="0"/>
                        <a:t>12m</a:t>
                      </a:r>
                    </a:p>
                  </a:txBody>
                  <a:tcPr>
                    <a:solidFill>
                      <a:schemeClr val="accent4">
                        <a:lumMod val="20000"/>
                        <a:lumOff val="80000"/>
                      </a:schemeClr>
                    </a:solidFill>
                  </a:tcPr>
                </a:tc>
                <a:tc>
                  <a:txBody>
                    <a:bodyPr/>
                    <a:lstStyle/>
                    <a:p>
                      <a:endParaRPr lang="en-GB" sz="1200" dirty="0">
                        <a:highlight>
                          <a:srgbClr val="FFFF00"/>
                        </a:highlight>
                      </a:endParaRPr>
                    </a:p>
                  </a:txBody>
                  <a:tcPr>
                    <a:solidFill>
                      <a:schemeClr val="bg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12m</a:t>
                      </a:r>
                    </a:p>
                    <a:p>
                      <a:endParaRPr lang="en-GB" sz="1200" dirty="0"/>
                    </a:p>
                  </a:txBody>
                  <a:tcPr>
                    <a:solidFill>
                      <a:schemeClr val="accent4">
                        <a:lumMod val="20000"/>
                        <a:lumOff val="80000"/>
                      </a:schemeClr>
                    </a:solidFill>
                  </a:tcPr>
                </a:tc>
                <a:tc>
                  <a:txBody>
                    <a:bodyPr/>
                    <a:lstStyle/>
                    <a:p>
                      <a:endParaRPr lang="en-GB" sz="1200" dirty="0"/>
                    </a:p>
                  </a:txBody>
                  <a:tcPr>
                    <a:solidFill>
                      <a:schemeClr val="bg2"/>
                    </a:solidFill>
                  </a:tcPr>
                </a:tc>
                <a:tc>
                  <a:txBody>
                    <a:bodyPr/>
                    <a:lstStyle/>
                    <a:p>
                      <a:r>
                        <a:rPr lang="en-GB" sz="1200" dirty="0"/>
                        <a:t>12m</a:t>
                      </a:r>
                    </a:p>
                  </a:txBody>
                  <a:tcPr>
                    <a:solidFill>
                      <a:schemeClr val="accent4">
                        <a:lumMod val="40000"/>
                        <a:lumOff val="60000"/>
                      </a:schemeClr>
                    </a:solidFill>
                  </a:tcPr>
                </a:tc>
                <a:tc>
                  <a:txBody>
                    <a:bodyPr/>
                    <a:lstStyle/>
                    <a:p>
                      <a:endParaRPr lang="en-GB" sz="1200" dirty="0"/>
                    </a:p>
                  </a:txBody>
                  <a:tcPr>
                    <a:solidFill>
                      <a:schemeClr val="bg2"/>
                    </a:solidFill>
                  </a:tcPr>
                </a:tc>
                <a:tc>
                  <a:txBody>
                    <a:bodyPr/>
                    <a:lstStyle/>
                    <a:p>
                      <a:r>
                        <a:rPr lang="en-GB" sz="1200" dirty="0"/>
                        <a:t>12m</a:t>
                      </a:r>
                    </a:p>
                  </a:txBody>
                  <a:tcPr>
                    <a:solidFill>
                      <a:schemeClr val="accent4">
                        <a:lumMod val="60000"/>
                        <a:lumOff val="40000"/>
                      </a:schemeClr>
                    </a:solidFill>
                  </a:tcPr>
                </a:tc>
                <a:tc>
                  <a:txBody>
                    <a:bodyPr/>
                    <a:lstStyle/>
                    <a:p>
                      <a:endParaRPr lang="en-GB" sz="1200" dirty="0"/>
                    </a:p>
                  </a:txBody>
                  <a:tcPr>
                    <a:solidFill>
                      <a:schemeClr val="bg2"/>
                    </a:solidFill>
                  </a:tcPr>
                </a:tc>
                <a:tc>
                  <a:txBody>
                    <a:bodyPr/>
                    <a:lstStyle/>
                    <a:p>
                      <a:r>
                        <a:rPr lang="en-GB" sz="1200" dirty="0"/>
                        <a:t>12m</a:t>
                      </a:r>
                    </a:p>
                  </a:txBody>
                  <a:tcPr>
                    <a:solidFill>
                      <a:schemeClr val="accent2">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6m CT</a:t>
                      </a:r>
                    </a:p>
                  </a:txBody>
                  <a:tcPr>
                    <a:solidFill>
                      <a:schemeClr val="accent2">
                        <a:lumMod val="40000"/>
                        <a:lumOff val="60000"/>
                      </a:schemeClr>
                    </a:solidFill>
                  </a:tcPr>
                </a:tc>
                <a:tc>
                  <a:txBody>
                    <a:bodyPr/>
                    <a:lstStyle/>
                    <a:p>
                      <a:r>
                        <a:rPr lang="en-GB" sz="1200" dirty="0"/>
                        <a:t>12m</a:t>
                      </a:r>
                    </a:p>
                  </a:txBody>
                  <a:tcPr>
                    <a:solidFill>
                      <a:schemeClr val="accent2">
                        <a:lumMod val="60000"/>
                        <a:lumOff val="40000"/>
                      </a:schemeClr>
                    </a:solidFill>
                  </a:tcPr>
                </a:tc>
                <a:tc>
                  <a:txBody>
                    <a:bodyPr/>
                    <a:lstStyle/>
                    <a:p>
                      <a:r>
                        <a:rPr lang="en-GB" sz="1200" dirty="0"/>
                        <a:t>CT</a:t>
                      </a:r>
                    </a:p>
                  </a:txBody>
                  <a:tcPr>
                    <a:solidFill>
                      <a:schemeClr val="accent2">
                        <a:lumMod val="60000"/>
                        <a:lumOff val="40000"/>
                      </a:schemeClr>
                    </a:solidFill>
                  </a:tcPr>
                </a:tc>
                <a:tc>
                  <a:txBody>
                    <a:bodyPr/>
                    <a:lstStyle/>
                    <a:p>
                      <a:r>
                        <a:rPr lang="en-GB" sz="1200" dirty="0"/>
                        <a:t>6m</a:t>
                      </a:r>
                    </a:p>
                  </a:txBody>
                  <a:tcPr>
                    <a:solidFill>
                      <a:schemeClr val="accent2">
                        <a:lumMod val="75000"/>
                        <a:alpha val="57000"/>
                      </a:schemeClr>
                    </a:solidFill>
                  </a:tcPr>
                </a:tc>
                <a:tc>
                  <a:txBody>
                    <a:bodyPr/>
                    <a:lstStyle/>
                    <a:p>
                      <a:r>
                        <a:rPr lang="en-GB" sz="1200" dirty="0"/>
                        <a:t>CT alt. visits</a:t>
                      </a:r>
                    </a:p>
                  </a:txBody>
                  <a:tcPr>
                    <a:solidFill>
                      <a:schemeClr val="accent2">
                        <a:lumMod val="75000"/>
                        <a:alpha val="57000"/>
                      </a:schemeClr>
                    </a:solidFill>
                  </a:tcPr>
                </a:tc>
                <a:tc>
                  <a:txBody>
                    <a:bodyPr/>
                    <a:lstStyle/>
                    <a:p>
                      <a:r>
                        <a:rPr lang="en-GB" sz="1200" dirty="0"/>
                        <a:t>6m</a:t>
                      </a:r>
                    </a:p>
                  </a:txBody>
                  <a:tcPr>
                    <a:solidFill>
                      <a:srgbClr val="C00000">
                        <a:alpha val="37850"/>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CT alt. visits</a:t>
                      </a:r>
                    </a:p>
                  </a:txBody>
                  <a:tcPr>
                    <a:solidFill>
                      <a:srgbClr val="C00000">
                        <a:alpha val="37850"/>
                      </a:srgbClr>
                    </a:solidFill>
                  </a:tcPr>
                </a:tc>
                <a:tc>
                  <a:txBody>
                    <a:bodyPr/>
                    <a:lstStyle/>
                    <a:p>
                      <a:r>
                        <a:rPr lang="en-GB" sz="1200" dirty="0"/>
                        <a:t>6m</a:t>
                      </a:r>
                    </a:p>
                  </a:txBody>
                  <a:tcPr>
                    <a:solidFill>
                      <a:srgbClr val="941100">
                        <a:alpha val="36889"/>
                      </a:srgbClr>
                    </a:solidFill>
                  </a:tcPr>
                </a:tc>
                <a:tc>
                  <a:txBody>
                    <a:bodyPr/>
                    <a:lstStyle/>
                    <a:p>
                      <a:r>
                        <a:rPr lang="en-GB" sz="1200" dirty="0"/>
                        <a:t>CT</a:t>
                      </a:r>
                    </a:p>
                  </a:txBody>
                  <a:tcPr>
                    <a:solidFill>
                      <a:srgbClr val="941100">
                        <a:alpha val="36889"/>
                      </a:srgbClr>
                    </a:solidFill>
                  </a:tcPr>
                </a:tc>
                <a:extLst>
                  <a:ext uri="{0D108BD9-81ED-4DB2-BD59-A6C34878D82A}">
                    <a16:rowId xmlns:a16="http://schemas.microsoft.com/office/drawing/2014/main" val="928130082"/>
                  </a:ext>
                </a:extLst>
              </a:tr>
              <a:tr h="732874">
                <a:tc>
                  <a:txBody>
                    <a:bodyPr/>
                    <a:lstStyle/>
                    <a:p>
                      <a:r>
                        <a:rPr lang="en-GB" sz="1200" dirty="0"/>
                        <a:t>5</a:t>
                      </a:r>
                    </a:p>
                  </a:txBody>
                  <a:tcPr/>
                </a:tc>
                <a:tc>
                  <a:txBody>
                    <a:bodyPr/>
                    <a:lstStyle/>
                    <a:p>
                      <a:endParaRPr lang="en-GB" sz="1200" dirty="0"/>
                    </a:p>
                  </a:txBody>
                  <a:tcPr>
                    <a:solidFill>
                      <a:schemeClr val="bg2"/>
                    </a:solidFill>
                  </a:tcPr>
                </a:tc>
                <a:tc>
                  <a:txBody>
                    <a:bodyPr/>
                    <a:lstStyle/>
                    <a:p>
                      <a:endParaRPr lang="en-GB" sz="1200" dirty="0"/>
                    </a:p>
                  </a:txBody>
                  <a:tcPr>
                    <a:solidFill>
                      <a:schemeClr val="bg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12m</a:t>
                      </a:r>
                    </a:p>
                  </a:txBody>
                  <a:tcPr>
                    <a:solidFill>
                      <a:schemeClr val="accent4">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highlight>
                          <a:srgbClr val="FFFF00"/>
                        </a:highlight>
                      </a:endParaRPr>
                    </a:p>
                  </a:txBody>
                  <a:tcPr>
                    <a:solidFill>
                      <a:schemeClr val="bg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12m</a:t>
                      </a:r>
                    </a:p>
                  </a:txBody>
                  <a:tcPr>
                    <a:solidFill>
                      <a:schemeClr val="accent4">
                        <a:lumMod val="20000"/>
                        <a:lumOff val="80000"/>
                      </a:schemeClr>
                    </a:solidFill>
                  </a:tcPr>
                </a:tc>
                <a:tc>
                  <a:txBody>
                    <a:bodyPr/>
                    <a:lstStyle/>
                    <a:p>
                      <a:endParaRPr lang="en-GB" sz="1200" dirty="0"/>
                    </a:p>
                  </a:txBody>
                  <a:tcPr>
                    <a:solidFill>
                      <a:schemeClr val="bg2"/>
                    </a:solidFill>
                  </a:tcPr>
                </a:tc>
                <a:tc>
                  <a:txBody>
                    <a:bodyPr/>
                    <a:lstStyle/>
                    <a:p>
                      <a:r>
                        <a:rPr lang="en-GB" sz="1200" dirty="0"/>
                        <a:t>12m</a:t>
                      </a:r>
                    </a:p>
                  </a:txBody>
                  <a:tcPr>
                    <a:solidFill>
                      <a:schemeClr val="accent4">
                        <a:lumMod val="40000"/>
                        <a:lumOff val="60000"/>
                      </a:schemeClr>
                    </a:solidFill>
                  </a:tcPr>
                </a:tc>
                <a:tc>
                  <a:txBody>
                    <a:bodyPr/>
                    <a:lstStyle/>
                    <a:p>
                      <a:endParaRPr lang="en-GB" sz="1200" dirty="0"/>
                    </a:p>
                  </a:txBody>
                  <a:tcPr>
                    <a:solidFill>
                      <a:schemeClr val="bg2"/>
                    </a:solidFill>
                  </a:tcPr>
                </a:tc>
                <a:tc>
                  <a:txBody>
                    <a:bodyPr/>
                    <a:lstStyle/>
                    <a:p>
                      <a:r>
                        <a:rPr lang="en-GB" sz="1200" dirty="0"/>
                        <a:t>12m</a:t>
                      </a:r>
                    </a:p>
                  </a:txBody>
                  <a:tcPr>
                    <a:solidFill>
                      <a:schemeClr val="accent4">
                        <a:lumMod val="60000"/>
                        <a:lumOff val="40000"/>
                      </a:schemeClr>
                    </a:solidFill>
                  </a:tcPr>
                </a:tc>
                <a:tc>
                  <a:txBody>
                    <a:bodyPr/>
                    <a:lstStyle/>
                    <a:p>
                      <a:endParaRPr lang="en-GB" sz="1200" dirty="0"/>
                    </a:p>
                  </a:txBody>
                  <a:tcPr>
                    <a:solidFill>
                      <a:schemeClr val="bg2"/>
                    </a:solidFill>
                  </a:tcPr>
                </a:tc>
                <a:tc>
                  <a:txBody>
                    <a:bodyPr/>
                    <a:lstStyle/>
                    <a:p>
                      <a:r>
                        <a:rPr lang="en-GB" sz="1200" dirty="0"/>
                        <a:t>12m</a:t>
                      </a:r>
                    </a:p>
                  </a:txBody>
                  <a:tcPr>
                    <a:solidFill>
                      <a:schemeClr val="accent2">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6m CT</a:t>
                      </a:r>
                    </a:p>
                  </a:txBody>
                  <a:tcPr>
                    <a:solidFill>
                      <a:schemeClr val="accent2">
                        <a:lumMod val="40000"/>
                        <a:lumOff val="60000"/>
                      </a:schemeClr>
                    </a:solidFill>
                  </a:tcPr>
                </a:tc>
                <a:tc>
                  <a:txBody>
                    <a:bodyPr/>
                    <a:lstStyle/>
                    <a:p>
                      <a:r>
                        <a:rPr lang="en-GB" sz="1200" dirty="0"/>
                        <a:t>12m</a:t>
                      </a:r>
                    </a:p>
                  </a:txBody>
                  <a:tcPr>
                    <a:solidFill>
                      <a:schemeClr val="accent2">
                        <a:lumMod val="60000"/>
                        <a:lumOff val="40000"/>
                      </a:schemeClr>
                    </a:solidFill>
                  </a:tcPr>
                </a:tc>
                <a:tc>
                  <a:txBody>
                    <a:bodyPr/>
                    <a:lstStyle/>
                    <a:p>
                      <a:r>
                        <a:rPr lang="en-GB" sz="1200" dirty="0"/>
                        <a:t>CT</a:t>
                      </a:r>
                    </a:p>
                  </a:txBody>
                  <a:tcPr>
                    <a:solidFill>
                      <a:schemeClr val="accent2">
                        <a:lumMod val="60000"/>
                        <a:lumOff val="40000"/>
                      </a:schemeClr>
                    </a:solidFill>
                  </a:tcPr>
                </a:tc>
                <a:tc>
                  <a:txBody>
                    <a:bodyPr/>
                    <a:lstStyle/>
                    <a:p>
                      <a:r>
                        <a:rPr lang="en-GB" sz="1200" dirty="0"/>
                        <a:t>6m</a:t>
                      </a:r>
                    </a:p>
                  </a:txBody>
                  <a:tcPr>
                    <a:solidFill>
                      <a:schemeClr val="accent2">
                        <a:lumMod val="75000"/>
                        <a:alpha val="57000"/>
                      </a:schemeClr>
                    </a:solidFill>
                  </a:tcPr>
                </a:tc>
                <a:tc>
                  <a:txBody>
                    <a:bodyPr/>
                    <a:lstStyle/>
                    <a:p>
                      <a:r>
                        <a:rPr lang="en-GB" sz="1200" dirty="0"/>
                        <a:t>CT alt. visits</a:t>
                      </a:r>
                    </a:p>
                  </a:txBody>
                  <a:tcPr>
                    <a:solidFill>
                      <a:schemeClr val="accent2">
                        <a:lumMod val="75000"/>
                        <a:alpha val="57000"/>
                      </a:schemeClr>
                    </a:solidFill>
                  </a:tcPr>
                </a:tc>
                <a:tc>
                  <a:txBody>
                    <a:bodyPr/>
                    <a:lstStyle/>
                    <a:p>
                      <a:r>
                        <a:rPr lang="en-GB" sz="1200" dirty="0"/>
                        <a:t>6m</a:t>
                      </a:r>
                    </a:p>
                  </a:txBody>
                  <a:tcPr>
                    <a:solidFill>
                      <a:srgbClr val="C00000">
                        <a:alpha val="37850"/>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CT alt. visits</a:t>
                      </a:r>
                    </a:p>
                  </a:txBody>
                  <a:tcPr>
                    <a:solidFill>
                      <a:srgbClr val="C00000">
                        <a:alpha val="37850"/>
                      </a:srgbClr>
                    </a:solidFill>
                  </a:tcPr>
                </a:tc>
                <a:tc>
                  <a:txBody>
                    <a:bodyPr/>
                    <a:lstStyle/>
                    <a:p>
                      <a:r>
                        <a:rPr lang="en-GB" sz="1200" dirty="0"/>
                        <a:t>6m</a:t>
                      </a:r>
                    </a:p>
                  </a:txBody>
                  <a:tcPr>
                    <a:solidFill>
                      <a:srgbClr val="941100">
                        <a:alpha val="36889"/>
                      </a:srgbClr>
                    </a:solidFill>
                  </a:tcPr>
                </a:tc>
                <a:tc>
                  <a:txBody>
                    <a:bodyPr/>
                    <a:lstStyle/>
                    <a:p>
                      <a:r>
                        <a:rPr lang="en-GB" sz="1200" dirty="0"/>
                        <a:t>CT</a:t>
                      </a:r>
                    </a:p>
                  </a:txBody>
                  <a:tcPr>
                    <a:solidFill>
                      <a:srgbClr val="941100">
                        <a:alpha val="36889"/>
                      </a:srgbClr>
                    </a:solidFill>
                  </a:tcPr>
                </a:tc>
                <a:extLst>
                  <a:ext uri="{0D108BD9-81ED-4DB2-BD59-A6C34878D82A}">
                    <a16:rowId xmlns:a16="http://schemas.microsoft.com/office/drawing/2014/main" val="143534243"/>
                  </a:ext>
                </a:extLst>
              </a:tr>
            </a:tbl>
          </a:graphicData>
        </a:graphic>
      </p:graphicFrame>
      <p:sp>
        <p:nvSpPr>
          <p:cNvPr id="3" name="TextBox 2">
            <a:extLst>
              <a:ext uri="{FF2B5EF4-FFF2-40B4-BE49-F238E27FC236}">
                <a16:creationId xmlns:a16="http://schemas.microsoft.com/office/drawing/2014/main" id="{A2340F4A-06C8-8B9C-C453-6CC78A59AECB}"/>
              </a:ext>
            </a:extLst>
          </p:cNvPr>
          <p:cNvSpPr txBox="1"/>
          <p:nvPr/>
        </p:nvSpPr>
        <p:spPr>
          <a:xfrm>
            <a:off x="9181856" y="475462"/>
            <a:ext cx="1299395" cy="307777"/>
          </a:xfrm>
          <a:prstGeom prst="rect">
            <a:avLst/>
          </a:prstGeom>
          <a:noFill/>
        </p:spPr>
        <p:txBody>
          <a:bodyPr wrap="none" rtlCol="0">
            <a:spAutoFit/>
          </a:bodyPr>
          <a:lstStyle/>
          <a:p>
            <a:r>
              <a:rPr lang="en-GB" sz="1400" dirty="0">
                <a:solidFill>
                  <a:schemeClr val="bg1"/>
                </a:solidFill>
              </a:rPr>
              <a:t>*local variation</a:t>
            </a:r>
          </a:p>
        </p:txBody>
      </p:sp>
      <p:sp>
        <p:nvSpPr>
          <p:cNvPr id="4" name="TextBox 3">
            <a:extLst>
              <a:ext uri="{FF2B5EF4-FFF2-40B4-BE49-F238E27FC236}">
                <a16:creationId xmlns:a16="http://schemas.microsoft.com/office/drawing/2014/main" id="{EA0D6BE9-16E1-3CD8-7709-C2CFF54D8D5A}"/>
              </a:ext>
            </a:extLst>
          </p:cNvPr>
          <p:cNvSpPr txBox="1"/>
          <p:nvPr/>
        </p:nvSpPr>
        <p:spPr>
          <a:xfrm>
            <a:off x="194702" y="5758651"/>
            <a:ext cx="11477345" cy="1015663"/>
          </a:xfrm>
          <a:prstGeom prst="rect">
            <a:avLst/>
          </a:prstGeom>
          <a:noFill/>
        </p:spPr>
        <p:txBody>
          <a:bodyPr wrap="square" rtlCol="0">
            <a:spAutoFit/>
          </a:bodyPr>
          <a:lstStyle/>
          <a:p>
            <a:r>
              <a:rPr lang="en-GB" sz="1200" b="1" dirty="0"/>
              <a:t>Personalise FU as needed for all patients, but especially for those:</a:t>
            </a:r>
          </a:p>
          <a:p>
            <a:r>
              <a:rPr lang="en-GB" sz="1200" dirty="0"/>
              <a:t>- on adjuvant therapy</a:t>
            </a:r>
          </a:p>
          <a:p>
            <a:r>
              <a:rPr lang="en-GB" sz="1200" dirty="0"/>
              <a:t>-</a:t>
            </a:r>
            <a:r>
              <a:rPr lang="en-GB" sz="1200" b="0" i="0" u="none" strike="noStrike" dirty="0">
                <a:solidFill>
                  <a:srgbClr val="0E0E0E"/>
                </a:solidFill>
                <a:effectLst/>
              </a:rPr>
              <a:t> with unresectable stage 3 or 4</a:t>
            </a:r>
          </a:p>
          <a:p>
            <a:r>
              <a:rPr lang="en-GB" sz="1200" dirty="0">
                <a:solidFill>
                  <a:srgbClr val="0E0E0E"/>
                </a:solidFill>
              </a:rPr>
              <a:t>- with increased risk of further primary melanomas (e.g. atypical mole syndrome, multiple melanomas, melanoma in first degree relatives or other familial cancer syndrome)</a:t>
            </a:r>
          </a:p>
          <a:p>
            <a:r>
              <a:rPr lang="en-GB" sz="1200" dirty="0"/>
              <a:t>- frail or with limited life expectancy for other reasons </a:t>
            </a:r>
          </a:p>
        </p:txBody>
      </p:sp>
      <p:sp>
        <p:nvSpPr>
          <p:cNvPr id="5" name="TextBox 4">
            <a:extLst>
              <a:ext uri="{FF2B5EF4-FFF2-40B4-BE49-F238E27FC236}">
                <a16:creationId xmlns:a16="http://schemas.microsoft.com/office/drawing/2014/main" id="{8F8133FF-5107-A296-2BC8-DB9DF606B49C}"/>
              </a:ext>
            </a:extLst>
          </p:cNvPr>
          <p:cNvSpPr txBox="1"/>
          <p:nvPr/>
        </p:nvSpPr>
        <p:spPr>
          <a:xfrm>
            <a:off x="265856" y="88128"/>
            <a:ext cx="8098435" cy="307777"/>
          </a:xfrm>
          <a:prstGeom prst="rect">
            <a:avLst/>
          </a:prstGeom>
          <a:noFill/>
        </p:spPr>
        <p:txBody>
          <a:bodyPr wrap="none" rtlCol="0">
            <a:spAutoFit/>
          </a:bodyPr>
          <a:lstStyle/>
          <a:p>
            <a:r>
              <a:rPr lang="en-GB" sz="1400" b="1" u="sng" dirty="0"/>
              <a:t>Bristol &amp; SWAG Cancer Network Guidance - Melanoma AJCC8 NICE 2022 – Flowchart notes – v6.5 May 2023</a:t>
            </a:r>
          </a:p>
        </p:txBody>
      </p:sp>
      <p:sp>
        <p:nvSpPr>
          <p:cNvPr id="7" name="TextBox 6">
            <a:extLst>
              <a:ext uri="{FF2B5EF4-FFF2-40B4-BE49-F238E27FC236}">
                <a16:creationId xmlns:a16="http://schemas.microsoft.com/office/drawing/2014/main" id="{6EC15EB9-4B8C-8F4E-80BB-7B73AEA5C6B9}"/>
              </a:ext>
            </a:extLst>
          </p:cNvPr>
          <p:cNvSpPr txBox="1"/>
          <p:nvPr/>
        </p:nvSpPr>
        <p:spPr>
          <a:xfrm>
            <a:off x="4871235" y="5806834"/>
            <a:ext cx="6098146" cy="276999"/>
          </a:xfrm>
          <a:prstGeom prst="rect">
            <a:avLst/>
          </a:prstGeom>
          <a:noFill/>
        </p:spPr>
        <p:txBody>
          <a:bodyPr wrap="square">
            <a:spAutoFit/>
          </a:bodyPr>
          <a:lstStyle/>
          <a:p>
            <a:pPr algn="r"/>
            <a:r>
              <a:rPr lang="en-GB" sz="1200" b="1" dirty="0"/>
              <a:t>NB FU start date is date of diagnosis, i.e. usually the date patient given results.</a:t>
            </a:r>
          </a:p>
        </p:txBody>
      </p:sp>
      <p:sp>
        <p:nvSpPr>
          <p:cNvPr id="6" name="TextBox 5">
            <a:extLst>
              <a:ext uri="{FF2B5EF4-FFF2-40B4-BE49-F238E27FC236}">
                <a16:creationId xmlns:a16="http://schemas.microsoft.com/office/drawing/2014/main" id="{F2D1F1E2-8A86-F88D-B312-303798BB2C20}"/>
              </a:ext>
            </a:extLst>
          </p:cNvPr>
          <p:cNvSpPr txBox="1"/>
          <p:nvPr/>
        </p:nvSpPr>
        <p:spPr>
          <a:xfrm>
            <a:off x="4821821" y="6000277"/>
            <a:ext cx="6098146" cy="276999"/>
          </a:xfrm>
          <a:prstGeom prst="rect">
            <a:avLst/>
          </a:prstGeom>
          <a:noFill/>
        </p:spPr>
        <p:txBody>
          <a:bodyPr wrap="square">
            <a:spAutoFit/>
          </a:bodyPr>
          <a:lstStyle/>
          <a:p>
            <a:pPr algn="r"/>
            <a:r>
              <a:rPr lang="en-GB" sz="1200" baseline="30000" dirty="0"/>
              <a:t>1</a:t>
            </a:r>
            <a:r>
              <a:rPr lang="en-GB" sz="1200" dirty="0"/>
              <a:t>FU for 2C negative SNB is not mentioned in NICE guideline</a:t>
            </a:r>
            <a:endParaRPr lang="en-GB" sz="1200" baseline="30000" dirty="0"/>
          </a:p>
        </p:txBody>
      </p:sp>
    </p:spTree>
    <p:extLst>
      <p:ext uri="{BB962C8B-B14F-4D97-AF65-F5344CB8AC3E}">
        <p14:creationId xmlns:p14="http://schemas.microsoft.com/office/powerpoint/2010/main" val="18716238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76D28452-6646-CC9F-AA36-4F6BDBA7FE55}"/>
              </a:ext>
            </a:extLst>
          </p:cNvPr>
          <p:cNvSpPr txBox="1"/>
          <p:nvPr/>
        </p:nvSpPr>
        <p:spPr>
          <a:xfrm>
            <a:off x="372025" y="3929709"/>
            <a:ext cx="9232365" cy="1169551"/>
          </a:xfrm>
          <a:prstGeom prst="rect">
            <a:avLst/>
          </a:prstGeom>
          <a:noFill/>
        </p:spPr>
        <p:txBody>
          <a:bodyPr wrap="square">
            <a:spAutoFit/>
          </a:bodyPr>
          <a:lstStyle/>
          <a:p>
            <a:r>
              <a:rPr lang="en-GB" sz="1400" b="1" dirty="0"/>
              <a:t>**CT PROTOCOL</a:t>
            </a:r>
          </a:p>
          <a:p>
            <a:r>
              <a:rPr lang="en-GB" sz="1400" dirty="0"/>
              <a:t>Contrast CT head, thorax, </a:t>
            </a:r>
            <a:r>
              <a:rPr lang="en-GB" sz="1400" dirty="0" err="1"/>
              <a:t>abdo</a:t>
            </a:r>
            <a:r>
              <a:rPr lang="en-GB" sz="1400" dirty="0"/>
              <a:t>, pelvis &amp; closest regional lymph node basin i.e.</a:t>
            </a:r>
          </a:p>
          <a:p>
            <a:r>
              <a:rPr lang="en-GB" sz="1400" u="sng" dirty="0"/>
              <a:t>Head &amp; upper torso</a:t>
            </a:r>
            <a:r>
              <a:rPr lang="en-GB" sz="1400" dirty="0"/>
              <a:t>: ADD NECK</a:t>
            </a:r>
          </a:p>
          <a:p>
            <a:r>
              <a:rPr lang="en-GB" sz="1400" u="sng" dirty="0"/>
              <a:t>Leg &amp; lower torso</a:t>
            </a:r>
            <a:r>
              <a:rPr lang="en-GB" sz="1400" dirty="0"/>
              <a:t>: ADD UPPER THIGHS</a:t>
            </a:r>
          </a:p>
          <a:p>
            <a:r>
              <a:rPr lang="en-GB" sz="1400" dirty="0"/>
              <a:t>Repeat pre-adjuvant treatment if scans &gt;2 months old</a:t>
            </a:r>
          </a:p>
        </p:txBody>
      </p:sp>
      <p:sp>
        <p:nvSpPr>
          <p:cNvPr id="10" name="TextBox 9">
            <a:extLst>
              <a:ext uri="{FF2B5EF4-FFF2-40B4-BE49-F238E27FC236}">
                <a16:creationId xmlns:a16="http://schemas.microsoft.com/office/drawing/2014/main" id="{21245898-A38F-5173-BBBA-48060CCA6032}"/>
              </a:ext>
            </a:extLst>
          </p:cNvPr>
          <p:cNvSpPr txBox="1"/>
          <p:nvPr/>
        </p:nvSpPr>
        <p:spPr>
          <a:xfrm>
            <a:off x="393198" y="5171258"/>
            <a:ext cx="6214060" cy="1384995"/>
          </a:xfrm>
          <a:prstGeom prst="rect">
            <a:avLst/>
          </a:prstGeom>
          <a:noFill/>
        </p:spPr>
        <p:txBody>
          <a:bodyPr wrap="square">
            <a:spAutoFit/>
          </a:bodyPr>
          <a:lstStyle/>
          <a:p>
            <a:r>
              <a:rPr lang="en-GB" sz="1400" b="1" dirty="0"/>
              <a:t>**OTHER IMAGING OPTIONS:</a:t>
            </a:r>
          </a:p>
          <a:p>
            <a:r>
              <a:rPr lang="en-GB" sz="1400" b="1" dirty="0"/>
              <a:t>US+- FNA/core</a:t>
            </a:r>
            <a:r>
              <a:rPr lang="en-GB" sz="1400" dirty="0"/>
              <a:t>: localisation or node assessment</a:t>
            </a:r>
          </a:p>
          <a:p>
            <a:r>
              <a:rPr lang="en-GB" sz="1400" b="1" dirty="0"/>
              <a:t>PET</a:t>
            </a:r>
            <a:r>
              <a:rPr lang="en-GB" sz="1400" dirty="0"/>
              <a:t>: where CT equivocal, prior to major local resection, </a:t>
            </a:r>
            <a:r>
              <a:rPr lang="en-GB" sz="1400" dirty="0" err="1"/>
              <a:t>mets</a:t>
            </a:r>
            <a:r>
              <a:rPr lang="en-GB" sz="1400" dirty="0"/>
              <a:t> with unknown primary, trial use</a:t>
            </a:r>
          </a:p>
          <a:p>
            <a:r>
              <a:rPr lang="en-GB" sz="1400" b="1" dirty="0"/>
              <a:t>MRI</a:t>
            </a:r>
            <a:r>
              <a:rPr lang="en-GB" sz="1400" dirty="0"/>
              <a:t>: where CT insufficient for soft tissue e.g. pre neck dissection or alternative to</a:t>
            </a:r>
          </a:p>
          <a:p>
            <a:r>
              <a:rPr lang="en-GB" sz="1400" dirty="0"/>
              <a:t>CT for age &lt;25, pregnancy, or for brain if mitoses &gt;5, or scalp primary</a:t>
            </a:r>
          </a:p>
        </p:txBody>
      </p:sp>
      <p:sp>
        <p:nvSpPr>
          <p:cNvPr id="12" name="TextBox 11">
            <a:extLst>
              <a:ext uri="{FF2B5EF4-FFF2-40B4-BE49-F238E27FC236}">
                <a16:creationId xmlns:a16="http://schemas.microsoft.com/office/drawing/2014/main" id="{028E58B7-217A-E57E-BB22-4F7BBD72255F}"/>
              </a:ext>
            </a:extLst>
          </p:cNvPr>
          <p:cNvSpPr txBox="1"/>
          <p:nvPr/>
        </p:nvSpPr>
        <p:spPr>
          <a:xfrm>
            <a:off x="393198" y="662511"/>
            <a:ext cx="5702802" cy="1169551"/>
          </a:xfrm>
          <a:prstGeom prst="rect">
            <a:avLst/>
          </a:prstGeom>
          <a:noFill/>
        </p:spPr>
        <p:txBody>
          <a:bodyPr wrap="square">
            <a:spAutoFit/>
          </a:bodyPr>
          <a:lstStyle/>
          <a:p>
            <a:r>
              <a:rPr lang="en-GB" sz="1400" b="1" dirty="0"/>
              <a:t>*SLNB/SSMDT</a:t>
            </a:r>
          </a:p>
          <a:p>
            <a:r>
              <a:rPr lang="en-GB" sz="1400" dirty="0"/>
              <a:t>SLNB done with WLE. Refer to SSMDT if patient would consider SLNB &amp; fit for GA, or needs plastic surgery for WLE, or consideration for adjuvant SACT.</a:t>
            </a:r>
          </a:p>
          <a:p>
            <a:r>
              <a:rPr lang="en-GB" sz="1400" dirty="0"/>
              <a:t>^</a:t>
            </a:r>
            <a:r>
              <a:rPr lang="en-GB" sz="1400" dirty="0" err="1"/>
              <a:t>Lymphovascular</a:t>
            </a:r>
            <a:r>
              <a:rPr lang="en-GB" sz="1400" dirty="0"/>
              <a:t> invasion</a:t>
            </a:r>
          </a:p>
          <a:p>
            <a:r>
              <a:rPr lang="en-GB" sz="1400" dirty="0"/>
              <a:t>^See separate node protocol</a:t>
            </a:r>
          </a:p>
        </p:txBody>
      </p:sp>
      <p:sp>
        <p:nvSpPr>
          <p:cNvPr id="14" name="TextBox 13">
            <a:extLst>
              <a:ext uri="{FF2B5EF4-FFF2-40B4-BE49-F238E27FC236}">
                <a16:creationId xmlns:a16="http://schemas.microsoft.com/office/drawing/2014/main" id="{11976F42-9CD3-ACF8-4870-2F873DCDAB1B}"/>
              </a:ext>
            </a:extLst>
          </p:cNvPr>
          <p:cNvSpPr txBox="1"/>
          <p:nvPr/>
        </p:nvSpPr>
        <p:spPr>
          <a:xfrm>
            <a:off x="6661416" y="3075715"/>
            <a:ext cx="5309316" cy="1815882"/>
          </a:xfrm>
          <a:prstGeom prst="rect">
            <a:avLst/>
          </a:prstGeom>
          <a:noFill/>
        </p:spPr>
        <p:txBody>
          <a:bodyPr wrap="square">
            <a:spAutoFit/>
          </a:bodyPr>
          <a:lstStyle/>
          <a:p>
            <a:r>
              <a:rPr lang="en-GB" sz="1400" b="1" dirty="0"/>
              <a:t>***CRITERIA FOR CONSIDERING CLND AFTER +VE SLNB</a:t>
            </a:r>
          </a:p>
          <a:p>
            <a:r>
              <a:rPr lang="en-GB" sz="1400" dirty="0"/>
              <a:t>a) Extra capsular spread, b) &gt;3 involved sentinel nodes. c) Dewar criteria (multifocal or extensive)</a:t>
            </a:r>
          </a:p>
          <a:p>
            <a:r>
              <a:rPr lang="en-GB" sz="1400" dirty="0"/>
              <a:t>AND</a:t>
            </a:r>
          </a:p>
          <a:p>
            <a:r>
              <a:rPr lang="en-GB" sz="1400" dirty="0"/>
              <a:t>Unsuitable for adjuvant therapy (either due to medical co-morbidities, or geographical constraints limit access to follow-up)</a:t>
            </a:r>
          </a:p>
          <a:p>
            <a:r>
              <a:rPr lang="en-GB" sz="1400" dirty="0"/>
              <a:t>OR</a:t>
            </a:r>
          </a:p>
          <a:p>
            <a:r>
              <a:rPr lang="en-GB" sz="1400" dirty="0"/>
              <a:t>Head/neck melanoma</a:t>
            </a:r>
          </a:p>
        </p:txBody>
      </p:sp>
      <p:sp>
        <p:nvSpPr>
          <p:cNvPr id="15" name="TextBox 14">
            <a:extLst>
              <a:ext uri="{FF2B5EF4-FFF2-40B4-BE49-F238E27FC236}">
                <a16:creationId xmlns:a16="http://schemas.microsoft.com/office/drawing/2014/main" id="{981A1EAF-BB25-57A0-D42C-75B64BA2446D}"/>
              </a:ext>
            </a:extLst>
          </p:cNvPr>
          <p:cNvSpPr txBox="1"/>
          <p:nvPr/>
        </p:nvSpPr>
        <p:spPr>
          <a:xfrm>
            <a:off x="435405" y="274922"/>
            <a:ext cx="8402493" cy="307777"/>
          </a:xfrm>
          <a:prstGeom prst="rect">
            <a:avLst/>
          </a:prstGeom>
          <a:noFill/>
        </p:spPr>
        <p:txBody>
          <a:bodyPr wrap="none" rtlCol="0">
            <a:spAutoFit/>
          </a:bodyPr>
          <a:lstStyle/>
          <a:p>
            <a:r>
              <a:rPr lang="en-GB" sz="1400" b="1" u="sng" dirty="0"/>
              <a:t>Bristol &amp; SWAG Cancer Network Melanoma AJCC8 Nice 2022 – Flowchart notes – v6.3 </a:t>
            </a:r>
            <a:r>
              <a:rPr lang="en-GB" sz="1400" b="1" u="sng" dirty="0">
                <a:highlight>
                  <a:srgbClr val="FFFF00"/>
                </a:highlight>
              </a:rPr>
              <a:t>[new advice highlighted]</a:t>
            </a:r>
          </a:p>
        </p:txBody>
      </p:sp>
      <p:sp>
        <p:nvSpPr>
          <p:cNvPr id="2" name="TextBox 1">
            <a:extLst>
              <a:ext uri="{FF2B5EF4-FFF2-40B4-BE49-F238E27FC236}">
                <a16:creationId xmlns:a16="http://schemas.microsoft.com/office/drawing/2014/main" id="{4D27300F-F01F-59DC-15B2-54A212A8D855}"/>
              </a:ext>
            </a:extLst>
          </p:cNvPr>
          <p:cNvSpPr txBox="1"/>
          <p:nvPr/>
        </p:nvSpPr>
        <p:spPr>
          <a:xfrm>
            <a:off x="6661416" y="4953940"/>
            <a:ext cx="5225784" cy="1600438"/>
          </a:xfrm>
          <a:prstGeom prst="rect">
            <a:avLst/>
          </a:prstGeom>
          <a:noFill/>
        </p:spPr>
        <p:txBody>
          <a:bodyPr wrap="square">
            <a:spAutoFit/>
          </a:bodyPr>
          <a:lstStyle/>
          <a:p>
            <a:r>
              <a:rPr lang="en-GB" sz="1400" b="1" dirty="0">
                <a:highlight>
                  <a:srgbClr val="FFFF00"/>
                </a:highlight>
              </a:rPr>
              <a:t>ROUTINE FU ULTRASOUND (US) &amp; CT:</a:t>
            </a:r>
          </a:p>
          <a:p>
            <a:r>
              <a:rPr lang="en-GB" sz="1400" dirty="0"/>
              <a:t>US scans and additional CT should now be considered as part of routine follow-up as per the accompanying table e.g. where high risk of recurrence or metastasis, or eligible for SNB but not done.</a:t>
            </a:r>
          </a:p>
          <a:p>
            <a:endParaRPr lang="en-GB" sz="1400" dirty="0"/>
          </a:p>
          <a:p>
            <a:r>
              <a:rPr lang="en-GB" sz="1400" dirty="0"/>
              <a:t>Whether to offer the full recommended schedule will be tailored to local capacity and individual patient’s wishes/suitability.</a:t>
            </a:r>
          </a:p>
        </p:txBody>
      </p:sp>
      <p:sp>
        <p:nvSpPr>
          <p:cNvPr id="3" name="TextBox 2">
            <a:extLst>
              <a:ext uri="{FF2B5EF4-FFF2-40B4-BE49-F238E27FC236}">
                <a16:creationId xmlns:a16="http://schemas.microsoft.com/office/drawing/2014/main" id="{DB716507-7C94-0216-AA62-8A73C6EC6351}"/>
              </a:ext>
            </a:extLst>
          </p:cNvPr>
          <p:cNvSpPr txBox="1"/>
          <p:nvPr/>
        </p:nvSpPr>
        <p:spPr>
          <a:xfrm>
            <a:off x="6607258" y="654537"/>
            <a:ext cx="4978400" cy="2246769"/>
          </a:xfrm>
          <a:prstGeom prst="rect">
            <a:avLst/>
          </a:prstGeom>
          <a:noFill/>
        </p:spPr>
        <p:txBody>
          <a:bodyPr wrap="square">
            <a:spAutoFit/>
          </a:bodyPr>
          <a:lstStyle/>
          <a:p>
            <a:r>
              <a:rPr lang="en-GB" sz="1400" b="1" dirty="0">
                <a:highlight>
                  <a:srgbClr val="FFFF00"/>
                </a:highlight>
              </a:rPr>
              <a:t>^ADJUVANT SYSTEMIC ANTI-CANCER THERAPY (SACT)</a:t>
            </a:r>
          </a:p>
          <a:p>
            <a:r>
              <a:rPr lang="en-GB" sz="1400" dirty="0"/>
              <a:t>All stage 2B/2C and 3B/3C diagnosed by primary excision or SNB are now eligible.</a:t>
            </a:r>
          </a:p>
          <a:p>
            <a:r>
              <a:rPr lang="en-GB" sz="1400" dirty="0"/>
              <a:t>Patients eligible on primary excision criteria may still be offered SNB for prognostic reasons. This must be carried out within 6 weeks of primary excision to allow time for adjuvant SACT to be started within 3 months if SNB negative. If SNB cannot be completed within 6 weeks, refer direct to oncology first.</a:t>
            </a:r>
          </a:p>
          <a:p>
            <a:r>
              <a:rPr lang="en-GB" sz="1400" dirty="0"/>
              <a:t>Staging scans and BRAF are required, but do not wait for results before referral to oncology. </a:t>
            </a:r>
          </a:p>
        </p:txBody>
      </p:sp>
      <p:sp>
        <p:nvSpPr>
          <p:cNvPr id="4" name="TextBox 3">
            <a:extLst>
              <a:ext uri="{FF2B5EF4-FFF2-40B4-BE49-F238E27FC236}">
                <a16:creationId xmlns:a16="http://schemas.microsoft.com/office/drawing/2014/main" id="{471CBEB4-0D25-DC09-5C20-54F96776C18E}"/>
              </a:ext>
            </a:extLst>
          </p:cNvPr>
          <p:cNvSpPr txBox="1"/>
          <p:nvPr/>
        </p:nvSpPr>
        <p:spPr>
          <a:xfrm>
            <a:off x="372025" y="1866168"/>
            <a:ext cx="6007004" cy="2031325"/>
          </a:xfrm>
          <a:prstGeom prst="rect">
            <a:avLst/>
          </a:prstGeom>
          <a:noFill/>
        </p:spPr>
        <p:txBody>
          <a:bodyPr wrap="square" rtlCol="0">
            <a:spAutoFit/>
          </a:bodyPr>
          <a:lstStyle/>
          <a:p>
            <a:r>
              <a:rPr lang="en-GB" sz="1400" b="1" dirty="0">
                <a:highlight>
                  <a:srgbClr val="FFFF00"/>
                </a:highlight>
              </a:rPr>
              <a:t>AGE/FITNESS/COMORBIDITIES</a:t>
            </a:r>
          </a:p>
          <a:p>
            <a:r>
              <a:rPr lang="en-GB" sz="1400" dirty="0"/>
              <a:t>The benefits of SLNB and adjuvant SACT reduce with increasing age and frailty. Elderly patients or others with reduced physiological reserves are more vulnerable if experiencing the serious potential side effects of SACT. Patients with life expectancy less than 5 years need careful consideration of the risks and benefits. An average patient of approximately age 80 might be an appropriate guide, but there is no absolute upper age limit. Baseline CT for prognostic staging may be helpful even if ongoing scans are unlikely to lead to a change of management.</a:t>
            </a:r>
          </a:p>
        </p:txBody>
      </p:sp>
    </p:spTree>
    <p:extLst>
      <p:ext uri="{BB962C8B-B14F-4D97-AF65-F5344CB8AC3E}">
        <p14:creationId xmlns:p14="http://schemas.microsoft.com/office/powerpoint/2010/main" val="12057987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740</TotalTime>
  <Words>830</Words>
  <Application>Microsoft Office PowerPoint</Application>
  <PresentationFormat>Widescreen</PresentationFormat>
  <Paragraphs>161</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NICE MM 2022 Flowchart</dc:title>
  <dc:creator>Adam Bray</dc:creator>
  <cp:lastModifiedBy>Helen Dunderdale</cp:lastModifiedBy>
  <cp:revision>6</cp:revision>
  <cp:lastPrinted>2023-01-09T12:26:06Z</cp:lastPrinted>
  <dcterms:created xsi:type="dcterms:W3CDTF">2022-11-14T17:17:52Z</dcterms:created>
  <dcterms:modified xsi:type="dcterms:W3CDTF">2024-08-09T13:05:51Z</dcterms:modified>
</cp:coreProperties>
</file>