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3" r:id="rId3"/>
    <p:sldMasterId id="2147483739" r:id="rId4"/>
    <p:sldMasterId id="2147483690" r:id="rId5"/>
    <p:sldMasterId id="2147483737" r:id="rId6"/>
    <p:sldMasterId id="2147483705" r:id="rId7"/>
    <p:sldMasterId id="2147483719" r:id="rId8"/>
    <p:sldMasterId id="2147483720" r:id="rId9"/>
    <p:sldMasterId id="2147483721" r:id="rId10"/>
  </p:sldMasterIdLst>
  <p:notesMasterIdLst>
    <p:notesMasterId r:id="rId34"/>
  </p:notesMasterIdLst>
  <p:handoutMasterIdLst>
    <p:handoutMasterId r:id="rId35"/>
  </p:handoutMasterIdLst>
  <p:sldIdLst>
    <p:sldId id="256" r:id="rId11"/>
    <p:sldId id="343" r:id="rId12"/>
    <p:sldId id="325" r:id="rId13"/>
    <p:sldId id="327" r:id="rId14"/>
    <p:sldId id="329" r:id="rId15"/>
    <p:sldId id="331" r:id="rId16"/>
    <p:sldId id="332" r:id="rId17"/>
    <p:sldId id="334" r:id="rId18"/>
    <p:sldId id="323" r:id="rId19"/>
    <p:sldId id="333" r:id="rId20"/>
    <p:sldId id="337" r:id="rId21"/>
    <p:sldId id="344" r:id="rId22"/>
    <p:sldId id="335" r:id="rId23"/>
    <p:sldId id="314" r:id="rId24"/>
    <p:sldId id="346" r:id="rId25"/>
    <p:sldId id="338" r:id="rId26"/>
    <p:sldId id="317" r:id="rId27"/>
    <p:sldId id="345" r:id="rId28"/>
    <p:sldId id="311" r:id="rId29"/>
    <p:sldId id="299" r:id="rId30"/>
    <p:sldId id="347" r:id="rId31"/>
    <p:sldId id="326" r:id="rId32"/>
    <p:sldId id="263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title" id="{AF497362-1906-4B2A-A5EE-2D1ACAA99891}">
          <p14:sldIdLst>
            <p14:sldId id="256"/>
            <p14:sldId id="343"/>
            <p14:sldId id="325"/>
            <p14:sldId id="327"/>
            <p14:sldId id="329"/>
            <p14:sldId id="331"/>
          </p14:sldIdLst>
        </p14:section>
        <p14:section name="White content" id="{3B951F67-F30C-4811-A4F1-A457E93BE773}">
          <p14:sldIdLst>
            <p14:sldId id="332"/>
            <p14:sldId id="334"/>
            <p14:sldId id="323"/>
            <p14:sldId id="333"/>
            <p14:sldId id="337"/>
            <p14:sldId id="344"/>
            <p14:sldId id="335"/>
            <p14:sldId id="314"/>
            <p14:sldId id="346"/>
            <p14:sldId id="338"/>
            <p14:sldId id="317"/>
            <p14:sldId id="345"/>
            <p14:sldId id="311"/>
            <p14:sldId id="299"/>
            <p14:sldId id="347"/>
            <p14:sldId id="326"/>
          </p14:sldIdLst>
        </p14:section>
        <p14:section name="Alternative white" id="{861522F9-3E8F-4F57-9D35-BAAE375CEBA7}">
          <p14:sldIdLst>
            <p14:sldId id="263"/>
          </p14:sldIdLst>
        </p14:section>
        <p14:section name="Divider" id="{1EE53EA8-E1ED-4F76-9572-DB5021F9009F}">
          <p14:sldIdLst/>
        </p14:section>
        <p14:section name="End page" id="{96E80704-191D-47CA-960B-7DACC698A173}">
          <p14:sldIdLst/>
        </p14:section>
        <p14:section name="Blue title" id="{A3151503-FFA4-4874-85F8-734EF3413CAD}">
          <p14:sldIdLst/>
        </p14:section>
        <p14:section name="Blue content" id="{787440FE-81E5-4BE4-8CA1-00C876761CDF}">
          <p14:sldIdLst/>
        </p14:section>
        <p14:section name="Alternative blue" id="{47DF4E83-5A82-4C18-AC78-A9BCBB85F322}">
          <p14:sldIdLst/>
        </p14:section>
        <p14:section name="Divider" id="{03A872CA-DF8D-4A6F-A2CB-246ECDCD7264}">
          <p14:sldIdLst/>
        </p14:section>
        <p14:section name="End page" id="{5BAC4E6D-AD75-4C92-B248-D757E6D5E3B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87"/>
    <a:srgbClr val="043087"/>
    <a:srgbClr val="41B6E6"/>
    <a:srgbClr val="005EB8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8C91CC-E0F5-217B-9F1D-1E6A5E0D7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E54F4-22E7-8732-3A5C-A38971F02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A95E-1CBA-461D-A158-97D9322F5745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7071-7649-B450-5D02-414C6EAF4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9D88A-B296-9D92-C079-E8DD84E0A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7551-AD1E-45E0-8FFD-05F0BBEE9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6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83B3C-70A1-4ADB-B5D3-B4D0BB9BE409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32D2E-5FB1-4BC0-83A7-CEE26E388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32D2E-5FB1-4BC0-83A7-CEE26E3884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E62C4E8-774D-9718-4CD0-FD4E8501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1517" y="3742955"/>
            <a:ext cx="3981334" cy="485993"/>
          </a:xfrm>
          <a:prstGeom prst="rect">
            <a:avLst/>
          </a:prstGeom>
        </p:spPr>
        <p:txBody>
          <a:bodyPr lIns="0"/>
          <a:lstStyle>
            <a:lvl1pPr>
              <a:defRPr sz="4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1C9C24-9ED3-392A-F1A2-B6EA9C769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517" y="5032630"/>
            <a:ext cx="3258271" cy="28751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09161-1531-9353-8985-A86603D3CA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1517" y="5386820"/>
            <a:ext cx="2457450" cy="28751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2056A99B-BFC5-41CF-8883-BCDB6D89F0B3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15/03/2023</a:t>
            </a:fld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0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E4D3715-20A0-E240-A95F-CEF2A1E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06D0A-6AB8-0446-820B-BFA8D218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ECE4DB37-93FC-3B4F-95B1-D439098306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494" y="170101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3" name="Slide Number Placeholder 31">
            <a:extLst>
              <a:ext uri="{FF2B5EF4-FFF2-40B4-BE49-F238E27FC236}">
                <a16:creationId xmlns:a16="http://schemas.microsoft.com/office/drawing/2014/main" id="{E6F793B1-4EE7-624D-8430-071B158F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75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B1323C8-188D-FC51-1BC0-435B131F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4" y="2260758"/>
            <a:ext cx="8610506" cy="31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Fifth level</a:t>
            </a:r>
          </a:p>
          <a:p>
            <a:pPr lvl="3"/>
            <a:endParaRPr lang="en-GB" dirty="0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23886268-1EC5-418F-81E8-81C780D865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5277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70614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8618254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A764D85-C99D-DD42-ACA0-1B0ABDD5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5C3B0B18-8883-47D8-35EA-110E7227EDF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31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9439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2163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801"/>
            <a:ext cx="8610871" cy="3167063"/>
          </a:xfrm>
          <a:prstGeom prst="rect">
            <a:avLst/>
          </a:prstGeom>
          <a:noFill/>
        </p:spPr>
        <p:txBody>
          <a:bodyPr wrap="none" numCol="3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1" name="Slide Number Placeholder 31">
            <a:extLst>
              <a:ext uri="{FF2B5EF4-FFF2-40B4-BE49-F238E27FC236}">
                <a16:creationId xmlns:a16="http://schemas.microsoft.com/office/drawing/2014/main" id="{F57FCFEA-DF4B-4245-AD20-1E09E7D6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6005A1A-56DF-56E0-17AD-E06FCC09CC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4905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ide by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C69E5F-FA57-EB41-9622-161171023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2229-A3A8-C346-BA9B-3B70839F717A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36339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37104CC-4DBC-5AD5-838A-0CF6F57D1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557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 (side by sid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8DC-712C-864D-941B-047196060470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77470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4393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4C35799-9EC9-EB4B-9D24-2893A07D91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63129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C6C73D7-8A9E-9C89-9B35-08EB074691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1382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59DB9B-C6E9-F44C-A3F0-4AAB26A489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2" y="2260601"/>
            <a:ext cx="5669892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5-DC52-D14B-80D8-5A2CF1911B42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60844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9C561E0-698C-694A-8B70-5F4ED49E49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0800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FBD62F4E-3AF0-A946-8D08-B53B47789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521FA47A-3E86-6A84-961A-1C4989ED5C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4079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96964" y="2260601"/>
            <a:ext cx="5669892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7FD6-E348-4441-9E6B-434DFE8FD3EF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E5F010CE-AFE1-1843-808B-6610A50F2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55E913B-C006-F141-1C6E-DAB1C456928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277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0800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AC8-F6AF-A542-AACA-A57D73D3C46B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9409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5686896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A642CF2E-C572-3E46-9163-E14D4DFE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72101D7F-2FC3-AD7E-B867-91EB692F12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2650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3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D85-ED3F-0246-A2F7-D843103F7CB2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3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832" y="2260601"/>
            <a:ext cx="5686896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BBDAFF6F-5F54-0D4E-AEF1-1BF9C4FB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A559181E-3375-AA16-5407-B5FEB77B62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0127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3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E525-9DCE-9E4F-A72C-4B664446CCA1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3" y="1702408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0800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0536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DB06BA9-188B-764F-A549-3406C126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682C876-A779-4699-A201-18E4DFE2FB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375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170A90-110D-4564-16E4-0DC7AFD40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91" y="4231562"/>
            <a:ext cx="3705816" cy="63138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50A1F2-B3E6-278B-8652-5D8BD7F27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9791" y="5046229"/>
            <a:ext cx="2901113" cy="31565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presenter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1A76F-D77F-D342-0564-ECD16CCFC4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9488" y="5427663"/>
            <a:ext cx="2901950" cy="3159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023087"/>
                </a:solidFill>
              </a:defRPr>
            </a:lvl1pPr>
          </a:lstStyle>
          <a:p>
            <a:pPr lvl="0"/>
            <a:fld id="{2056A99B-BFC5-41CF-8883-BCDB6D89F0B3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2308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625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7672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C5A4-AA92-5842-838F-55743703F0AD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1582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272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0536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570BFFE-E919-9B4C-9412-2017224C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25D2296F-83D4-3EAD-DA8B-7B6C89835F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6012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2971" y="1670332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6D85D03-82D9-CA4A-B318-FEDF5EA9EE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971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EE4A94-827D-7A44-8D27-ABE5987F97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1905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EA4FFDD-9EB5-BC44-983E-6FCDB0BBD0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0840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DF993D5-8B2B-7C42-8FE3-87116EEF2F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09774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9E81A53-E551-0947-9ADF-B552255FF4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2971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9BEA0F2-6549-AB44-803B-1F0DEF42D8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51905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A2FF4F0-19C3-DE44-B175-96FBB61D0A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30840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DA3709F-5DFB-454F-973F-AC4A25C185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09774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43847737-BBC8-6846-BF97-7F82347A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46E7160-0E5D-AF1D-5EC2-F6E9982C38E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1167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494" y="169886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6275" y="2604304"/>
            <a:ext cx="5571450" cy="2937600"/>
          </a:xfrm>
          <a:prstGeom prst="rect">
            <a:avLst/>
          </a:prstGeo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675"/>
              </a:spcBef>
              <a:defRPr sz="2400">
                <a:solidFill>
                  <a:schemeClr val="bg1"/>
                </a:solidFill>
              </a:defRPr>
            </a:lvl1pPr>
            <a:lvl2pPr algn="ctr">
              <a:defRPr sz="1800"/>
            </a:lvl2pPr>
            <a:lvl3pPr algn="ctr">
              <a:defRPr sz="1800"/>
            </a:lvl3pPr>
            <a:lvl4pPr algn="ctr">
              <a:defRPr sz="18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Slide Number Placeholder 31">
            <a:extLst>
              <a:ext uri="{FF2B5EF4-FFF2-40B4-BE49-F238E27FC236}">
                <a16:creationId xmlns:a16="http://schemas.microsoft.com/office/drawing/2014/main" id="{7F7D0CEE-F7A2-BF49-AE5E-A1B18FC7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79966-8017-57A3-C28E-8C7A94B4D987}"/>
              </a:ext>
            </a:extLst>
          </p:cNvPr>
          <p:cNvCxnSpPr/>
          <p:nvPr userDrawn="1"/>
        </p:nvCxnSpPr>
        <p:spPr>
          <a:xfrm>
            <a:off x="2113512" y="2604304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37D111-2470-93B9-C0C4-BFC26377DA32}"/>
              </a:ext>
            </a:extLst>
          </p:cNvPr>
          <p:cNvCxnSpPr/>
          <p:nvPr userDrawn="1"/>
        </p:nvCxnSpPr>
        <p:spPr>
          <a:xfrm>
            <a:off x="7362634" y="260430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38AC5-C9F1-213A-7985-4D7016F40EDE}"/>
              </a:ext>
            </a:extLst>
          </p:cNvPr>
          <p:cNvCxnSpPr/>
          <p:nvPr userDrawn="1"/>
        </p:nvCxnSpPr>
        <p:spPr>
          <a:xfrm>
            <a:off x="1786275" y="5552907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B7150-6A2F-BCEB-E4C3-34DE8A744643}"/>
              </a:ext>
            </a:extLst>
          </p:cNvPr>
          <p:cNvCxnSpPr/>
          <p:nvPr userDrawn="1"/>
        </p:nvCxnSpPr>
        <p:spPr>
          <a:xfrm>
            <a:off x="1786275" y="295344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78CB708-69F4-F716-C53C-0720B2692E2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68288" y="5288442"/>
            <a:ext cx="622800" cy="495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B996BB-A738-63AA-7BB1-E0F095BFD48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755" y="2367117"/>
            <a:ext cx="622800" cy="496800"/>
          </a:xfrm>
          <a:prstGeom prst="rect">
            <a:avLst/>
          </a:prstGeom>
        </p:spPr>
      </p:pic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28058C9-95E1-0B0B-5909-9BE39EC607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693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im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9AD873DA-E40A-DA24-343A-E8C729DAE86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60000"/>
          </a:blip>
          <a:srcRect r="18176" b="66153"/>
          <a:stretch/>
        </p:blipFill>
        <p:spPr>
          <a:xfrm>
            <a:off x="2332799" y="3429000"/>
            <a:ext cx="6811200" cy="349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F68A7-1CD4-9805-2844-0C96B7AF1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04BDFDD-46CA-6DC7-9264-297F88AA32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266825"/>
            <a:ext cx="9143999" cy="4528557"/>
          </a:xfrm>
          <a:prstGeom prst="rect">
            <a:avLst/>
          </a:prstGeom>
        </p:spPr>
        <p:txBody>
          <a:bodyPr numCol="1" spcCol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22523AFF-4A2E-9EE5-992C-85656350CDE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561533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1E1E03-273E-15FA-7467-A1B274C4DE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06AC62D7-DC28-DA87-52C9-B315E5C184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99512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5A-2E83-78D6-2467-6F42529EC4BE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9EA32-4AA1-F9CF-583D-D4B6E8653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8AC47B-29FC-6884-EFC8-B3516C57B38F}"/>
              </a:ext>
            </a:extLst>
          </p:cNvPr>
          <p:cNvSpPr txBox="1">
            <a:spLocks/>
          </p:cNvSpPr>
          <p:nvPr userDrawn="1"/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E91830-D911-58C8-C273-84EABFC455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271" y="4621517"/>
            <a:ext cx="3508029" cy="6487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>
                <a:solidFill>
                  <a:srgbClr val="02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E6FC08-55A7-1A84-031E-5188F299E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4271" y="5270269"/>
            <a:ext cx="2168462" cy="32356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rgbClr val="41B6E6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9F5FCC-63A3-119D-5AB9-490E988444D9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66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493A8-9F65-1F85-818A-DABC6D29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ED1D1D-16C7-BCA9-3273-81AEF2F26FAC}"/>
              </a:ext>
            </a:extLst>
          </p:cNvPr>
          <p:cNvSpPr txBox="1">
            <a:spLocks/>
          </p:cNvSpPr>
          <p:nvPr userDrawn="1"/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087"/>
                </a:solidFill>
              </a:rPr>
              <a:t>Presenter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2D82C-47B4-5F94-D679-4B5D57777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271" y="4621517"/>
            <a:ext cx="3508029" cy="6487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CE9E0C-D048-EF01-FD1D-D423DC9A3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4271" y="5270269"/>
            <a:ext cx="2168462" cy="32356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rgbClr val="41B6E6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46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83BC35E-D585-024A-8D2B-D1816098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954132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E4D3715-20A0-E240-A95F-CEF2A1E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06D0A-6AB8-0446-820B-BFA8D218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ECE4DB37-93FC-3B4F-95B1-D439098306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2ECF42-66A6-6541-B15D-91AF8751A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2260601"/>
            <a:ext cx="8621315" cy="316777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3" name="Slide Number Placeholder 31">
            <a:extLst>
              <a:ext uri="{FF2B5EF4-FFF2-40B4-BE49-F238E27FC236}">
                <a16:creationId xmlns:a16="http://schemas.microsoft.com/office/drawing/2014/main" id="{E6F793B1-4EE7-624D-8430-071B158F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75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1000626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6D85D03-82D9-CA4A-B318-FEDF5EA9EE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971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EE4A94-827D-7A44-8D27-ABE5987F97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1905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EA4FFDD-9EB5-BC44-983E-6FCDB0BBD0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0840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DF993D5-8B2B-7C42-8FE3-87116EEF2F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09774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9E81A53-E551-0947-9ADF-B552255FF4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2971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9BEA0F2-6549-AB44-803B-1F0DEF42D8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51905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A2FF4F0-19C3-DE44-B175-96FBB61D0A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30840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DA3709F-5DFB-454F-973F-AC4A25C185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09774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43847737-BBC8-6846-BF97-7F82347A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1062618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6275" y="2604304"/>
            <a:ext cx="5571450" cy="2937600"/>
          </a:xfrm>
          <a:prstGeom prst="rect">
            <a:avLst/>
          </a:prstGeo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675"/>
              </a:spcBef>
              <a:defRPr sz="2400">
                <a:solidFill>
                  <a:srgbClr val="005EB8"/>
                </a:solidFill>
              </a:defRPr>
            </a:lvl1pPr>
            <a:lvl2pPr algn="ctr">
              <a:defRPr sz="1800"/>
            </a:lvl2pPr>
            <a:lvl3pPr algn="ctr">
              <a:defRPr sz="1800"/>
            </a:lvl3pPr>
            <a:lvl4pPr algn="ctr">
              <a:defRPr sz="18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Slide Number Placeholder 31">
            <a:extLst>
              <a:ext uri="{FF2B5EF4-FFF2-40B4-BE49-F238E27FC236}">
                <a16:creationId xmlns:a16="http://schemas.microsoft.com/office/drawing/2014/main" id="{7F7D0CEE-F7A2-BF49-AE5E-A1B18FC7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79966-8017-57A3-C28E-8C7A94B4D987}"/>
              </a:ext>
            </a:extLst>
          </p:cNvPr>
          <p:cNvCxnSpPr/>
          <p:nvPr userDrawn="1"/>
        </p:nvCxnSpPr>
        <p:spPr>
          <a:xfrm>
            <a:off x="2113512" y="2604304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37D111-2470-93B9-C0C4-BFC26377DA32}"/>
              </a:ext>
            </a:extLst>
          </p:cNvPr>
          <p:cNvCxnSpPr/>
          <p:nvPr userDrawn="1"/>
        </p:nvCxnSpPr>
        <p:spPr>
          <a:xfrm>
            <a:off x="7362634" y="260430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38AC5-C9F1-213A-7985-4D7016F40EDE}"/>
              </a:ext>
            </a:extLst>
          </p:cNvPr>
          <p:cNvCxnSpPr/>
          <p:nvPr userDrawn="1"/>
        </p:nvCxnSpPr>
        <p:spPr>
          <a:xfrm>
            <a:off x="1786275" y="5552907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B7150-6A2F-BCEB-E4C3-34DE8A744643}"/>
              </a:ext>
            </a:extLst>
          </p:cNvPr>
          <p:cNvCxnSpPr/>
          <p:nvPr userDrawn="1"/>
        </p:nvCxnSpPr>
        <p:spPr>
          <a:xfrm>
            <a:off x="1786275" y="295344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78CB708-69F4-F716-C53C-0720B2692E2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68288" y="5288442"/>
            <a:ext cx="622800" cy="495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B996BB-A738-63AA-7BB1-E0F095BFD48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755" y="2367117"/>
            <a:ext cx="622800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7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DCB-5AA5-11DC-DE8D-7A0DFE2A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1015483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0F9B9-E346-5E31-FB6B-919DAAD9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2F4F-6417-CAFA-89B1-C92898883C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56E23A2E-E4D7-23E2-0FD1-74321A3FC2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66043F-B5AC-A5B5-FE89-0E75BD2DD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9388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C7D1502-B707-E2D8-AEF9-06820F6A4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D7D66-CC05-0EF8-8F55-E2085503E1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768-C655-D972-B8CD-E9E30189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0DF1A-0D3A-1511-1341-2843F817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9544665-8D94-B35F-AB36-70CBB72EAA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266825"/>
            <a:ext cx="9143999" cy="4528557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DAD5305-0EE8-29DF-E1CE-434B45F760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394878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497F0C-7434-AA71-5A88-59EEAA15F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2163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4D3477A0-37F7-4239-AC57-197B455F58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0363" y="1807569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1320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DCB-5AA5-11DC-DE8D-7A0DFE2A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1015483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0F9B9-E346-5E31-FB6B-919DAAD9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2F4F-6417-CAFA-89B1-C92898883C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56E23A2E-E4D7-23E2-0FD1-74321A3FC2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66043F-B5AC-A5B5-FE89-0E75BD2DD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9388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C7D1502-B707-E2D8-AEF9-06820F6A4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D7D66-CC05-0EF8-8F55-E2085503E1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FE53120-0796-DB0A-8E3C-45F2DB052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200" y="379044"/>
            <a:ext cx="1515600" cy="9177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46AEE9-FA5E-55B5-8C0F-B4668D012184}"/>
              </a:ext>
            </a:extLst>
          </p:cNvPr>
          <p:cNvGrpSpPr/>
          <p:nvPr userDrawn="1"/>
        </p:nvGrpSpPr>
        <p:grpSpPr>
          <a:xfrm>
            <a:off x="0" y="4954044"/>
            <a:ext cx="8697340" cy="828001"/>
            <a:chOff x="-902400" y="4954045"/>
            <a:chExt cx="11898544" cy="828001"/>
          </a:xfrm>
          <a:gradFill>
            <a:gsLst>
              <a:gs pos="0">
                <a:srgbClr val="422C88"/>
              </a:gs>
              <a:gs pos="59000">
                <a:srgbClr val="422C88"/>
              </a:gs>
              <a:gs pos="81000">
                <a:srgbClr val="003087"/>
              </a:gs>
              <a:gs pos="100000">
                <a:srgbClr val="023087"/>
              </a:gs>
            </a:gsLst>
            <a:lin ang="10800000" scaled="0"/>
          </a:gra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2F4EF1-253D-816B-B64B-54C55AAAD4C4}"/>
                </a:ext>
              </a:extLst>
            </p:cNvPr>
            <p:cNvSpPr/>
            <p:nvPr userDrawn="1"/>
          </p:nvSpPr>
          <p:spPr>
            <a:xfrm>
              <a:off x="-902400" y="4954046"/>
              <a:ext cx="11418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DD90D8-8047-ADA9-D5D7-15822745ED25}"/>
                </a:ext>
              </a:extLst>
            </p:cNvPr>
            <p:cNvSpPr/>
            <p:nvPr userDrawn="1"/>
          </p:nvSpPr>
          <p:spPr>
            <a:xfrm>
              <a:off x="9890464" y="4954045"/>
              <a:ext cx="1105680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1E08F386-A768-66C7-3BBC-CE7A713161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1154" y="25052"/>
            <a:ext cx="5506437" cy="7018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2D97C-24C3-56BD-CE34-7383744734FE}"/>
              </a:ext>
            </a:extLst>
          </p:cNvPr>
          <p:cNvSpPr/>
          <p:nvPr userDrawn="1"/>
        </p:nvSpPr>
        <p:spPr>
          <a:xfrm>
            <a:off x="0" y="4954044"/>
            <a:ext cx="2730674" cy="828001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EA48F88-18BE-0600-B485-364F9EFD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9143" y="5020644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A866DA-9F3C-5D08-B9F4-03B22E29DAC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12B4F9-85EB-0D1D-AD28-694A9D9ADB26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pic>
        <p:nvPicPr>
          <p:cNvPr id="2" name="Picture 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90A0A13-BF13-FBF6-81E9-27557C3FC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6171" y="-248465"/>
            <a:ext cx="5722229" cy="72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0461F6-2455-F496-39E5-B4AA6C84EE5C}"/>
              </a:ext>
            </a:extLst>
          </p:cNvPr>
          <p:cNvSpPr/>
          <p:nvPr userDrawn="1"/>
        </p:nvSpPr>
        <p:spPr>
          <a:xfrm>
            <a:off x="0" y="4954045"/>
            <a:ext cx="2042445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6FFAA4F-9C7D-2B40-41FB-92EE531AEF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027" y="4999736"/>
            <a:ext cx="2605604" cy="6948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D57B16-4E44-8D99-C19B-D5F6B830F1D5}"/>
              </a:ext>
            </a:extLst>
          </p:cNvPr>
          <p:cNvGrpSpPr/>
          <p:nvPr userDrawn="1"/>
        </p:nvGrpSpPr>
        <p:grpSpPr>
          <a:xfrm>
            <a:off x="0" y="4954044"/>
            <a:ext cx="8764067" cy="828001"/>
            <a:chOff x="-902400" y="4954045"/>
            <a:chExt cx="11989829" cy="828001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7C4253-6976-3C02-9B96-2A34BC0611B4}"/>
                </a:ext>
              </a:extLst>
            </p:cNvPr>
            <p:cNvSpPr/>
            <p:nvPr userDrawn="1"/>
          </p:nvSpPr>
          <p:spPr>
            <a:xfrm>
              <a:off x="-902400" y="4954046"/>
              <a:ext cx="1141287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ACCB08-8798-84D5-E23E-D4227429620D}"/>
                </a:ext>
              </a:extLst>
            </p:cNvPr>
            <p:cNvSpPr/>
            <p:nvPr userDrawn="1"/>
          </p:nvSpPr>
          <p:spPr>
            <a:xfrm>
              <a:off x="9897160" y="4954045"/>
              <a:ext cx="1190269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1419ACE-CADA-4F89-4AD0-3AFAFAC8BC18}"/>
              </a:ext>
            </a:extLst>
          </p:cNvPr>
          <p:cNvSpPr/>
          <p:nvPr userDrawn="1"/>
        </p:nvSpPr>
        <p:spPr>
          <a:xfrm>
            <a:off x="0" y="4954044"/>
            <a:ext cx="2649071" cy="82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23FEDA5E-81E5-930F-7D23-582527E20B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50" y="-119097"/>
            <a:ext cx="5695950" cy="72605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707016-7D55-D682-A8F8-2546A0A4AD6B}"/>
              </a:ext>
            </a:extLst>
          </p:cNvPr>
          <p:cNvSpPr/>
          <p:nvPr userDrawn="1"/>
        </p:nvSpPr>
        <p:spPr>
          <a:xfrm>
            <a:off x="0" y="4954045"/>
            <a:ext cx="2042445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A93A30-78D3-6F1F-7B87-499102C1E426}"/>
              </a:ext>
            </a:extLst>
          </p:cNvPr>
          <p:cNvSpPr/>
          <p:nvPr userDrawn="1"/>
        </p:nvSpPr>
        <p:spPr>
          <a:xfrm>
            <a:off x="152400" y="4954044"/>
            <a:ext cx="2649071" cy="82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2BB6C9F4-26C7-1FDD-F2E3-DB0F296895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976" y="4970548"/>
            <a:ext cx="3117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83AF41-8ECA-B141-B967-E3F8C1183328}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07446-5219-637C-523E-0175BBD30F68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757" r:id="rId4"/>
    <p:sldLayoutId id="2147483758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rgbClr val="005E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83AF41-8ECA-B141-B967-E3F8C118332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07446-5219-637C-523E-0175BBD30F68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15572-3734-EB1B-5004-0156FC604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4029" b="65375"/>
          <a:stretch/>
        </p:blipFill>
        <p:spPr>
          <a:xfrm>
            <a:off x="2332799" y="3360098"/>
            <a:ext cx="6811200" cy="34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rgbClr val="005E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70FAD0-D144-97B2-4C87-D6970F604D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20F6AA2-B49C-7BEC-5E25-20F2863C352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803C16-B419-9D3B-FC93-03428AB5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1B9393-2FEB-07D0-FBB5-F0729F86B918}"/>
              </a:ext>
            </a:extLst>
          </p:cNvPr>
          <p:cNvGrpSpPr/>
          <p:nvPr userDrawn="1"/>
        </p:nvGrpSpPr>
        <p:grpSpPr>
          <a:xfrm>
            <a:off x="-9525" y="4568505"/>
            <a:ext cx="8711397" cy="1086035"/>
            <a:chOff x="-659392" y="4954045"/>
            <a:chExt cx="11768992" cy="1188001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F73AEC-0A38-227D-B7BA-EEBDF2681667}"/>
                </a:ext>
              </a:extLst>
            </p:cNvPr>
            <p:cNvSpPr/>
            <p:nvPr userDrawn="1"/>
          </p:nvSpPr>
          <p:spPr>
            <a:xfrm>
              <a:off x="-659392" y="4954046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C458DB-F787-9DF3-DFFF-C3EC750CE5C4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803C16-B419-9D3B-FC93-03428AB5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D23522F-4B09-F629-AA9D-B8C48DAB8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244" t="51182"/>
          <a:stretch/>
        </p:blipFill>
        <p:spPr>
          <a:xfrm>
            <a:off x="-567980" y="0"/>
            <a:ext cx="6706842" cy="6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1B9393-2FEB-07D0-FBB5-F0729F86B918}"/>
              </a:ext>
            </a:extLst>
          </p:cNvPr>
          <p:cNvGrpSpPr/>
          <p:nvPr userDrawn="1"/>
        </p:nvGrpSpPr>
        <p:grpSpPr>
          <a:xfrm>
            <a:off x="-9525" y="4568505"/>
            <a:ext cx="8711397" cy="1086034"/>
            <a:chOff x="-659392" y="4954045"/>
            <a:chExt cx="11768992" cy="1188000"/>
          </a:xfrm>
          <a:gradFill>
            <a:gsLst>
              <a:gs pos="43000">
                <a:srgbClr val="422C88"/>
              </a:gs>
              <a:gs pos="100000">
                <a:srgbClr val="122F87"/>
              </a:gs>
            </a:gsLst>
            <a:lin ang="10800000" scaled="0"/>
          </a:gra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F73AEC-0A38-227D-B7BA-EEBDF2681667}"/>
                </a:ext>
              </a:extLst>
            </p:cNvPr>
            <p:cNvSpPr/>
            <p:nvPr userDrawn="1"/>
          </p:nvSpPr>
          <p:spPr>
            <a:xfrm>
              <a:off x="-659392" y="4954045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C458DB-F787-9DF3-DFFF-C3EC750CE5C4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B73F88-102C-4FCC-2640-D63C6F871CF5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>
                <a:solidFill>
                  <a:srgbClr val="003087"/>
                </a:solidFill>
              </a:rPr>
              <a:pPr/>
              <a:t>18/11/2024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3" name="Slide Number Placeholder 31">
            <a:extLst>
              <a:ext uri="{FF2B5EF4-FFF2-40B4-BE49-F238E27FC236}">
                <a16:creationId xmlns:a16="http://schemas.microsoft.com/office/drawing/2014/main" id="{EA96F1E7-83E5-D4B2-5F28-B5B43E956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866DA-9F3C-5D08-B9F4-03B22E29DAC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12B4F9-85EB-0D1D-AD28-694A9D9ADB26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D23522F-4B09-F629-AA9D-B8C48DAB8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2244" t="51182"/>
          <a:stretch/>
        </p:blipFill>
        <p:spPr>
          <a:xfrm>
            <a:off x="-9525" y="0"/>
            <a:ext cx="6706842" cy="6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ABF29F6-F569-621B-1A25-935B0836A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C18FBE9-3CEA-9B82-8C37-DE802EBF0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B442AA8-877E-6158-53CE-BA54803DA8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5347" y="49053"/>
            <a:ext cx="5372776" cy="68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3101-16ED-9253-AEC9-0F19ACE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2" y="1974035"/>
            <a:ext cx="3981334" cy="485993"/>
          </a:xfrm>
        </p:spPr>
        <p:txBody>
          <a:bodyPr/>
          <a:lstStyle/>
          <a:p>
            <a:r>
              <a:rPr lang="en-GB" dirty="0"/>
              <a:t>Enhanced and Advanced  Practice in Skin Cancer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BF1B9-C21F-A31E-09C8-58FDD923A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Mihaela Savu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0E2D4-DA9B-8F0D-8B5E-8F182721D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dirty="0"/>
              <a:t>November 2024 (SWAG)</a:t>
            </a:r>
          </a:p>
        </p:txBody>
      </p:sp>
    </p:spTree>
    <p:extLst>
      <p:ext uri="{BB962C8B-B14F-4D97-AF65-F5344CB8AC3E}">
        <p14:creationId xmlns:p14="http://schemas.microsoft.com/office/powerpoint/2010/main" val="15532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E0A6-CCBE-0270-63E2-CB0B9D2A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Educational development (HEE)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F2246-64F8-C2BB-301D-BFA562E8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44DC9-4EC2-AEAB-75C6-0FE9C789D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57C1A-0F47-6F9F-395C-D91F39E5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1578430"/>
            <a:ext cx="8236410" cy="43254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55E8-0F59-AC68-230A-41FD5D4A1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3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1B73-E341-FD8E-6131-C4B07C57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6" y="435429"/>
            <a:ext cx="7386381" cy="787191"/>
          </a:xfrm>
        </p:spPr>
        <p:txBody>
          <a:bodyPr/>
          <a:lstStyle/>
          <a:p>
            <a:r>
              <a:rPr lang="en-GB" dirty="0"/>
              <a:t>     Training Pathway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D133A-E11D-FC6F-24C4-ABD1E10A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15D99-09BB-C5DC-259F-4C9165801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B1398-EFEE-2238-BE00-C25880C41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272" y="1222620"/>
            <a:ext cx="7386381" cy="504090"/>
          </a:xfrm>
        </p:spPr>
        <p:txBody>
          <a:bodyPr/>
          <a:lstStyle/>
          <a:p>
            <a:r>
              <a:rPr lang="en-GB" dirty="0"/>
              <a:t>Enhanced                                                  Advanced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39D7E-031E-9C0A-2367-000E546C0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77159D-BDA1-8035-D129-6D8D725A4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30" y="1916503"/>
            <a:ext cx="4123814" cy="4133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educational level of enhanced practice professionals is post qualification.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might range from post registration or post qualification certificates, diplomas or professional development courses through to Master’s level qualifications, some may hold PhDs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level practice is a precursor or preparation for advanced level practice, equally it can be a destination career level where people want to stay.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level practice is vital to functioning of complex health and social care 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29A168-6FDD-16B7-204D-56E9FB7E36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9971" y="2141738"/>
            <a:ext cx="4210901" cy="367875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57020E-36F3-B771-DAFA-6A080A28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57" y="2141737"/>
            <a:ext cx="3657600" cy="31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EBA1-C623-9C19-A1A7-BB622987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E-portfolio route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B4C92-8DDD-9DDD-E7E0-A79D8985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7D3A5-308E-DFE7-A5DA-6B46BDEEB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A0448-8DB6-02A2-0B33-DD86E7BF55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NHSE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2B0866-9ED1-FE66-22BF-0C3712490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2091824"/>
            <a:ext cx="8621315" cy="36673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 AP role (8A)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Job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Job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Academic perspective:</a:t>
            </a:r>
          </a:p>
          <a:p>
            <a:r>
              <a:rPr lang="en-GB" sz="3200" dirty="0"/>
              <a:t>      -</a:t>
            </a:r>
            <a:r>
              <a:rPr lang="en-GB" sz="2800" dirty="0"/>
              <a:t>Clinical Examination –systems review</a:t>
            </a:r>
          </a:p>
          <a:p>
            <a:r>
              <a:rPr lang="en-GB" sz="2800" dirty="0"/>
              <a:t>       </a:t>
            </a:r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-Independent Prescriber- if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AD981-6CBE-2776-BB0A-47056A168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0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FD55-388B-FEF7-9EB6-37A746AB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544287"/>
            <a:ext cx="6899306" cy="727061"/>
          </a:xfrm>
        </p:spPr>
        <p:txBody>
          <a:bodyPr/>
          <a:lstStyle/>
          <a:p>
            <a:r>
              <a:rPr lang="en-GB" dirty="0"/>
              <a:t>What it is…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8F7DC-C668-FA65-BBAA-FFDDDF39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93EB-63B8-7808-62AD-91DF067AD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E32B2-834B-6FF1-392D-F2E294CD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272" y="1189442"/>
            <a:ext cx="7386381" cy="530501"/>
          </a:xfrm>
        </p:spPr>
        <p:txBody>
          <a:bodyPr/>
          <a:lstStyle/>
          <a:p>
            <a:r>
              <a:rPr lang="en-GB" sz="1800" dirty="0"/>
              <a:t>       Enhanced                                                  Advanced –the four pillars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53E3D8-BA0D-0E97-05A2-8B40A9801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9E8E7-87F8-6F8A-4DE5-CE9FA437CC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1719943"/>
            <a:ext cx="4206274" cy="36269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Describes a level of practice, beyond being competent.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Complexity of work beyond newly registered and post-preceptorship registrants.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Typically rooted in ‘base’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Clinically-focused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Complex work and manage day to day risk, including risks on behalf of, or with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Enhanced level practice includes freedom to act. Practice is autonomous within professional scope of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 the continuum of Novice to Expert (Dreyfus 2004) enhanced practice would be more aligned to being </a:t>
            </a:r>
            <a:r>
              <a:rPr lang="en-US" sz="1200" b="1" dirty="0"/>
              <a:t>proficient</a:t>
            </a:r>
            <a:r>
              <a:rPr lang="en-US" sz="1200" dirty="0"/>
              <a:t> than being competent.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Due to experience the ‘clinical’ pillar can be similar that of advanced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2AF127-C269-935A-F622-DFEB2075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" y="5367765"/>
            <a:ext cx="7888224" cy="764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5A27F-D963-7432-C1E5-36840CBA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99" y="1740829"/>
            <a:ext cx="3772716" cy="35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42" y="294926"/>
            <a:ext cx="6899306" cy="485993"/>
          </a:xfrm>
        </p:spPr>
        <p:txBody>
          <a:bodyPr/>
          <a:lstStyle/>
          <a:p>
            <a:r>
              <a:rPr lang="en-GB" sz="4000" dirty="0"/>
              <a:t>Pillars of Practice - enhanced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61342" y="1132114"/>
            <a:ext cx="8621315" cy="45828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Very strong clinical pillar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Other 3 pillars of advanced practice, are not formally required for the role – not reflected in a job plan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Mentoring/ supervision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Developing team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Involvement in teaching and audit etc but do not tend to lead on curriculum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Portfolio of evidence demonstrating capabilities</a:t>
            </a:r>
          </a:p>
          <a:p>
            <a:endParaRPr lang="en-GB" sz="1800" dirty="0"/>
          </a:p>
          <a:p>
            <a:r>
              <a:rPr lang="en-GB" sz="1800" dirty="0">
                <a:solidFill>
                  <a:srgbClr val="FF0000"/>
                </a:solidFill>
              </a:rPr>
              <a:t>Roles include:</a:t>
            </a:r>
          </a:p>
          <a:p>
            <a:r>
              <a:rPr lang="en-GB" sz="1800" dirty="0">
                <a:solidFill>
                  <a:srgbClr val="FF0000"/>
                </a:solidFill>
              </a:rPr>
              <a:t>	Clinical Nurse </a:t>
            </a:r>
            <a:r>
              <a:rPr lang="en-GB" sz="1800" i="1" dirty="0">
                <a:solidFill>
                  <a:srgbClr val="FF0000"/>
                </a:solidFill>
              </a:rPr>
              <a:t>Specialists (?)</a:t>
            </a:r>
          </a:p>
          <a:p>
            <a:r>
              <a:rPr lang="en-GB" sz="1800" dirty="0">
                <a:solidFill>
                  <a:srgbClr val="FF0000"/>
                </a:solidFill>
              </a:rPr>
              <a:t>	Emergency Nurse Practitioners</a:t>
            </a:r>
          </a:p>
          <a:p>
            <a:r>
              <a:rPr lang="en-GB" sz="1800" dirty="0">
                <a:solidFill>
                  <a:srgbClr val="FF0000"/>
                </a:solidFill>
              </a:rPr>
              <a:t>	</a:t>
            </a:r>
            <a:r>
              <a:rPr lang="en-GB" sz="1800" i="1" dirty="0">
                <a:solidFill>
                  <a:srgbClr val="FF0000"/>
                </a:solidFill>
              </a:rPr>
              <a:t>Specialist (?)</a:t>
            </a:r>
            <a:r>
              <a:rPr lang="en-GB" sz="1800" dirty="0">
                <a:solidFill>
                  <a:srgbClr val="FF0000"/>
                </a:solidFill>
              </a:rPr>
              <a:t> Physiotherapists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4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63D6-98EC-0644-4C61-5C4C65AD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    Advanced Practice in skin cancer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9C0E7-5636-E463-2027-E8C46A58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15A77-6857-720E-484A-8CD5E9557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4ACD1-EA07-DD8B-1DDB-CC7C42C8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57" y="1627476"/>
            <a:ext cx="5693229" cy="42763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D6FEE-9188-B11F-EEC9-A8E154149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5C6ACBB-980E-E1C0-C04A-C7179BBF185B}"/>
              </a:ext>
            </a:extLst>
          </p:cNvPr>
          <p:cNvSpPr/>
          <p:nvPr/>
        </p:nvSpPr>
        <p:spPr>
          <a:xfrm>
            <a:off x="5105399" y="2710543"/>
            <a:ext cx="217715" cy="250371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2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66AD-F180-765E-3054-26C4B870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3" y="402771"/>
            <a:ext cx="6326059" cy="819847"/>
          </a:xfrm>
        </p:spPr>
        <p:txBody>
          <a:bodyPr/>
          <a:lstStyle/>
          <a:p>
            <a:r>
              <a:rPr lang="en-GB" dirty="0"/>
              <a:t>What is not…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7A700-797B-ED73-B111-302959DE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DF4B-8B0F-A4C1-BEA8-16A5FDDA7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9ECCF-B4E4-CCB7-40D4-0AA72DE71A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272" y="1222618"/>
            <a:ext cx="7386381" cy="452057"/>
          </a:xfrm>
        </p:spPr>
        <p:txBody>
          <a:bodyPr/>
          <a:lstStyle/>
          <a:p>
            <a:r>
              <a:rPr lang="en-GB" dirty="0"/>
              <a:t>    </a:t>
            </a:r>
            <a:r>
              <a:rPr lang="en-GB" sz="2400" dirty="0"/>
              <a:t>Enhanced                                         Advanced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B35FF5-FC19-5166-CC56-E6EDD724F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6369E3-D21F-2406-069E-5072451C8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8" y="1796143"/>
            <a:ext cx="4206479" cy="4278086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job title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a Synonym for a sphere of practice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it is not the equivalent of “specialist”)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Workers have specialist knowledge across all levels of practice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Specialist knowledge is articulated across all levels of complexity so there was a consensus not to use “specialist” as a level of practice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49649D-2E78-AD2E-45C2-FD369F450E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1930190"/>
            <a:ext cx="4206479" cy="398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 a Doctor or Medical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 a service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 a Clinical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20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Specialist Knowledge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63494" y="1995424"/>
            <a:ext cx="8621315" cy="386587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CBACB-671B-1588-7891-4D326814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9" y="1740063"/>
            <a:ext cx="8151519" cy="42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7C5B-D1ED-A95D-8B39-2ED1260F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696686"/>
            <a:ext cx="6899306" cy="743440"/>
          </a:xfrm>
        </p:spPr>
        <p:txBody>
          <a:bodyPr/>
          <a:lstStyle/>
          <a:p>
            <a:r>
              <a:rPr lang="en-GB" dirty="0"/>
              <a:t>Competencies: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0AA98-DE3A-89D5-E768-AC0B8F0E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8062A-FA81-6FA6-EB90-3C67B950D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3B0F79-FE40-7816-3856-CF17C9A9F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1262744"/>
            <a:ext cx="8621315" cy="4641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BDNG Skin Cancer competencies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Dermatological Nursing- A practical Guide on career pathway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Not clear guidance for enhanced and advanced level of practice  -level 2 – enhanced?</a:t>
            </a:r>
          </a:p>
          <a:p>
            <a:r>
              <a:rPr lang="en-GB" sz="2800" dirty="0"/>
              <a:t>                              -level 3 – advanced?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Needs to be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 Curriculum specific for Advanced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Clinical supervisor to sign off those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595ED-9854-9524-9522-7246B0F98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2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45DE-8428-6580-8700-30D6B4FD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96" y="584033"/>
            <a:ext cx="6899306" cy="485993"/>
          </a:xfrm>
        </p:spPr>
        <p:txBody>
          <a:bodyPr/>
          <a:lstStyle/>
          <a:p>
            <a:r>
              <a:rPr lang="en-GB" sz="2800" dirty="0"/>
              <a:t>Governance Requirements for Enhanced &amp;  Advanced Practice roles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F7FA1E-6187-8069-A0DD-A3E172CCC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396" y="1582506"/>
            <a:ext cx="8621315" cy="43502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Supervision is essential</a:t>
            </a:r>
            <a:endParaRPr lang="en-GB" sz="2400" dirty="0">
              <a:solidFill>
                <a:srgbClr val="FF0000"/>
              </a:solidFill>
            </a:endParaRP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Minimum requirements in advanced roles </a:t>
            </a:r>
            <a:endParaRPr lang="en-GB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Capability sign off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Advanced level - 38 national standards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Local core capabilities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evidenced in a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Job description to reflect the level of practice accurately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Job Plan to include activities related to all four pillars for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?To standardise the titles for enhanced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3FCCC-CABA-5353-C376-A3D7D2A3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0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FD09-616A-9AFD-D508-B6130377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402772"/>
            <a:ext cx="6899306" cy="751114"/>
          </a:xfrm>
        </p:spPr>
        <p:txBody>
          <a:bodyPr/>
          <a:lstStyle/>
          <a:p>
            <a:r>
              <a:rPr lang="en-GB" dirty="0"/>
              <a:t>Aim of this presentation: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AE514-F65E-00AF-E04F-D41309EC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4DE1C-DADC-B610-1677-6B96EB3C0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C11DA-7295-7044-ED3F-6DFB6B8D7A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1306286"/>
            <a:ext cx="8621315" cy="46808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To bring more clarity to the enhanced and advanced practice level based on Health Education England (HEE/ NHSE) and British Dermatological Nursing Group (BDNG)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Governance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to relate this to skin cancer in a real-world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Share my experience in this matter</a:t>
            </a:r>
          </a:p>
          <a:p>
            <a:endParaRPr lang="en-GB" sz="2400" i="1" dirty="0"/>
          </a:p>
          <a:p>
            <a:r>
              <a:rPr lang="en-GB" sz="2400" i="1" dirty="0"/>
              <a:t>Thanks to Julie Reeve </a:t>
            </a:r>
            <a:r>
              <a:rPr lang="en-US" sz="2400" i="1" dirty="0"/>
              <a:t>Associate Director of Advanced Practice, Consultant Nurse Emergency Medicine 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FB40E-C4F8-B65A-B5A6-E38A6994E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7" y="1045029"/>
            <a:ext cx="7268644" cy="2788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DC46CD-782D-324A-5BDF-9E51E5E3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2" y="3974221"/>
            <a:ext cx="1993649" cy="2567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3EBD5-F5DD-2130-E9B4-FE84F915D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585" y="3974220"/>
            <a:ext cx="2754086" cy="2286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B2EEA-6EA9-22BA-6AAC-D44C77C03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9" y="3974220"/>
            <a:ext cx="2494392" cy="20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E54C-2200-ECBB-1AD8-EC5492C4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522515"/>
            <a:ext cx="6899306" cy="587828"/>
          </a:xfrm>
        </p:spPr>
        <p:txBody>
          <a:bodyPr/>
          <a:lstStyle/>
          <a:p>
            <a:r>
              <a:rPr lang="en-GB" dirty="0"/>
              <a:t>     BDNG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FFE4B-9479-F3F6-674B-190530E5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2134E-78CA-831B-7D15-9D4309F6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183CA-B93B-7AC2-1C86-55673C4062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Supportive Documents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55C4B8-2D4A-CB7E-6AA0-90FEA19BF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EEF95-0D0C-974F-B0E3-AEC8B1CC7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004071" cy="31670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C24BC15-556D-0A66-0CA6-78343F0FDC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6537" b="26537"/>
          <a:stretch/>
        </p:blipFill>
        <p:spPr>
          <a:xfrm>
            <a:off x="4876802" y="2260600"/>
            <a:ext cx="3368548" cy="316706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A0E04-CF3F-8B0B-08D3-95F966883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4" y="2652145"/>
            <a:ext cx="3230964" cy="23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45DE-8428-6580-8700-30D6B4FD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96" y="584033"/>
            <a:ext cx="6899306" cy="485993"/>
          </a:xfrm>
        </p:spPr>
        <p:txBody>
          <a:bodyPr/>
          <a:lstStyle/>
          <a:p>
            <a:r>
              <a:rPr lang="en-GB" sz="2800" dirty="0"/>
              <a:t>Governance Requirements for Enhanced &amp;  Advanced Practice roles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F7FA1E-6187-8069-A0DD-A3E172CCC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82" y="478970"/>
            <a:ext cx="8621315" cy="5323116"/>
          </a:xfrm>
        </p:spPr>
        <p:txBody>
          <a:bodyPr/>
          <a:lstStyle/>
          <a:p>
            <a:pPr algn="ctr"/>
            <a:endParaRPr lang="en-GB" sz="2800" dirty="0"/>
          </a:p>
          <a:p>
            <a:pPr algn="ctr"/>
            <a:endParaRPr lang="en-GB" sz="4000" dirty="0">
              <a:solidFill>
                <a:srgbClr val="009639"/>
              </a:solidFill>
            </a:endParaRPr>
          </a:p>
          <a:p>
            <a:pPr algn="ctr"/>
            <a:r>
              <a:rPr lang="en-GB" sz="13800" dirty="0">
                <a:solidFill>
                  <a:srgbClr val="009639"/>
                </a:solidFill>
              </a:rPr>
              <a:t>FEAP</a:t>
            </a:r>
          </a:p>
          <a:p>
            <a:pPr algn="ctr"/>
            <a:r>
              <a:rPr lang="en-GB" sz="2800" b="1" dirty="0">
                <a:solidFill>
                  <a:srgbClr val="009639"/>
                </a:solidFill>
              </a:rPr>
              <a:t>F</a:t>
            </a:r>
            <a:r>
              <a:rPr lang="en-GB" sz="2800" dirty="0">
                <a:solidFill>
                  <a:srgbClr val="009639"/>
                </a:solidFill>
              </a:rPr>
              <a:t>aculty of </a:t>
            </a:r>
            <a:r>
              <a:rPr lang="en-GB" sz="2800" b="1" dirty="0">
                <a:solidFill>
                  <a:srgbClr val="009639"/>
                </a:solidFill>
              </a:rPr>
              <a:t>E</a:t>
            </a:r>
            <a:r>
              <a:rPr lang="en-GB" sz="2800" dirty="0">
                <a:solidFill>
                  <a:srgbClr val="009639"/>
                </a:solidFill>
              </a:rPr>
              <a:t>nhanced and </a:t>
            </a:r>
            <a:r>
              <a:rPr lang="en-GB" sz="2800" b="1" dirty="0">
                <a:solidFill>
                  <a:srgbClr val="009639"/>
                </a:solidFill>
              </a:rPr>
              <a:t>A</a:t>
            </a:r>
            <a:r>
              <a:rPr lang="en-GB" sz="2800" dirty="0">
                <a:solidFill>
                  <a:srgbClr val="009639"/>
                </a:solidFill>
              </a:rPr>
              <a:t>dvanced </a:t>
            </a:r>
            <a:r>
              <a:rPr lang="en-GB" sz="2800" b="1" dirty="0">
                <a:solidFill>
                  <a:srgbClr val="009639"/>
                </a:solidFill>
              </a:rPr>
              <a:t>P</a:t>
            </a:r>
            <a:r>
              <a:rPr lang="en-GB" sz="2800" dirty="0">
                <a:solidFill>
                  <a:srgbClr val="009639"/>
                </a:solidFill>
              </a:rPr>
              <a:t>ractice</a:t>
            </a:r>
          </a:p>
          <a:p>
            <a:pPr algn="ctr"/>
            <a:endParaRPr lang="en-GB" sz="9600" dirty="0">
              <a:solidFill>
                <a:srgbClr val="00963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3FCCC-CABA-5353-C376-A3D7D2A3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7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088F-A4F2-8D9B-9E89-20E632B6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48" y="538495"/>
            <a:ext cx="6899306" cy="48599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FF69EE-9266-541F-E1FC-2941FD90A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148" y="1392382"/>
            <a:ext cx="8621315" cy="3167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History of Enhanced and Advanced roles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Terminology is new, concept isn’t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Inconsistency around planning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Variable training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Variable terminology / meanings / rigour</a:t>
            </a:r>
          </a:p>
          <a:p>
            <a:pPr lvl="1" indent="0">
              <a:buNone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Recent Changes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Increased focus on multi-skilled / MDT workforce in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NHSE </a:t>
            </a:r>
            <a:r>
              <a:rPr lang="en-GB" sz="2000" dirty="0"/>
              <a:t>Plans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Health Education England – Multi-Professional AP Framework (2017)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Principles of Enhanced Level Practice (2022)</a:t>
            </a:r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1C6FE-1401-535B-C033-3D6AFE973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8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C939-0B49-48DD-8CEB-BCEC9051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653143"/>
            <a:ext cx="6899306" cy="618205"/>
          </a:xfrm>
        </p:spPr>
        <p:txBody>
          <a:bodyPr/>
          <a:lstStyle/>
          <a:p>
            <a:r>
              <a:rPr lang="en-GB" dirty="0"/>
              <a:t>Definitions  (HEE):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28DC6-4E42-13C0-C7D0-E6AF3393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B9CD-E903-5870-31BB-0691B97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4D342-7ED6-C672-D1AF-79E76D109D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 Enhanced:                                    Advanced: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5B5A9C-99D9-8075-0564-5C7ED83A6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3370" y="6235519"/>
            <a:ext cx="1794193" cy="452056"/>
          </a:xfrm>
        </p:spPr>
        <p:txBody>
          <a:bodyPr/>
          <a:lstStyle/>
          <a:p>
            <a:r>
              <a:rPr lang="en-GB" dirty="0"/>
              <a:t>Mihaela Savu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6670E-E7CF-C3DE-3201-4554EFED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595913"/>
          </a:xfrm>
        </p:spPr>
        <p:txBody>
          <a:bodyPr/>
          <a:lstStyle/>
          <a:p>
            <a:r>
              <a:rPr lang="en-US" dirty="0"/>
              <a:t>Enhanced Clinical Practitioners are qualified health and social care professionals who are working at an enhanced level of practice with </a:t>
            </a:r>
            <a:r>
              <a:rPr lang="en-US" b="1" dirty="0"/>
              <a:t>specific knowledge and skills in a field of expertise</a:t>
            </a:r>
            <a:r>
              <a:rPr lang="en-US" dirty="0"/>
              <a:t>. They manage a </a:t>
            </a:r>
            <a:r>
              <a:rPr lang="en-US" b="1" dirty="0"/>
              <a:t>discrete</a:t>
            </a:r>
            <a:r>
              <a:rPr lang="en-US" dirty="0"/>
              <a:t> aspects of a patient’s care within their current level of practice, which will be particular to a specific context, be it a client group, a skill set or an </a:t>
            </a:r>
            <a:r>
              <a:rPr lang="en-US" dirty="0" err="1"/>
              <a:t>organisational</a:t>
            </a:r>
            <a:r>
              <a:rPr lang="en-US" dirty="0"/>
              <a:t> context………</a:t>
            </a:r>
          </a:p>
          <a:p>
            <a:endParaRPr lang="en-US" dirty="0"/>
          </a:p>
          <a:p>
            <a:r>
              <a:rPr lang="en-US" i="1" dirty="0"/>
              <a:t>(Health Education England 2021)</a:t>
            </a:r>
          </a:p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3851D5-C646-28CE-B963-93864B6150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329763"/>
          </a:xfrm>
        </p:spPr>
        <p:txBody>
          <a:bodyPr/>
          <a:lstStyle/>
          <a:p>
            <a:r>
              <a:rPr lang="en-US" dirty="0"/>
              <a:t>Advanced clinical practice is delivered by </a:t>
            </a:r>
            <a:r>
              <a:rPr lang="en-US" b="1" dirty="0"/>
              <a:t>experienced, registered </a:t>
            </a:r>
            <a:r>
              <a:rPr lang="en-US" dirty="0"/>
              <a:t>health and care practitioners. It is a level of practice </a:t>
            </a:r>
            <a:r>
              <a:rPr lang="en-US" dirty="0" err="1"/>
              <a:t>characterised</a:t>
            </a:r>
            <a:r>
              <a:rPr lang="en-US" dirty="0"/>
              <a:t> by a </a:t>
            </a:r>
            <a:r>
              <a:rPr lang="en-US" b="1" dirty="0"/>
              <a:t>high degree of autonomy and complex decision making</a:t>
            </a:r>
            <a:r>
              <a:rPr lang="en-US" dirty="0"/>
              <a:t>. This is underpinned by a </a:t>
            </a:r>
            <a:r>
              <a:rPr lang="en-US" b="1" dirty="0"/>
              <a:t>master’s level award or equivalent </a:t>
            </a:r>
            <a:r>
              <a:rPr lang="en-US" dirty="0"/>
              <a:t>that encompasses the four pillars of clinical practice, leadership and management, education and research, with demonstration of </a:t>
            </a:r>
            <a:r>
              <a:rPr lang="en-US" b="1" dirty="0"/>
              <a:t>core capabilities and area specific clinical competence</a:t>
            </a:r>
            <a:r>
              <a:rPr lang="en-US" dirty="0"/>
              <a:t>…</a:t>
            </a:r>
          </a:p>
          <a:p>
            <a:r>
              <a:rPr lang="en-US" i="1" dirty="0"/>
              <a:t>(Health Education England 2017)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1869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BF13-F6E4-BED6-D49F-BA431B96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3" y="954132"/>
            <a:ext cx="8085849" cy="661313"/>
          </a:xfrm>
        </p:spPr>
        <p:txBody>
          <a:bodyPr/>
          <a:lstStyle/>
          <a:p>
            <a:pPr algn="ctr"/>
            <a:r>
              <a:rPr lang="en-GB" dirty="0"/>
              <a:t>Health Education England 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7C256-4B7D-8207-E468-9BE3FF72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D03AC-6ED5-E3AA-3336-03A720D8D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E595A-E088-4F8C-9D65-62B1BDB162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 flipV="1">
            <a:off x="270272" y="1569727"/>
            <a:ext cx="7386381" cy="45719"/>
          </a:xfrm>
        </p:spPr>
        <p:txBody>
          <a:bodyPr/>
          <a:lstStyle/>
          <a:p>
            <a:r>
              <a:rPr lang="en-GB" dirty="0"/>
              <a:t>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FF6D9-DE29-2DE2-A43B-9C6E7699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3" y="2166256"/>
            <a:ext cx="7785267" cy="37807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B13A4-00C0-9E70-D799-9D4EDF657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083" y="1661165"/>
            <a:ext cx="8063431" cy="4242704"/>
          </a:xfrm>
        </p:spPr>
        <p:txBody>
          <a:bodyPr/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 world level of practice: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9E2D5-EAFA-928C-0B33-7EBA9F3BF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DFBC66-CFC6-FB1B-D887-59889F250569}"/>
              </a:ext>
            </a:extLst>
          </p:cNvPr>
          <p:cNvSpPr/>
          <p:nvPr/>
        </p:nvSpPr>
        <p:spPr>
          <a:xfrm>
            <a:off x="829559" y="3996966"/>
            <a:ext cx="2036190" cy="904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0A9FA3-4F05-02D3-3D3B-30FD5C14D284}"/>
              </a:ext>
            </a:extLst>
          </p:cNvPr>
          <p:cNvSpPr/>
          <p:nvPr/>
        </p:nvSpPr>
        <p:spPr>
          <a:xfrm>
            <a:off x="3235224" y="3846136"/>
            <a:ext cx="1921237" cy="82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8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D27E-3810-BF5B-66F2-28D05A36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954133"/>
            <a:ext cx="7386380" cy="572554"/>
          </a:xfrm>
        </p:spPr>
        <p:txBody>
          <a:bodyPr/>
          <a:lstStyle/>
          <a:p>
            <a:r>
              <a:rPr lang="en-GB" dirty="0"/>
              <a:t>     </a:t>
            </a:r>
            <a:r>
              <a:rPr kumimoji="0" lang="en-GB" sz="4400" b="0" i="0" u="none" strike="noStrike" kern="1200" cap="none" spc="-113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-113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BDNG (role descriptors, March 2023):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5FBEE-33C5-8CFC-10F0-C91F8DA1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1EC8F-1834-7854-9B22-20040AEA4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592FFC-52E3-F963-D606-50AE30F57F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6171" y="1688046"/>
            <a:ext cx="6720482" cy="531215"/>
          </a:xfrm>
        </p:spPr>
        <p:txBody>
          <a:bodyPr/>
          <a:lstStyle/>
          <a:p>
            <a:r>
              <a:rPr lang="en-GB" dirty="0"/>
              <a:t>   Clinical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57F0C-E5B5-63DD-A75A-355AF217D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2720E-252A-E3C8-F044-20D701AC8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3C923-5B81-ED53-5325-E6BC277C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2219261"/>
            <a:ext cx="7162800" cy="34957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EA4F7E-EBB1-66D6-B396-E600AA372F9A}"/>
              </a:ext>
            </a:extLst>
          </p:cNvPr>
          <p:cNvSpPr/>
          <p:nvPr/>
        </p:nvSpPr>
        <p:spPr>
          <a:xfrm>
            <a:off x="4572000" y="3289955"/>
            <a:ext cx="1687399" cy="584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D7CD8-14C1-4E27-08B9-3D596C63BAD7}"/>
              </a:ext>
            </a:extLst>
          </p:cNvPr>
          <p:cNvCxnSpPr/>
          <p:nvPr/>
        </p:nvCxnSpPr>
        <p:spPr>
          <a:xfrm>
            <a:off x="4751109" y="4326903"/>
            <a:ext cx="1140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C96AAC-F33C-FD47-54CA-F5745AACBFF3}"/>
              </a:ext>
            </a:extLst>
          </p:cNvPr>
          <p:cNvCxnSpPr/>
          <p:nvPr/>
        </p:nvCxnSpPr>
        <p:spPr>
          <a:xfrm>
            <a:off x="4751109" y="4477732"/>
            <a:ext cx="499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09025-B1DB-6687-F87D-56E1035EC087}"/>
              </a:ext>
            </a:extLst>
          </p:cNvPr>
          <p:cNvSpPr/>
          <p:nvPr/>
        </p:nvSpPr>
        <p:spPr>
          <a:xfrm>
            <a:off x="5392132" y="4326903"/>
            <a:ext cx="914400" cy="150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/>
              <a:t>Not anymore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0059BC-0863-DC17-8BCE-BC3D152DAAF9}"/>
              </a:ext>
            </a:extLst>
          </p:cNvPr>
          <p:cNvSpPr/>
          <p:nvPr/>
        </p:nvSpPr>
        <p:spPr>
          <a:xfrm>
            <a:off x="3204487" y="3091068"/>
            <a:ext cx="1041620" cy="943848"/>
          </a:xfrm>
          <a:custGeom>
            <a:avLst/>
            <a:gdLst>
              <a:gd name="connsiteX0" fmla="*/ 142028 w 1041620"/>
              <a:gd name="connsiteY0" fmla="*/ 217740 h 943848"/>
              <a:gd name="connsiteX1" fmla="*/ 566235 w 1041620"/>
              <a:gd name="connsiteY1" fmla="*/ 274301 h 943848"/>
              <a:gd name="connsiteX2" fmla="*/ 626 w 1041620"/>
              <a:gd name="connsiteY2" fmla="*/ 340289 h 943848"/>
              <a:gd name="connsiteX3" fmla="*/ 698210 w 1041620"/>
              <a:gd name="connsiteY3" fmla="*/ 236594 h 943848"/>
              <a:gd name="connsiteX4" fmla="*/ 1018721 w 1041620"/>
              <a:gd name="connsiteY4" fmla="*/ 29204 h 943848"/>
              <a:gd name="connsiteX5" fmla="*/ 632222 w 1041620"/>
              <a:gd name="connsiteY5" fmla="*/ 943604 h 943848"/>
              <a:gd name="connsiteX6" fmla="*/ 613369 w 1041620"/>
              <a:gd name="connsiteY6" fmla="*/ 123472 h 943848"/>
              <a:gd name="connsiteX7" fmla="*/ 1028148 w 1041620"/>
              <a:gd name="connsiteY7" fmla="*/ 406276 h 943848"/>
              <a:gd name="connsiteX8" fmla="*/ 38334 w 1041620"/>
              <a:gd name="connsiteY8" fmla="*/ 227167 h 94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620" h="943848">
                <a:moveTo>
                  <a:pt x="142028" y="217740"/>
                </a:moveTo>
                <a:cubicBezTo>
                  <a:pt x="365915" y="235808"/>
                  <a:pt x="589802" y="253876"/>
                  <a:pt x="566235" y="274301"/>
                </a:cubicBezTo>
                <a:cubicBezTo>
                  <a:pt x="542668" y="294726"/>
                  <a:pt x="-21370" y="346573"/>
                  <a:pt x="626" y="340289"/>
                </a:cubicBezTo>
                <a:cubicBezTo>
                  <a:pt x="22622" y="334005"/>
                  <a:pt x="528528" y="288441"/>
                  <a:pt x="698210" y="236594"/>
                </a:cubicBezTo>
                <a:cubicBezTo>
                  <a:pt x="867892" y="184747"/>
                  <a:pt x="1029719" y="-88631"/>
                  <a:pt x="1018721" y="29204"/>
                </a:cubicBezTo>
                <a:cubicBezTo>
                  <a:pt x="1007723" y="147039"/>
                  <a:pt x="699781" y="927893"/>
                  <a:pt x="632222" y="943604"/>
                </a:cubicBezTo>
                <a:cubicBezTo>
                  <a:pt x="564663" y="959315"/>
                  <a:pt x="547381" y="213027"/>
                  <a:pt x="613369" y="123472"/>
                </a:cubicBezTo>
                <a:cubicBezTo>
                  <a:pt x="679357" y="33917"/>
                  <a:pt x="1123987" y="388994"/>
                  <a:pt x="1028148" y="406276"/>
                </a:cubicBezTo>
                <a:cubicBezTo>
                  <a:pt x="932309" y="423558"/>
                  <a:pt x="66614" y="882330"/>
                  <a:pt x="38334" y="22716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920A37-B034-3039-B686-166A41E645C2}"/>
              </a:ext>
            </a:extLst>
          </p:cNvPr>
          <p:cNvSpPr/>
          <p:nvPr/>
        </p:nvSpPr>
        <p:spPr>
          <a:xfrm>
            <a:off x="2941163" y="3289955"/>
            <a:ext cx="1041620" cy="22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4EE636-A4A8-009F-6E63-48DD4863B2FD}"/>
              </a:ext>
            </a:extLst>
          </p:cNvPr>
          <p:cNvSpPr/>
          <p:nvPr/>
        </p:nvSpPr>
        <p:spPr>
          <a:xfrm>
            <a:off x="4751109" y="3957212"/>
            <a:ext cx="1140644" cy="218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9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E0A4-9B16-0192-5AE3-CDE10079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674914"/>
            <a:ext cx="6899306" cy="765211"/>
          </a:xfrm>
        </p:spPr>
        <p:txBody>
          <a:bodyPr/>
          <a:lstStyle/>
          <a:p>
            <a:r>
              <a:rPr lang="en-GB" dirty="0"/>
              <a:t>     </a:t>
            </a:r>
            <a:r>
              <a:rPr lang="en-GB" sz="2800" dirty="0"/>
              <a:t>BDNG (role descriptors, March 2023):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78AC1-FB24-C95E-4C6D-0A7633F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06946-6FEB-D1A4-705C-5DDE59DE6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Mihaela Savu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04732-11BF-D560-19D6-C163EBD8AF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     Examples of clinical practice: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45207-56B6-A34C-699C-C69731B45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2260601"/>
            <a:ext cx="8238615" cy="35088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E7C1B-1183-1854-2DF9-0648A4243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0DF69-8DFD-4E63-DD22-84E70E6F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2723643"/>
            <a:ext cx="8153400" cy="2871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24D62-4C5D-4E3D-7FA7-0FF328DE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4" y="2091824"/>
            <a:ext cx="8130029" cy="4649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847782-4C7D-CF00-7C02-6004520F6B6A}"/>
              </a:ext>
            </a:extLst>
          </p:cNvPr>
          <p:cNvSpPr/>
          <p:nvPr/>
        </p:nvSpPr>
        <p:spPr>
          <a:xfrm flipV="1">
            <a:off x="2592371" y="4127064"/>
            <a:ext cx="1493739" cy="322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63294B-7EF9-5B31-F069-3BB528D47E1B}"/>
              </a:ext>
            </a:extLst>
          </p:cNvPr>
          <p:cNvSpPr/>
          <p:nvPr/>
        </p:nvSpPr>
        <p:spPr>
          <a:xfrm>
            <a:off x="2592371" y="4449451"/>
            <a:ext cx="1493739" cy="254524"/>
          </a:xfrm>
          <a:prstGeom prst="ellipse">
            <a:avLst/>
          </a:prstGeom>
          <a:noFill/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6B8C8-F097-7D2D-4A77-B79D2DFA2831}"/>
              </a:ext>
            </a:extLst>
          </p:cNvPr>
          <p:cNvSpPr/>
          <p:nvPr/>
        </p:nvSpPr>
        <p:spPr>
          <a:xfrm>
            <a:off x="4572000" y="3308808"/>
            <a:ext cx="1828800" cy="416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0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50CA-1318-2CFE-3A86-ECEF18A0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600" b="0" i="0" u="none" strike="noStrike" kern="1200" cap="none" spc="-113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Educational development (BDNG)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1B5DF-10DC-DCC3-4259-265A22EB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CF3BC-BA71-932C-A622-5038C359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585A8-6624-9613-112D-1FF76CF75E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029E1-DA42-C9BE-4025-ED0E29C997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FE2CD-7104-011F-DEB0-B01F303BA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875BD-5499-D628-DE21-98D04B75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" y="1596930"/>
            <a:ext cx="7985794" cy="43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99E7-974C-933A-0859-EFE084D0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3" y="1034143"/>
            <a:ext cx="7683077" cy="632089"/>
          </a:xfrm>
        </p:spPr>
        <p:txBody>
          <a:bodyPr/>
          <a:lstStyle/>
          <a:p>
            <a:r>
              <a:rPr lang="en-GB" dirty="0"/>
              <a:t>Transition to Advanced Practice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A75804-1B3A-B35C-9C9D-66A922519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494" y="1796143"/>
            <a:ext cx="8621315" cy="4343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Understand the service needs – EP, AP, Consultant?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Need to streamline career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Need to optimise use of CPD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Where appropriate to ensure that modules map into the Advanced Practice pathways to enable optimised progression if applicable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C4B7C-ACA2-F7AB-5BD1-DE41B753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81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ack pag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whi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 slides - whi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- blu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ivider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r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vider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ack page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9847</TotalTime>
  <Words>954</Words>
  <Application>Microsoft Office PowerPoint</Application>
  <PresentationFormat>On-screen Show (4:3)</PresentationFormat>
  <Paragraphs>164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Title Slide - white</vt:lpstr>
      <vt:lpstr>Title Slide - Blue</vt:lpstr>
      <vt:lpstr>Content slides - white</vt:lpstr>
      <vt:lpstr>1_Content slides - white</vt:lpstr>
      <vt:lpstr>Content Slides - blue</vt:lpstr>
      <vt:lpstr>1_Divider - blue</vt:lpstr>
      <vt:lpstr>Divider - blue</vt:lpstr>
      <vt:lpstr>Divider - white</vt:lpstr>
      <vt:lpstr>Back page - blue</vt:lpstr>
      <vt:lpstr>Back page - white</vt:lpstr>
      <vt:lpstr>Enhanced and Advanced  Practice in Skin Cancer Service</vt:lpstr>
      <vt:lpstr>Aim of this presentation:</vt:lpstr>
      <vt:lpstr>Background</vt:lpstr>
      <vt:lpstr>Definitions  (HEE):</vt:lpstr>
      <vt:lpstr>Health Education England 2022</vt:lpstr>
      <vt:lpstr>      BDNG (role descriptors, March 2023):</vt:lpstr>
      <vt:lpstr>     BDNG (role descriptors, March 2023):</vt:lpstr>
      <vt:lpstr>Educational development (BDNG)</vt:lpstr>
      <vt:lpstr>Transition to Advanced Practice</vt:lpstr>
      <vt:lpstr>Educational development (HEE)</vt:lpstr>
      <vt:lpstr>     Training Pathway</vt:lpstr>
      <vt:lpstr>E-portfolio route requirements</vt:lpstr>
      <vt:lpstr>What it is…</vt:lpstr>
      <vt:lpstr>Pillars of Practice - enhanced</vt:lpstr>
      <vt:lpstr>    Advanced Practice in skin cancer</vt:lpstr>
      <vt:lpstr>What is not…</vt:lpstr>
      <vt:lpstr>Specialist Knowledge</vt:lpstr>
      <vt:lpstr>Competencies:</vt:lpstr>
      <vt:lpstr>Governance Requirements for Enhanced &amp;  Advanced Practice roles</vt:lpstr>
      <vt:lpstr>PowerPoint Presentation</vt:lpstr>
      <vt:lpstr>     BDNG</vt:lpstr>
      <vt:lpstr>Governance Requirements for Enhanced &amp;  Advanced Practice roles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Cashmore</dc:creator>
  <cp:lastModifiedBy>Helen Dunderdale</cp:lastModifiedBy>
  <cp:revision>95</cp:revision>
  <cp:lastPrinted>2024-11-05T13:59:36Z</cp:lastPrinted>
  <dcterms:created xsi:type="dcterms:W3CDTF">2023-03-09T16:47:20Z</dcterms:created>
  <dcterms:modified xsi:type="dcterms:W3CDTF">2024-11-18T11:57:00Z</dcterms:modified>
</cp:coreProperties>
</file>