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41B6E6"/>
    <a:srgbClr val="FFB81C"/>
    <a:srgbClr val="AE2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556793"/>
            <a:ext cx="8640960" cy="86409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32403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5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93FBDE6-699B-4C12-BE52-E3FD79ADB6CA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88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93FBDE6-699B-4C12-BE52-E3FD79ADB6CA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36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6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93FBDE6-699B-4C12-BE52-E3FD79ADB6CA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85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93FBDE6-699B-4C12-BE52-E3FD79ADB6CA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91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93FBDE6-699B-4C12-BE52-E3FD79ADB6CA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97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93FBDE6-699B-4C12-BE52-E3FD79ADB6CA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93FBDE6-699B-4C12-BE52-E3FD79ADB6CA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2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93FBDE6-699B-4C12-BE52-E3FD79ADB6CA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25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93FBDE6-699B-4C12-BE52-E3FD79ADB6CA}" type="datetimeFigureOut">
              <a:rPr lang="en-GB" smtClean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7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63470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7"/>
            <a:ext cx="82296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6" name="Picture 2" descr="Z:\Images General\7 - Logos\UHBW\RIGHT ALIGNED\UHBW LOGO BLUE AWK_RIGHT ALIGNED noback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466" y="-387424"/>
            <a:ext cx="3189038" cy="22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1412778"/>
            <a:ext cx="9144000" cy="45719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877274"/>
            <a:ext cx="961087" cy="85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4"/>
            <a:ext cx="1234380" cy="8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12776"/>
            <a:ext cx="9144000" cy="4365104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640960" cy="1470025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Ablation Therapy of Colorectal Metastases - Current Status and Future Directions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23628" y="4673724"/>
            <a:ext cx="6696744" cy="1203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Huw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Roach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 Radiologist UHBW</a:t>
            </a:r>
          </a:p>
          <a:p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2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Small lesions ≤ 3cm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≤5 / 10 lesions (MAVERRIC / COLLISION)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Consider technical limitations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Ablation vs Resection</a:t>
            </a:r>
          </a:p>
        </p:txBody>
      </p:sp>
    </p:spTree>
    <p:extLst>
      <p:ext uri="{BB962C8B-B14F-4D97-AF65-F5344CB8AC3E}">
        <p14:creationId xmlns:p14="http://schemas.microsoft.com/office/powerpoint/2010/main" val="96615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Headlines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COLLISION:</a:t>
            </a:r>
          </a:p>
          <a:p>
            <a:r>
              <a:rPr lang="en-GB" sz="2800" dirty="0"/>
              <a:t>295 patients</a:t>
            </a:r>
          </a:p>
          <a:p>
            <a:r>
              <a:rPr lang="en-GB" sz="2800" dirty="0"/>
              <a:t>29 month f/u</a:t>
            </a:r>
          </a:p>
          <a:p>
            <a:r>
              <a:rPr lang="en-GB" sz="2800" dirty="0"/>
              <a:t>Ablation non inferior in OS</a:t>
            </a:r>
          </a:p>
          <a:p>
            <a:r>
              <a:rPr lang="en-GB" sz="2800" dirty="0"/>
              <a:t>No statistical difference in local or distant PFS</a:t>
            </a:r>
          </a:p>
          <a:p>
            <a:r>
              <a:rPr lang="en-GB" sz="2800" dirty="0"/>
              <a:t>Lower mortality, complications, LOS</a:t>
            </a:r>
          </a:p>
        </p:txBody>
      </p:sp>
    </p:spTree>
    <p:extLst>
      <p:ext uri="{BB962C8B-B14F-4D97-AF65-F5344CB8AC3E}">
        <p14:creationId xmlns:p14="http://schemas.microsoft.com/office/powerpoint/2010/main" val="54622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MAVERRIC:</a:t>
            </a:r>
          </a:p>
          <a:p>
            <a:r>
              <a:rPr lang="en-GB" sz="2800" dirty="0"/>
              <a:t>98 patients in ablation arm</a:t>
            </a:r>
          </a:p>
          <a:p>
            <a:r>
              <a:rPr lang="en-GB" sz="2800" dirty="0"/>
              <a:t>Median f/u 51 months</a:t>
            </a:r>
          </a:p>
          <a:p>
            <a:r>
              <a:rPr lang="en-GB" sz="2800" dirty="0"/>
              <a:t>Median tumour size 16mm</a:t>
            </a:r>
          </a:p>
          <a:p>
            <a:r>
              <a:rPr lang="en-GB" sz="2800" dirty="0"/>
              <a:t>Similar 3 </a:t>
            </a:r>
            <a:r>
              <a:rPr lang="en-GB" sz="2800" dirty="0" err="1"/>
              <a:t>yr</a:t>
            </a:r>
            <a:r>
              <a:rPr lang="en-GB" sz="2800" dirty="0"/>
              <a:t> OS (78% vs 76%)</a:t>
            </a:r>
          </a:p>
          <a:p>
            <a:r>
              <a:rPr lang="en-GB" sz="2800" dirty="0"/>
              <a:t>Higher retreatments (48% vs 27%)</a:t>
            </a:r>
          </a:p>
          <a:p>
            <a:r>
              <a:rPr lang="en-GB" sz="2800" dirty="0"/>
              <a:t>LTP 17% in 1 year</a:t>
            </a:r>
          </a:p>
          <a:p>
            <a:r>
              <a:rPr lang="en-GB" sz="2800" dirty="0"/>
              <a:t>Lower complication rate (10% vs 30%)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6"/>
          <a:stretch/>
        </p:blipFill>
        <p:spPr bwMode="auto">
          <a:xfrm>
            <a:off x="801487" y="1483744"/>
            <a:ext cx="7560840" cy="208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22" y="3611117"/>
            <a:ext cx="6892954" cy="226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MW ablation</a:t>
            </a:r>
          </a:p>
        </p:txBody>
      </p:sp>
    </p:spTree>
    <p:extLst>
      <p:ext uri="{BB962C8B-B14F-4D97-AF65-F5344CB8AC3E}">
        <p14:creationId xmlns:p14="http://schemas.microsoft.com/office/powerpoint/2010/main" val="2412108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851600" cy="1143000"/>
          </a:xfrm>
        </p:spPr>
        <p:txBody>
          <a:bodyPr>
            <a:normAutofit/>
          </a:bodyPr>
          <a:lstStyle/>
          <a:p>
            <a:pPr algn="l"/>
            <a:r>
              <a:rPr lang="en-GB" sz="4400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All referrals via MDT</a:t>
            </a:r>
          </a:p>
          <a:p>
            <a:endParaRPr lang="en-GB" sz="3200" dirty="0"/>
          </a:p>
          <a:p>
            <a:r>
              <a:rPr lang="en-GB" sz="3200" dirty="0"/>
              <a:t>Usually day case, some intra-operative</a:t>
            </a:r>
          </a:p>
          <a:p>
            <a:endParaRPr lang="en-GB" sz="3200" dirty="0"/>
          </a:p>
          <a:p>
            <a:r>
              <a:rPr lang="en-GB" sz="3200" dirty="0"/>
              <a:t>Majority under USS guidance, some CT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USS during open / laparoscopic surgery</a:t>
            </a:r>
          </a:p>
          <a:p>
            <a:endParaRPr lang="en-GB" sz="3200" dirty="0"/>
          </a:p>
          <a:p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2561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Margins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≥ 5mm margin*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Influence of adjacent structures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“Clear” margin less influence for CRLM vs HCC*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514" y="5517232"/>
            <a:ext cx="573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*Liu C-H et al. </a:t>
            </a:r>
            <a:r>
              <a:rPr lang="fr-FR" dirty="0" err="1"/>
              <a:t>Eur</a:t>
            </a:r>
            <a:r>
              <a:rPr lang="fr-FR" dirty="0"/>
              <a:t> </a:t>
            </a:r>
            <a:r>
              <a:rPr lang="fr-FR" dirty="0" err="1"/>
              <a:t>Radiol</a:t>
            </a:r>
            <a:r>
              <a:rPr lang="fr-FR" dirty="0"/>
              <a:t> (2010) 20: 877–885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15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t="15012" r="2430" b="16380"/>
          <a:stretch/>
        </p:blipFill>
        <p:spPr bwMode="auto">
          <a:xfrm>
            <a:off x="35496" y="1908026"/>
            <a:ext cx="44704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 t="15025" r="2680" b="13769"/>
          <a:stretch/>
        </p:blipFill>
        <p:spPr bwMode="auto">
          <a:xfrm>
            <a:off x="4600879" y="1913384"/>
            <a:ext cx="4291601" cy="309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19672" y="4028085"/>
            <a:ext cx="216024" cy="504056"/>
          </a:xfrm>
          <a:prstGeom prst="straightConnector1">
            <a:avLst/>
          </a:prstGeom>
          <a:ln w="19050">
            <a:solidFill>
              <a:srgbClr val="FFB81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611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Post Ablation 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CT vs MRI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F/u scans at 6 weeks, 3 months, 6 months, 12 months</a:t>
            </a:r>
          </a:p>
        </p:txBody>
      </p:sp>
    </p:spTree>
    <p:extLst>
      <p:ext uri="{BB962C8B-B14F-4D97-AF65-F5344CB8AC3E}">
        <p14:creationId xmlns:p14="http://schemas.microsoft.com/office/powerpoint/2010/main" val="2425110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772816"/>
            <a:ext cx="8877300" cy="4033837"/>
            <a:chOff x="152400" y="1985963"/>
            <a:chExt cx="8877300" cy="4033837"/>
          </a:xfrm>
        </p:grpSpPr>
        <p:pic>
          <p:nvPicPr>
            <p:cNvPr id="5222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362" t="45158" r="73167" b="19176"/>
            <a:stretch>
              <a:fillRect/>
            </a:stretch>
          </p:blipFill>
          <p:spPr bwMode="auto">
            <a:xfrm>
              <a:off x="152400" y="2011363"/>
              <a:ext cx="3367088" cy="400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4358" t="44241" r="23615" b="19113"/>
            <a:stretch>
              <a:fillRect/>
            </a:stretch>
          </p:blipFill>
          <p:spPr bwMode="auto">
            <a:xfrm>
              <a:off x="1828800" y="2025650"/>
              <a:ext cx="3200400" cy="399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9260" t="41496" r="47031" b="21400"/>
            <a:stretch>
              <a:fillRect/>
            </a:stretch>
          </p:blipFill>
          <p:spPr bwMode="auto">
            <a:xfrm>
              <a:off x="3581400" y="1995488"/>
              <a:ext cx="3429000" cy="402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6243" t="28635" r="34607" b="29805"/>
            <a:stretch>
              <a:fillRect/>
            </a:stretch>
          </p:blipFill>
          <p:spPr bwMode="auto">
            <a:xfrm>
              <a:off x="5257800" y="1985963"/>
              <a:ext cx="3771900" cy="403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Post ablation</a:t>
            </a:r>
          </a:p>
        </p:txBody>
      </p:sp>
    </p:spTree>
    <p:extLst>
      <p:ext uri="{BB962C8B-B14F-4D97-AF65-F5344CB8AC3E}">
        <p14:creationId xmlns:p14="http://schemas.microsoft.com/office/powerpoint/2010/main" val="39515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7504" y="2132856"/>
            <a:ext cx="8928992" cy="3423999"/>
            <a:chOff x="107504" y="2204863"/>
            <a:chExt cx="8928992" cy="34239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8" t="38622" r="488" b="11070"/>
            <a:stretch/>
          </p:blipFill>
          <p:spPr bwMode="auto">
            <a:xfrm>
              <a:off x="107504" y="2204864"/>
              <a:ext cx="3713514" cy="342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1" t="34657" b="18134"/>
            <a:stretch/>
          </p:blipFill>
          <p:spPr bwMode="auto">
            <a:xfrm>
              <a:off x="1945425" y="2204864"/>
              <a:ext cx="3706695" cy="342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6000" contras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3" t="29338" r="123" b="12133"/>
            <a:stretch/>
          </p:blipFill>
          <p:spPr bwMode="auto">
            <a:xfrm>
              <a:off x="3851920" y="2204863"/>
              <a:ext cx="3253474" cy="34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01" b="17753"/>
            <a:stretch/>
          </p:blipFill>
          <p:spPr bwMode="auto">
            <a:xfrm>
              <a:off x="5763160" y="2212437"/>
              <a:ext cx="3273336" cy="341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H="1" flipV="1">
              <a:off x="467544" y="3233902"/>
              <a:ext cx="360040" cy="267106"/>
            </a:xfrm>
            <a:prstGeom prst="straightConnector1">
              <a:avLst/>
            </a:prstGeom>
            <a:ln w="19050">
              <a:solidFill>
                <a:srgbClr val="FFB81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2339752" y="3429000"/>
              <a:ext cx="360040" cy="267106"/>
            </a:xfrm>
            <a:prstGeom prst="straightConnector1">
              <a:avLst/>
            </a:prstGeom>
            <a:ln w="19050">
              <a:solidFill>
                <a:srgbClr val="FFB81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4139952" y="3449926"/>
              <a:ext cx="360040" cy="267106"/>
            </a:xfrm>
            <a:prstGeom prst="straightConnector1">
              <a:avLst/>
            </a:prstGeom>
            <a:ln w="19050">
              <a:solidFill>
                <a:srgbClr val="FFB81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6156176" y="3593942"/>
              <a:ext cx="360040" cy="267106"/>
            </a:xfrm>
            <a:prstGeom prst="straightConnector1">
              <a:avLst/>
            </a:prstGeom>
            <a:ln w="19050">
              <a:solidFill>
                <a:srgbClr val="FFB81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LTP / LTR</a:t>
            </a:r>
          </a:p>
        </p:txBody>
      </p:sp>
    </p:spTree>
    <p:extLst>
      <p:ext uri="{BB962C8B-B14F-4D97-AF65-F5344CB8AC3E}">
        <p14:creationId xmlns:p14="http://schemas.microsoft.com/office/powerpoint/2010/main" val="131098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No disclosures /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1306651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My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Reviewed 2016-23</a:t>
            </a:r>
          </a:p>
          <a:p>
            <a:endParaRPr lang="en-GB" sz="2800" dirty="0"/>
          </a:p>
          <a:p>
            <a:r>
              <a:rPr lang="en-GB" sz="2800" dirty="0"/>
              <a:t>28 patients with CRLM, 29 episodes</a:t>
            </a:r>
          </a:p>
          <a:p>
            <a:pPr marL="0" indent="0">
              <a:buNone/>
            </a:pPr>
            <a:r>
              <a:rPr lang="en-GB" sz="2800" dirty="0"/>
              <a:t> -13 percutaneous</a:t>
            </a:r>
          </a:p>
          <a:p>
            <a:pPr marL="0" indent="0">
              <a:buNone/>
            </a:pPr>
            <a:r>
              <a:rPr lang="en-GB" sz="2800" dirty="0"/>
              <a:t> -16 operative (14 open, 2 lap)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45 ablations, 44 with follow-up</a:t>
            </a:r>
          </a:p>
        </p:txBody>
      </p:sp>
    </p:spTree>
    <p:extLst>
      <p:ext uri="{BB962C8B-B14F-4D97-AF65-F5344CB8AC3E}">
        <p14:creationId xmlns:p14="http://schemas.microsoft.com/office/powerpoint/2010/main" val="3889600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GB" sz="2800" dirty="0"/>
              <a:t>42/44 lesions (95%) technical success</a:t>
            </a:r>
          </a:p>
          <a:p>
            <a:endParaRPr lang="en-GB" sz="2800" dirty="0"/>
          </a:p>
          <a:p>
            <a:r>
              <a:rPr lang="en-GB" sz="2800" dirty="0"/>
              <a:t>LTP 20/44 lesions (45%), 14/28 patients (50%)</a:t>
            </a:r>
          </a:p>
          <a:p>
            <a:endParaRPr lang="en-GB" sz="2800" dirty="0"/>
          </a:p>
          <a:p>
            <a:r>
              <a:rPr lang="en-GB" sz="2800" dirty="0"/>
              <a:t>All LTP within 8 months (range1.5 – 8 months)</a:t>
            </a:r>
          </a:p>
          <a:p>
            <a:endParaRPr lang="en-GB" sz="2800" dirty="0"/>
          </a:p>
          <a:p>
            <a:r>
              <a:rPr lang="en-GB" sz="2800" dirty="0"/>
              <a:t>Median time to LTP ≈ 4 months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My experience</a:t>
            </a:r>
          </a:p>
        </p:txBody>
      </p:sp>
    </p:spTree>
    <p:extLst>
      <p:ext uri="{BB962C8B-B14F-4D97-AF65-F5344CB8AC3E}">
        <p14:creationId xmlns:p14="http://schemas.microsoft.com/office/powerpoint/2010/main" val="1034144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Operative LTP 8/29 lesions (28%)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Percutaneous LTP 11/15 lesions (73%)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(inverse of HCC experience - LTP &lt; 30%)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My experience</a:t>
            </a:r>
          </a:p>
        </p:txBody>
      </p:sp>
    </p:spTree>
    <p:extLst>
      <p:ext uri="{BB962C8B-B14F-4D97-AF65-F5344CB8AC3E}">
        <p14:creationId xmlns:p14="http://schemas.microsoft.com/office/powerpoint/2010/main" val="2741776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1 </a:t>
            </a:r>
            <a:r>
              <a:rPr lang="en-GB" sz="2800" dirty="0" err="1"/>
              <a:t>yr</a:t>
            </a:r>
            <a:r>
              <a:rPr lang="en-GB" sz="2800" dirty="0"/>
              <a:t> survival 93% (26/28) </a:t>
            </a:r>
          </a:p>
          <a:p>
            <a:pPr marL="0" indent="0">
              <a:buNone/>
            </a:pPr>
            <a:r>
              <a:rPr lang="en-GB" sz="2800" dirty="0"/>
              <a:t> (operative 100%, perc 83%)</a:t>
            </a:r>
          </a:p>
          <a:p>
            <a:endParaRPr lang="en-GB" sz="2800" dirty="0"/>
          </a:p>
          <a:p>
            <a:r>
              <a:rPr lang="en-GB" sz="2800" dirty="0"/>
              <a:t>3 </a:t>
            </a:r>
            <a:r>
              <a:rPr lang="en-GB" sz="2800" dirty="0" err="1"/>
              <a:t>yr</a:t>
            </a:r>
            <a:r>
              <a:rPr lang="en-GB" sz="2800" dirty="0"/>
              <a:t> survival 33% (5/15)</a:t>
            </a:r>
          </a:p>
          <a:p>
            <a:pPr marL="0" indent="0">
              <a:buNone/>
            </a:pPr>
            <a:r>
              <a:rPr lang="en-GB" sz="2800" dirty="0"/>
              <a:t> (operative 37.5%, perc 29%)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5 </a:t>
            </a:r>
            <a:r>
              <a:rPr lang="en-GB" sz="2800" dirty="0" err="1"/>
              <a:t>yr</a:t>
            </a:r>
            <a:r>
              <a:rPr lang="en-GB" sz="2800" dirty="0"/>
              <a:t> survival 22% (2/9)</a:t>
            </a:r>
          </a:p>
          <a:p>
            <a:pPr marL="0" indent="0">
              <a:buNone/>
            </a:pPr>
            <a:r>
              <a:rPr lang="en-GB" sz="2800" dirty="0"/>
              <a:t> (operative 20%, perc 25%)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My experience</a:t>
            </a:r>
          </a:p>
        </p:txBody>
      </p:sp>
    </p:spTree>
    <p:extLst>
      <p:ext uri="{BB962C8B-B14F-4D97-AF65-F5344CB8AC3E}">
        <p14:creationId xmlns:p14="http://schemas.microsoft.com/office/powerpoint/2010/main" val="1441701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Why LTP 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Operator?</a:t>
            </a:r>
          </a:p>
          <a:p>
            <a:r>
              <a:rPr lang="en-GB" sz="3200" dirty="0"/>
              <a:t>Technique?</a:t>
            </a:r>
          </a:p>
          <a:p>
            <a:r>
              <a:rPr lang="en-GB" sz="3200" dirty="0"/>
              <a:t>Machine?</a:t>
            </a:r>
          </a:p>
          <a:p>
            <a:r>
              <a:rPr lang="en-GB" sz="3200" dirty="0"/>
              <a:t>Patient selection?</a:t>
            </a:r>
          </a:p>
          <a:p>
            <a:r>
              <a:rPr lang="en-GB" sz="3200" dirty="0"/>
              <a:t>Disease?</a:t>
            </a:r>
          </a:p>
          <a:p>
            <a:r>
              <a:rPr lang="en-GB" sz="3200" dirty="0"/>
              <a:t>Lesion?</a:t>
            </a:r>
          </a:p>
          <a:p>
            <a:r>
              <a:rPr lang="en-GB" sz="3200" dirty="0"/>
              <a:t>All of the above?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260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Why LTP 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Operator?</a:t>
            </a:r>
          </a:p>
          <a:p>
            <a:r>
              <a:rPr lang="en-GB" sz="3200" dirty="0"/>
              <a:t>Technique?</a:t>
            </a:r>
          </a:p>
          <a:p>
            <a:r>
              <a:rPr lang="en-GB" sz="3200" dirty="0"/>
              <a:t>Machine?</a:t>
            </a:r>
          </a:p>
          <a:p>
            <a:r>
              <a:rPr lang="en-GB" sz="3200" dirty="0"/>
              <a:t>Patient selection?</a:t>
            </a:r>
          </a:p>
          <a:p>
            <a:r>
              <a:rPr lang="en-GB" sz="3200" dirty="0"/>
              <a:t>Disease?</a:t>
            </a:r>
          </a:p>
          <a:p>
            <a:r>
              <a:rPr lang="en-GB" sz="3200" dirty="0"/>
              <a:t>Lesion?</a:t>
            </a:r>
          </a:p>
          <a:p>
            <a:r>
              <a:rPr lang="en-GB" sz="3200" dirty="0"/>
              <a:t>All of the above?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3200" i="1" dirty="0"/>
          </a:p>
          <a:p>
            <a:pPr>
              <a:buFont typeface="Wingdings" panose="05000000000000000000" pitchFamily="2" charset="2"/>
              <a:buChar char="Ø"/>
            </a:pPr>
            <a:endParaRPr lang="en-GB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200" i="1" dirty="0" err="1">
                <a:solidFill>
                  <a:srgbClr val="005EB8"/>
                </a:solidFill>
              </a:rPr>
              <a:t>cf</a:t>
            </a:r>
            <a:r>
              <a:rPr lang="en-GB" sz="3200" i="1" dirty="0">
                <a:solidFill>
                  <a:srgbClr val="005EB8"/>
                </a:solidFill>
              </a:rPr>
              <a:t> HCC, operative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i="1" dirty="0">
              <a:solidFill>
                <a:srgbClr val="005EB8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i="1" dirty="0">
                <a:solidFill>
                  <a:srgbClr val="005EB8"/>
                </a:solidFill>
              </a:rPr>
              <a:t>?bigger / bolder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i="1" dirty="0"/>
          </a:p>
        </p:txBody>
      </p:sp>
      <p:sp>
        <p:nvSpPr>
          <p:cNvPr id="5" name="Oval 4"/>
          <p:cNvSpPr/>
          <p:nvPr/>
        </p:nvSpPr>
        <p:spPr>
          <a:xfrm>
            <a:off x="107504" y="1484784"/>
            <a:ext cx="3312368" cy="1944216"/>
          </a:xfrm>
          <a:prstGeom prst="ellipse">
            <a:avLst/>
          </a:prstGeom>
          <a:noFill/>
          <a:ln w="38100"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77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Why LTP 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Operator?</a:t>
            </a:r>
          </a:p>
          <a:p>
            <a:r>
              <a:rPr lang="en-GB" sz="3200" dirty="0"/>
              <a:t>Technique?</a:t>
            </a:r>
          </a:p>
          <a:p>
            <a:r>
              <a:rPr lang="en-GB" sz="3200" dirty="0"/>
              <a:t>Machine?</a:t>
            </a:r>
          </a:p>
          <a:p>
            <a:r>
              <a:rPr lang="en-GB" sz="3200" dirty="0"/>
              <a:t>Patient selection?</a:t>
            </a:r>
          </a:p>
          <a:p>
            <a:r>
              <a:rPr lang="en-GB" sz="3200" dirty="0"/>
              <a:t>Disease?</a:t>
            </a:r>
          </a:p>
          <a:p>
            <a:r>
              <a:rPr lang="en-GB" sz="3200" dirty="0"/>
              <a:t>Lesion?</a:t>
            </a:r>
          </a:p>
          <a:p>
            <a:r>
              <a:rPr lang="en-GB" sz="3200" dirty="0"/>
              <a:t>All of the above?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i="1" dirty="0">
                <a:solidFill>
                  <a:srgbClr val="005EB8"/>
                </a:solidFill>
              </a:rPr>
              <a:t>63% previous liver directed therapy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i="1" dirty="0">
              <a:solidFill>
                <a:srgbClr val="005EB8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i="1" dirty="0">
                <a:solidFill>
                  <a:srgbClr val="005EB8"/>
                </a:solidFill>
              </a:rPr>
              <a:t>50% extrahepatic disease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i="1" dirty="0">
              <a:solidFill>
                <a:srgbClr val="005EB8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i="1" dirty="0">
                <a:solidFill>
                  <a:srgbClr val="005EB8"/>
                </a:solidFill>
              </a:rPr>
              <a:t>75% patients new </a:t>
            </a:r>
            <a:r>
              <a:rPr lang="en-GB" sz="3200" i="1" dirty="0" err="1">
                <a:solidFill>
                  <a:srgbClr val="005EB8"/>
                </a:solidFill>
              </a:rPr>
              <a:t>mets</a:t>
            </a:r>
            <a:r>
              <a:rPr lang="en-GB" sz="3200" i="1" dirty="0">
                <a:solidFill>
                  <a:srgbClr val="005EB8"/>
                </a:solidFill>
              </a:rPr>
              <a:t> at time of LTP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i="1" dirty="0"/>
          </a:p>
          <a:p>
            <a:pPr>
              <a:buFont typeface="Wingdings" panose="05000000000000000000" pitchFamily="2" charset="2"/>
              <a:buChar char="Ø"/>
            </a:pPr>
            <a:endParaRPr lang="en-GB" sz="3200" i="1" dirty="0"/>
          </a:p>
          <a:p>
            <a:pPr>
              <a:buFont typeface="Wingdings" panose="05000000000000000000" pitchFamily="2" charset="2"/>
              <a:buChar char="Ø"/>
            </a:pPr>
            <a:endParaRPr lang="en-GB" sz="3200" i="1" dirty="0"/>
          </a:p>
        </p:txBody>
      </p:sp>
      <p:sp>
        <p:nvSpPr>
          <p:cNvPr id="7" name="Oval 6"/>
          <p:cNvSpPr/>
          <p:nvPr/>
        </p:nvSpPr>
        <p:spPr>
          <a:xfrm>
            <a:off x="107504" y="3284984"/>
            <a:ext cx="4608512" cy="1296144"/>
          </a:xfrm>
          <a:prstGeom prst="ellipse">
            <a:avLst/>
          </a:prstGeom>
          <a:noFill/>
          <a:ln w="38100"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57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Why LTP 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Operator?</a:t>
            </a:r>
          </a:p>
          <a:p>
            <a:r>
              <a:rPr lang="en-GB" sz="3200" dirty="0"/>
              <a:t>Technique?</a:t>
            </a:r>
          </a:p>
          <a:p>
            <a:r>
              <a:rPr lang="en-GB" sz="3200" dirty="0"/>
              <a:t>Machine?</a:t>
            </a:r>
          </a:p>
          <a:p>
            <a:r>
              <a:rPr lang="en-GB" sz="3200" dirty="0"/>
              <a:t>Patient selection?</a:t>
            </a:r>
          </a:p>
          <a:p>
            <a:r>
              <a:rPr lang="en-GB" sz="3200" dirty="0"/>
              <a:t>Disease?</a:t>
            </a:r>
          </a:p>
          <a:p>
            <a:r>
              <a:rPr lang="en-GB" sz="3200" dirty="0"/>
              <a:t>Lesion?</a:t>
            </a:r>
          </a:p>
          <a:p>
            <a:r>
              <a:rPr lang="en-GB" sz="3200" dirty="0"/>
              <a:t>All of the above?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200" i="1" dirty="0">
                <a:solidFill>
                  <a:srgbClr val="005EB8"/>
                </a:solidFill>
              </a:rPr>
              <a:t>44% &gt;3cm (first ablation)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i="1" dirty="0">
                <a:solidFill>
                  <a:srgbClr val="005EB8"/>
                </a:solidFill>
              </a:rPr>
              <a:t>“clear” margin not reliable prognostic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i="1" dirty="0">
                <a:solidFill>
                  <a:srgbClr val="005EB8"/>
                </a:solidFill>
              </a:rPr>
              <a:t>operative lesions smaller?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i="1" dirty="0"/>
          </a:p>
        </p:txBody>
      </p:sp>
      <p:sp>
        <p:nvSpPr>
          <p:cNvPr id="7" name="Oval 6"/>
          <p:cNvSpPr/>
          <p:nvPr/>
        </p:nvSpPr>
        <p:spPr>
          <a:xfrm>
            <a:off x="323528" y="4509120"/>
            <a:ext cx="2700808" cy="576064"/>
          </a:xfrm>
          <a:prstGeom prst="ellipse">
            <a:avLst/>
          </a:prstGeom>
          <a:noFill/>
          <a:ln w="38100"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97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Ablation valid as adjunct to resection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Increase / decrease frontline role of ablation?</a:t>
            </a:r>
          </a:p>
          <a:p>
            <a:pPr marL="0" indent="0">
              <a:buNone/>
            </a:pPr>
            <a:r>
              <a:rPr lang="en-GB" sz="2800" dirty="0"/>
              <a:t>	- recent trial evidence</a:t>
            </a:r>
          </a:p>
          <a:p>
            <a:pPr marL="0" indent="0">
              <a:buNone/>
            </a:pPr>
            <a:r>
              <a:rPr lang="en-GB" sz="2800" dirty="0"/>
              <a:t>	- resources</a:t>
            </a:r>
          </a:p>
          <a:p>
            <a:pPr marL="0" indent="0">
              <a:buNone/>
            </a:pPr>
            <a:r>
              <a:rPr lang="en-GB" sz="2800" dirty="0"/>
              <a:t>	- local outcomes</a:t>
            </a:r>
          </a:p>
          <a:p>
            <a:pPr marL="0" indent="0">
              <a:buNone/>
            </a:pPr>
            <a:r>
              <a:rPr lang="en-GB" sz="2800" dirty="0"/>
              <a:t>	- patient selection</a:t>
            </a:r>
          </a:p>
          <a:p>
            <a:pPr marL="0" indent="0">
              <a:buNone/>
            </a:pPr>
            <a:r>
              <a:rPr lang="en-GB" sz="2800" dirty="0"/>
              <a:t>	- other options available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90629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CT vs USS, software solutions</a:t>
            </a:r>
          </a:p>
          <a:p>
            <a:endParaRPr lang="en-GB" sz="2800" dirty="0"/>
          </a:p>
          <a:p>
            <a:r>
              <a:rPr lang="en-GB" sz="2800" dirty="0"/>
              <a:t>More aggressive?</a:t>
            </a:r>
          </a:p>
          <a:p>
            <a:endParaRPr lang="en-GB" sz="2800" dirty="0"/>
          </a:p>
          <a:p>
            <a:r>
              <a:rPr lang="en-GB" sz="2800" dirty="0"/>
              <a:t>F/u strategy CT vs MRI</a:t>
            </a:r>
          </a:p>
          <a:p>
            <a:endParaRPr lang="en-GB" sz="2800" dirty="0"/>
          </a:p>
          <a:p>
            <a:r>
              <a:rPr lang="en-GB" sz="2800" dirty="0"/>
              <a:t>Other modalities </a:t>
            </a:r>
            <a:r>
              <a:rPr lang="en-GB" sz="2800" dirty="0" err="1"/>
              <a:t>eg</a:t>
            </a:r>
            <a:r>
              <a:rPr lang="en-GB" sz="2800" dirty="0"/>
              <a:t> </a:t>
            </a:r>
            <a:r>
              <a:rPr lang="en-GB" sz="2800" dirty="0" err="1"/>
              <a:t>cryo</a:t>
            </a:r>
            <a:r>
              <a:rPr lang="en-GB" sz="2800" dirty="0"/>
              <a:t>, electroporation</a:t>
            </a:r>
          </a:p>
        </p:txBody>
      </p:sp>
    </p:spTree>
    <p:extLst>
      <p:ext uri="{BB962C8B-B14F-4D97-AF65-F5344CB8AC3E}">
        <p14:creationId xmlns:p14="http://schemas.microsoft.com/office/powerpoint/2010/main" val="183501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Topics to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Ablation within liver directed therapies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Current use and outcomes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3626506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Take 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GB" sz="3200" dirty="0"/>
              <a:t>Thermal Ablation for CRLM established and versatile technique</a:t>
            </a:r>
          </a:p>
          <a:p>
            <a:endParaRPr lang="en-GB" sz="3200" dirty="0"/>
          </a:p>
          <a:p>
            <a:r>
              <a:rPr lang="en-GB" sz="3200" dirty="0"/>
              <a:t>Need careful consideration of its future role</a:t>
            </a:r>
          </a:p>
          <a:p>
            <a:endParaRPr lang="en-GB" sz="3200" dirty="0"/>
          </a:p>
          <a:p>
            <a:r>
              <a:rPr lang="en-GB" sz="3200" dirty="0"/>
              <a:t>Complementary part of multimodality strategy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82414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8640960" cy="864096"/>
          </a:xfrm>
        </p:spPr>
        <p:txBody>
          <a:bodyPr>
            <a:normAutofit/>
          </a:bodyPr>
          <a:lstStyle/>
          <a:p>
            <a:r>
              <a:rPr lang="en-GB" sz="4400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>
            <a:normAutofit/>
          </a:bodyPr>
          <a:lstStyle/>
          <a:p>
            <a:r>
              <a:rPr lang="en-GB" sz="2800" dirty="0"/>
              <a:t>Huw.Roach@UHBW.nhs.uk</a:t>
            </a:r>
          </a:p>
        </p:txBody>
      </p:sp>
    </p:spTree>
    <p:extLst>
      <p:ext uri="{BB962C8B-B14F-4D97-AF65-F5344CB8AC3E}">
        <p14:creationId xmlns:p14="http://schemas.microsoft.com/office/powerpoint/2010/main" val="97699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Liver Directed Therapies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Hepatic resection</a:t>
            </a:r>
          </a:p>
          <a:p>
            <a:r>
              <a:rPr lang="en-GB" sz="2800" dirty="0"/>
              <a:t>Thermal ablation</a:t>
            </a:r>
          </a:p>
          <a:p>
            <a:r>
              <a:rPr lang="en-GB" sz="2800" dirty="0"/>
              <a:t>SABR/SBRT</a:t>
            </a:r>
          </a:p>
          <a:p>
            <a:r>
              <a:rPr lang="en-GB" sz="2800" dirty="0"/>
              <a:t>SIRT</a:t>
            </a:r>
          </a:p>
          <a:p>
            <a:r>
              <a:rPr lang="en-GB" sz="2800" dirty="0"/>
              <a:t>(Electroporation)</a:t>
            </a:r>
          </a:p>
          <a:p>
            <a:r>
              <a:rPr lang="en-GB" sz="2800" dirty="0"/>
              <a:t>(Histotripsy)</a:t>
            </a:r>
          </a:p>
          <a:p>
            <a:endParaRPr lang="en-GB" sz="2800" dirty="0"/>
          </a:p>
          <a:p>
            <a:r>
              <a:rPr lang="en-GB" sz="2800" dirty="0"/>
              <a:t>Influence of systemic treatments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9614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Which to Use?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Hepatic resection</a:t>
            </a:r>
          </a:p>
          <a:p>
            <a:r>
              <a:rPr lang="en-GB" sz="2800" dirty="0"/>
              <a:t>Thermal ablation</a:t>
            </a:r>
          </a:p>
          <a:p>
            <a:r>
              <a:rPr lang="en-GB" sz="2800" dirty="0"/>
              <a:t>SABR/SBRT</a:t>
            </a:r>
          </a:p>
          <a:p>
            <a:r>
              <a:rPr lang="en-GB" sz="2800" dirty="0"/>
              <a:t>SIRT</a:t>
            </a:r>
          </a:p>
          <a:p>
            <a:r>
              <a:rPr lang="en-GB" sz="2800" dirty="0"/>
              <a:t>(Electroporation)</a:t>
            </a:r>
          </a:p>
          <a:p>
            <a:r>
              <a:rPr lang="en-GB" sz="2800" dirty="0"/>
              <a:t>(Histotripsy)</a:t>
            </a:r>
          </a:p>
          <a:p>
            <a:endParaRPr lang="en-GB" sz="2800" dirty="0"/>
          </a:p>
          <a:p>
            <a:r>
              <a:rPr lang="en-GB" sz="2800" dirty="0"/>
              <a:t>Influence of systemic treatments</a:t>
            </a:r>
          </a:p>
          <a:p>
            <a:endParaRPr lang="en-GB" sz="28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05" y="2339049"/>
            <a:ext cx="2651990" cy="30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77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Hepatic resection gold standard 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Pathological confirmation, R0 status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Up to 45% 5 </a:t>
            </a:r>
            <a:r>
              <a:rPr lang="en-GB" sz="3200" dirty="0" err="1"/>
              <a:t>yr</a:t>
            </a:r>
            <a:r>
              <a:rPr lang="en-GB" sz="3200" dirty="0"/>
              <a:t> survival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Which to use?</a:t>
            </a:r>
          </a:p>
        </p:txBody>
      </p:sp>
    </p:spTree>
    <p:extLst>
      <p:ext uri="{BB962C8B-B14F-4D97-AF65-F5344CB8AC3E}">
        <p14:creationId xmlns:p14="http://schemas.microsoft.com/office/powerpoint/2010/main" val="210122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Other techniques if resection not feasible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Differing delivery, limitations, complications </a:t>
            </a:r>
            <a:r>
              <a:rPr lang="en-GB" sz="3200" dirty="0" err="1"/>
              <a:t>etc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No pathological confirmation of margin</a:t>
            </a:r>
          </a:p>
          <a:p>
            <a:endParaRPr lang="en-GB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Which to use?</a:t>
            </a:r>
          </a:p>
        </p:txBody>
      </p:sp>
    </p:spTree>
    <p:extLst>
      <p:ext uri="{BB962C8B-B14F-4D97-AF65-F5344CB8AC3E}">
        <p14:creationId xmlns:p14="http://schemas.microsoft.com/office/powerpoint/2010/main" val="34770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What metrics to measure?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Treatments often combined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Influence of systemic therapies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How to assess?</a:t>
            </a:r>
          </a:p>
        </p:txBody>
      </p:sp>
    </p:spTree>
    <p:extLst>
      <p:ext uri="{BB962C8B-B14F-4D97-AF65-F5344CB8AC3E}">
        <p14:creationId xmlns:p14="http://schemas.microsoft.com/office/powerpoint/2010/main" val="102394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Ablation vs Resection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032448" cy="2440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97412"/>
            <a:ext cx="5377157" cy="1159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5291916"/>
            <a:ext cx="41044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NEW-COMET, HELARC due 2026</a:t>
            </a:r>
          </a:p>
        </p:txBody>
      </p:sp>
    </p:spTree>
    <p:extLst>
      <p:ext uri="{BB962C8B-B14F-4D97-AF65-F5344CB8AC3E}">
        <p14:creationId xmlns:p14="http://schemas.microsoft.com/office/powerpoint/2010/main" val="111004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95D325CF32644997E01BDC4D53B90" ma:contentTypeVersion="1" ma:contentTypeDescription="Create a new document." ma:contentTypeScope="" ma:versionID="80de400b95d7e553c8d91dea8660170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c686272d8544a5fb132ad0bf72ce8a9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D429F05-48EC-4567-9179-CBBE98E6EC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6BD205-8372-48EF-BD4D-D92A6742DEC1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D48806-455B-4739-9DDD-9EC0D38C3B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709</Words>
  <Application>Microsoft Office PowerPoint</Application>
  <PresentationFormat>On-screen Show (4:3)</PresentationFormat>
  <Paragraphs>213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Ablation Therapy of Colorectal Metastases - Current Status and Future Directions</vt:lpstr>
      <vt:lpstr>Disclosures</vt:lpstr>
      <vt:lpstr>Topics to Cover</vt:lpstr>
      <vt:lpstr>Liver Directed Therapies</vt:lpstr>
      <vt:lpstr>Which to Use?</vt:lpstr>
      <vt:lpstr>Which to use?</vt:lpstr>
      <vt:lpstr>Which to use?</vt:lpstr>
      <vt:lpstr>How to assess?</vt:lpstr>
      <vt:lpstr>Ablation vs Resection</vt:lpstr>
      <vt:lpstr>Ablation vs Resection</vt:lpstr>
      <vt:lpstr>Headlines</vt:lpstr>
      <vt:lpstr>Headlines</vt:lpstr>
      <vt:lpstr>MW ablation</vt:lpstr>
      <vt:lpstr>Logistics</vt:lpstr>
      <vt:lpstr>Margins</vt:lpstr>
      <vt:lpstr>PowerPoint Presentation</vt:lpstr>
      <vt:lpstr>Post Ablation Follow Up</vt:lpstr>
      <vt:lpstr>Post ablation</vt:lpstr>
      <vt:lpstr>LTP / LTR</vt:lpstr>
      <vt:lpstr>My experience</vt:lpstr>
      <vt:lpstr>My experience</vt:lpstr>
      <vt:lpstr>My experience</vt:lpstr>
      <vt:lpstr>My experience</vt:lpstr>
      <vt:lpstr>Why LTP rate?</vt:lpstr>
      <vt:lpstr>Why LTP rate?</vt:lpstr>
      <vt:lpstr>Why LTP rate?</vt:lpstr>
      <vt:lpstr>Why LTP rate?</vt:lpstr>
      <vt:lpstr>Future Directions</vt:lpstr>
      <vt:lpstr>Future Directions</vt:lpstr>
      <vt:lpstr>Take Home Points</vt:lpstr>
      <vt:lpstr>Thank You</vt:lpstr>
    </vt:vector>
  </TitlesOfParts>
  <Company>University Hospitals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Huw Roach</dc:creator>
  <cp:lastModifiedBy>Helen Dunderdale</cp:lastModifiedBy>
  <cp:revision>72</cp:revision>
  <dcterms:created xsi:type="dcterms:W3CDTF">2019-08-02T11:03:15Z</dcterms:created>
  <dcterms:modified xsi:type="dcterms:W3CDTF">2024-11-25T10:49:51Z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0x010100FA295D325CF32644997E01BDC4D53B90</vt:lpwstr>
  </property>
</Properties>
</file>