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96" r:id="rId5"/>
    <p:sldMasterId id="2147483710" r:id="rId6"/>
  </p:sldMasterIdLst>
  <p:notesMasterIdLst>
    <p:notesMasterId r:id="rId18"/>
  </p:notesMasterIdLst>
  <p:sldIdLst>
    <p:sldId id="277" r:id="rId7"/>
    <p:sldId id="266" r:id="rId8"/>
    <p:sldId id="265" r:id="rId9"/>
    <p:sldId id="2147474043" r:id="rId10"/>
    <p:sldId id="2147474045" r:id="rId11"/>
    <p:sldId id="2147474046" r:id="rId12"/>
    <p:sldId id="2147474034" r:id="rId13"/>
    <p:sldId id="2147474042" r:id="rId14"/>
    <p:sldId id="264" r:id="rId15"/>
    <p:sldId id="2147474044" r:id="rId16"/>
    <p:sldId id="2147474047" r:id="rId17"/>
  </p:sldIdLst>
  <p:sldSz cx="18288000" cy="10287000"/>
  <p:notesSz cx="6858000" cy="9144000"/>
  <p:embeddedFontLst>
    <p:embeddedFont>
      <p:font typeface="Arial Bold" panose="020B0704020202020204" pitchFamily="34" charset="0"/>
      <p:regular r:id="rId19"/>
      <p:bold r:id="rId20"/>
    </p:embeddedFont>
    <p:embeddedFont>
      <p:font typeface="Rockwell" panose="02060603020205020403" pitchFamily="18"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684B59-3E8C-B2C8-04A2-CC15FB62EF8F}" name="Nicola Gowen" initials="NG" userId="S::Nicola.Gowen@nbt.nhs.uk::dabf2112-6c23-43cf-bc3d-7a67ab8b94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DF9"/>
    <a:srgbClr val="ED8B00"/>
    <a:srgbClr val="78BE20"/>
    <a:srgbClr val="41B6E6"/>
    <a:srgbClr val="47AAC5"/>
    <a:srgbClr val="73BED3"/>
    <a:srgbClr val="9BBB59"/>
    <a:srgbClr val="64B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91C820-DED1-4112-B702-D8394306D2A1}" v="488" dt="2024-11-12T15:35:45.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22" autoAdjust="0"/>
  </p:normalViewPr>
  <p:slideViewPr>
    <p:cSldViewPr snapToGrid="0">
      <p:cViewPr varScale="1">
        <p:scale>
          <a:sx n="34" d="100"/>
          <a:sy n="34" d="100"/>
        </p:scale>
        <p:origin x="1906"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2.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4.fntdata"/><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C017FE-102C-4A61-B146-41C509AA1C88}" type="datetimeFigureOut">
              <a:rPr lang="en-GB" smtClean="0"/>
              <a:t>12/11/2024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E2B75-ADA1-493C-86DF-7FFBBCBCDAC3}" type="slidenum">
              <a:rPr lang="en-GB" smtClean="0"/>
              <a:t>‹#›</a:t>
            </a:fld>
            <a:endParaRPr lang="en-GB"/>
          </a:p>
        </p:txBody>
      </p:sp>
    </p:spTree>
    <p:extLst>
      <p:ext uri="{BB962C8B-B14F-4D97-AF65-F5344CB8AC3E}">
        <p14:creationId xmlns:p14="http://schemas.microsoft.com/office/powerpoint/2010/main" val="1320949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Somerset – repatriation USC skin service</a:t>
            </a:r>
          </a:p>
          <a:p>
            <a:r>
              <a:rPr lang="en-GB" sz="1200" dirty="0">
                <a:solidFill>
                  <a:srgbClr val="003087"/>
                </a:solidFill>
                <a:latin typeface="+mn-lt"/>
              </a:rPr>
              <a:t>Significant recruitment has helped cope with demand - 4 new doctors, 4 additional nurses, 9 HCAs &amp; 18 </a:t>
            </a:r>
            <a:r>
              <a:rPr lang="en-GB" sz="1200" dirty="0" err="1">
                <a:solidFill>
                  <a:srgbClr val="003087"/>
                </a:solidFill>
                <a:latin typeface="+mn-lt"/>
              </a:rPr>
              <a:t>GPwERs</a:t>
            </a:r>
            <a:r>
              <a:rPr lang="en-GB" sz="1200" dirty="0">
                <a:solidFill>
                  <a:srgbClr val="003087"/>
                </a:solidFill>
                <a:latin typeface="+mn-lt"/>
              </a:rPr>
              <a:t> (county-wide)</a:t>
            </a:r>
            <a:br>
              <a:rPr lang="en-GB" sz="1200" dirty="0">
                <a:solidFill>
                  <a:srgbClr val="003087"/>
                </a:solidFill>
                <a:latin typeface="+mn-lt"/>
              </a:rPr>
            </a:br>
            <a:r>
              <a:rPr lang="en-GB" sz="1200" dirty="0">
                <a:solidFill>
                  <a:srgbClr val="003087"/>
                </a:solidFill>
                <a:latin typeface="+mn-lt"/>
              </a:rPr>
              <a:t>-  </a:t>
            </a:r>
            <a:r>
              <a:rPr lang="en-GB" sz="1200" b="1" dirty="0">
                <a:solidFill>
                  <a:srgbClr val="003087"/>
                </a:solidFill>
                <a:latin typeface="+mn-lt"/>
              </a:rPr>
              <a:t>Medical Illustration Service launched at MPH in Jan’24, YDH September  and a Skin Analytics AI pilot began in June’24  to triage fast-track patients </a:t>
            </a:r>
            <a:br>
              <a:rPr lang="en-GB" sz="1200" dirty="0">
                <a:solidFill>
                  <a:srgbClr val="003087"/>
                </a:solidFill>
                <a:latin typeface="+mn-lt"/>
              </a:rPr>
            </a:br>
            <a:r>
              <a:rPr lang="en-GB" sz="1200" dirty="0">
                <a:solidFill>
                  <a:srgbClr val="003087"/>
                </a:solidFill>
                <a:latin typeface="+mn-lt"/>
              </a:rPr>
              <a:t>-  New </a:t>
            </a:r>
            <a:r>
              <a:rPr lang="en-GB" sz="1200" dirty="0" err="1">
                <a:solidFill>
                  <a:srgbClr val="003087"/>
                </a:solidFill>
                <a:latin typeface="+mn-lt"/>
              </a:rPr>
              <a:t>GPwER</a:t>
            </a:r>
            <a:r>
              <a:rPr lang="en-GB" sz="1200" dirty="0">
                <a:solidFill>
                  <a:srgbClr val="003087"/>
                </a:solidFill>
                <a:latin typeface="+mn-lt"/>
              </a:rPr>
              <a:t> Intermediate Service launched in Oct’24 as part of our new Clinical Model for Dermatology (Wave 1, 6 people) who’ve seen 1,953 patients and carried out 199 procedures </a:t>
            </a:r>
            <a:br>
              <a:rPr lang="en-GB" sz="1200" dirty="0">
                <a:solidFill>
                  <a:srgbClr val="003087"/>
                </a:solidFill>
                <a:latin typeface="+mn-lt"/>
              </a:rPr>
            </a:br>
            <a:r>
              <a:rPr lang="en-GB" sz="1200" dirty="0">
                <a:solidFill>
                  <a:srgbClr val="003087"/>
                </a:solidFill>
                <a:latin typeface="+mn-lt"/>
              </a:rPr>
              <a:t>-  </a:t>
            </a:r>
            <a:r>
              <a:rPr lang="en-GB" sz="1200" dirty="0" err="1">
                <a:solidFill>
                  <a:srgbClr val="003087"/>
                </a:solidFill>
                <a:latin typeface="+mn-lt"/>
              </a:rPr>
              <a:t>Cinapsis</a:t>
            </a:r>
            <a:r>
              <a:rPr lang="en-GB" sz="1200" dirty="0">
                <a:solidFill>
                  <a:srgbClr val="003087"/>
                </a:solidFill>
                <a:latin typeface="+mn-lt"/>
              </a:rPr>
              <a:t> “Advice &amp; Referral” system for GPs launched in May’24; to date 3,630 requests triaged, within 3 days, with 47%  advice back to the GP and 17% referred into Secondary Care</a:t>
            </a:r>
            <a:br>
              <a:rPr lang="en-GB" sz="1200" dirty="0">
                <a:solidFill>
                  <a:srgbClr val="003087"/>
                </a:solidFill>
                <a:latin typeface="+mn-lt"/>
              </a:rPr>
            </a:br>
            <a:endParaRPr lang="en-GB" dirty="0"/>
          </a:p>
        </p:txBody>
      </p:sp>
      <p:sp>
        <p:nvSpPr>
          <p:cNvPr id="4" name="Slide Number Placeholder 3"/>
          <p:cNvSpPr>
            <a:spLocks noGrp="1"/>
          </p:cNvSpPr>
          <p:nvPr>
            <p:ph type="sldNum" sz="quarter" idx="5"/>
          </p:nvPr>
        </p:nvSpPr>
        <p:spPr/>
        <p:txBody>
          <a:bodyPr/>
          <a:lstStyle/>
          <a:p>
            <a:fld id="{C4CE2B75-ADA1-493C-86DF-7FFBBCBCDAC3}" type="slidenum">
              <a:rPr lang="en-GB" smtClean="0"/>
              <a:t>6</a:t>
            </a:fld>
            <a:endParaRPr lang="en-GB"/>
          </a:p>
        </p:txBody>
      </p:sp>
    </p:spTree>
    <p:extLst>
      <p:ext uri="{BB962C8B-B14F-4D97-AF65-F5344CB8AC3E}">
        <p14:creationId xmlns:p14="http://schemas.microsoft.com/office/powerpoint/2010/main" val="373749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can CAG support / support / accommodate developments </a:t>
            </a:r>
            <a:r>
              <a:rPr lang="en-GB"/>
              <a:t>in this </a:t>
            </a:r>
            <a:r>
              <a:rPr lang="en-GB" dirty="0"/>
              <a:t>burgeoning service </a:t>
            </a:r>
          </a:p>
        </p:txBody>
      </p:sp>
      <p:sp>
        <p:nvSpPr>
          <p:cNvPr id="4" name="Slide Number Placeholder 3"/>
          <p:cNvSpPr>
            <a:spLocks noGrp="1"/>
          </p:cNvSpPr>
          <p:nvPr>
            <p:ph type="sldNum" sz="quarter" idx="5"/>
          </p:nvPr>
        </p:nvSpPr>
        <p:spPr/>
        <p:txBody>
          <a:bodyPr/>
          <a:lstStyle/>
          <a:p>
            <a:fld id="{C4CE2B75-ADA1-493C-86DF-7FFBBCBCDAC3}" type="slidenum">
              <a:rPr lang="en-GB" smtClean="0"/>
              <a:t>10</a:t>
            </a:fld>
            <a:endParaRPr lang="en-GB"/>
          </a:p>
        </p:txBody>
      </p:sp>
    </p:spTree>
    <p:extLst>
      <p:ext uri="{BB962C8B-B14F-4D97-AF65-F5344CB8AC3E}">
        <p14:creationId xmlns:p14="http://schemas.microsoft.com/office/powerpoint/2010/main" val="2093497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White and Colou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1600" y="3196800"/>
            <a:ext cx="10519200" cy="2203200"/>
          </a:xfrm>
        </p:spPr>
        <p:txBody>
          <a:bodyPr anchor="b"/>
          <a:lstStyle>
            <a:lvl1pPr algn="l">
              <a:defRPr sz="8801"/>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7B3C45-ACDE-4E10-AFBF-E509681CFF46}"/>
              </a:ext>
            </a:extLst>
          </p:cNvPr>
          <p:cNvSpPr>
            <a:spLocks noGrp="1"/>
          </p:cNvSpPr>
          <p:nvPr>
            <p:ph type="dt" sz="half" idx="10"/>
          </p:nvPr>
        </p:nvSpPr>
        <p:spPr/>
        <p:txBody>
          <a:bodyPr/>
          <a:lstStyle>
            <a:lvl1pPr>
              <a:defRPr/>
            </a:lvl1pPr>
          </a:lstStyle>
          <a:p>
            <a:pPr>
              <a:defRPr/>
            </a:pPr>
            <a:fld id="{7E13AC7B-0AAC-4324-89F8-CB776AC56FAD}" type="datetime1">
              <a:rPr lang="en-GB"/>
              <a:pPr>
                <a:defRPr/>
              </a:pPr>
              <a:t>12/11/2024</a:t>
            </a:fld>
            <a:endParaRPr lang="en-GB"/>
          </a:p>
        </p:txBody>
      </p:sp>
      <p:sp>
        <p:nvSpPr>
          <p:cNvPr id="5" name="Footer Placeholder 4">
            <a:extLst>
              <a:ext uri="{FF2B5EF4-FFF2-40B4-BE49-F238E27FC236}">
                <a16:creationId xmlns:a16="http://schemas.microsoft.com/office/drawing/2014/main" id="{0BB10998-7949-43EE-90A9-E8F2E4B32BF3}"/>
              </a:ext>
            </a:extLst>
          </p:cNvPr>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a:extLst>
              <a:ext uri="{FF2B5EF4-FFF2-40B4-BE49-F238E27FC236}">
                <a16:creationId xmlns:a16="http://schemas.microsoft.com/office/drawing/2014/main" id="{195E6128-2BD1-42C3-B8D7-22AF031AD70A}"/>
              </a:ext>
            </a:extLst>
          </p:cNvPr>
          <p:cNvSpPr>
            <a:spLocks noGrp="1"/>
          </p:cNvSpPr>
          <p:nvPr>
            <p:ph type="sldNum" sz="quarter" idx="12"/>
          </p:nvPr>
        </p:nvSpPr>
        <p:spPr/>
        <p:txBody>
          <a:bodyPr/>
          <a:lstStyle>
            <a:lvl1pPr>
              <a:defRPr/>
            </a:lvl1pPr>
          </a:lstStyle>
          <a:p>
            <a:pPr>
              <a:defRPr/>
            </a:pPr>
            <a:fld id="{92BC1496-1EB3-4E9E-8D38-8B872EE04C95}" type="slidenum">
              <a:rPr lang="en-GB"/>
              <a:pPr>
                <a:defRPr/>
              </a:pPr>
              <a:t>‹#›</a:t>
            </a:fld>
            <a:endParaRPr lang="en-GB"/>
          </a:p>
        </p:txBody>
      </p:sp>
    </p:spTree>
    <p:extLst>
      <p:ext uri="{BB962C8B-B14F-4D97-AF65-F5344CB8AC3E}">
        <p14:creationId xmlns:p14="http://schemas.microsoft.com/office/powerpoint/2010/main" val="339094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600" y="547688"/>
            <a:ext cx="16804800" cy="1988345"/>
          </a:xfrm>
        </p:spPr>
        <p:txBody>
          <a:bodyPr/>
          <a:lstStyle/>
          <a:p>
            <a:r>
              <a:rPr lang="en-US"/>
              <a:t>Click to edit Master title style</a:t>
            </a:r>
            <a:endParaRPr lang="en-GB"/>
          </a:p>
        </p:txBody>
      </p:sp>
      <p:sp>
        <p:nvSpPr>
          <p:cNvPr id="3" name="Content Placeholder 2"/>
          <p:cNvSpPr>
            <a:spLocks noGrp="1"/>
          </p:cNvSpPr>
          <p:nvPr>
            <p:ph idx="1"/>
          </p:nvPr>
        </p:nvSpPr>
        <p:spPr>
          <a:xfrm>
            <a:off x="741600" y="2738438"/>
            <a:ext cx="16804800" cy="577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12A5EA-DECB-4D5F-9D03-E4B9437F78A7}"/>
              </a:ext>
            </a:extLst>
          </p:cNvPr>
          <p:cNvSpPr>
            <a:spLocks noGrp="1"/>
          </p:cNvSpPr>
          <p:nvPr>
            <p:ph type="dt" sz="half" idx="10"/>
          </p:nvPr>
        </p:nvSpPr>
        <p:spPr/>
        <p:txBody>
          <a:bodyPr/>
          <a:lstStyle>
            <a:lvl1pPr>
              <a:defRPr/>
            </a:lvl1pPr>
          </a:lstStyle>
          <a:p>
            <a:pPr>
              <a:defRPr/>
            </a:pPr>
            <a:fld id="{C9192170-7186-4885-9575-53DE6817D42C}" type="datetime1">
              <a:rPr lang="en-GB"/>
              <a:pPr>
                <a:defRPr/>
              </a:pPr>
              <a:t>12/11/2024</a:t>
            </a:fld>
            <a:endParaRPr lang="en-GB"/>
          </a:p>
        </p:txBody>
      </p:sp>
      <p:sp>
        <p:nvSpPr>
          <p:cNvPr id="5" name="Footer Placeholder 4">
            <a:extLst>
              <a:ext uri="{FF2B5EF4-FFF2-40B4-BE49-F238E27FC236}">
                <a16:creationId xmlns:a16="http://schemas.microsoft.com/office/drawing/2014/main" id="{DD9E63C0-4A2A-4FF9-8AEF-EDF7F51E194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D15D4EE-7E87-4427-994B-9414E310984D}"/>
              </a:ext>
            </a:extLst>
          </p:cNvPr>
          <p:cNvSpPr>
            <a:spLocks noGrp="1"/>
          </p:cNvSpPr>
          <p:nvPr>
            <p:ph type="sldNum" sz="quarter" idx="12"/>
          </p:nvPr>
        </p:nvSpPr>
        <p:spPr/>
        <p:txBody>
          <a:bodyPr/>
          <a:lstStyle>
            <a:lvl1pPr>
              <a:defRPr/>
            </a:lvl1pPr>
          </a:lstStyle>
          <a:p>
            <a:pPr>
              <a:defRPr/>
            </a:pPr>
            <a:fld id="{2D6A6C81-3E98-4563-8E89-D8E25970BE5F}" type="slidenum">
              <a:rPr lang="en-GB"/>
              <a:pPr>
                <a:defRPr/>
              </a:pPr>
              <a:t>‹#›</a:t>
            </a:fld>
            <a:endParaRPr lang="en-GB"/>
          </a:p>
        </p:txBody>
      </p:sp>
    </p:spTree>
    <p:extLst>
      <p:ext uri="{BB962C8B-B14F-4D97-AF65-F5344CB8AC3E}">
        <p14:creationId xmlns:p14="http://schemas.microsoft.com/office/powerpoint/2010/main" val="2542325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White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AD92AFB-6041-489C-861F-40A6A8FA63AD}"/>
              </a:ext>
            </a:extLst>
          </p:cNvPr>
          <p:cNvSpPr/>
          <p:nvPr/>
        </p:nvSpPr>
        <p:spPr>
          <a:xfrm>
            <a:off x="11417300" y="-6349"/>
            <a:ext cx="6870701" cy="10293350"/>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700"/>
          </a:p>
        </p:txBody>
      </p:sp>
      <p:sp>
        <p:nvSpPr>
          <p:cNvPr id="2" name="Title 1"/>
          <p:cNvSpPr>
            <a:spLocks noGrp="1"/>
          </p:cNvSpPr>
          <p:nvPr>
            <p:ph type="ctrTitle"/>
          </p:nvPr>
        </p:nvSpPr>
        <p:spPr>
          <a:xfrm>
            <a:off x="741600" y="3196800"/>
            <a:ext cx="10519200" cy="2203200"/>
          </a:xfrm>
        </p:spPr>
        <p:txBody>
          <a:bodyPr anchor="b"/>
          <a:lstStyle>
            <a:lvl1pPr algn="l">
              <a:defRPr sz="8801"/>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BC842692-EA98-44A1-B39A-314E661DCD6F}"/>
              </a:ext>
            </a:extLst>
          </p:cNvPr>
          <p:cNvSpPr>
            <a:spLocks noGrp="1"/>
          </p:cNvSpPr>
          <p:nvPr>
            <p:ph type="dt" sz="half" idx="10"/>
          </p:nvPr>
        </p:nvSpPr>
        <p:spPr/>
        <p:txBody>
          <a:bodyPr/>
          <a:lstStyle>
            <a:lvl1pPr>
              <a:defRPr/>
            </a:lvl1pPr>
          </a:lstStyle>
          <a:p>
            <a:pPr>
              <a:defRPr/>
            </a:pPr>
            <a:fld id="{D15D528B-7462-44E4-9A46-E4841756827A}" type="datetime1">
              <a:rPr lang="en-GB"/>
              <a:pPr>
                <a:defRPr/>
              </a:pPr>
              <a:t>12/11/2024</a:t>
            </a:fld>
            <a:endParaRPr lang="en-GB"/>
          </a:p>
        </p:txBody>
      </p:sp>
      <p:sp>
        <p:nvSpPr>
          <p:cNvPr id="6" name="Footer Placeholder 4">
            <a:extLst>
              <a:ext uri="{FF2B5EF4-FFF2-40B4-BE49-F238E27FC236}">
                <a16:creationId xmlns:a16="http://schemas.microsoft.com/office/drawing/2014/main" id="{B39CF5A1-97DC-4B3D-9FBF-66553B3FCDC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BCA02CB5-EF02-4D66-B84C-FFCC39C6B8F3}"/>
              </a:ext>
            </a:extLst>
          </p:cNvPr>
          <p:cNvSpPr>
            <a:spLocks noGrp="1"/>
          </p:cNvSpPr>
          <p:nvPr>
            <p:ph type="sldNum" sz="quarter" idx="12"/>
          </p:nvPr>
        </p:nvSpPr>
        <p:spPr/>
        <p:txBody>
          <a:bodyPr/>
          <a:lstStyle>
            <a:lvl1pPr>
              <a:defRPr/>
            </a:lvl1pPr>
          </a:lstStyle>
          <a:p>
            <a:pPr>
              <a:defRPr/>
            </a:pPr>
            <a:fld id="{D89739E5-ABF7-4C78-8313-E8DAEF31EE96}" type="slidenum">
              <a:rPr lang="en-GB"/>
              <a:pPr>
                <a:defRPr/>
              </a:pPr>
              <a:t>‹#›</a:t>
            </a:fld>
            <a:endParaRPr lang="en-GB"/>
          </a:p>
        </p:txBody>
      </p:sp>
    </p:spTree>
    <p:extLst>
      <p:ext uri="{BB962C8B-B14F-4D97-AF65-F5344CB8AC3E}">
        <p14:creationId xmlns:p14="http://schemas.microsoft.com/office/powerpoint/2010/main" val="249850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White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1600" y="3196800"/>
            <a:ext cx="10519200" cy="2203200"/>
          </a:xfrm>
        </p:spPr>
        <p:txBody>
          <a:bodyPr anchor="b"/>
          <a:lstStyle>
            <a:lvl1pPr algn="l">
              <a:defRPr sz="8801"/>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11" name="Picture Placeholder 8"/>
          <p:cNvSpPr>
            <a:spLocks noGrp="1"/>
          </p:cNvSpPr>
          <p:nvPr>
            <p:ph type="pic" sz="quarter" idx="13"/>
          </p:nvPr>
        </p:nvSpPr>
        <p:spPr>
          <a:xfrm>
            <a:off x="11364708" y="1"/>
            <a:ext cx="6923292" cy="10287716"/>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p>
        </p:txBody>
      </p:sp>
      <p:sp>
        <p:nvSpPr>
          <p:cNvPr id="5" name="Date Placeholder 3">
            <a:extLst>
              <a:ext uri="{FF2B5EF4-FFF2-40B4-BE49-F238E27FC236}">
                <a16:creationId xmlns:a16="http://schemas.microsoft.com/office/drawing/2014/main" id="{676E0389-A2C6-494E-B704-FBA82989A7DE}"/>
              </a:ext>
            </a:extLst>
          </p:cNvPr>
          <p:cNvSpPr>
            <a:spLocks noGrp="1"/>
          </p:cNvSpPr>
          <p:nvPr>
            <p:ph type="dt" sz="half" idx="14"/>
          </p:nvPr>
        </p:nvSpPr>
        <p:spPr/>
        <p:txBody>
          <a:bodyPr/>
          <a:lstStyle>
            <a:lvl1pPr>
              <a:defRPr/>
            </a:lvl1pPr>
          </a:lstStyle>
          <a:p>
            <a:pPr>
              <a:defRPr/>
            </a:pPr>
            <a:fld id="{B0DD791F-539E-43D1-9C20-556B830F8D8D}" type="datetime1">
              <a:rPr lang="en-GB"/>
              <a:pPr>
                <a:defRPr/>
              </a:pPr>
              <a:t>12/11/2024</a:t>
            </a:fld>
            <a:endParaRPr lang="en-GB"/>
          </a:p>
        </p:txBody>
      </p:sp>
      <p:sp>
        <p:nvSpPr>
          <p:cNvPr id="6" name="Footer Placeholder 4">
            <a:extLst>
              <a:ext uri="{FF2B5EF4-FFF2-40B4-BE49-F238E27FC236}">
                <a16:creationId xmlns:a16="http://schemas.microsoft.com/office/drawing/2014/main" id="{FDFF8DF6-22F4-420A-8C5A-DEBD5070C4EC}"/>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5E9F72A-295B-4C43-BCE8-7908BB3BF517}"/>
              </a:ext>
            </a:extLst>
          </p:cNvPr>
          <p:cNvSpPr>
            <a:spLocks noGrp="1"/>
          </p:cNvSpPr>
          <p:nvPr>
            <p:ph type="sldNum" sz="quarter" idx="16"/>
          </p:nvPr>
        </p:nvSpPr>
        <p:spPr/>
        <p:txBody>
          <a:bodyPr/>
          <a:lstStyle>
            <a:lvl1pPr>
              <a:defRPr/>
            </a:lvl1pPr>
          </a:lstStyle>
          <a:p>
            <a:pPr>
              <a:defRPr/>
            </a:pPr>
            <a:fld id="{A6CA93E5-EE04-4A78-8E4E-AF959FD6434D}" type="slidenum">
              <a:rPr lang="en-GB"/>
              <a:pPr>
                <a:defRPr/>
              </a:pPr>
              <a:t>‹#›</a:t>
            </a:fld>
            <a:endParaRPr lang="en-GB"/>
          </a:p>
        </p:txBody>
      </p:sp>
    </p:spTree>
    <p:extLst>
      <p:ext uri="{BB962C8B-B14F-4D97-AF65-F5344CB8AC3E}">
        <p14:creationId xmlns:p14="http://schemas.microsoft.com/office/powerpoint/2010/main" val="3107252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Colour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B89A6127-D1C5-4051-8878-65E3280CDB15}"/>
              </a:ext>
            </a:extLst>
          </p:cNvPr>
          <p:cNvSpPr/>
          <p:nvPr/>
        </p:nvSpPr>
        <p:spPr>
          <a:xfrm>
            <a:off x="11417300" y="-6349"/>
            <a:ext cx="6870701" cy="10293350"/>
          </a:xfrm>
          <a:custGeom>
            <a:avLst/>
            <a:gdLst>
              <a:gd name="connsiteX0" fmla="*/ 0 w 3435350"/>
              <a:gd name="connsiteY0" fmla="*/ 0 h 5143500"/>
              <a:gd name="connsiteX1" fmla="*/ 3435350 w 3435350"/>
              <a:gd name="connsiteY1" fmla="*/ 0 h 5143500"/>
              <a:gd name="connsiteX2" fmla="*/ 3435350 w 3435350"/>
              <a:gd name="connsiteY2" fmla="*/ 5143500 h 5143500"/>
              <a:gd name="connsiteX3" fmla="*/ 0 w 3435350"/>
              <a:gd name="connsiteY3" fmla="*/ 5143500 h 5143500"/>
              <a:gd name="connsiteX4" fmla="*/ 0 w 3435350"/>
              <a:gd name="connsiteY4" fmla="*/ 0 h 5143500"/>
              <a:gd name="connsiteX0" fmla="*/ 1476375 w 3435350"/>
              <a:gd name="connsiteY0" fmla="*/ 0 h 5248275"/>
              <a:gd name="connsiteX1" fmla="*/ 3435350 w 3435350"/>
              <a:gd name="connsiteY1" fmla="*/ 104775 h 5248275"/>
              <a:gd name="connsiteX2" fmla="*/ 3435350 w 3435350"/>
              <a:gd name="connsiteY2" fmla="*/ 5248275 h 5248275"/>
              <a:gd name="connsiteX3" fmla="*/ 0 w 3435350"/>
              <a:gd name="connsiteY3" fmla="*/ 5248275 h 5248275"/>
              <a:gd name="connsiteX4" fmla="*/ 1476375 w 3435350"/>
              <a:gd name="connsiteY4" fmla="*/ 0 h 5248275"/>
              <a:gd name="connsiteX0" fmla="*/ 1190625 w 3435350"/>
              <a:gd name="connsiteY0" fmla="*/ 0 h 5162550"/>
              <a:gd name="connsiteX1" fmla="*/ 3435350 w 3435350"/>
              <a:gd name="connsiteY1" fmla="*/ 19050 h 5162550"/>
              <a:gd name="connsiteX2" fmla="*/ 3435350 w 3435350"/>
              <a:gd name="connsiteY2" fmla="*/ 5162550 h 5162550"/>
              <a:gd name="connsiteX3" fmla="*/ 0 w 3435350"/>
              <a:gd name="connsiteY3" fmla="*/ 5162550 h 5162550"/>
              <a:gd name="connsiteX4" fmla="*/ 1190625 w 3435350"/>
              <a:gd name="connsiteY4" fmla="*/ 0 h 5162550"/>
              <a:gd name="connsiteX0" fmla="*/ 11938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3800 w 3435350"/>
              <a:gd name="connsiteY4" fmla="*/ 0 h 5146675"/>
              <a:gd name="connsiteX0" fmla="*/ 1219200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219200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 name="connsiteX0" fmla="*/ 1190625 w 3435350"/>
              <a:gd name="connsiteY0" fmla="*/ 0 h 5146675"/>
              <a:gd name="connsiteX1" fmla="*/ 3435350 w 3435350"/>
              <a:gd name="connsiteY1" fmla="*/ 3175 h 5146675"/>
              <a:gd name="connsiteX2" fmla="*/ 3435350 w 3435350"/>
              <a:gd name="connsiteY2" fmla="*/ 5146675 h 5146675"/>
              <a:gd name="connsiteX3" fmla="*/ 0 w 3435350"/>
              <a:gd name="connsiteY3" fmla="*/ 5146675 h 5146675"/>
              <a:gd name="connsiteX4" fmla="*/ 1190625 w 3435350"/>
              <a:gd name="connsiteY4" fmla="*/ 0 h 5146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5350" h="5146675">
                <a:moveTo>
                  <a:pt x="1190625" y="0"/>
                </a:moveTo>
                <a:lnTo>
                  <a:pt x="3435350" y="3175"/>
                </a:lnTo>
                <a:lnTo>
                  <a:pt x="3435350" y="5146675"/>
                </a:lnTo>
                <a:lnTo>
                  <a:pt x="0" y="5146675"/>
                </a:lnTo>
                <a:lnTo>
                  <a:pt x="1190625" y="0"/>
                </a:lnTo>
                <a:close/>
              </a:path>
            </a:pathLst>
          </a:custGeom>
          <a:blipFill>
            <a:blip r:embed="rId3" cstate="hq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700"/>
          </a:p>
        </p:txBody>
      </p:sp>
      <p:sp>
        <p:nvSpPr>
          <p:cNvPr id="2" name="Title 1"/>
          <p:cNvSpPr>
            <a:spLocks noGrp="1"/>
          </p:cNvSpPr>
          <p:nvPr>
            <p:ph type="ctrTitle"/>
          </p:nvPr>
        </p:nvSpPr>
        <p:spPr>
          <a:xfrm>
            <a:off x="741600" y="3196800"/>
            <a:ext cx="10519200" cy="2203200"/>
          </a:xfrm>
        </p:spPr>
        <p:txBody>
          <a:bodyPr anchor="b"/>
          <a:lstStyle>
            <a:lvl1pPr algn="l">
              <a:defRPr sz="880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solidFill>
                  <a:schemeClr val="bg1"/>
                </a:solidFill>
              </a:defRPr>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5" name="Date Placeholder 3">
            <a:extLst>
              <a:ext uri="{FF2B5EF4-FFF2-40B4-BE49-F238E27FC236}">
                <a16:creationId xmlns:a16="http://schemas.microsoft.com/office/drawing/2014/main" id="{929E51F8-FF39-43D3-AA33-F13490242ACE}"/>
              </a:ext>
            </a:extLst>
          </p:cNvPr>
          <p:cNvSpPr>
            <a:spLocks noGrp="1"/>
          </p:cNvSpPr>
          <p:nvPr>
            <p:ph type="dt" sz="half" idx="10"/>
          </p:nvPr>
        </p:nvSpPr>
        <p:spPr/>
        <p:txBody>
          <a:bodyPr/>
          <a:lstStyle>
            <a:lvl1pPr>
              <a:defRPr>
                <a:solidFill>
                  <a:schemeClr val="bg1"/>
                </a:solidFill>
              </a:defRPr>
            </a:lvl1pPr>
          </a:lstStyle>
          <a:p>
            <a:pPr>
              <a:defRPr/>
            </a:pPr>
            <a:fld id="{D7E73E85-3112-4691-B133-B3A2B1385C4E}" type="datetime1">
              <a:rPr lang="en-GB"/>
              <a:pPr>
                <a:defRPr/>
              </a:pPr>
              <a:t>12/11/2024</a:t>
            </a:fld>
            <a:endParaRPr lang="en-GB"/>
          </a:p>
        </p:txBody>
      </p:sp>
      <p:sp>
        <p:nvSpPr>
          <p:cNvPr id="6" name="Footer Placeholder 4">
            <a:extLst>
              <a:ext uri="{FF2B5EF4-FFF2-40B4-BE49-F238E27FC236}">
                <a16:creationId xmlns:a16="http://schemas.microsoft.com/office/drawing/2014/main" id="{9868BF3D-1D7B-4626-80C1-877C71BF6F8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7DD0A3A-1DD0-4DC0-A938-D477B64BB0E2}"/>
              </a:ext>
            </a:extLst>
          </p:cNvPr>
          <p:cNvSpPr>
            <a:spLocks noGrp="1"/>
          </p:cNvSpPr>
          <p:nvPr>
            <p:ph type="sldNum" sz="quarter" idx="12"/>
          </p:nvPr>
        </p:nvSpPr>
        <p:spPr/>
        <p:txBody>
          <a:bodyPr/>
          <a:lstStyle>
            <a:lvl1pPr>
              <a:defRPr>
                <a:solidFill>
                  <a:schemeClr val="bg1"/>
                </a:solidFill>
              </a:defRPr>
            </a:lvl1pPr>
          </a:lstStyle>
          <a:p>
            <a:pPr>
              <a:defRPr/>
            </a:pPr>
            <a:fld id="{AF253949-2946-44C2-A029-990B5AA49755}" type="slidenum">
              <a:rPr lang="en-GB"/>
              <a:pPr>
                <a:defRPr/>
              </a:pPr>
              <a:t>‹#›</a:t>
            </a:fld>
            <a:endParaRPr lang="en-GB"/>
          </a:p>
        </p:txBody>
      </p:sp>
    </p:spTree>
    <p:extLst>
      <p:ext uri="{BB962C8B-B14F-4D97-AF65-F5344CB8AC3E}">
        <p14:creationId xmlns:p14="http://schemas.microsoft.com/office/powerpoint/2010/main" val="280506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Colour (Insert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1600" y="3196800"/>
            <a:ext cx="10519200" cy="2203200"/>
          </a:xfrm>
        </p:spPr>
        <p:txBody>
          <a:bodyPr anchor="b"/>
          <a:lstStyle>
            <a:lvl1pPr algn="l">
              <a:defRPr sz="8801">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41600" y="5403056"/>
            <a:ext cx="10519200" cy="2628000"/>
          </a:xfrm>
        </p:spPr>
        <p:txBody>
          <a:bodyPr/>
          <a:lstStyle>
            <a:lvl1pPr marL="0" indent="0" algn="l">
              <a:buNone/>
              <a:defRPr sz="4001">
                <a:solidFill>
                  <a:schemeClr val="bg1"/>
                </a:solidFill>
              </a:defRPr>
            </a:lvl1pPr>
            <a:lvl2pPr marL="685784" indent="0" algn="ctr">
              <a:buNone/>
              <a:defRPr sz="3000"/>
            </a:lvl2pPr>
            <a:lvl3pPr marL="1371566" indent="0" algn="ctr">
              <a:buNone/>
              <a:defRPr sz="2700"/>
            </a:lvl3pPr>
            <a:lvl4pPr marL="2057349" indent="0" algn="ctr">
              <a:buNone/>
              <a:defRPr sz="2400"/>
            </a:lvl4pPr>
            <a:lvl5pPr marL="2743131" indent="0" algn="ctr">
              <a:buNone/>
              <a:defRPr sz="2400"/>
            </a:lvl5pPr>
            <a:lvl6pPr marL="3428915" indent="0" algn="ctr">
              <a:buNone/>
              <a:defRPr sz="2400"/>
            </a:lvl6pPr>
            <a:lvl7pPr marL="4114697" indent="0" algn="ctr">
              <a:buNone/>
              <a:defRPr sz="2400"/>
            </a:lvl7pPr>
            <a:lvl8pPr marL="4800480" indent="0" algn="ctr">
              <a:buNone/>
              <a:defRPr sz="2400"/>
            </a:lvl8pPr>
            <a:lvl9pPr marL="5486264" indent="0" algn="ctr">
              <a:buNone/>
              <a:defRPr sz="2400"/>
            </a:lvl9pPr>
          </a:lstStyle>
          <a:p>
            <a:r>
              <a:rPr lang="en-US"/>
              <a:t>Click to edit Master subtitle style</a:t>
            </a:r>
            <a:endParaRPr lang="en-GB"/>
          </a:p>
        </p:txBody>
      </p:sp>
      <p:sp>
        <p:nvSpPr>
          <p:cNvPr id="7" name="Picture Placeholder 8"/>
          <p:cNvSpPr>
            <a:spLocks noGrp="1"/>
          </p:cNvSpPr>
          <p:nvPr>
            <p:ph type="pic" sz="quarter" idx="13"/>
          </p:nvPr>
        </p:nvSpPr>
        <p:spPr>
          <a:xfrm>
            <a:off x="11364708" y="1"/>
            <a:ext cx="6923292" cy="10287716"/>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 name="connsiteX0" fmla="*/ 0 w 3469436"/>
              <a:gd name="connsiteY0" fmla="*/ 5155434 h 5155434"/>
              <a:gd name="connsiteX1" fmla="*/ 1183466 w 3469436"/>
              <a:gd name="connsiteY1" fmla="*/ 1 h 5155434"/>
              <a:gd name="connsiteX2" fmla="*/ 3460649 w 3469436"/>
              <a:gd name="connsiteY2" fmla="*/ 0 h 5155434"/>
              <a:gd name="connsiteX3" fmla="*/ 3469376 w 3469436"/>
              <a:gd name="connsiteY3" fmla="*/ 5155075 h 5155434"/>
              <a:gd name="connsiteX4" fmla="*/ 0 w 3469436"/>
              <a:gd name="connsiteY4" fmla="*/ 5155434 h 5155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434">
                <a:moveTo>
                  <a:pt x="0" y="5155434"/>
                </a:moveTo>
                <a:lnTo>
                  <a:pt x="1183466" y="1"/>
                </a:lnTo>
                <a:lnTo>
                  <a:pt x="3460649" y="0"/>
                </a:lnTo>
                <a:cubicBezTo>
                  <a:pt x="3459700" y="1716429"/>
                  <a:pt x="3470325" y="3438646"/>
                  <a:pt x="3469376" y="5155075"/>
                </a:cubicBezTo>
                <a:lnTo>
                  <a:pt x="0" y="5155434"/>
                </a:lnTo>
                <a:close/>
              </a:path>
            </a:pathLst>
          </a:custGeom>
          <a:noFill/>
        </p:spPr>
        <p:txBody>
          <a:bodyPr rtlCol="0">
            <a:normAutofit/>
          </a:bodyPr>
          <a:lstStyle/>
          <a:p>
            <a:pPr lvl="0"/>
            <a:r>
              <a:rPr lang="en-US" noProof="0"/>
              <a:t>Click icon to add picture</a:t>
            </a:r>
          </a:p>
        </p:txBody>
      </p:sp>
      <p:sp>
        <p:nvSpPr>
          <p:cNvPr id="5" name="Date Placeholder 3">
            <a:extLst>
              <a:ext uri="{FF2B5EF4-FFF2-40B4-BE49-F238E27FC236}">
                <a16:creationId xmlns:a16="http://schemas.microsoft.com/office/drawing/2014/main" id="{F91F4A0C-B8F0-4CDB-B3F7-A35C89413747}"/>
              </a:ext>
            </a:extLst>
          </p:cNvPr>
          <p:cNvSpPr>
            <a:spLocks noGrp="1"/>
          </p:cNvSpPr>
          <p:nvPr>
            <p:ph type="dt" sz="half" idx="14"/>
          </p:nvPr>
        </p:nvSpPr>
        <p:spPr/>
        <p:txBody>
          <a:bodyPr/>
          <a:lstStyle>
            <a:lvl1pPr>
              <a:defRPr>
                <a:solidFill>
                  <a:schemeClr val="bg1"/>
                </a:solidFill>
              </a:defRPr>
            </a:lvl1pPr>
          </a:lstStyle>
          <a:p>
            <a:pPr>
              <a:defRPr/>
            </a:pPr>
            <a:fld id="{BE23643A-93E9-437E-ADCE-E145A5AF0675}" type="datetime1">
              <a:rPr lang="en-GB"/>
              <a:pPr>
                <a:defRPr/>
              </a:pPr>
              <a:t>12/11/2024</a:t>
            </a:fld>
            <a:endParaRPr lang="en-GB"/>
          </a:p>
        </p:txBody>
      </p:sp>
      <p:sp>
        <p:nvSpPr>
          <p:cNvPr id="6" name="Footer Placeholder 4">
            <a:extLst>
              <a:ext uri="{FF2B5EF4-FFF2-40B4-BE49-F238E27FC236}">
                <a16:creationId xmlns:a16="http://schemas.microsoft.com/office/drawing/2014/main" id="{9D812528-16A3-4278-A7BB-12EA9602882C}"/>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B717617D-AE4B-4447-9932-DC8BBA00BAE6}"/>
              </a:ext>
            </a:extLst>
          </p:cNvPr>
          <p:cNvSpPr>
            <a:spLocks noGrp="1"/>
          </p:cNvSpPr>
          <p:nvPr>
            <p:ph type="sldNum" sz="quarter" idx="16"/>
          </p:nvPr>
        </p:nvSpPr>
        <p:spPr/>
        <p:txBody>
          <a:bodyPr/>
          <a:lstStyle>
            <a:lvl1pPr>
              <a:defRPr>
                <a:solidFill>
                  <a:schemeClr val="bg1"/>
                </a:solidFill>
              </a:defRPr>
            </a:lvl1pPr>
          </a:lstStyle>
          <a:p>
            <a:pPr>
              <a:defRPr/>
            </a:pPr>
            <a:fld id="{EB26563A-7BA3-427F-8A85-25B86C2F5A7D}" type="slidenum">
              <a:rPr lang="en-GB"/>
              <a:pPr>
                <a:defRPr/>
              </a:pPr>
              <a:t>‹#›</a:t>
            </a:fld>
            <a:endParaRPr lang="en-GB"/>
          </a:p>
        </p:txBody>
      </p:sp>
    </p:spTree>
    <p:extLst>
      <p:ext uri="{BB962C8B-B14F-4D97-AF65-F5344CB8AC3E}">
        <p14:creationId xmlns:p14="http://schemas.microsoft.com/office/powerpoint/2010/main" val="3835549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1600" y="1360800"/>
            <a:ext cx="10519200" cy="2203200"/>
          </a:xfrm>
        </p:spPr>
        <p:txBody>
          <a:bodyPr/>
          <a:lstStyle/>
          <a:p>
            <a:r>
              <a:rPr lang="en-US"/>
              <a:t>Click to edit Master title style</a:t>
            </a:r>
            <a:endParaRPr lang="en-GB"/>
          </a:p>
        </p:txBody>
      </p:sp>
      <p:sp>
        <p:nvSpPr>
          <p:cNvPr id="3" name="Content Placeholder 2"/>
          <p:cNvSpPr>
            <a:spLocks noGrp="1"/>
          </p:cNvSpPr>
          <p:nvPr>
            <p:ph idx="1"/>
          </p:nvPr>
        </p:nvSpPr>
        <p:spPr>
          <a:xfrm>
            <a:off x="741600" y="3650400"/>
            <a:ext cx="10519200" cy="5004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8"/>
          <p:cNvSpPr>
            <a:spLocks noGrp="1"/>
          </p:cNvSpPr>
          <p:nvPr>
            <p:ph type="pic" sz="quarter" idx="13"/>
          </p:nvPr>
        </p:nvSpPr>
        <p:spPr>
          <a:xfrm>
            <a:off x="11364708" y="0"/>
            <a:ext cx="6923292" cy="10287000"/>
          </a:xfrm>
          <a:custGeom>
            <a:avLst/>
            <a:gdLst>
              <a:gd name="connsiteX0" fmla="*/ 0 w 3900487"/>
              <a:gd name="connsiteY0" fmla="*/ 5143500 h 5143500"/>
              <a:gd name="connsiteX1" fmla="*/ 975122 w 3900487"/>
              <a:gd name="connsiteY1" fmla="*/ 0 h 5143500"/>
              <a:gd name="connsiteX2" fmla="*/ 3900487 w 3900487"/>
              <a:gd name="connsiteY2" fmla="*/ 0 h 5143500"/>
              <a:gd name="connsiteX3" fmla="*/ 2925365 w 3900487"/>
              <a:gd name="connsiteY3" fmla="*/ 5143500 h 5143500"/>
              <a:gd name="connsiteX4" fmla="*/ 0 w 3900487"/>
              <a:gd name="connsiteY4" fmla="*/ 5143500 h 5143500"/>
              <a:gd name="connsiteX0" fmla="*/ 0 w 3900487"/>
              <a:gd name="connsiteY0" fmla="*/ 5143500 h 5149287"/>
              <a:gd name="connsiteX1" fmla="*/ 975122 w 3900487"/>
              <a:gd name="connsiteY1" fmla="*/ 0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900487"/>
              <a:gd name="connsiteY0" fmla="*/ 5143500 h 5149287"/>
              <a:gd name="connsiteX1" fmla="*/ 1652241 w 3900487"/>
              <a:gd name="connsiteY1" fmla="*/ 11575 h 5149287"/>
              <a:gd name="connsiteX2" fmla="*/ 3900487 w 3900487"/>
              <a:gd name="connsiteY2" fmla="*/ 0 h 5149287"/>
              <a:gd name="connsiteX3" fmla="*/ 3897639 w 3900487"/>
              <a:gd name="connsiteY3" fmla="*/ 5149287 h 5149287"/>
              <a:gd name="connsiteX4" fmla="*/ 0 w 3900487"/>
              <a:gd name="connsiteY4" fmla="*/ 5143500 h 5149287"/>
              <a:gd name="connsiteX0" fmla="*/ 0 w 3425925"/>
              <a:gd name="connsiteY0" fmla="*/ 5143500 h 5149287"/>
              <a:gd name="connsiteX1" fmla="*/ 1177679 w 3425925"/>
              <a:gd name="connsiteY1" fmla="*/ 11575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25925"/>
              <a:gd name="connsiteY0" fmla="*/ 5143500 h 5149287"/>
              <a:gd name="connsiteX1" fmla="*/ 1183466 w 3425925"/>
              <a:gd name="connsiteY1" fmla="*/ 1 h 5149287"/>
              <a:gd name="connsiteX2" fmla="*/ 3425925 w 3425925"/>
              <a:gd name="connsiteY2" fmla="*/ 0 h 5149287"/>
              <a:gd name="connsiteX3" fmla="*/ 3423077 w 3425925"/>
              <a:gd name="connsiteY3" fmla="*/ 5149287 h 5149287"/>
              <a:gd name="connsiteX4" fmla="*/ 0 w 3425925"/>
              <a:gd name="connsiteY4" fmla="*/ 5143500 h 5149287"/>
              <a:gd name="connsiteX0" fmla="*/ 0 w 3460649"/>
              <a:gd name="connsiteY0" fmla="*/ 5143500 h 5149287"/>
              <a:gd name="connsiteX1" fmla="*/ 1183466 w 3460649"/>
              <a:gd name="connsiteY1" fmla="*/ 1 h 5149287"/>
              <a:gd name="connsiteX2" fmla="*/ 3460649 w 3460649"/>
              <a:gd name="connsiteY2" fmla="*/ 0 h 5149287"/>
              <a:gd name="connsiteX3" fmla="*/ 3423077 w 3460649"/>
              <a:gd name="connsiteY3" fmla="*/ 5149287 h 5149287"/>
              <a:gd name="connsiteX4" fmla="*/ 0 w 3460649"/>
              <a:gd name="connsiteY4" fmla="*/ 5143500 h 5149287"/>
              <a:gd name="connsiteX0" fmla="*/ 0 w 3469436"/>
              <a:gd name="connsiteY0" fmla="*/ 5143500 h 5155075"/>
              <a:gd name="connsiteX1" fmla="*/ 1183466 w 3469436"/>
              <a:gd name="connsiteY1" fmla="*/ 1 h 5155075"/>
              <a:gd name="connsiteX2" fmla="*/ 3460649 w 3469436"/>
              <a:gd name="connsiteY2" fmla="*/ 0 h 5155075"/>
              <a:gd name="connsiteX3" fmla="*/ 3469376 w 3469436"/>
              <a:gd name="connsiteY3" fmla="*/ 5155075 h 5155075"/>
              <a:gd name="connsiteX4" fmla="*/ 0 w 3469436"/>
              <a:gd name="connsiteY4" fmla="*/ 5143500 h 5155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9436" h="5155075">
                <a:moveTo>
                  <a:pt x="0" y="5143500"/>
                </a:moveTo>
                <a:lnTo>
                  <a:pt x="1183466" y="1"/>
                </a:lnTo>
                <a:lnTo>
                  <a:pt x="3460649" y="0"/>
                </a:lnTo>
                <a:cubicBezTo>
                  <a:pt x="3459700" y="1716429"/>
                  <a:pt x="3470325" y="3438646"/>
                  <a:pt x="3469376" y="5155075"/>
                </a:cubicBezTo>
                <a:lnTo>
                  <a:pt x="0" y="5143500"/>
                </a:lnTo>
                <a:close/>
              </a:path>
            </a:pathLst>
          </a:custGeom>
          <a:noFill/>
        </p:spPr>
        <p:txBody>
          <a:bodyPr rtlCol="0">
            <a:normAutofit/>
          </a:bodyPr>
          <a:lstStyle/>
          <a:p>
            <a:pPr lvl="0"/>
            <a:r>
              <a:rPr lang="en-US" noProof="0"/>
              <a:t>Click icon to add picture</a:t>
            </a:r>
          </a:p>
        </p:txBody>
      </p:sp>
      <p:sp>
        <p:nvSpPr>
          <p:cNvPr id="5" name="Date Placeholder 3">
            <a:extLst>
              <a:ext uri="{FF2B5EF4-FFF2-40B4-BE49-F238E27FC236}">
                <a16:creationId xmlns:a16="http://schemas.microsoft.com/office/drawing/2014/main" id="{BC7F1447-B37C-41CD-B3A4-A4CB0F84D4A0}"/>
              </a:ext>
            </a:extLst>
          </p:cNvPr>
          <p:cNvSpPr>
            <a:spLocks noGrp="1"/>
          </p:cNvSpPr>
          <p:nvPr>
            <p:ph type="dt" sz="half" idx="14"/>
          </p:nvPr>
        </p:nvSpPr>
        <p:spPr/>
        <p:txBody>
          <a:bodyPr/>
          <a:lstStyle>
            <a:lvl1pPr>
              <a:defRPr/>
            </a:lvl1pPr>
          </a:lstStyle>
          <a:p>
            <a:pPr>
              <a:defRPr/>
            </a:pPr>
            <a:fld id="{322FE4A0-6495-4664-9890-9046314FD0B9}" type="datetime1">
              <a:rPr lang="en-GB"/>
              <a:pPr>
                <a:defRPr/>
              </a:pPr>
              <a:t>12/11/2024</a:t>
            </a:fld>
            <a:endParaRPr lang="en-GB"/>
          </a:p>
        </p:txBody>
      </p:sp>
      <p:sp>
        <p:nvSpPr>
          <p:cNvPr id="6" name="Footer Placeholder 4">
            <a:extLst>
              <a:ext uri="{FF2B5EF4-FFF2-40B4-BE49-F238E27FC236}">
                <a16:creationId xmlns:a16="http://schemas.microsoft.com/office/drawing/2014/main" id="{418D7255-14C4-47F1-B56E-B63CFFF9ED66}"/>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5">
            <a:extLst>
              <a:ext uri="{FF2B5EF4-FFF2-40B4-BE49-F238E27FC236}">
                <a16:creationId xmlns:a16="http://schemas.microsoft.com/office/drawing/2014/main" id="{24F517FE-30EF-4F5F-8BB0-9390A2C39D70}"/>
              </a:ext>
            </a:extLst>
          </p:cNvPr>
          <p:cNvSpPr>
            <a:spLocks noGrp="1"/>
          </p:cNvSpPr>
          <p:nvPr>
            <p:ph type="sldNum" sz="quarter" idx="16"/>
          </p:nvPr>
        </p:nvSpPr>
        <p:spPr/>
        <p:txBody>
          <a:bodyPr/>
          <a:lstStyle>
            <a:lvl1pPr>
              <a:defRPr/>
            </a:lvl1pPr>
          </a:lstStyle>
          <a:p>
            <a:pPr>
              <a:defRPr/>
            </a:pPr>
            <a:fld id="{E8225D54-6DC0-4C05-9129-51A94CE3FBAB}" type="slidenum">
              <a:rPr lang="en-GB"/>
              <a:pPr>
                <a:defRPr/>
              </a:pPr>
              <a:t>‹#›</a:t>
            </a:fld>
            <a:endParaRPr lang="en-GB"/>
          </a:p>
        </p:txBody>
      </p:sp>
    </p:spTree>
    <p:extLst>
      <p:ext uri="{BB962C8B-B14F-4D97-AF65-F5344CB8AC3E}">
        <p14:creationId xmlns:p14="http://schemas.microsoft.com/office/powerpoint/2010/main" val="11881285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1600" y="2738438"/>
            <a:ext cx="8288100" cy="577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9258300" y="2738438"/>
            <a:ext cx="8288100" cy="577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060F16-8AF5-4B17-A7CA-44FCA9DFC275}"/>
              </a:ext>
            </a:extLst>
          </p:cNvPr>
          <p:cNvSpPr>
            <a:spLocks noGrp="1"/>
          </p:cNvSpPr>
          <p:nvPr>
            <p:ph type="dt" sz="half" idx="10"/>
          </p:nvPr>
        </p:nvSpPr>
        <p:spPr/>
        <p:txBody>
          <a:bodyPr/>
          <a:lstStyle>
            <a:lvl1pPr>
              <a:defRPr/>
            </a:lvl1pPr>
          </a:lstStyle>
          <a:p>
            <a:pPr>
              <a:defRPr/>
            </a:pPr>
            <a:fld id="{755455BF-F3DB-423A-A524-92E0EFA2043A}" type="datetime1">
              <a:rPr lang="en-GB"/>
              <a:pPr>
                <a:defRPr/>
              </a:pPr>
              <a:t>12/11/2024</a:t>
            </a:fld>
            <a:endParaRPr lang="en-GB"/>
          </a:p>
        </p:txBody>
      </p:sp>
      <p:sp>
        <p:nvSpPr>
          <p:cNvPr id="6" name="Footer Placeholder 5">
            <a:extLst>
              <a:ext uri="{FF2B5EF4-FFF2-40B4-BE49-F238E27FC236}">
                <a16:creationId xmlns:a16="http://schemas.microsoft.com/office/drawing/2014/main" id="{F0944390-4B4A-4E48-B280-727ADBA6A7B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8CA24250-BD52-4727-86A9-0732502AA649}"/>
              </a:ext>
            </a:extLst>
          </p:cNvPr>
          <p:cNvSpPr>
            <a:spLocks noGrp="1"/>
          </p:cNvSpPr>
          <p:nvPr>
            <p:ph type="sldNum" sz="quarter" idx="12"/>
          </p:nvPr>
        </p:nvSpPr>
        <p:spPr/>
        <p:txBody>
          <a:bodyPr/>
          <a:lstStyle>
            <a:lvl1pPr>
              <a:defRPr/>
            </a:lvl1pPr>
          </a:lstStyle>
          <a:p>
            <a:pPr>
              <a:defRPr/>
            </a:pPr>
            <a:fld id="{62C8BA16-4FC5-45E3-84CC-BC9EAEE0453D}" type="slidenum">
              <a:rPr lang="en-GB"/>
              <a:pPr>
                <a:defRPr/>
              </a:pPr>
              <a:t>‹#›</a:t>
            </a:fld>
            <a:endParaRPr lang="en-GB"/>
          </a:p>
        </p:txBody>
      </p:sp>
    </p:spTree>
    <p:extLst>
      <p:ext uri="{BB962C8B-B14F-4D97-AF65-F5344CB8AC3E}">
        <p14:creationId xmlns:p14="http://schemas.microsoft.com/office/powerpoint/2010/main" val="131127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41600" y="2738438"/>
            <a:ext cx="8288100" cy="5776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Picture Placeholder 8"/>
          <p:cNvSpPr>
            <a:spLocks noGrp="1"/>
          </p:cNvSpPr>
          <p:nvPr>
            <p:ph type="pic" sz="quarter" idx="13"/>
          </p:nvPr>
        </p:nvSpPr>
        <p:spPr>
          <a:xfrm>
            <a:off x="9259200" y="2738438"/>
            <a:ext cx="8287200" cy="5776913"/>
          </a:xfrm>
        </p:spPr>
        <p:txBody>
          <a:bodyPr rtlCol="0">
            <a:normAutofit/>
          </a:bodyPr>
          <a:lstStyle>
            <a:lvl1pPr>
              <a:defRPr/>
            </a:lvl1pPr>
          </a:lstStyle>
          <a:p>
            <a:pPr lvl="0"/>
            <a:r>
              <a:rPr lang="en-US" noProof="0"/>
              <a:t>Click icon to add picture</a:t>
            </a:r>
            <a:endParaRPr lang="en-GB" noProof="0"/>
          </a:p>
        </p:txBody>
      </p:sp>
      <p:sp>
        <p:nvSpPr>
          <p:cNvPr id="5" name="Date Placeholder 4">
            <a:extLst>
              <a:ext uri="{FF2B5EF4-FFF2-40B4-BE49-F238E27FC236}">
                <a16:creationId xmlns:a16="http://schemas.microsoft.com/office/drawing/2014/main" id="{AD10CC97-11C5-4EBB-A24B-35F351BA16BF}"/>
              </a:ext>
            </a:extLst>
          </p:cNvPr>
          <p:cNvSpPr>
            <a:spLocks noGrp="1"/>
          </p:cNvSpPr>
          <p:nvPr>
            <p:ph type="dt" sz="half" idx="14"/>
          </p:nvPr>
        </p:nvSpPr>
        <p:spPr/>
        <p:txBody>
          <a:bodyPr/>
          <a:lstStyle>
            <a:lvl1pPr>
              <a:defRPr/>
            </a:lvl1pPr>
          </a:lstStyle>
          <a:p>
            <a:pPr>
              <a:defRPr/>
            </a:pPr>
            <a:fld id="{5638BF45-4076-43B3-A343-25E85767F139}" type="datetime1">
              <a:rPr lang="en-GB"/>
              <a:pPr>
                <a:defRPr/>
              </a:pPr>
              <a:t>12/11/2024</a:t>
            </a:fld>
            <a:endParaRPr lang="en-GB"/>
          </a:p>
        </p:txBody>
      </p:sp>
      <p:sp>
        <p:nvSpPr>
          <p:cNvPr id="6" name="Footer Placeholder 5">
            <a:extLst>
              <a:ext uri="{FF2B5EF4-FFF2-40B4-BE49-F238E27FC236}">
                <a16:creationId xmlns:a16="http://schemas.microsoft.com/office/drawing/2014/main" id="{68831E9A-6FD2-4BDD-804F-ACED7C9C9AC9}"/>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F58A58B8-F644-4AD7-A1C8-B16191861A76}"/>
              </a:ext>
            </a:extLst>
          </p:cNvPr>
          <p:cNvSpPr>
            <a:spLocks noGrp="1"/>
          </p:cNvSpPr>
          <p:nvPr>
            <p:ph type="sldNum" sz="quarter" idx="16"/>
          </p:nvPr>
        </p:nvSpPr>
        <p:spPr/>
        <p:txBody>
          <a:bodyPr/>
          <a:lstStyle>
            <a:lvl1pPr>
              <a:defRPr/>
            </a:lvl1pPr>
          </a:lstStyle>
          <a:p>
            <a:pPr>
              <a:defRPr/>
            </a:pPr>
            <a:fld id="{BD85859B-332B-479B-B381-C5AC291AD804}" type="slidenum">
              <a:rPr lang="en-GB"/>
              <a:pPr>
                <a:defRPr/>
              </a:pPr>
              <a:t>‹#›</a:t>
            </a:fld>
            <a:endParaRPr lang="en-GB"/>
          </a:p>
        </p:txBody>
      </p:sp>
    </p:spTree>
    <p:extLst>
      <p:ext uri="{BB962C8B-B14F-4D97-AF65-F5344CB8AC3E}">
        <p14:creationId xmlns:p14="http://schemas.microsoft.com/office/powerpoint/2010/main" val="2329505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C7363A-99E9-4700-A027-5EBCE1122E27}"/>
              </a:ext>
            </a:extLst>
          </p:cNvPr>
          <p:cNvSpPr/>
          <p:nvPr/>
        </p:nvSpPr>
        <p:spPr>
          <a:xfrm>
            <a:off x="0" y="1"/>
            <a:ext cx="18288000" cy="8448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700"/>
          </a:p>
        </p:txBody>
      </p:sp>
      <p:sp>
        <p:nvSpPr>
          <p:cNvPr id="6" name="Picture Placeholder 4"/>
          <p:cNvSpPr>
            <a:spLocks noGrp="1"/>
          </p:cNvSpPr>
          <p:nvPr>
            <p:ph type="pic" sz="quarter" idx="13"/>
          </p:nvPr>
        </p:nvSpPr>
        <p:spPr>
          <a:xfrm>
            <a:off x="741600" y="671348"/>
            <a:ext cx="16804800" cy="7106177"/>
          </a:xfrm>
          <a:prstGeom prst="rect">
            <a:avLst/>
          </a:prstGeom>
        </p:spPr>
        <p:txBody>
          <a:bodyPr rtlCol="0">
            <a:normAutofit/>
          </a:bodyPr>
          <a:lstStyle>
            <a:lvl1pPr>
              <a:defRPr/>
            </a:lvl1pPr>
          </a:lstStyle>
          <a:p>
            <a:pPr lvl="0"/>
            <a:r>
              <a:rPr lang="en-US" noProof="0"/>
              <a:t>Click icon to add picture</a:t>
            </a:r>
          </a:p>
        </p:txBody>
      </p:sp>
      <p:sp>
        <p:nvSpPr>
          <p:cNvPr id="9" name="Title 1"/>
          <p:cNvSpPr>
            <a:spLocks noGrp="1"/>
          </p:cNvSpPr>
          <p:nvPr>
            <p:ph type="title"/>
          </p:nvPr>
        </p:nvSpPr>
        <p:spPr>
          <a:xfrm>
            <a:off x="11257648" y="8696246"/>
            <a:ext cx="6286500" cy="1380594"/>
          </a:xfrm>
        </p:spPr>
        <p:txBody>
          <a:bodyPr anchor="b"/>
          <a:lstStyle>
            <a:lvl1pPr>
              <a:defRPr sz="480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159B3132-E5E3-44A6-ACC1-93016C429A00}"/>
              </a:ext>
            </a:extLst>
          </p:cNvPr>
          <p:cNvSpPr>
            <a:spLocks noGrp="1"/>
          </p:cNvSpPr>
          <p:nvPr>
            <p:ph type="dt" sz="half" idx="14"/>
          </p:nvPr>
        </p:nvSpPr>
        <p:spPr/>
        <p:txBody>
          <a:bodyPr/>
          <a:lstStyle>
            <a:lvl1pPr>
              <a:defRPr/>
            </a:lvl1pPr>
          </a:lstStyle>
          <a:p>
            <a:pPr>
              <a:defRPr/>
            </a:pPr>
            <a:fld id="{3951EC07-677F-4656-A749-8328DA7C8F69}" type="datetime1">
              <a:rPr lang="en-GB"/>
              <a:pPr>
                <a:defRPr/>
              </a:pPr>
              <a:t>12/11/2024</a:t>
            </a:fld>
            <a:endParaRPr lang="en-GB"/>
          </a:p>
        </p:txBody>
      </p:sp>
      <p:sp>
        <p:nvSpPr>
          <p:cNvPr id="7" name="Footer Placeholder 3">
            <a:extLst>
              <a:ext uri="{FF2B5EF4-FFF2-40B4-BE49-F238E27FC236}">
                <a16:creationId xmlns:a16="http://schemas.microsoft.com/office/drawing/2014/main" id="{37EFFB14-7F41-4DEA-BDE6-5624579C9079}"/>
              </a:ext>
            </a:extLst>
          </p:cNvPr>
          <p:cNvSpPr>
            <a:spLocks noGrp="1"/>
          </p:cNvSpPr>
          <p:nvPr>
            <p:ph type="ftr" sz="quarter" idx="15"/>
          </p:nvPr>
        </p:nvSpPr>
        <p:spPr/>
        <p:txBody>
          <a:bodyPr/>
          <a:lstStyle>
            <a:lvl1pPr>
              <a:defRPr/>
            </a:lvl1pPr>
          </a:lstStyle>
          <a:p>
            <a:pPr>
              <a:defRPr/>
            </a:pPr>
            <a:endParaRPr lang="en-GB"/>
          </a:p>
        </p:txBody>
      </p:sp>
      <p:sp>
        <p:nvSpPr>
          <p:cNvPr id="8" name="Slide Number Placeholder 4">
            <a:extLst>
              <a:ext uri="{FF2B5EF4-FFF2-40B4-BE49-F238E27FC236}">
                <a16:creationId xmlns:a16="http://schemas.microsoft.com/office/drawing/2014/main" id="{2B7C82C9-268B-437E-AF62-D82566B92BDD}"/>
              </a:ext>
            </a:extLst>
          </p:cNvPr>
          <p:cNvSpPr>
            <a:spLocks noGrp="1"/>
          </p:cNvSpPr>
          <p:nvPr>
            <p:ph type="sldNum" sz="quarter" idx="16"/>
          </p:nvPr>
        </p:nvSpPr>
        <p:spPr/>
        <p:txBody>
          <a:bodyPr/>
          <a:lstStyle>
            <a:lvl1pPr>
              <a:defRPr/>
            </a:lvl1pPr>
          </a:lstStyle>
          <a:p>
            <a:pPr>
              <a:defRPr/>
            </a:pPr>
            <a:fld id="{1A753E13-BE3F-4DAD-BC75-37DD77682197}" type="slidenum">
              <a:rPr lang="en-GB"/>
              <a:pPr>
                <a:defRPr/>
              </a:pPr>
              <a:t>‹#›</a:t>
            </a:fld>
            <a:endParaRPr lang="en-GB"/>
          </a:p>
        </p:txBody>
      </p:sp>
    </p:spTree>
    <p:extLst>
      <p:ext uri="{BB962C8B-B14F-4D97-AF65-F5344CB8AC3E}">
        <p14:creationId xmlns:p14="http://schemas.microsoft.com/office/powerpoint/2010/main" val="26790564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Bleed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Picture Placeholder 4"/>
          <p:cNvSpPr>
            <a:spLocks noGrp="1"/>
          </p:cNvSpPr>
          <p:nvPr>
            <p:ph type="pic" sz="quarter" idx="13"/>
          </p:nvPr>
        </p:nvSpPr>
        <p:spPr>
          <a:xfrm>
            <a:off x="0" y="0"/>
            <a:ext cx="18288000" cy="8534400"/>
          </a:xfrm>
          <a:prstGeom prst="rect">
            <a:avLst/>
          </a:prstGeom>
        </p:spPr>
        <p:txBody>
          <a:bodyPr rtlCol="0">
            <a:normAutofit/>
          </a:bodyPr>
          <a:lstStyle>
            <a:lvl1pPr>
              <a:defRPr/>
            </a:lvl1pPr>
          </a:lstStyle>
          <a:p>
            <a:pPr lvl="0"/>
            <a:r>
              <a:rPr lang="en-US" noProof="0"/>
              <a:t>Click icon to add picture</a:t>
            </a:r>
          </a:p>
        </p:txBody>
      </p:sp>
      <p:sp>
        <p:nvSpPr>
          <p:cNvPr id="8" name="Title 1"/>
          <p:cNvSpPr>
            <a:spLocks noGrp="1"/>
          </p:cNvSpPr>
          <p:nvPr>
            <p:ph type="title"/>
          </p:nvPr>
        </p:nvSpPr>
        <p:spPr>
          <a:xfrm>
            <a:off x="11257648" y="8696246"/>
            <a:ext cx="6286500" cy="1380594"/>
          </a:xfrm>
        </p:spPr>
        <p:txBody>
          <a:bodyPr anchor="b"/>
          <a:lstStyle>
            <a:lvl1pPr>
              <a:defRPr sz="4800"/>
            </a:lvl1pPr>
          </a:lstStyle>
          <a:p>
            <a:r>
              <a:rPr lang="en-US"/>
              <a:t>Click to edit Master title style</a:t>
            </a:r>
            <a:endParaRPr lang="en-GB"/>
          </a:p>
        </p:txBody>
      </p:sp>
      <p:sp>
        <p:nvSpPr>
          <p:cNvPr id="4" name="Date Placeholder 2">
            <a:extLst>
              <a:ext uri="{FF2B5EF4-FFF2-40B4-BE49-F238E27FC236}">
                <a16:creationId xmlns:a16="http://schemas.microsoft.com/office/drawing/2014/main" id="{4EA08F24-6B5A-4EE6-AE40-EC07E823BCF0}"/>
              </a:ext>
            </a:extLst>
          </p:cNvPr>
          <p:cNvSpPr>
            <a:spLocks noGrp="1"/>
          </p:cNvSpPr>
          <p:nvPr>
            <p:ph type="dt" sz="half" idx="14"/>
          </p:nvPr>
        </p:nvSpPr>
        <p:spPr/>
        <p:txBody>
          <a:bodyPr/>
          <a:lstStyle>
            <a:lvl1pPr>
              <a:defRPr/>
            </a:lvl1pPr>
          </a:lstStyle>
          <a:p>
            <a:pPr>
              <a:defRPr/>
            </a:pPr>
            <a:fld id="{987AB873-7B39-478A-85B0-DB9696A78CAE}" type="datetime1">
              <a:rPr lang="en-GB"/>
              <a:pPr>
                <a:defRPr/>
              </a:pPr>
              <a:t>12/11/2024</a:t>
            </a:fld>
            <a:endParaRPr lang="en-GB"/>
          </a:p>
        </p:txBody>
      </p:sp>
      <p:sp>
        <p:nvSpPr>
          <p:cNvPr id="5" name="Footer Placeholder 3">
            <a:extLst>
              <a:ext uri="{FF2B5EF4-FFF2-40B4-BE49-F238E27FC236}">
                <a16:creationId xmlns:a16="http://schemas.microsoft.com/office/drawing/2014/main" id="{562BF1AE-5DDE-4A9B-9AA7-5AF05D8336A6}"/>
              </a:ext>
            </a:extLst>
          </p:cNvPr>
          <p:cNvSpPr>
            <a:spLocks noGrp="1"/>
          </p:cNvSpPr>
          <p:nvPr>
            <p:ph type="ftr" sz="quarter" idx="15"/>
          </p:nvPr>
        </p:nvSpPr>
        <p:spPr/>
        <p:txBody>
          <a:bodyPr/>
          <a:lstStyle>
            <a:lvl1pPr>
              <a:defRPr/>
            </a:lvl1pPr>
          </a:lstStyle>
          <a:p>
            <a:pPr>
              <a:defRPr/>
            </a:pPr>
            <a:endParaRPr lang="en-GB"/>
          </a:p>
        </p:txBody>
      </p:sp>
      <p:sp>
        <p:nvSpPr>
          <p:cNvPr id="7" name="Slide Number Placeholder 4">
            <a:extLst>
              <a:ext uri="{FF2B5EF4-FFF2-40B4-BE49-F238E27FC236}">
                <a16:creationId xmlns:a16="http://schemas.microsoft.com/office/drawing/2014/main" id="{EF2283E6-DE25-4046-9E89-4E42D2E38F0F}"/>
              </a:ext>
            </a:extLst>
          </p:cNvPr>
          <p:cNvSpPr>
            <a:spLocks noGrp="1"/>
          </p:cNvSpPr>
          <p:nvPr>
            <p:ph type="sldNum" sz="quarter" idx="16"/>
          </p:nvPr>
        </p:nvSpPr>
        <p:spPr/>
        <p:txBody>
          <a:bodyPr/>
          <a:lstStyle>
            <a:lvl1pPr>
              <a:defRPr/>
            </a:lvl1pPr>
          </a:lstStyle>
          <a:p>
            <a:pPr>
              <a:defRPr/>
            </a:pPr>
            <a:fld id="{B191BD5C-C028-40AD-8F4E-4F2D4D28374B}" type="slidenum">
              <a:rPr lang="en-GB"/>
              <a:pPr>
                <a:defRPr/>
              </a:pPr>
              <a:t>‹#›</a:t>
            </a:fld>
            <a:endParaRPr lang="en-GB"/>
          </a:p>
        </p:txBody>
      </p:sp>
    </p:spTree>
    <p:extLst>
      <p:ext uri="{BB962C8B-B14F-4D97-AF65-F5344CB8AC3E}">
        <p14:creationId xmlns:p14="http://schemas.microsoft.com/office/powerpoint/2010/main" val="2645164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22ABFA6-35BE-4003-802C-B9ADA9012DF1}"/>
              </a:ext>
            </a:extLst>
          </p:cNvPr>
          <p:cNvSpPr>
            <a:spLocks noGrp="1"/>
          </p:cNvSpPr>
          <p:nvPr>
            <p:ph type="dt" sz="half" idx="10"/>
          </p:nvPr>
        </p:nvSpPr>
        <p:spPr/>
        <p:txBody>
          <a:bodyPr/>
          <a:lstStyle>
            <a:lvl1pPr>
              <a:defRPr/>
            </a:lvl1pPr>
          </a:lstStyle>
          <a:p>
            <a:pPr>
              <a:defRPr/>
            </a:pPr>
            <a:fld id="{B6CD393D-4A73-4A81-93DA-84FE6F46A396}" type="datetime1">
              <a:rPr lang="en-GB"/>
              <a:pPr>
                <a:defRPr/>
              </a:pPr>
              <a:t>12/11/2024</a:t>
            </a:fld>
            <a:endParaRPr lang="en-GB"/>
          </a:p>
        </p:txBody>
      </p:sp>
      <p:sp>
        <p:nvSpPr>
          <p:cNvPr id="4" name="Footer Placeholder 3">
            <a:extLst>
              <a:ext uri="{FF2B5EF4-FFF2-40B4-BE49-F238E27FC236}">
                <a16:creationId xmlns:a16="http://schemas.microsoft.com/office/drawing/2014/main" id="{5E8F49FF-0DE7-490F-949C-F22A2B5C9F1C}"/>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314F61CC-CA1D-49A4-9B1C-B28635FBDF48}"/>
              </a:ext>
            </a:extLst>
          </p:cNvPr>
          <p:cNvSpPr>
            <a:spLocks noGrp="1"/>
          </p:cNvSpPr>
          <p:nvPr>
            <p:ph type="sldNum" sz="quarter" idx="12"/>
          </p:nvPr>
        </p:nvSpPr>
        <p:spPr/>
        <p:txBody>
          <a:bodyPr/>
          <a:lstStyle>
            <a:lvl1pPr>
              <a:defRPr/>
            </a:lvl1pPr>
          </a:lstStyle>
          <a:p>
            <a:pPr>
              <a:defRPr/>
            </a:pPr>
            <a:fld id="{E9CD7A33-34CE-4856-9E82-B820203AA3AA}" type="slidenum">
              <a:rPr lang="en-GB"/>
              <a:pPr>
                <a:defRPr/>
              </a:pPr>
              <a:t>‹#›</a:t>
            </a:fld>
            <a:endParaRPr lang="en-GB"/>
          </a:p>
        </p:txBody>
      </p:sp>
    </p:spTree>
    <p:extLst>
      <p:ext uri="{BB962C8B-B14F-4D97-AF65-F5344CB8AC3E}">
        <p14:creationId xmlns:p14="http://schemas.microsoft.com/office/powerpoint/2010/main" val="4257688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DFFAFB-2F0F-4527-BF89-F75C493CE5EA}"/>
              </a:ext>
            </a:extLst>
          </p:cNvPr>
          <p:cNvSpPr>
            <a:spLocks noGrp="1"/>
          </p:cNvSpPr>
          <p:nvPr>
            <p:ph type="dt" sz="half" idx="10"/>
          </p:nvPr>
        </p:nvSpPr>
        <p:spPr/>
        <p:txBody>
          <a:bodyPr/>
          <a:lstStyle>
            <a:lvl1pPr>
              <a:defRPr/>
            </a:lvl1pPr>
          </a:lstStyle>
          <a:p>
            <a:pPr>
              <a:defRPr/>
            </a:pPr>
            <a:fld id="{85F0AC31-560E-410C-84F7-4B7F4F18AFE5}" type="datetime1">
              <a:rPr lang="en-GB"/>
              <a:pPr>
                <a:defRPr/>
              </a:pPr>
              <a:t>12/11/2024</a:t>
            </a:fld>
            <a:endParaRPr lang="en-GB"/>
          </a:p>
        </p:txBody>
      </p:sp>
      <p:sp>
        <p:nvSpPr>
          <p:cNvPr id="3" name="Footer Placeholder 2">
            <a:extLst>
              <a:ext uri="{FF2B5EF4-FFF2-40B4-BE49-F238E27FC236}">
                <a16:creationId xmlns:a16="http://schemas.microsoft.com/office/drawing/2014/main" id="{0C9EF09E-DC1D-4A53-97D6-BF85796D23C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CF3F044A-0D66-4044-8394-C1F7099EE0D1}"/>
              </a:ext>
            </a:extLst>
          </p:cNvPr>
          <p:cNvSpPr>
            <a:spLocks noGrp="1"/>
          </p:cNvSpPr>
          <p:nvPr>
            <p:ph type="sldNum" sz="quarter" idx="12"/>
          </p:nvPr>
        </p:nvSpPr>
        <p:spPr/>
        <p:txBody>
          <a:bodyPr/>
          <a:lstStyle>
            <a:lvl1pPr>
              <a:defRPr/>
            </a:lvl1pPr>
          </a:lstStyle>
          <a:p>
            <a:pPr>
              <a:defRPr/>
            </a:pPr>
            <a:fld id="{ED671A6D-8E23-48C5-995B-3290E927EBAE}" type="slidenum">
              <a:rPr lang="en-GB"/>
              <a:pPr>
                <a:defRPr/>
              </a:pPr>
              <a:t>‹#›</a:t>
            </a:fld>
            <a:endParaRPr lang="en-GB"/>
          </a:p>
        </p:txBody>
      </p:sp>
    </p:spTree>
    <p:extLst>
      <p:ext uri="{BB962C8B-B14F-4D97-AF65-F5344CB8AC3E}">
        <p14:creationId xmlns:p14="http://schemas.microsoft.com/office/powerpoint/2010/main" val="3662577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86826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8899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26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3952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5438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7868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9233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3093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9193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095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0258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EA13A98-8432-4795-A8D2-8A832DD205AF}"/>
              </a:ext>
            </a:extLst>
          </p:cNvPr>
          <p:cNvSpPr>
            <a:spLocks noGrp="1" noChangeArrowheads="1"/>
          </p:cNvSpPr>
          <p:nvPr>
            <p:ph type="title"/>
          </p:nvPr>
        </p:nvSpPr>
        <p:spPr bwMode="auto">
          <a:xfrm>
            <a:off x="742950" y="549278"/>
            <a:ext cx="168021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C93F98D7-2722-4A77-B945-4D42AEDC9BD6}"/>
              </a:ext>
            </a:extLst>
          </p:cNvPr>
          <p:cNvSpPr>
            <a:spLocks noGrp="1" noChangeArrowheads="1"/>
          </p:cNvSpPr>
          <p:nvPr>
            <p:ph type="body" idx="1"/>
          </p:nvPr>
        </p:nvSpPr>
        <p:spPr bwMode="auto">
          <a:xfrm>
            <a:off x="742950" y="2740027"/>
            <a:ext cx="16802100"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04F060F5-CBCF-473C-85D1-55AEE3C27E84}"/>
              </a:ext>
            </a:extLst>
          </p:cNvPr>
          <p:cNvSpPr>
            <a:spLocks noGrp="1"/>
          </p:cNvSpPr>
          <p:nvPr>
            <p:ph type="dt" sz="half" idx="2"/>
          </p:nvPr>
        </p:nvSpPr>
        <p:spPr>
          <a:xfrm>
            <a:off x="742950" y="8721728"/>
            <a:ext cx="4114800" cy="549275"/>
          </a:xfrm>
          <a:prstGeom prst="rect">
            <a:avLst/>
          </a:prstGeom>
        </p:spPr>
        <p:txBody>
          <a:bodyPr vert="horz" lIns="91440" tIns="45720" rIns="91440" bIns="45720" rtlCol="0" anchor="ctr"/>
          <a:lstStyle>
            <a:lvl1pPr algn="l" eaLnBrk="1" fontAlgn="auto" hangingPunct="1">
              <a:spcBef>
                <a:spcPts val="0"/>
              </a:spcBef>
              <a:spcAft>
                <a:spcPts val="0"/>
              </a:spcAft>
              <a:defRPr sz="2400" b="0">
                <a:solidFill>
                  <a:schemeClr val="tx1"/>
                </a:solidFill>
                <a:latin typeface="Arial" panose="020B0604020202020204" pitchFamily="34" charset="0"/>
                <a:cs typeface="Arial" panose="020B0604020202020204" pitchFamily="34" charset="0"/>
              </a:defRPr>
            </a:lvl1pPr>
          </a:lstStyle>
          <a:p>
            <a:pPr>
              <a:defRPr/>
            </a:pPr>
            <a:fld id="{3403E009-6D4E-42E9-A10D-DD8AF62876BC}" type="datetime1">
              <a:rPr lang="en-GB"/>
              <a:pPr>
                <a:defRPr/>
              </a:pPr>
              <a:t>12/11/2024</a:t>
            </a:fld>
            <a:endParaRPr lang="en-GB"/>
          </a:p>
        </p:txBody>
      </p:sp>
      <p:sp>
        <p:nvSpPr>
          <p:cNvPr id="5" name="Footer Placeholder 4">
            <a:extLst>
              <a:ext uri="{FF2B5EF4-FFF2-40B4-BE49-F238E27FC236}">
                <a16:creationId xmlns:a16="http://schemas.microsoft.com/office/drawing/2014/main" id="{74472CE8-12B8-4DD2-B7CD-3E5E51306F66}"/>
              </a:ext>
            </a:extLst>
          </p:cNvPr>
          <p:cNvSpPr>
            <a:spLocks noGrp="1"/>
          </p:cNvSpPr>
          <p:nvPr>
            <p:ph type="ftr" sz="quarter" idx="3"/>
          </p:nvPr>
        </p:nvSpPr>
        <p:spPr>
          <a:xfrm>
            <a:off x="13430250" y="8721728"/>
            <a:ext cx="4114800" cy="549275"/>
          </a:xfrm>
          <a:prstGeom prst="rect">
            <a:avLst/>
          </a:prstGeom>
        </p:spPr>
        <p:txBody>
          <a:bodyPr vert="horz" lIns="91440" tIns="45720" rIns="91440" bIns="45720" rtlCol="0" anchor="ctr"/>
          <a:lstStyle>
            <a:lvl1pPr algn="r" eaLnBrk="1" fontAlgn="auto" hangingPunct="1">
              <a:spcBef>
                <a:spcPts val="0"/>
              </a:spcBef>
              <a:spcAft>
                <a:spcPts val="0"/>
              </a:spcAft>
              <a:defRPr sz="2400" b="0">
                <a:solidFill>
                  <a:schemeClr val="tx1"/>
                </a:solidFill>
                <a:latin typeface="Arial" panose="020B0604020202020204" pitchFamily="34" charset="0"/>
                <a:cs typeface="Arial" panose="020B0604020202020204" pitchFamily="34" charset="0"/>
              </a:defRPr>
            </a:lvl1pPr>
          </a:lstStyle>
          <a:p>
            <a:pPr>
              <a:defRPr/>
            </a:pPr>
            <a:endParaRPr lang="en-GB"/>
          </a:p>
        </p:txBody>
      </p:sp>
      <p:sp>
        <p:nvSpPr>
          <p:cNvPr id="6" name="Slide Number Placeholder 5">
            <a:extLst>
              <a:ext uri="{FF2B5EF4-FFF2-40B4-BE49-F238E27FC236}">
                <a16:creationId xmlns:a16="http://schemas.microsoft.com/office/drawing/2014/main" id="{2215014F-7823-4935-99A7-7104679385E4}"/>
              </a:ext>
            </a:extLst>
          </p:cNvPr>
          <p:cNvSpPr>
            <a:spLocks noGrp="1"/>
          </p:cNvSpPr>
          <p:nvPr>
            <p:ph type="sldNum" sz="quarter" idx="4"/>
          </p:nvPr>
        </p:nvSpPr>
        <p:spPr>
          <a:xfrm>
            <a:off x="8642351" y="9544051"/>
            <a:ext cx="1079501" cy="546101"/>
          </a:xfrm>
          <a:prstGeom prst="rect">
            <a:avLst/>
          </a:prstGeom>
        </p:spPr>
        <p:txBody>
          <a:bodyPr vert="horz" lIns="91440" tIns="45720" rIns="91440" bIns="45720" rtlCol="0" anchor="ctr"/>
          <a:lstStyle>
            <a:lvl1pPr algn="ctr" eaLnBrk="1" fontAlgn="auto" hangingPunct="1">
              <a:spcBef>
                <a:spcPts val="0"/>
              </a:spcBef>
              <a:spcAft>
                <a:spcPts val="0"/>
              </a:spcAft>
              <a:defRPr sz="2400" b="0">
                <a:solidFill>
                  <a:schemeClr val="tx1"/>
                </a:solidFill>
                <a:latin typeface="Arial" panose="020B0604020202020204" pitchFamily="34" charset="0"/>
                <a:cs typeface="Arial" panose="020B0604020202020204" pitchFamily="34" charset="0"/>
              </a:defRPr>
            </a:lvl1pPr>
          </a:lstStyle>
          <a:p>
            <a:pPr>
              <a:defRPr/>
            </a:pPr>
            <a:fld id="{00E50EB8-73DF-4382-B985-913EFCB676A6}" type="slidenum">
              <a:rPr lang="en-GB"/>
              <a:pPr>
                <a:defRPr/>
              </a:pPr>
              <a:t>‹#›</a:t>
            </a:fld>
            <a:endParaRPr lang="en-GB"/>
          </a:p>
        </p:txBody>
      </p:sp>
    </p:spTree>
    <p:extLst>
      <p:ext uri="{BB962C8B-B14F-4D97-AF65-F5344CB8AC3E}">
        <p14:creationId xmlns:p14="http://schemas.microsoft.com/office/powerpoint/2010/main" val="24470793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sldNum="0" hdr="0" ftr="0" dt="0"/>
  <p:txStyles>
    <p:titleStyle>
      <a:lvl1pPr algn="l" defTabSz="1371566" rtl="0" eaLnBrk="1" fontAlgn="base" hangingPunct="1">
        <a:lnSpc>
          <a:spcPct val="90000"/>
        </a:lnSpc>
        <a:spcBef>
          <a:spcPct val="0"/>
        </a:spcBef>
        <a:spcAft>
          <a:spcPct val="0"/>
        </a:spcAft>
        <a:defRPr sz="6401" kern="1200">
          <a:solidFill>
            <a:schemeClr val="tx1"/>
          </a:solidFill>
          <a:latin typeface="Rockwell" panose="02060603020205020403" pitchFamily="18" charset="77"/>
          <a:ea typeface="+mj-ea"/>
          <a:cs typeface="+mj-cs"/>
        </a:defRPr>
      </a:lvl1pPr>
      <a:lvl2pPr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2pPr>
      <a:lvl3pPr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3pPr>
      <a:lvl4pPr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4pPr>
      <a:lvl5pPr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5pPr>
      <a:lvl6pPr marL="914378"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6pPr>
      <a:lvl7pPr marL="1828755"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7pPr>
      <a:lvl8pPr marL="2743131"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8pPr>
      <a:lvl9pPr marL="3657509" algn="l" defTabSz="1371566" rtl="0" eaLnBrk="1" fontAlgn="base" hangingPunct="1">
        <a:lnSpc>
          <a:spcPct val="90000"/>
        </a:lnSpc>
        <a:spcBef>
          <a:spcPct val="0"/>
        </a:spcBef>
        <a:spcAft>
          <a:spcPct val="0"/>
        </a:spcAft>
        <a:defRPr sz="6401">
          <a:solidFill>
            <a:schemeClr val="tx1"/>
          </a:solidFill>
          <a:latin typeface="Rockwell" panose="02060603020205020403" pitchFamily="18" charset="0"/>
        </a:defRPr>
      </a:lvl9pPr>
    </p:titleStyle>
    <p:bodyStyle>
      <a:lvl1pPr marL="342891" indent="-342891" algn="l" defTabSz="1371566" rtl="0" eaLnBrk="1" fontAlgn="base" hangingPunct="1">
        <a:lnSpc>
          <a:spcPct val="90000"/>
        </a:lnSpc>
        <a:spcBef>
          <a:spcPts val="1500"/>
        </a:spcBef>
        <a:spcAft>
          <a:spcPct val="0"/>
        </a:spcAft>
        <a:buSzPct val="85000"/>
        <a:buFont typeface="Wingdings" panose="05000000000000000000" pitchFamily="2" charset="2"/>
        <a:buChar char="§"/>
        <a:defRPr sz="4200" kern="1200">
          <a:solidFill>
            <a:schemeClr val="tx1"/>
          </a:solidFill>
          <a:latin typeface="Arial" panose="020B0604020202020204" pitchFamily="34" charset="0"/>
          <a:ea typeface="+mn-ea"/>
          <a:cs typeface="Arial" panose="020B0604020202020204" pitchFamily="34" charset="0"/>
        </a:defRPr>
      </a:lvl1pPr>
      <a:lvl2pPr marL="1028675" indent="-342891" algn="l" defTabSz="1371566" rtl="0" eaLnBrk="1" fontAlgn="base" hangingPunct="1">
        <a:lnSpc>
          <a:spcPct val="90000"/>
        </a:lnSpc>
        <a:spcBef>
          <a:spcPts val="75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714457" indent="-342891" algn="l" defTabSz="1371566" rtl="0" eaLnBrk="1" fontAlgn="base" hangingPunct="1">
        <a:lnSpc>
          <a:spcPct val="90000"/>
        </a:lnSpc>
        <a:spcBef>
          <a:spcPts val="750"/>
        </a:spcBef>
        <a:spcAft>
          <a:spcPct val="0"/>
        </a:spcAft>
        <a:buSzPct val="85000"/>
        <a:buFont typeface="Wingdings" panose="05000000000000000000" pitchFamily="2" charset="2"/>
        <a:buChar char="Ø"/>
        <a:defRPr sz="3000" kern="1200">
          <a:solidFill>
            <a:schemeClr val="tx1"/>
          </a:solidFill>
          <a:latin typeface="Arial" panose="020B0604020202020204" pitchFamily="34" charset="0"/>
          <a:ea typeface="+mn-ea"/>
          <a:cs typeface="Arial" panose="020B0604020202020204" pitchFamily="34" charset="0"/>
        </a:defRPr>
      </a:lvl3pPr>
      <a:lvl4pPr marL="2400240" indent="-342891" algn="l" defTabSz="1371566" rtl="0" eaLnBrk="1" fontAlgn="base" hangingPunct="1">
        <a:lnSpc>
          <a:spcPct val="90000"/>
        </a:lnSpc>
        <a:spcBef>
          <a:spcPts val="750"/>
        </a:spcBef>
        <a:spcAft>
          <a:spcPct val="0"/>
        </a:spcAft>
        <a:buFont typeface="Arial" panose="020B0604020202020204" pitchFamily="34" charset="0"/>
        <a:buChar char="•"/>
        <a:defRPr sz="2599" kern="1200">
          <a:solidFill>
            <a:schemeClr val="tx1"/>
          </a:solidFill>
          <a:latin typeface="Arial" panose="020B0604020202020204" pitchFamily="34" charset="0"/>
          <a:ea typeface="+mn-ea"/>
          <a:cs typeface="Arial" panose="020B0604020202020204" pitchFamily="34" charset="0"/>
        </a:defRPr>
      </a:lvl4pPr>
      <a:lvl5pPr marL="3086024" indent="-342891" algn="l" defTabSz="1371566" rtl="0" eaLnBrk="1" fontAlgn="base" hangingPunct="1">
        <a:lnSpc>
          <a:spcPct val="90000"/>
        </a:lnSpc>
        <a:spcBef>
          <a:spcPts val="750"/>
        </a:spcBef>
        <a:spcAft>
          <a:spcPct val="0"/>
        </a:spcAft>
        <a:buFont typeface="Courier New" panose="02070309020205020404" pitchFamily="49" charset="0"/>
        <a:buChar char="o"/>
        <a:defRPr sz="2599" kern="1200">
          <a:solidFill>
            <a:schemeClr val="tx1"/>
          </a:solidFill>
          <a:latin typeface="Arial" panose="020B0604020202020204" pitchFamily="34" charset="0"/>
          <a:ea typeface="+mn-ea"/>
          <a:cs typeface="Arial" panose="020B0604020202020204" pitchFamily="34" charset="0"/>
        </a:defRPr>
      </a:lvl5pPr>
      <a:lvl6pPr marL="3771806"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589"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371"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155" indent="-342891" algn="l" defTabSz="137156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566" rtl="0" eaLnBrk="1" latinLnBrk="0" hangingPunct="1">
        <a:defRPr sz="2700" kern="1200">
          <a:solidFill>
            <a:schemeClr val="tx1"/>
          </a:solidFill>
          <a:latin typeface="+mn-lt"/>
          <a:ea typeface="+mn-ea"/>
          <a:cs typeface="+mn-cs"/>
        </a:defRPr>
      </a:lvl1pPr>
      <a:lvl2pPr marL="685784" algn="l" defTabSz="1371566" rtl="0" eaLnBrk="1" latinLnBrk="0" hangingPunct="1">
        <a:defRPr sz="2700" kern="1200">
          <a:solidFill>
            <a:schemeClr val="tx1"/>
          </a:solidFill>
          <a:latin typeface="+mn-lt"/>
          <a:ea typeface="+mn-ea"/>
          <a:cs typeface="+mn-cs"/>
        </a:defRPr>
      </a:lvl2pPr>
      <a:lvl3pPr marL="1371566" algn="l" defTabSz="1371566" rtl="0" eaLnBrk="1" latinLnBrk="0" hangingPunct="1">
        <a:defRPr sz="2700" kern="1200">
          <a:solidFill>
            <a:schemeClr val="tx1"/>
          </a:solidFill>
          <a:latin typeface="+mn-lt"/>
          <a:ea typeface="+mn-ea"/>
          <a:cs typeface="+mn-cs"/>
        </a:defRPr>
      </a:lvl3pPr>
      <a:lvl4pPr marL="2057349" algn="l" defTabSz="1371566" rtl="0" eaLnBrk="1" latinLnBrk="0" hangingPunct="1">
        <a:defRPr sz="2700" kern="1200">
          <a:solidFill>
            <a:schemeClr val="tx1"/>
          </a:solidFill>
          <a:latin typeface="+mn-lt"/>
          <a:ea typeface="+mn-ea"/>
          <a:cs typeface="+mn-cs"/>
        </a:defRPr>
      </a:lvl4pPr>
      <a:lvl5pPr marL="2743131" algn="l" defTabSz="1371566" rtl="0" eaLnBrk="1" latinLnBrk="0" hangingPunct="1">
        <a:defRPr sz="2700" kern="1200">
          <a:solidFill>
            <a:schemeClr val="tx1"/>
          </a:solidFill>
          <a:latin typeface="+mn-lt"/>
          <a:ea typeface="+mn-ea"/>
          <a:cs typeface="+mn-cs"/>
        </a:defRPr>
      </a:lvl5pPr>
      <a:lvl6pPr marL="3428915" algn="l" defTabSz="1371566" rtl="0" eaLnBrk="1" latinLnBrk="0" hangingPunct="1">
        <a:defRPr sz="2700" kern="1200">
          <a:solidFill>
            <a:schemeClr val="tx1"/>
          </a:solidFill>
          <a:latin typeface="+mn-lt"/>
          <a:ea typeface="+mn-ea"/>
          <a:cs typeface="+mn-cs"/>
        </a:defRPr>
      </a:lvl6pPr>
      <a:lvl7pPr marL="4114697" algn="l" defTabSz="1371566" rtl="0" eaLnBrk="1" latinLnBrk="0" hangingPunct="1">
        <a:defRPr sz="2700" kern="1200">
          <a:solidFill>
            <a:schemeClr val="tx1"/>
          </a:solidFill>
          <a:latin typeface="+mn-lt"/>
          <a:ea typeface="+mn-ea"/>
          <a:cs typeface="+mn-cs"/>
        </a:defRPr>
      </a:lvl7pPr>
      <a:lvl8pPr marL="4800480" algn="l" defTabSz="1371566" rtl="0" eaLnBrk="1" latinLnBrk="0" hangingPunct="1">
        <a:defRPr sz="2700" kern="1200">
          <a:solidFill>
            <a:schemeClr val="tx1"/>
          </a:solidFill>
          <a:latin typeface="+mn-lt"/>
          <a:ea typeface="+mn-ea"/>
          <a:cs typeface="+mn-cs"/>
        </a:defRPr>
      </a:lvl8pPr>
      <a:lvl9pPr marL="5486264" algn="l" defTabSz="1371566"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46830252"/>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gettingitrightfirsttime.co.uk/wp-content/uploads/2022/09/Dermatology-overview.nhse_.pdf" TargetMode="External"/><Relationship Id="rId4" Type="http://schemas.openxmlformats.org/officeDocument/2006/relationships/hyperlink" Target="https://www.england.nhs.uk/long-read/a-teledermatology-roadmap-implementing-safe-and-effective-teledermatology-triage-pathways-and-processes/#:~:text=A%20pan-system,%20locally%20agreed%20dermatolog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1795607" y="-2405432"/>
            <a:ext cx="7761014" cy="6208811"/>
          </a:xfrm>
          <a:custGeom>
            <a:avLst/>
            <a:gdLst/>
            <a:ahLst/>
            <a:cxnLst/>
            <a:rect l="l" t="t" r="r" b="b"/>
            <a:pathLst>
              <a:path w="7761014" h="6208811">
                <a:moveTo>
                  <a:pt x="0" y="0"/>
                </a:moveTo>
                <a:lnTo>
                  <a:pt x="7761014" y="0"/>
                </a:lnTo>
                <a:lnTo>
                  <a:pt x="7761014" y="6208811"/>
                </a:lnTo>
                <a:lnTo>
                  <a:pt x="0" y="6208811"/>
                </a:lnTo>
                <a:lnTo>
                  <a:pt x="0" y="0"/>
                </a:lnTo>
                <a:close/>
              </a:path>
            </a:pathLst>
          </a:custGeom>
          <a:blipFill>
            <a:blip r:embed="rId2"/>
            <a:stretch>
              <a:fillRect/>
            </a:stretch>
          </a:blipFill>
        </p:spPr>
        <p:txBody>
          <a:bodyPr/>
          <a:lstStyle/>
          <a:p>
            <a:endParaRPr lang="en-GB"/>
          </a:p>
        </p:txBody>
      </p:sp>
      <p:sp>
        <p:nvSpPr>
          <p:cNvPr id="3" name="Freeform 3"/>
          <p:cNvSpPr/>
          <p:nvPr/>
        </p:nvSpPr>
        <p:spPr>
          <a:xfrm>
            <a:off x="-2322659" y="9416932"/>
            <a:ext cx="17446700" cy="2649332"/>
          </a:xfrm>
          <a:custGeom>
            <a:avLst/>
            <a:gdLst/>
            <a:ahLst/>
            <a:cxnLst/>
            <a:rect l="l" t="t" r="r" b="b"/>
            <a:pathLst>
              <a:path w="17446700" h="2649332">
                <a:moveTo>
                  <a:pt x="0" y="0"/>
                </a:moveTo>
                <a:lnTo>
                  <a:pt x="17446700" y="0"/>
                </a:lnTo>
                <a:lnTo>
                  <a:pt x="17446700" y="2649332"/>
                </a:lnTo>
                <a:lnTo>
                  <a:pt x="0" y="2649332"/>
                </a:lnTo>
                <a:lnTo>
                  <a:pt x="0" y="0"/>
                </a:lnTo>
                <a:close/>
              </a:path>
            </a:pathLst>
          </a:custGeom>
          <a:blipFill>
            <a:blip r:embed="rId3"/>
            <a:stretch>
              <a:fillRect r="-454" b="-19892"/>
            </a:stretch>
          </a:blipFill>
        </p:spPr>
        <p:txBody>
          <a:bodyPr/>
          <a:lstStyle/>
          <a:p>
            <a:endParaRPr lang="en-GB"/>
          </a:p>
        </p:txBody>
      </p:sp>
      <p:sp>
        <p:nvSpPr>
          <p:cNvPr id="4" name="TextBox 4"/>
          <p:cNvSpPr txBox="1"/>
          <p:nvPr/>
        </p:nvSpPr>
        <p:spPr>
          <a:xfrm>
            <a:off x="2819400" y="2945303"/>
            <a:ext cx="12649005" cy="6309420"/>
          </a:xfrm>
          <a:prstGeom prst="rect">
            <a:avLst/>
          </a:prstGeom>
        </p:spPr>
        <p:txBody>
          <a:bodyPr lIns="0" tIns="0" rIns="0" bIns="0" rtlCol="0" anchor="t">
            <a:spAutoFit/>
          </a:bodyPr>
          <a:lstStyle/>
          <a:p>
            <a:pPr algn="ctr"/>
            <a:endParaRPr lang="en-US" sz="4400" b="1" dirty="0">
              <a:latin typeface="Arial"/>
              <a:ea typeface="Arial"/>
              <a:cs typeface="Arial"/>
              <a:sym typeface="Arial"/>
            </a:endParaRPr>
          </a:p>
          <a:p>
            <a:pPr algn="ctr"/>
            <a:r>
              <a:rPr lang="en-US" sz="4400" b="1" dirty="0">
                <a:latin typeface="Arial"/>
                <a:cs typeface="Arial"/>
              </a:rPr>
              <a:t>Skin CAG update - teledermatology</a:t>
            </a:r>
          </a:p>
          <a:p>
            <a:pPr algn="ctr"/>
            <a:endParaRPr lang="en-US" sz="4400" b="1" dirty="0">
              <a:latin typeface="Arial"/>
              <a:ea typeface="Arial"/>
              <a:cs typeface="Arial"/>
            </a:endParaRPr>
          </a:p>
          <a:p>
            <a:pPr algn="ctr"/>
            <a:r>
              <a:rPr lang="en-US" sz="4400" b="1" dirty="0">
                <a:latin typeface="Arial"/>
                <a:cs typeface="Arial"/>
              </a:rPr>
              <a:t>13</a:t>
            </a:r>
            <a:r>
              <a:rPr lang="en-US" sz="4400" b="1" dirty="0">
                <a:latin typeface="Arial"/>
                <a:ea typeface="Arial"/>
                <a:cs typeface="Arial"/>
              </a:rPr>
              <a:t> Nov 2024</a:t>
            </a:r>
            <a:endParaRPr lang="en-US" sz="4400" dirty="0">
              <a:latin typeface="Arial"/>
              <a:ea typeface="Arial"/>
              <a:cs typeface="Arial"/>
            </a:endParaRPr>
          </a:p>
          <a:p>
            <a:pPr algn="ctr"/>
            <a:endParaRPr lang="en-US" sz="4400" b="1" dirty="0">
              <a:latin typeface="Arial"/>
              <a:ea typeface="Arial"/>
              <a:cs typeface="Arial"/>
            </a:endParaRPr>
          </a:p>
          <a:p>
            <a:pPr algn="ctr"/>
            <a:r>
              <a:rPr lang="en-US" sz="4400" b="1" dirty="0">
                <a:latin typeface="Arial"/>
                <a:cs typeface="Arial"/>
              </a:rPr>
              <a:t>An update on developments within SWAG </a:t>
            </a:r>
            <a:endParaRPr lang="en-US" sz="4400" b="1" dirty="0">
              <a:latin typeface="Arial"/>
              <a:ea typeface="Arial"/>
              <a:cs typeface="Arial"/>
            </a:endParaRPr>
          </a:p>
          <a:p>
            <a:pPr algn="ctr"/>
            <a:endParaRPr lang="en-US" sz="3200" b="1" dirty="0">
              <a:latin typeface="Arial"/>
              <a:ea typeface="Arial"/>
              <a:cs typeface="Arial"/>
            </a:endParaRPr>
          </a:p>
          <a:p>
            <a:pPr algn="ctr"/>
            <a:endParaRPr lang="en-US" sz="3200" b="1" dirty="0">
              <a:latin typeface="Arial"/>
              <a:cs typeface="Arial"/>
            </a:endParaRPr>
          </a:p>
          <a:p>
            <a:r>
              <a:rPr lang="en-US" sz="3200" dirty="0">
                <a:latin typeface="Arial"/>
                <a:cs typeface="Arial"/>
              </a:rPr>
              <a:t>Chris Ashdown, Senior Project Manager</a:t>
            </a:r>
          </a:p>
          <a:p>
            <a:pPr algn="ctr"/>
            <a:endParaRPr lang="en-US" sz="3200" b="1" dirty="0">
              <a:latin typeface="Arial"/>
              <a:ea typeface="Calibri"/>
              <a:cs typeface="Arial"/>
            </a:endParaRPr>
          </a:p>
          <a:p>
            <a:pPr algn="ctr"/>
            <a:endParaRPr lang="en-US" dirty="0">
              <a:ea typeface="Calibri"/>
              <a:cs typeface="Calibri"/>
            </a:endParaRPr>
          </a:p>
        </p:txBody>
      </p:sp>
      <p:sp>
        <p:nvSpPr>
          <p:cNvPr id="5" name="TextBox 5"/>
          <p:cNvSpPr txBox="1"/>
          <p:nvPr/>
        </p:nvSpPr>
        <p:spPr>
          <a:xfrm>
            <a:off x="5614" y="9752185"/>
            <a:ext cx="17096524" cy="538416"/>
          </a:xfrm>
          <a:prstGeom prst="rect">
            <a:avLst/>
          </a:prstGeom>
        </p:spPr>
        <p:txBody>
          <a:bodyPr lIns="0" tIns="0" rIns="0" bIns="0" rtlCol="0" anchor="t">
            <a:spAutoFit/>
          </a:bodyPr>
          <a:lstStyle/>
          <a:p>
            <a:pPr algn="l">
              <a:lnSpc>
                <a:spcPts val="3920"/>
              </a:lnSpc>
            </a:pPr>
            <a:r>
              <a:rPr lang="en-US" sz="2799" b="1">
                <a:solidFill>
                  <a:srgbClr val="FFFFFF"/>
                </a:solidFill>
                <a:latin typeface="Arial Bold"/>
                <a:ea typeface="Arial Bold"/>
                <a:cs typeface="Arial Bold"/>
                <a:sym typeface="Arial Bold"/>
              </a:rPr>
              <a:t>Connecting and Empowering the Delivery of Cancer Care Across SWAG Communities</a:t>
            </a:r>
          </a:p>
        </p:txBody>
      </p:sp>
    </p:spTree>
    <p:extLst>
      <p:ext uri="{BB962C8B-B14F-4D97-AF65-F5344CB8AC3E}">
        <p14:creationId xmlns:p14="http://schemas.microsoft.com/office/powerpoint/2010/main" val="395119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520527" y="9688644"/>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4"/>
            <a:stretch>
              <a:fillRect t="-4025" r="-454" b="-2069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marL="0" marR="0" lvl="0" indent="0" algn="l" defTabSz="914400" rtl="0" eaLnBrk="1" fontAlgn="auto" latinLnBrk="0" hangingPunct="1">
              <a:lnSpc>
                <a:spcPts val="3080"/>
              </a:lnSpc>
              <a:spcBef>
                <a:spcPts val="0"/>
              </a:spcBef>
              <a:spcAft>
                <a:spcPts val="0"/>
              </a:spcAft>
              <a:buClrTx/>
              <a:buSzTx/>
              <a:buFontTx/>
              <a:buNone/>
              <a:tabLst/>
              <a:defRPr/>
            </a:pPr>
            <a:r>
              <a:rPr kumimoji="0" lang="en-US" sz="2199" b="1" i="0" u="none" strike="noStrike" kern="1200" cap="none" spc="0" normalizeH="0" baseline="0" noProof="0">
                <a:ln>
                  <a:noFill/>
                </a:ln>
                <a:solidFill>
                  <a:srgbClr val="FFFFFF"/>
                </a:solidFill>
                <a:effectLst/>
                <a:uLnTx/>
                <a:uFillTx/>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457200" y="274638"/>
            <a:ext cx="12954000" cy="1143000"/>
          </a:xfrm>
        </p:spPr>
        <p:txBody>
          <a:bodyPr/>
          <a:lstStyle/>
          <a:p>
            <a:pPr algn="l"/>
            <a:r>
              <a:rPr lang="en-GB" b="1">
                <a:latin typeface="Arial"/>
                <a:cs typeface="Arial"/>
              </a:rPr>
              <a:t>Issues/ actions for CAG</a:t>
            </a:r>
            <a:endParaRPr lang="en-US"/>
          </a:p>
        </p:txBody>
      </p:sp>
      <p:sp>
        <p:nvSpPr>
          <p:cNvPr id="6" name="Content Placeholder 5">
            <a:extLst>
              <a:ext uri="{FF2B5EF4-FFF2-40B4-BE49-F238E27FC236}">
                <a16:creationId xmlns:a16="http://schemas.microsoft.com/office/drawing/2014/main" id="{6404C158-4076-73DC-15E8-35A41D42948F}"/>
              </a:ext>
            </a:extLst>
          </p:cNvPr>
          <p:cNvSpPr>
            <a:spLocks noGrp="1"/>
          </p:cNvSpPr>
          <p:nvPr>
            <p:ph idx="1"/>
          </p:nvPr>
        </p:nvSpPr>
        <p:spPr>
          <a:xfrm>
            <a:off x="457200" y="2187146"/>
            <a:ext cx="17096524" cy="7810500"/>
          </a:xfrm>
        </p:spPr>
        <p:txBody>
          <a:bodyPr vert="horz" lIns="91440" tIns="45720" rIns="91440" bIns="45720" rtlCol="0" anchor="t">
            <a:normAutofit/>
          </a:bodyPr>
          <a:lstStyle/>
          <a:p>
            <a:r>
              <a:rPr lang="en-GB" dirty="0">
                <a:latin typeface="Arial"/>
                <a:ea typeface="Calibri"/>
                <a:cs typeface="Calibri"/>
              </a:rPr>
              <a:t>To note the national and regional position around teledermatology and rollout</a:t>
            </a:r>
          </a:p>
          <a:p>
            <a:r>
              <a:rPr lang="en-GB" dirty="0">
                <a:latin typeface="Arial"/>
                <a:ea typeface="Calibri"/>
                <a:cs typeface="Calibri"/>
              </a:rPr>
              <a:t>To be aware of further widening of service pilots and the necessary evaluation to ensure services are sustainable into the future</a:t>
            </a:r>
          </a:p>
          <a:p>
            <a:r>
              <a:rPr lang="en-GB" dirty="0">
                <a:latin typeface="Arial"/>
                <a:ea typeface="Calibri"/>
                <a:cs typeface="Calibri"/>
              </a:rPr>
              <a:t>To support the governance structure whereby the four systems in SWAG are accountable for oversight and delivery of teledermatology services throughout the region</a:t>
            </a:r>
          </a:p>
          <a:p>
            <a:r>
              <a:rPr lang="en-GB" dirty="0">
                <a:latin typeface="Arial"/>
                <a:ea typeface="Calibri"/>
                <a:cs typeface="Calibri"/>
              </a:rPr>
              <a:t>To offer a network of clinical support, mentoring and sharing of best practice across your services including all health professionals (consultants, CNSs, medical illustrators, GPs, physician associates, healthcare assistants) to continually improve image quality, patient experience and flows through the USC pathway</a:t>
            </a:r>
          </a:p>
          <a:p>
            <a:r>
              <a:rPr lang="en-GB" dirty="0">
                <a:latin typeface="Arial"/>
                <a:ea typeface="Calibri"/>
                <a:cs typeface="Calibri"/>
              </a:rPr>
              <a:t>To continue to support safe and effective development of AI triage as evidence progresses</a:t>
            </a:r>
          </a:p>
          <a:p>
            <a:endParaRPr lang="en-GB" b="1" dirty="0">
              <a:latin typeface="Arial"/>
              <a:ea typeface="Calibri"/>
              <a:cs typeface="Calibri"/>
            </a:endParaRPr>
          </a:p>
        </p:txBody>
      </p:sp>
    </p:spTree>
    <p:extLst>
      <p:ext uri="{BB962C8B-B14F-4D97-AF65-F5344CB8AC3E}">
        <p14:creationId xmlns:p14="http://schemas.microsoft.com/office/powerpoint/2010/main" val="941754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520527" y="9688644"/>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marL="0" marR="0" lvl="0" indent="0" algn="l" defTabSz="914400" rtl="0" eaLnBrk="1" fontAlgn="auto" latinLnBrk="0" hangingPunct="1">
              <a:lnSpc>
                <a:spcPts val="3080"/>
              </a:lnSpc>
              <a:spcBef>
                <a:spcPts val="0"/>
              </a:spcBef>
              <a:spcAft>
                <a:spcPts val="0"/>
              </a:spcAft>
              <a:buClrTx/>
              <a:buSzTx/>
              <a:buFontTx/>
              <a:buNone/>
              <a:tabLst/>
              <a:defRPr/>
            </a:pPr>
            <a:r>
              <a:rPr kumimoji="0" lang="en-US" sz="2199" b="1" i="0" u="none" strike="noStrike" kern="1200" cap="none" spc="0" normalizeH="0" baseline="0" noProof="0">
                <a:ln>
                  <a:noFill/>
                </a:ln>
                <a:solidFill>
                  <a:srgbClr val="FFFFFF"/>
                </a:solidFill>
                <a:effectLst/>
                <a:uLnTx/>
                <a:uFillTx/>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457200" y="274638"/>
            <a:ext cx="12954000" cy="1143000"/>
          </a:xfrm>
        </p:spPr>
        <p:txBody>
          <a:bodyPr/>
          <a:lstStyle/>
          <a:p>
            <a:pPr algn="l"/>
            <a:r>
              <a:rPr lang="en-GB" b="1" dirty="0">
                <a:latin typeface="Arial"/>
                <a:cs typeface="Arial"/>
              </a:rPr>
              <a:t>Patient pathway performance</a:t>
            </a:r>
            <a:endParaRPr lang="en-US" dirty="0"/>
          </a:p>
        </p:txBody>
      </p:sp>
      <p:sp>
        <p:nvSpPr>
          <p:cNvPr id="8" name="Content Placeholder 7">
            <a:extLst>
              <a:ext uri="{FF2B5EF4-FFF2-40B4-BE49-F238E27FC236}">
                <a16:creationId xmlns:a16="http://schemas.microsoft.com/office/drawing/2014/main" id="{F8658C7F-B5B0-F1E2-6D23-377244F7DB19}"/>
              </a:ext>
            </a:extLst>
          </p:cNvPr>
          <p:cNvSpPr>
            <a:spLocks noGrp="1"/>
          </p:cNvSpPr>
          <p:nvPr>
            <p:ph idx="1"/>
          </p:nvPr>
        </p:nvSpPr>
        <p:spPr>
          <a:xfrm>
            <a:off x="457200" y="2474069"/>
            <a:ext cx="7589520" cy="2286000"/>
          </a:xfrm>
        </p:spPr>
        <p:txBody>
          <a:bodyPr>
            <a:noAutofit/>
          </a:bodyPr>
          <a:lstStyle/>
          <a:p>
            <a:r>
              <a:rPr lang="en-GB" dirty="0">
                <a:latin typeface="Arial" panose="020B0604020202020204" pitchFamily="34" charset="0"/>
                <a:cs typeface="Arial" panose="020B0604020202020204" pitchFamily="34" charset="0"/>
              </a:rPr>
              <a:t>Targeted improvement plans at all challenged providers for sustainable transformation including teledermatology with funding allocated</a:t>
            </a:r>
          </a:p>
          <a:p>
            <a:pPr lvl="1"/>
            <a:r>
              <a:rPr lang="en-GB" dirty="0">
                <a:latin typeface="Arial" panose="020B0604020202020204" pitchFamily="34" charset="0"/>
                <a:cs typeface="Arial" panose="020B0604020202020204" pitchFamily="34" charset="0"/>
              </a:rPr>
              <a:t>PTL governance / insights / productivity / capacity / partnerships</a:t>
            </a:r>
          </a:p>
          <a:p>
            <a:r>
              <a:rPr lang="en-GB" dirty="0">
                <a:latin typeface="Arial" panose="020B0604020202020204" pitchFamily="34" charset="0"/>
                <a:cs typeface="Arial" panose="020B0604020202020204" pitchFamily="34" charset="0"/>
              </a:rPr>
              <a:t>Provider, SWAG and regional funded short term pro-active and recovery WLIs OPAs and surgery</a:t>
            </a:r>
          </a:p>
          <a:p>
            <a:r>
              <a:rPr lang="en-GB" b="1" dirty="0">
                <a:latin typeface="Arial" panose="020B0604020202020204" pitchFamily="34" charset="0"/>
                <a:cs typeface="Arial" panose="020B0604020202020204" pitchFamily="34" charset="0"/>
              </a:rPr>
              <a:t>Improved seasonal resilience 24/25 </a:t>
            </a:r>
            <a:r>
              <a:rPr lang="en-GB" dirty="0">
                <a:latin typeface="Arial" panose="020B0604020202020204" pitchFamily="34" charset="0"/>
                <a:cs typeface="Arial" panose="020B0604020202020204" pitchFamily="34" charset="0"/>
              </a:rPr>
              <a:t>but remains underlying vulnerability and dependency</a:t>
            </a:r>
          </a:p>
        </p:txBody>
      </p:sp>
      <p:pic>
        <p:nvPicPr>
          <p:cNvPr id="9" name="Picture 8">
            <a:extLst>
              <a:ext uri="{FF2B5EF4-FFF2-40B4-BE49-F238E27FC236}">
                <a16:creationId xmlns:a16="http://schemas.microsoft.com/office/drawing/2014/main" id="{F93D6C3A-DEE7-B9C8-0D2F-44ACF31CB4C6}"/>
              </a:ext>
            </a:extLst>
          </p:cNvPr>
          <p:cNvPicPr>
            <a:picLocks noChangeAspect="1"/>
          </p:cNvPicPr>
          <p:nvPr/>
        </p:nvPicPr>
        <p:blipFill>
          <a:blip r:embed="rId4"/>
          <a:stretch>
            <a:fillRect/>
          </a:stretch>
        </p:blipFill>
        <p:spPr>
          <a:xfrm>
            <a:off x="9000606" y="2656730"/>
            <a:ext cx="8821188" cy="5171040"/>
          </a:xfrm>
          <a:prstGeom prst="rect">
            <a:avLst/>
          </a:prstGeom>
        </p:spPr>
      </p:pic>
    </p:spTree>
    <p:extLst>
      <p:ext uri="{BB962C8B-B14F-4D97-AF65-F5344CB8AC3E}">
        <p14:creationId xmlns:p14="http://schemas.microsoft.com/office/powerpoint/2010/main" val="2314705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5520527" y="9688644"/>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371475" y="3489327"/>
            <a:ext cx="17554575" cy="2986087"/>
          </a:xfrm>
        </p:spPr>
        <p:txBody>
          <a:bodyPr>
            <a:normAutofit fontScale="90000"/>
          </a:bodyPr>
          <a:lstStyle/>
          <a:p>
            <a:pPr algn="l">
              <a:spcBef>
                <a:spcPts val="0"/>
              </a:spcBef>
            </a:pPr>
            <a:r>
              <a:rPr lang="en-GB" b="1" dirty="0"/>
              <a:t>Contents:</a:t>
            </a:r>
            <a:br>
              <a:rPr lang="en-GB" b="1" dirty="0"/>
            </a:br>
            <a:r>
              <a:rPr lang="en-GB" dirty="0"/>
              <a:t>1. Summary of updates by system (BNSSG, Somerset, Glos, BSW)        </a:t>
            </a:r>
            <a:br>
              <a:rPr lang="en-GB" dirty="0">
                <a:cs typeface="Calibri"/>
              </a:rPr>
            </a:br>
            <a:r>
              <a:rPr lang="en-GB" dirty="0">
                <a:cs typeface="Calibri"/>
              </a:rPr>
              <a:t>2. Background – the national requirement and NHSE proposed priorities for 2025/26</a:t>
            </a:r>
            <a:br>
              <a:rPr lang="en-GB" dirty="0">
                <a:cs typeface="Calibri"/>
              </a:rPr>
            </a:br>
            <a:r>
              <a:rPr lang="en-GB" dirty="0">
                <a:ea typeface="Calibri"/>
                <a:cs typeface="Calibri"/>
              </a:rPr>
              <a:t>3. Options appraisal and returns in BSW</a:t>
            </a:r>
            <a:br>
              <a:rPr lang="en-GB" dirty="0">
                <a:ea typeface="Calibri"/>
                <a:cs typeface="Calibri"/>
              </a:rPr>
            </a:br>
            <a:r>
              <a:rPr lang="en-GB" dirty="0">
                <a:cs typeface="Calibri"/>
              </a:rPr>
              <a:t>4. BSW Project Delivery Group</a:t>
            </a:r>
            <a:br>
              <a:rPr lang="en-GB" dirty="0">
                <a:cs typeface="Calibri"/>
              </a:rPr>
            </a:br>
            <a:r>
              <a:rPr lang="en-GB" dirty="0">
                <a:cs typeface="Calibri"/>
              </a:rPr>
              <a:t>5</a:t>
            </a:r>
            <a:r>
              <a:rPr lang="en-GB" dirty="0">
                <a:ea typeface="Calibri"/>
                <a:cs typeface="Calibri"/>
              </a:rPr>
              <a:t>. Actions and oversight for the CAG</a:t>
            </a:r>
            <a:br>
              <a:rPr lang="en-GB" dirty="0">
                <a:cs typeface="Calibri"/>
              </a:rPr>
            </a:br>
            <a:endParaRPr lang="en-GB">
              <a:ea typeface="Calibri"/>
              <a:cs typeface="Calibri"/>
            </a:endParaRPr>
          </a:p>
        </p:txBody>
      </p:sp>
    </p:spTree>
    <p:extLst>
      <p:ext uri="{BB962C8B-B14F-4D97-AF65-F5344CB8AC3E}">
        <p14:creationId xmlns:p14="http://schemas.microsoft.com/office/powerpoint/2010/main" val="278473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1795607" y="-2405432"/>
            <a:ext cx="7761014" cy="6208811"/>
          </a:xfrm>
          <a:custGeom>
            <a:avLst/>
            <a:gdLst/>
            <a:ahLst/>
            <a:cxnLst/>
            <a:rect l="l" t="t" r="r" b="b"/>
            <a:pathLst>
              <a:path w="7761014" h="6208811">
                <a:moveTo>
                  <a:pt x="0" y="0"/>
                </a:moveTo>
                <a:lnTo>
                  <a:pt x="7761014" y="0"/>
                </a:lnTo>
                <a:lnTo>
                  <a:pt x="7761014" y="6208811"/>
                </a:lnTo>
                <a:lnTo>
                  <a:pt x="0" y="6208811"/>
                </a:lnTo>
                <a:lnTo>
                  <a:pt x="0" y="0"/>
                </a:lnTo>
                <a:close/>
              </a:path>
            </a:pathLst>
          </a:custGeom>
          <a:blipFill>
            <a:blip r:embed="rId2"/>
            <a:stretch>
              <a:fillRect/>
            </a:stretch>
          </a:blipFill>
        </p:spPr>
        <p:txBody>
          <a:bodyPr/>
          <a:lstStyle/>
          <a:p>
            <a:endParaRPr lang="en-GB"/>
          </a:p>
        </p:txBody>
      </p:sp>
      <p:sp>
        <p:nvSpPr>
          <p:cNvPr id="3" name="Freeform 3"/>
          <p:cNvSpPr/>
          <p:nvPr/>
        </p:nvSpPr>
        <p:spPr>
          <a:xfrm>
            <a:off x="-2322659" y="9416932"/>
            <a:ext cx="17446700" cy="2649332"/>
          </a:xfrm>
          <a:custGeom>
            <a:avLst/>
            <a:gdLst/>
            <a:ahLst/>
            <a:cxnLst/>
            <a:rect l="l" t="t" r="r" b="b"/>
            <a:pathLst>
              <a:path w="17446700" h="2649332">
                <a:moveTo>
                  <a:pt x="0" y="0"/>
                </a:moveTo>
                <a:lnTo>
                  <a:pt x="17446700" y="0"/>
                </a:lnTo>
                <a:lnTo>
                  <a:pt x="17446700" y="2649332"/>
                </a:lnTo>
                <a:lnTo>
                  <a:pt x="0" y="2649332"/>
                </a:lnTo>
                <a:lnTo>
                  <a:pt x="0" y="0"/>
                </a:lnTo>
                <a:close/>
              </a:path>
            </a:pathLst>
          </a:custGeom>
          <a:blipFill>
            <a:blip r:embed="rId3"/>
            <a:stretch>
              <a:fillRect r="-454" b="-19892"/>
            </a:stretch>
          </a:blipFill>
        </p:spPr>
        <p:txBody>
          <a:bodyPr/>
          <a:lstStyle/>
          <a:p>
            <a:endParaRPr lang="en-GB"/>
          </a:p>
        </p:txBody>
      </p:sp>
      <p:sp>
        <p:nvSpPr>
          <p:cNvPr id="4" name="TextBox 4"/>
          <p:cNvSpPr txBox="1"/>
          <p:nvPr/>
        </p:nvSpPr>
        <p:spPr>
          <a:xfrm>
            <a:off x="2819497" y="1898408"/>
            <a:ext cx="12649005" cy="677108"/>
          </a:xfrm>
          <a:prstGeom prst="rect">
            <a:avLst/>
          </a:prstGeom>
        </p:spPr>
        <p:txBody>
          <a:bodyPr lIns="0" tIns="0" rIns="0" bIns="0" rtlCol="0" anchor="t">
            <a:spAutoFit/>
          </a:bodyPr>
          <a:lstStyle/>
          <a:p>
            <a:pPr algn="ctr"/>
            <a:r>
              <a:rPr lang="en-US" sz="4400" b="1">
                <a:latin typeface="Arial"/>
                <a:ea typeface="Arial"/>
                <a:cs typeface="Arial"/>
              </a:rPr>
              <a:t>Background</a:t>
            </a:r>
          </a:p>
        </p:txBody>
      </p:sp>
      <p:sp>
        <p:nvSpPr>
          <p:cNvPr id="5" name="TextBox 5"/>
          <p:cNvSpPr txBox="1"/>
          <p:nvPr/>
        </p:nvSpPr>
        <p:spPr>
          <a:xfrm>
            <a:off x="162776" y="9609310"/>
            <a:ext cx="17096524" cy="538416"/>
          </a:xfrm>
          <a:prstGeom prst="rect">
            <a:avLst/>
          </a:prstGeom>
        </p:spPr>
        <p:txBody>
          <a:bodyPr lIns="0" tIns="0" rIns="0" bIns="0" rtlCol="0" anchor="t">
            <a:spAutoFit/>
          </a:bodyPr>
          <a:lstStyle/>
          <a:p>
            <a:pPr algn="l">
              <a:lnSpc>
                <a:spcPts val="3920"/>
              </a:lnSpc>
            </a:pPr>
            <a:r>
              <a:rPr lang="en-US" sz="2799" b="1">
                <a:solidFill>
                  <a:srgbClr val="FFFFFF"/>
                </a:solidFill>
                <a:latin typeface="Arial Bold"/>
                <a:ea typeface="Arial Bold"/>
                <a:cs typeface="Arial Bold"/>
                <a:sym typeface="Arial Bold"/>
              </a:rPr>
              <a:t>Connecting and Empowering the Delivery of Cancer Care Across SWAG Communities</a:t>
            </a:r>
          </a:p>
        </p:txBody>
      </p:sp>
      <p:sp>
        <p:nvSpPr>
          <p:cNvPr id="6" name="TextBox 5">
            <a:extLst>
              <a:ext uri="{FF2B5EF4-FFF2-40B4-BE49-F238E27FC236}">
                <a16:creationId xmlns:a16="http://schemas.microsoft.com/office/drawing/2014/main" id="{1450BB3E-9104-89E9-9E75-6DAC28EDD2CE}"/>
              </a:ext>
            </a:extLst>
          </p:cNvPr>
          <p:cNvSpPr txBox="1"/>
          <p:nvPr/>
        </p:nvSpPr>
        <p:spPr>
          <a:xfrm>
            <a:off x="414338" y="3026246"/>
            <a:ext cx="17873662"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dirty="0">
                <a:latin typeface="Arial"/>
                <a:cs typeface="Segoe UI"/>
              </a:rPr>
              <a:t>The NHS England cancer programme planning pack 2024-25 states that we should complete the rollout of teledermatology where this is still outstanding, across all USC skin pathway providers by June 2024, with services commissioned as business usual by March 2025. Their </a:t>
            </a:r>
            <a:r>
              <a:rPr lang="en-GB" sz="3200" u="sng" dirty="0">
                <a:solidFill>
                  <a:srgbClr val="0563C1"/>
                </a:solidFill>
                <a:latin typeface="Arial"/>
                <a:cs typeface="Segoe UI"/>
                <a:hlinkClick r:id="rId4"/>
              </a:rPr>
              <a:t>roadmap</a:t>
            </a:r>
            <a:r>
              <a:rPr lang="en-GB" sz="3200" dirty="0">
                <a:latin typeface="Arial"/>
                <a:cs typeface="Segoe UI"/>
              </a:rPr>
              <a:t> provides further guidance as does GIRFT's </a:t>
            </a:r>
            <a:r>
              <a:rPr lang="en-GB" sz="3200" u="sng" dirty="0">
                <a:solidFill>
                  <a:srgbClr val="0563C1"/>
                </a:solidFill>
                <a:latin typeface="Arial"/>
                <a:cs typeface="Segoe UI"/>
                <a:hlinkClick r:id="rId5"/>
              </a:rPr>
              <a:t>recommendations</a:t>
            </a:r>
            <a:r>
              <a:rPr lang="en-GB" sz="3200" dirty="0">
                <a:latin typeface="Arial"/>
                <a:cs typeface="Segoe UI"/>
              </a:rPr>
              <a:t> on using such technology to address workforce challenges</a:t>
            </a:r>
            <a:r>
              <a:rPr lang="en-US" sz="3200" dirty="0">
                <a:latin typeface="Arial"/>
                <a:cs typeface="Segoe UI"/>
              </a:rPr>
              <a:t>​</a:t>
            </a:r>
          </a:p>
          <a:p>
            <a:r>
              <a:rPr lang="en-GB" sz="3200" dirty="0">
                <a:latin typeface="Arial"/>
                <a:cs typeface="Segoe UI"/>
              </a:rPr>
              <a:t>​</a:t>
            </a:r>
          </a:p>
          <a:p>
            <a:r>
              <a:rPr lang="en-GB" sz="3200" dirty="0">
                <a:latin typeface="Arial"/>
                <a:cs typeface="Segoe UI"/>
              </a:rPr>
              <a:t>Further details around this include direct work with primary care, development and training, commissioner and provider engagement, project and programme support, use of pathway analysers to inform pathway improvement; and reporting and evaluation.</a:t>
            </a:r>
            <a:r>
              <a:rPr lang="en-US" sz="3200" dirty="0">
                <a:latin typeface="Arial"/>
                <a:cs typeface="Segoe UI"/>
              </a:rPr>
              <a:t>​</a:t>
            </a:r>
          </a:p>
          <a:p>
            <a:r>
              <a:rPr lang="en-GB" sz="4000" dirty="0">
                <a:latin typeface="Arial"/>
                <a:cs typeface="Segoe UI"/>
              </a:rPr>
              <a:t>​</a:t>
            </a:r>
          </a:p>
        </p:txBody>
      </p:sp>
    </p:spTree>
    <p:extLst>
      <p:ext uri="{BB962C8B-B14F-4D97-AF65-F5344CB8AC3E}">
        <p14:creationId xmlns:p14="http://schemas.microsoft.com/office/powerpoint/2010/main" val="429245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520527" y="9688644"/>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marL="0" marR="0" lvl="0" indent="0" algn="l" defTabSz="914400" rtl="0" eaLnBrk="1" fontAlgn="auto" latinLnBrk="0" hangingPunct="1">
              <a:lnSpc>
                <a:spcPts val="3080"/>
              </a:lnSpc>
              <a:spcBef>
                <a:spcPts val="0"/>
              </a:spcBef>
              <a:spcAft>
                <a:spcPts val="0"/>
              </a:spcAft>
              <a:buClrTx/>
              <a:buSzTx/>
              <a:buFontTx/>
              <a:buNone/>
              <a:tabLst/>
              <a:defRPr/>
            </a:pPr>
            <a:r>
              <a:rPr kumimoji="0" lang="en-US" sz="2199" b="1" i="0" u="none" strike="noStrike" kern="1200" cap="none" spc="0" normalizeH="0" baseline="0" noProof="0">
                <a:ln>
                  <a:noFill/>
                </a:ln>
                <a:solidFill>
                  <a:srgbClr val="FFFFFF"/>
                </a:solidFill>
                <a:effectLst/>
                <a:uLnTx/>
                <a:uFillTx/>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457200" y="274638"/>
            <a:ext cx="12954000" cy="1143000"/>
          </a:xfrm>
        </p:spPr>
        <p:txBody>
          <a:bodyPr/>
          <a:lstStyle/>
          <a:p>
            <a:pPr algn="l"/>
            <a:r>
              <a:rPr lang="en-GB" b="1">
                <a:latin typeface="Arial"/>
                <a:cs typeface="Arial"/>
              </a:rPr>
              <a:t>National planning priorities 2025-26</a:t>
            </a:r>
            <a:endParaRPr lang="en-US"/>
          </a:p>
        </p:txBody>
      </p:sp>
      <p:sp>
        <p:nvSpPr>
          <p:cNvPr id="6" name="Content Placeholder 5">
            <a:extLst>
              <a:ext uri="{FF2B5EF4-FFF2-40B4-BE49-F238E27FC236}">
                <a16:creationId xmlns:a16="http://schemas.microsoft.com/office/drawing/2014/main" id="{6404C158-4076-73DC-15E8-35A41D42948F}"/>
              </a:ext>
            </a:extLst>
          </p:cNvPr>
          <p:cNvSpPr>
            <a:spLocks noGrp="1"/>
          </p:cNvSpPr>
          <p:nvPr>
            <p:ph idx="1"/>
          </p:nvPr>
        </p:nvSpPr>
        <p:spPr>
          <a:xfrm>
            <a:off x="457200" y="1871663"/>
            <a:ext cx="17096524" cy="7810500"/>
          </a:xfrm>
        </p:spPr>
        <p:txBody>
          <a:bodyPr vert="horz" lIns="91440" tIns="45720" rIns="91440" bIns="45720" rtlCol="0" anchor="t">
            <a:normAutofit fontScale="77500" lnSpcReduction="20000"/>
          </a:bodyPr>
          <a:lstStyle/>
          <a:p>
            <a:pPr marL="0" indent="0">
              <a:buNone/>
            </a:pPr>
            <a:r>
              <a:rPr lang="en-GB" dirty="0">
                <a:latin typeface="Arial"/>
                <a:ea typeface="Calibri"/>
                <a:cs typeface="Arial"/>
              </a:rPr>
              <a:t>Proposals from the national programme for teledermatology focus on service change and development</a:t>
            </a:r>
          </a:p>
          <a:p>
            <a:pPr>
              <a:buNone/>
            </a:pPr>
            <a:endParaRPr lang="en-GB" sz="1100" dirty="0">
              <a:latin typeface="Calibri"/>
              <a:ea typeface="Calibri"/>
              <a:cs typeface="Calibri"/>
            </a:endParaRPr>
          </a:p>
          <a:p>
            <a:pPr>
              <a:buNone/>
            </a:pPr>
            <a:r>
              <a:rPr lang="en-GB" sz="2800" b="1" dirty="0">
                <a:latin typeface="Arial"/>
                <a:ea typeface="Calibri"/>
                <a:cs typeface="Calibri"/>
              </a:rPr>
              <a:t>Complete and optimise rollout in Q1 </a:t>
            </a:r>
          </a:p>
          <a:p>
            <a:pPr>
              <a:buFont typeface="Arial"/>
              <a:buChar char="•"/>
            </a:pPr>
            <a:r>
              <a:rPr lang="en-GB" sz="2800" dirty="0">
                <a:latin typeface="Arial"/>
                <a:ea typeface="Calibri"/>
                <a:cs typeface="Calibri"/>
              </a:rPr>
              <a:t>identify providers with &gt;50% USC telederm to ensure plans for rollout in place</a:t>
            </a:r>
          </a:p>
          <a:p>
            <a:pPr>
              <a:buFont typeface="Arial"/>
              <a:buChar char="•"/>
            </a:pPr>
            <a:r>
              <a:rPr lang="en-GB" sz="2800" dirty="0">
                <a:latin typeface="Arial"/>
                <a:ea typeface="Calibri"/>
                <a:cs typeface="Calibri"/>
              </a:rPr>
              <a:t>All remaining services live by Q1 with all applicable services to reach at least 50% rollout by Q2</a:t>
            </a:r>
          </a:p>
          <a:p>
            <a:pPr>
              <a:buFont typeface="Arial"/>
              <a:buChar char="•"/>
            </a:pPr>
            <a:r>
              <a:rPr lang="en-GB" sz="2800" dirty="0">
                <a:latin typeface="Arial"/>
                <a:ea typeface="Calibri"/>
                <a:cs typeface="Calibri"/>
              </a:rPr>
              <a:t>Local exclusion criteria to align with BAD telederm guidance</a:t>
            </a:r>
          </a:p>
          <a:p>
            <a:pPr>
              <a:buFont typeface="Arial"/>
              <a:buChar char="•"/>
            </a:pPr>
            <a:r>
              <a:rPr lang="en-GB" sz="2800" dirty="0">
                <a:latin typeface="Arial"/>
                <a:ea typeface="Calibri"/>
                <a:cs typeface="Calibri"/>
              </a:rPr>
              <a:t>ensure providers are aware of telederm pricing guidance and HRG codes by Q1</a:t>
            </a:r>
          </a:p>
          <a:p>
            <a:pPr>
              <a:buFont typeface="Arial"/>
              <a:buChar char="•"/>
            </a:pPr>
            <a:r>
              <a:rPr lang="en-GB" sz="2800" dirty="0">
                <a:latin typeface="Arial"/>
                <a:ea typeface="Calibri"/>
                <a:cs typeface="Calibri"/>
              </a:rPr>
              <a:t>ensure primary care models have had sufficient image-taking training and direct to courses where available</a:t>
            </a:r>
          </a:p>
          <a:p>
            <a:pPr>
              <a:buFont typeface="Arial"/>
              <a:buChar char="•"/>
            </a:pPr>
            <a:r>
              <a:rPr lang="en-GB" sz="2800" dirty="0">
                <a:latin typeface="Arial"/>
                <a:ea typeface="Calibri"/>
                <a:cs typeface="Calibri"/>
              </a:rPr>
              <a:t>train healthcare staff in image review to reduce variation in onward F2F f/up</a:t>
            </a:r>
          </a:p>
          <a:p>
            <a:pPr indent="0">
              <a:buNone/>
            </a:pPr>
            <a:endParaRPr lang="en-GB" sz="2800" dirty="0">
              <a:latin typeface="Arial"/>
              <a:ea typeface="Calibri"/>
              <a:cs typeface="Calibri"/>
            </a:endParaRPr>
          </a:p>
          <a:p>
            <a:pPr>
              <a:buNone/>
            </a:pPr>
            <a:r>
              <a:rPr lang="en-GB" sz="2800" b="1" dirty="0">
                <a:latin typeface="Arial"/>
                <a:ea typeface="Calibri"/>
                <a:cs typeface="Calibri"/>
              </a:rPr>
              <a:t>Address rising referral rates, reduce inappropriate referrals and ensure rates are aligned to cancer conversion rates by Q4</a:t>
            </a:r>
          </a:p>
          <a:p>
            <a:pPr>
              <a:buFont typeface="Arial"/>
              <a:buChar char="•"/>
            </a:pPr>
            <a:r>
              <a:rPr lang="en-GB" sz="2800" dirty="0">
                <a:latin typeface="Arial"/>
                <a:ea typeface="Calibri"/>
                <a:cs typeface="Calibri"/>
              </a:rPr>
              <a:t>review variation in local referral rates and cancer conversion by Q1</a:t>
            </a:r>
          </a:p>
          <a:p>
            <a:pPr>
              <a:buFont typeface="Arial"/>
              <a:buChar char="•"/>
            </a:pPr>
            <a:r>
              <a:rPr lang="en-GB" sz="2800" dirty="0">
                <a:latin typeface="Arial"/>
                <a:ea typeface="Calibri"/>
                <a:cs typeface="Calibri"/>
              </a:rPr>
              <a:t>review 2WW vs FDS referral data to assess if current rising trends are true or due to more rapid removal of pts from the pathway</a:t>
            </a:r>
          </a:p>
          <a:p>
            <a:pPr>
              <a:buFont typeface="Arial"/>
              <a:buChar char="•"/>
            </a:pPr>
            <a:r>
              <a:rPr lang="en-GB" sz="2800" dirty="0">
                <a:latin typeface="Arial"/>
                <a:ea typeface="Calibri"/>
                <a:cs typeface="Calibri"/>
              </a:rPr>
              <a:t>complete a joint project with primary care on signs and symptoms</a:t>
            </a:r>
          </a:p>
          <a:p>
            <a:pPr>
              <a:buFont typeface="Arial"/>
              <a:buChar char="•"/>
            </a:pPr>
            <a:r>
              <a:rPr lang="en-GB" sz="2800" dirty="0">
                <a:latin typeface="Arial"/>
                <a:ea typeface="Calibri"/>
                <a:cs typeface="Calibri"/>
              </a:rPr>
              <a:t>develop GP education modules/guides</a:t>
            </a:r>
          </a:p>
          <a:p>
            <a:pPr>
              <a:buFont typeface="Arial"/>
              <a:buChar char="•"/>
            </a:pPr>
            <a:r>
              <a:rPr lang="en-GB" sz="2800" dirty="0">
                <a:latin typeface="Arial"/>
                <a:ea typeface="Calibri"/>
                <a:cs typeface="Calibri"/>
              </a:rPr>
              <a:t>assess use of A&amp;G services to ensure clear understanding of the differences between A&amp;G and USC pathways</a:t>
            </a:r>
          </a:p>
          <a:p>
            <a:pPr>
              <a:buFont typeface="Arial"/>
              <a:buChar char="•"/>
            </a:pPr>
            <a:r>
              <a:rPr lang="en-GB" sz="2800" dirty="0">
                <a:latin typeface="Arial"/>
                <a:ea typeface="Calibri"/>
                <a:cs typeface="Calibri"/>
              </a:rPr>
              <a:t>assess use of triage to refer pts appropriately to plastics rather than derm (</a:t>
            </a:r>
            <a:r>
              <a:rPr lang="en-GB" sz="2800" dirty="0" err="1">
                <a:latin typeface="Arial"/>
                <a:ea typeface="Calibri"/>
                <a:cs typeface="Calibri"/>
              </a:rPr>
              <a:t>eg</a:t>
            </a:r>
            <a:r>
              <a:rPr lang="en-GB" sz="2800" dirty="0">
                <a:latin typeface="Arial"/>
                <a:ea typeface="Calibri"/>
                <a:cs typeface="Calibri"/>
              </a:rPr>
              <a:t> large facial lesions)</a:t>
            </a:r>
          </a:p>
          <a:p>
            <a:pPr>
              <a:buFont typeface="Arial"/>
              <a:buChar char="•"/>
            </a:pPr>
            <a:r>
              <a:rPr lang="en-GB" sz="2800" dirty="0">
                <a:latin typeface="Arial"/>
                <a:ea typeface="Calibri"/>
                <a:cs typeface="Calibri"/>
              </a:rPr>
              <a:t>pilot BCC clinics in providers?</a:t>
            </a:r>
          </a:p>
          <a:p>
            <a:pPr>
              <a:buFont typeface="Arial"/>
              <a:buChar char="•"/>
            </a:pPr>
            <a:endParaRPr lang="en-GB" sz="2800" dirty="0">
              <a:latin typeface="Arial"/>
              <a:ea typeface="Calibri"/>
              <a:cs typeface="Calibri"/>
            </a:endParaRPr>
          </a:p>
          <a:p>
            <a:pPr>
              <a:buNone/>
            </a:pPr>
            <a:r>
              <a:rPr lang="en-GB" sz="2800" b="1" dirty="0">
                <a:latin typeface="Arial"/>
                <a:ea typeface="Calibri"/>
                <a:cs typeface="Calibri"/>
              </a:rPr>
              <a:t>Expand opportunities for nursing roles by Q4</a:t>
            </a:r>
          </a:p>
          <a:p>
            <a:pPr>
              <a:buFont typeface="Arial"/>
              <a:buChar char="•"/>
            </a:pPr>
            <a:r>
              <a:rPr lang="en-GB" sz="2800" dirty="0">
                <a:latin typeface="Arial"/>
                <a:ea typeface="Calibri"/>
                <a:cs typeface="Calibri"/>
              </a:rPr>
              <a:t>identify existing training courses for nurse review of images, minor ops, punch biopsy and share details on course registration</a:t>
            </a:r>
          </a:p>
          <a:p>
            <a:pPr>
              <a:buFont typeface="Arial"/>
              <a:buChar char="•"/>
            </a:pPr>
            <a:r>
              <a:rPr lang="en-GB" sz="2800" dirty="0">
                <a:latin typeface="Arial"/>
                <a:ea typeface="Calibri"/>
                <a:cs typeface="Calibri"/>
              </a:rPr>
              <a:t>include nurse roles for skin cancer as part of national Workforce Team nursing fund proposals  </a:t>
            </a:r>
          </a:p>
          <a:p>
            <a:pPr marL="0" indent="0">
              <a:buNone/>
            </a:pPr>
            <a:endParaRPr lang="en-GB" dirty="0">
              <a:latin typeface="Arial"/>
              <a:ea typeface="Calibri"/>
              <a:cs typeface="Arial"/>
            </a:endParaRPr>
          </a:p>
          <a:p>
            <a:pPr marL="0" indent="0">
              <a:buNone/>
            </a:pPr>
            <a:endParaRPr lang="en-GB" dirty="0">
              <a:latin typeface="Arial"/>
              <a:ea typeface="Calibri"/>
              <a:cs typeface="Arial"/>
            </a:endParaRPr>
          </a:p>
          <a:p>
            <a:pPr marL="0" indent="0">
              <a:buNone/>
            </a:pPr>
            <a:endParaRPr lang="en-GB" dirty="0">
              <a:latin typeface="Arial"/>
              <a:ea typeface="Calibri"/>
              <a:cs typeface="Arial"/>
            </a:endParaRPr>
          </a:p>
        </p:txBody>
      </p:sp>
    </p:spTree>
    <p:extLst>
      <p:ext uri="{BB962C8B-B14F-4D97-AF65-F5344CB8AC3E}">
        <p14:creationId xmlns:p14="http://schemas.microsoft.com/office/powerpoint/2010/main" val="395663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520527" y="9688644"/>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marL="0" marR="0" lvl="0" indent="0" algn="l" defTabSz="914400" rtl="0" eaLnBrk="1" fontAlgn="auto" latinLnBrk="0" hangingPunct="1">
              <a:lnSpc>
                <a:spcPts val="3080"/>
              </a:lnSpc>
              <a:spcBef>
                <a:spcPts val="0"/>
              </a:spcBef>
              <a:spcAft>
                <a:spcPts val="0"/>
              </a:spcAft>
              <a:buClrTx/>
              <a:buSzTx/>
              <a:buFontTx/>
              <a:buNone/>
              <a:tabLst/>
              <a:defRPr/>
            </a:pPr>
            <a:r>
              <a:rPr kumimoji="0" lang="en-US" sz="2199" b="1" i="0" u="none" strike="noStrike" kern="1200" cap="none" spc="0" normalizeH="0" baseline="0" noProof="0">
                <a:ln>
                  <a:noFill/>
                </a:ln>
                <a:solidFill>
                  <a:srgbClr val="FFFFFF"/>
                </a:solidFill>
                <a:effectLst/>
                <a:uLnTx/>
                <a:uFillTx/>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971550" y="517526"/>
            <a:ext cx="12954000" cy="1143000"/>
          </a:xfrm>
        </p:spPr>
        <p:txBody>
          <a:bodyPr/>
          <a:lstStyle/>
          <a:p>
            <a:pPr algn="l"/>
            <a:r>
              <a:rPr lang="en-GB" b="1" dirty="0">
                <a:latin typeface="Arial"/>
                <a:cs typeface="Arial"/>
              </a:rPr>
              <a:t>What do we already have in SWAG? (1/ 2)</a:t>
            </a:r>
          </a:p>
          <a:p>
            <a:pPr algn="l"/>
            <a:endParaRPr lang="en-GB" b="1" dirty="0">
              <a:latin typeface="Arial"/>
              <a:cs typeface="Arial"/>
            </a:endParaRPr>
          </a:p>
        </p:txBody>
      </p:sp>
      <p:sp>
        <p:nvSpPr>
          <p:cNvPr id="6" name="Content Placeholder 5">
            <a:extLst>
              <a:ext uri="{FF2B5EF4-FFF2-40B4-BE49-F238E27FC236}">
                <a16:creationId xmlns:a16="http://schemas.microsoft.com/office/drawing/2014/main" id="{6404C158-4076-73DC-15E8-35A41D42948F}"/>
              </a:ext>
            </a:extLst>
          </p:cNvPr>
          <p:cNvSpPr>
            <a:spLocks noGrp="1"/>
          </p:cNvSpPr>
          <p:nvPr>
            <p:ph idx="1"/>
          </p:nvPr>
        </p:nvSpPr>
        <p:spPr>
          <a:xfrm>
            <a:off x="457200" y="1600200"/>
            <a:ext cx="17096524" cy="7810500"/>
          </a:xfrm>
        </p:spPr>
        <p:txBody>
          <a:bodyPr vert="horz" lIns="91440" tIns="45720" rIns="91440" bIns="45720" rtlCol="0" anchor="t">
            <a:normAutofit/>
          </a:bodyPr>
          <a:lstStyle/>
          <a:p>
            <a:pPr marL="0" indent="0">
              <a:buNone/>
            </a:pPr>
            <a:endParaRPr lang="en-GB" dirty="0">
              <a:latin typeface="Arial"/>
              <a:ea typeface="Calibri"/>
              <a:cs typeface="Arial"/>
            </a:endParaRPr>
          </a:p>
          <a:p>
            <a:pPr marL="0" indent="0">
              <a:buNone/>
            </a:pPr>
            <a:endParaRPr lang="en-GB" dirty="0">
              <a:latin typeface="Arial"/>
              <a:ea typeface="Calibri"/>
              <a:cs typeface="Arial"/>
            </a:endParaRPr>
          </a:p>
        </p:txBody>
      </p:sp>
      <p:pic>
        <p:nvPicPr>
          <p:cNvPr id="8" name="Picture 7" descr="Part of One Gloucestershire">
            <a:extLst>
              <a:ext uri="{FF2B5EF4-FFF2-40B4-BE49-F238E27FC236}">
                <a16:creationId xmlns:a16="http://schemas.microsoft.com/office/drawing/2014/main" id="{9F9DE7BE-DD14-152B-788E-7196A03FC697}"/>
              </a:ext>
            </a:extLst>
          </p:cNvPr>
          <p:cNvPicPr>
            <a:picLocks noChangeAspect="1"/>
          </p:cNvPicPr>
          <p:nvPr/>
        </p:nvPicPr>
        <p:blipFill>
          <a:blip r:embed="rId4"/>
          <a:stretch>
            <a:fillRect/>
          </a:stretch>
        </p:blipFill>
        <p:spPr>
          <a:xfrm>
            <a:off x="971553" y="1600273"/>
            <a:ext cx="3357557" cy="803049"/>
          </a:xfrm>
          <a:prstGeom prst="rect">
            <a:avLst/>
          </a:prstGeom>
        </p:spPr>
      </p:pic>
      <p:sp>
        <p:nvSpPr>
          <p:cNvPr id="9" name="TextBox 8">
            <a:extLst>
              <a:ext uri="{FF2B5EF4-FFF2-40B4-BE49-F238E27FC236}">
                <a16:creationId xmlns:a16="http://schemas.microsoft.com/office/drawing/2014/main" id="{59E4F5A6-F3EC-F8CE-475C-AF6BBA88B6B1}"/>
              </a:ext>
            </a:extLst>
          </p:cNvPr>
          <p:cNvSpPr txBox="1"/>
          <p:nvPr/>
        </p:nvSpPr>
        <p:spPr>
          <a:xfrm>
            <a:off x="157162" y="3043238"/>
            <a:ext cx="17830800"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Arial"/>
                <a:cs typeface="Segoe UI"/>
              </a:rPr>
              <a:t>Primary care </a:t>
            </a:r>
            <a:r>
              <a:rPr lang="en-GB" sz="2400" dirty="0" err="1">
                <a:latin typeface="Arial"/>
                <a:cs typeface="Segoe UI"/>
              </a:rPr>
              <a:t>dermoscopy</a:t>
            </a:r>
            <a:r>
              <a:rPr lang="en-GB" sz="2400" dirty="0">
                <a:latin typeface="Arial"/>
                <a:cs typeface="Segoe UI"/>
              </a:rPr>
              <a:t> well-established with training and provision of scopes. This remains the main model supplemented by hubs for USC-referred patients at Gloucester and Cheltenham along the lines of the UH Plymouth model launched Jan 2023. Evaluation last year noted that 100% referrals went through this model with 42% re-routed from USC including low risk BCCs going direct to surgery. The report highlighted 37% of referrals were triaged either back to GP, straight to surgery (low risk BCC), or to an urgent or routine dermatology appointment (non-cancer). This created additional cancer clinic capacity but put additional pressure on the non-cancer dermatology service requiring a shift of resource.</a:t>
            </a:r>
            <a:r>
              <a:rPr lang="en-US" sz="2400" dirty="0">
                <a:latin typeface="Arial"/>
                <a:cs typeface="Segoe UI"/>
              </a:rPr>
              <a:t>​</a:t>
            </a:r>
          </a:p>
          <a:p>
            <a:r>
              <a:rPr lang="en-GB" sz="2400" dirty="0">
                <a:latin typeface="Arial"/>
                <a:cs typeface="Segoe UI"/>
              </a:rPr>
              <a:t>​</a:t>
            </a:r>
          </a:p>
          <a:p>
            <a:r>
              <a:rPr lang="en-GB" sz="2400" dirty="0">
                <a:latin typeface="Arial"/>
                <a:cs typeface="Segoe UI"/>
              </a:rPr>
              <a:t>Whilst saving consultant time, additional hospital-based imaging appointments were made with most patients having to attend one of the sites twice (imaging then a further acute appointment at a non-cancer or cancer clinic). The model only discharged 7.5% back to the GP though this may be due to the existing primary care </a:t>
            </a:r>
            <a:r>
              <a:rPr lang="en-GB" sz="2400" dirty="0" err="1">
                <a:latin typeface="Arial"/>
                <a:cs typeface="Segoe UI"/>
              </a:rPr>
              <a:t>dermoscopy</a:t>
            </a:r>
            <a:r>
              <a:rPr lang="en-GB" sz="2400" dirty="0">
                <a:latin typeface="Arial"/>
                <a:cs typeface="Segoe UI"/>
              </a:rPr>
              <a:t> showing increased quality at the pre-referral stage. ​</a:t>
            </a:r>
          </a:p>
          <a:p>
            <a:r>
              <a:rPr lang="en-GB" sz="2400" dirty="0">
                <a:latin typeface="Arial"/>
                <a:cs typeface="Segoe UI"/>
              </a:rPr>
              <a:t>​</a:t>
            </a:r>
          </a:p>
          <a:p>
            <a:r>
              <a:rPr lang="en-GB" sz="2400" dirty="0">
                <a:latin typeface="Arial"/>
                <a:cs typeface="Segoe UI"/>
              </a:rPr>
              <a:t>With better quality imaging coming with referrals, the number of imaging appointments required would reduce. This together with increased diversion to ENT/max-fax and expansion of BCC clinics would enhance the model's benefits. Use of AI as a clinical assessment device could also reduce review times. The pilot has been extended to take account of these changes and further evaluation proposed.</a:t>
            </a:r>
            <a:r>
              <a:rPr lang="en-US" sz="2400" dirty="0">
                <a:latin typeface="Arial"/>
                <a:cs typeface="Segoe UI"/>
              </a:rPr>
              <a:t>​</a:t>
            </a:r>
          </a:p>
        </p:txBody>
      </p:sp>
    </p:spTree>
    <p:extLst>
      <p:ext uri="{BB962C8B-B14F-4D97-AF65-F5344CB8AC3E}">
        <p14:creationId xmlns:p14="http://schemas.microsoft.com/office/powerpoint/2010/main" val="51872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520527" y="9688644"/>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4"/>
            <a:stretch>
              <a:fillRect t="-4025" r="-454" b="-2069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marL="0" marR="0" lvl="0" indent="0" algn="l" defTabSz="914400" rtl="0" eaLnBrk="1" fontAlgn="auto" latinLnBrk="0" hangingPunct="1">
              <a:lnSpc>
                <a:spcPts val="3080"/>
              </a:lnSpc>
              <a:spcBef>
                <a:spcPts val="0"/>
              </a:spcBef>
              <a:spcAft>
                <a:spcPts val="0"/>
              </a:spcAft>
              <a:buClrTx/>
              <a:buSzTx/>
              <a:buFontTx/>
              <a:buNone/>
              <a:tabLst/>
              <a:defRPr/>
            </a:pPr>
            <a:r>
              <a:rPr kumimoji="0" lang="en-US" sz="2199" b="1" i="0" u="none" strike="noStrike" kern="1200" cap="none" spc="0" normalizeH="0" baseline="0" noProof="0">
                <a:ln>
                  <a:noFill/>
                </a:ln>
                <a:solidFill>
                  <a:srgbClr val="FFFFFF"/>
                </a:solidFill>
                <a:effectLst/>
                <a:uLnTx/>
                <a:uFillTx/>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114425" y="517526"/>
            <a:ext cx="12954000" cy="1143000"/>
          </a:xfrm>
        </p:spPr>
        <p:txBody>
          <a:bodyPr/>
          <a:lstStyle/>
          <a:p>
            <a:pPr algn="l"/>
            <a:r>
              <a:rPr lang="en-GB" b="1">
                <a:latin typeface="Arial"/>
                <a:cs typeface="Arial"/>
              </a:rPr>
              <a:t>What do we already have in SWAG? (2/2)</a:t>
            </a:r>
          </a:p>
          <a:p>
            <a:pPr algn="l"/>
            <a:endParaRPr lang="en-GB" b="1">
              <a:latin typeface="Arial"/>
              <a:cs typeface="Arial"/>
            </a:endParaRPr>
          </a:p>
        </p:txBody>
      </p:sp>
      <p:sp>
        <p:nvSpPr>
          <p:cNvPr id="6" name="Content Placeholder 5">
            <a:extLst>
              <a:ext uri="{FF2B5EF4-FFF2-40B4-BE49-F238E27FC236}">
                <a16:creationId xmlns:a16="http://schemas.microsoft.com/office/drawing/2014/main" id="{6404C158-4076-73DC-15E8-35A41D42948F}"/>
              </a:ext>
            </a:extLst>
          </p:cNvPr>
          <p:cNvSpPr>
            <a:spLocks noGrp="1"/>
          </p:cNvSpPr>
          <p:nvPr>
            <p:ph idx="1"/>
          </p:nvPr>
        </p:nvSpPr>
        <p:spPr>
          <a:xfrm>
            <a:off x="457200" y="1600200"/>
            <a:ext cx="17096524" cy="7810500"/>
          </a:xfrm>
        </p:spPr>
        <p:txBody>
          <a:bodyPr vert="horz" lIns="91440" tIns="45720" rIns="91440" bIns="45720" rtlCol="0" anchor="t">
            <a:normAutofit/>
          </a:bodyPr>
          <a:lstStyle/>
          <a:p>
            <a:pPr marL="0" indent="0">
              <a:buNone/>
            </a:pPr>
            <a:endParaRPr lang="en-GB">
              <a:latin typeface="Arial"/>
              <a:ea typeface="Calibri"/>
              <a:cs typeface="Arial"/>
            </a:endParaRPr>
          </a:p>
          <a:p>
            <a:pPr marL="0" indent="0">
              <a:buNone/>
            </a:pPr>
            <a:endParaRPr lang="en-GB">
              <a:latin typeface="Arial"/>
              <a:ea typeface="Calibri"/>
              <a:cs typeface="Arial"/>
            </a:endParaRPr>
          </a:p>
        </p:txBody>
      </p:sp>
      <p:pic>
        <p:nvPicPr>
          <p:cNvPr id="10" name="Picture 9" descr="OurSomerset_Trial_Turq">
            <a:extLst>
              <a:ext uri="{FF2B5EF4-FFF2-40B4-BE49-F238E27FC236}">
                <a16:creationId xmlns:a16="http://schemas.microsoft.com/office/drawing/2014/main" id="{5A0E3D19-4917-2778-CF21-B2ED042CE09F}"/>
              </a:ext>
            </a:extLst>
          </p:cNvPr>
          <p:cNvPicPr>
            <a:picLocks noChangeAspect="1"/>
          </p:cNvPicPr>
          <p:nvPr/>
        </p:nvPicPr>
        <p:blipFill>
          <a:blip r:embed="rId5"/>
          <a:srcRect t="12992" r="-348" b="-13706"/>
          <a:stretch/>
        </p:blipFill>
        <p:spPr>
          <a:xfrm>
            <a:off x="981091" y="1225522"/>
            <a:ext cx="3214737" cy="1580580"/>
          </a:xfrm>
          <a:prstGeom prst="rect">
            <a:avLst/>
          </a:prstGeom>
        </p:spPr>
      </p:pic>
      <p:sp>
        <p:nvSpPr>
          <p:cNvPr id="11" name="TextBox 10">
            <a:extLst>
              <a:ext uri="{FF2B5EF4-FFF2-40B4-BE49-F238E27FC236}">
                <a16:creationId xmlns:a16="http://schemas.microsoft.com/office/drawing/2014/main" id="{681B2003-1A10-95AE-EFE7-702BF2EDFD10}"/>
              </a:ext>
            </a:extLst>
          </p:cNvPr>
          <p:cNvSpPr txBox="1"/>
          <p:nvPr/>
        </p:nvSpPr>
        <p:spPr>
          <a:xfrm>
            <a:off x="1114425" y="2345204"/>
            <a:ext cx="16716375"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Arial"/>
              </a:rPr>
              <a:t>Primary care hubs are in place with an image capture service launched in January this year at Taunton for USC referrals with Yeovil on board in September.  An AI pilot with Skin Analytics launched in June but currently only one clinic/ week – early data suggests c20% patients were discharged via AI triage albeit a small sample so far.  AI has been recently extended to Yeovil launching in October.  A&amp;G using Cinapsis is in place but needs to extend to USC referrals though training is in place via medical illustrators from UHBW to improve image quality</a:t>
            </a:r>
            <a:r>
              <a:rPr lang="en-US" sz="2400" dirty="0">
                <a:latin typeface="Arial"/>
                <a:cs typeface="Arial"/>
              </a:rPr>
              <a:t>​</a:t>
            </a:r>
            <a:endParaRPr lang="en-US" dirty="0"/>
          </a:p>
        </p:txBody>
      </p:sp>
      <p:pic>
        <p:nvPicPr>
          <p:cNvPr id="13" name="Picture 12" descr="NHS BNSSG ICB">
            <a:extLst>
              <a:ext uri="{FF2B5EF4-FFF2-40B4-BE49-F238E27FC236}">
                <a16:creationId xmlns:a16="http://schemas.microsoft.com/office/drawing/2014/main" id="{F6298E8D-E479-2A44-AEA0-601F7D9AA3B1}"/>
              </a:ext>
            </a:extLst>
          </p:cNvPr>
          <p:cNvPicPr>
            <a:picLocks noChangeAspect="1"/>
          </p:cNvPicPr>
          <p:nvPr/>
        </p:nvPicPr>
        <p:blipFill rotWithShape="1">
          <a:blip r:embed="rId6"/>
          <a:srcRect t="-10668" b="-5931"/>
          <a:stretch/>
        </p:blipFill>
        <p:spPr>
          <a:xfrm>
            <a:off x="1252600" y="4594378"/>
            <a:ext cx="2943228" cy="1367471"/>
          </a:xfrm>
          <a:prstGeom prst="rect">
            <a:avLst/>
          </a:prstGeom>
        </p:spPr>
      </p:pic>
      <p:sp>
        <p:nvSpPr>
          <p:cNvPr id="14" name="TextBox 13">
            <a:extLst>
              <a:ext uri="{FF2B5EF4-FFF2-40B4-BE49-F238E27FC236}">
                <a16:creationId xmlns:a16="http://schemas.microsoft.com/office/drawing/2014/main" id="{4CAED2A3-CD21-C62F-5771-DEA46D4B8DD1}"/>
              </a:ext>
            </a:extLst>
          </p:cNvPr>
          <p:cNvSpPr txBox="1"/>
          <p:nvPr/>
        </p:nvSpPr>
        <p:spPr>
          <a:xfrm>
            <a:off x="1133050" y="6058583"/>
            <a:ext cx="165592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latin typeface="Arial"/>
              </a:rPr>
              <a:t>Participating PCN sites have been capturing dermoscopic images of skin lesions in HCA-run clinics ahead of referral to UHBW or NBT.  11 PCNs from BNSSG's 20 PCNs are now participating.  This is working well and a 24-week pilot report has detailed results, lessons learned, and costs for equipment, training and workforce. </a:t>
            </a:r>
            <a:endParaRPr lang="en-US" sz="2400" dirty="0">
              <a:latin typeface="Arial"/>
              <a:cs typeface="Arial"/>
            </a:endParaRPr>
          </a:p>
        </p:txBody>
      </p:sp>
      <p:pic>
        <p:nvPicPr>
          <p:cNvPr id="8" name="Picture 7">
            <a:extLst>
              <a:ext uri="{FF2B5EF4-FFF2-40B4-BE49-F238E27FC236}">
                <a16:creationId xmlns:a16="http://schemas.microsoft.com/office/drawing/2014/main" id="{EBFE6518-63BF-80D3-BEBE-DDBEEA2D7F2E}"/>
              </a:ext>
            </a:extLst>
          </p:cNvPr>
          <p:cNvPicPr>
            <a:picLocks noChangeAspect="1"/>
          </p:cNvPicPr>
          <p:nvPr/>
        </p:nvPicPr>
        <p:blipFill>
          <a:blip r:embed="rId7"/>
          <a:stretch>
            <a:fillRect/>
          </a:stretch>
        </p:blipFill>
        <p:spPr>
          <a:xfrm>
            <a:off x="1133050" y="7416814"/>
            <a:ext cx="10544175" cy="2181225"/>
          </a:xfrm>
          <a:prstGeom prst="rect">
            <a:avLst/>
          </a:prstGeom>
        </p:spPr>
      </p:pic>
    </p:spTree>
    <p:extLst>
      <p:ext uri="{BB962C8B-B14F-4D97-AF65-F5344CB8AC3E}">
        <p14:creationId xmlns:p14="http://schemas.microsoft.com/office/powerpoint/2010/main" val="3895547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3EDF9"/>
        </a:solidFill>
        <a:effectLst/>
      </p:bgPr>
    </p:bg>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endParaRPr lang="en-GB"/>
          </a:p>
        </p:txBody>
      </p:sp>
      <p:sp>
        <p:nvSpPr>
          <p:cNvPr id="3" name="Freeform 3"/>
          <p:cNvSpPr/>
          <p:nvPr/>
        </p:nvSpPr>
        <p:spPr>
          <a:xfrm>
            <a:off x="-5520527" y="9688644"/>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endParaRPr lang="en-GB"/>
          </a:p>
        </p:txBody>
      </p:sp>
      <p:sp>
        <p:nvSpPr>
          <p:cNvPr id="4" name="TextBox 4"/>
          <p:cNvSpPr txBox="1"/>
          <p:nvPr/>
        </p:nvSpPr>
        <p:spPr>
          <a:xfrm>
            <a:off x="162776" y="9785378"/>
            <a:ext cx="17096524" cy="420320"/>
          </a:xfrm>
          <a:prstGeom prst="rect">
            <a:avLst/>
          </a:prstGeom>
        </p:spPr>
        <p:txBody>
          <a:bodyPr lIns="0" tIns="0" rIns="0" bIns="0" rtlCol="0" anchor="t">
            <a:spAutoFit/>
          </a:bodyPr>
          <a:lstStyle/>
          <a:p>
            <a:pPr algn="l">
              <a:lnSpc>
                <a:spcPts val="3080"/>
              </a:lnSpc>
            </a:pPr>
            <a:r>
              <a:rPr lang="en-US" sz="2199" b="1">
                <a:solidFill>
                  <a:srgbClr val="FFFFFF"/>
                </a:solidFill>
                <a:latin typeface="Arial Bold"/>
                <a:ea typeface="Arial Bold"/>
                <a:cs typeface="Arial Bold"/>
                <a:sym typeface="Arial Bold"/>
              </a:rPr>
              <a:t>Connecting and Empowering the Delivery of Cancer Care Across SWAG Communities</a:t>
            </a:r>
          </a:p>
        </p:txBody>
      </p:sp>
      <p:sp>
        <p:nvSpPr>
          <p:cNvPr id="8" name="Title 4">
            <a:extLst>
              <a:ext uri="{FF2B5EF4-FFF2-40B4-BE49-F238E27FC236}">
                <a16:creationId xmlns:a16="http://schemas.microsoft.com/office/drawing/2014/main" id="{AB557337-02EB-07DB-5139-484B432A9370}"/>
              </a:ext>
            </a:extLst>
          </p:cNvPr>
          <p:cNvSpPr txBox="1">
            <a:spLocks/>
          </p:cNvSpPr>
          <p:nvPr/>
        </p:nvSpPr>
        <p:spPr>
          <a:xfrm>
            <a:off x="457200" y="1176999"/>
            <a:ext cx="1295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a:t> </a:t>
            </a:r>
          </a:p>
        </p:txBody>
      </p:sp>
      <p:pic>
        <p:nvPicPr>
          <p:cNvPr id="10" name="Picture 9">
            <a:extLst>
              <a:ext uri="{FF2B5EF4-FFF2-40B4-BE49-F238E27FC236}">
                <a16:creationId xmlns:a16="http://schemas.microsoft.com/office/drawing/2014/main" id="{3852F924-F395-40BE-49B2-653F3B562741}"/>
              </a:ext>
            </a:extLst>
          </p:cNvPr>
          <p:cNvPicPr>
            <a:picLocks noChangeAspect="1"/>
          </p:cNvPicPr>
          <p:nvPr/>
        </p:nvPicPr>
        <p:blipFill>
          <a:blip r:embed="rId4"/>
          <a:stretch>
            <a:fillRect/>
          </a:stretch>
        </p:blipFill>
        <p:spPr>
          <a:xfrm>
            <a:off x="563374" y="779747"/>
            <a:ext cx="10637713" cy="8499840"/>
          </a:xfrm>
          <a:prstGeom prst="rect">
            <a:avLst/>
          </a:prstGeom>
        </p:spPr>
      </p:pic>
      <p:sp>
        <p:nvSpPr>
          <p:cNvPr id="7" name="Title 6">
            <a:extLst>
              <a:ext uri="{FF2B5EF4-FFF2-40B4-BE49-F238E27FC236}">
                <a16:creationId xmlns:a16="http://schemas.microsoft.com/office/drawing/2014/main" id="{4B3CF359-9D6F-BC9E-8ECC-322B14D526F8}"/>
              </a:ext>
            </a:extLst>
          </p:cNvPr>
          <p:cNvSpPr>
            <a:spLocks noGrp="1"/>
          </p:cNvSpPr>
          <p:nvPr>
            <p:ph type="title"/>
          </p:nvPr>
        </p:nvSpPr>
        <p:spPr>
          <a:xfrm>
            <a:off x="4040659" y="212854"/>
            <a:ext cx="8229600" cy="1143000"/>
          </a:xfrm>
        </p:spPr>
        <p:txBody>
          <a:bodyPr/>
          <a:lstStyle/>
          <a:p>
            <a:pPr algn="l"/>
            <a:r>
              <a:rPr lang="en-GB" sz="4000" b="1">
                <a:cs typeface="Calibri"/>
              </a:rPr>
              <a:t>SWAG CA geographic coverage </a:t>
            </a:r>
            <a:endParaRPr lang="en-US" sz="2400">
              <a:cs typeface="Calibri"/>
            </a:endParaRPr>
          </a:p>
          <a:p>
            <a:endParaRPr lang="en-US">
              <a:cs typeface="Calibri"/>
            </a:endParaRPr>
          </a:p>
        </p:txBody>
      </p:sp>
      <p:sp>
        <p:nvSpPr>
          <p:cNvPr id="12" name="TextBox 11">
            <a:extLst>
              <a:ext uri="{FF2B5EF4-FFF2-40B4-BE49-F238E27FC236}">
                <a16:creationId xmlns:a16="http://schemas.microsoft.com/office/drawing/2014/main" id="{68D57F3D-6976-74F2-67D4-21F4EAE92B87}"/>
              </a:ext>
            </a:extLst>
          </p:cNvPr>
          <p:cNvSpPr txBox="1"/>
          <p:nvPr/>
        </p:nvSpPr>
        <p:spPr>
          <a:xfrm>
            <a:off x="11970607" y="2502243"/>
            <a:ext cx="5884905"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cs typeface="Calibri"/>
              </a:rPr>
              <a:t>BSW covers a large area with a dispersed geography.  </a:t>
            </a:r>
            <a:endParaRPr lang="en-US" dirty="0"/>
          </a:p>
          <a:p>
            <a:r>
              <a:rPr lang="en-US" sz="3200" dirty="0">
                <a:cs typeface="Calibri"/>
              </a:rPr>
              <a:t>We need to consider how teledermatology services will serve communities where the nearest specialist service is some distance away.</a:t>
            </a:r>
            <a:endParaRPr lang="en-US" dirty="0"/>
          </a:p>
        </p:txBody>
      </p:sp>
      <p:cxnSp>
        <p:nvCxnSpPr>
          <p:cNvPr id="14" name="Straight Arrow Connector 13">
            <a:extLst>
              <a:ext uri="{FF2B5EF4-FFF2-40B4-BE49-F238E27FC236}">
                <a16:creationId xmlns:a16="http://schemas.microsoft.com/office/drawing/2014/main" id="{C8535EDA-005B-4DCE-874A-91D63BF9D7A0}"/>
              </a:ext>
            </a:extLst>
          </p:cNvPr>
          <p:cNvCxnSpPr/>
          <p:nvPr/>
        </p:nvCxnSpPr>
        <p:spPr>
          <a:xfrm flipH="1" flipV="1">
            <a:off x="6948361" y="5465549"/>
            <a:ext cx="4955057" cy="5869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611EA09-3A9A-1F56-7725-E7BA9E523FF6}"/>
              </a:ext>
            </a:extLst>
          </p:cNvPr>
          <p:cNvCxnSpPr/>
          <p:nvPr/>
        </p:nvCxnSpPr>
        <p:spPr>
          <a:xfrm flipH="1" flipV="1">
            <a:off x="9717044" y="4650774"/>
            <a:ext cx="2236575" cy="8773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B00978-B16B-4EEB-BCFB-3171804DF486}"/>
              </a:ext>
            </a:extLst>
          </p:cNvPr>
          <p:cNvCxnSpPr>
            <a:cxnSpLocks/>
          </p:cNvCxnSpPr>
          <p:nvPr/>
        </p:nvCxnSpPr>
        <p:spPr>
          <a:xfrm flipH="1">
            <a:off x="9408127" y="5512657"/>
            <a:ext cx="2530043" cy="22273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Flowchart: Connector 17">
            <a:extLst>
              <a:ext uri="{FF2B5EF4-FFF2-40B4-BE49-F238E27FC236}">
                <a16:creationId xmlns:a16="http://schemas.microsoft.com/office/drawing/2014/main" id="{15641F37-2FC4-87CB-4C84-660FDFDCD929}"/>
              </a:ext>
            </a:extLst>
          </p:cNvPr>
          <p:cNvSpPr/>
          <p:nvPr/>
        </p:nvSpPr>
        <p:spPr>
          <a:xfrm>
            <a:off x="9530148" y="4355756"/>
            <a:ext cx="302741" cy="426307"/>
          </a:xfrm>
          <a:prstGeom prst="flowChartConnector">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cs typeface="Calibri"/>
              </a:rPr>
              <a:t>7</a:t>
            </a:r>
            <a:endParaRPr lang="en-US"/>
          </a:p>
        </p:txBody>
      </p:sp>
      <p:sp>
        <p:nvSpPr>
          <p:cNvPr id="20" name="TextBox 19">
            <a:extLst>
              <a:ext uri="{FF2B5EF4-FFF2-40B4-BE49-F238E27FC236}">
                <a16:creationId xmlns:a16="http://schemas.microsoft.com/office/drawing/2014/main" id="{59342E90-4AAF-06DE-463C-121A8F000E81}"/>
              </a:ext>
            </a:extLst>
          </p:cNvPr>
          <p:cNvSpPr txBox="1"/>
          <p:nvPr/>
        </p:nvSpPr>
        <p:spPr>
          <a:xfrm>
            <a:off x="9530148" y="4340311"/>
            <a:ext cx="7259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cs typeface="Calibri"/>
              </a:rPr>
              <a:t>7</a:t>
            </a:r>
          </a:p>
        </p:txBody>
      </p:sp>
    </p:spTree>
    <p:extLst>
      <p:ext uri="{BB962C8B-B14F-4D97-AF65-F5344CB8AC3E}">
        <p14:creationId xmlns:p14="http://schemas.microsoft.com/office/powerpoint/2010/main" val="2444055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795607" y="-2405432"/>
            <a:ext cx="7761014" cy="6208811"/>
          </a:xfrm>
          <a:custGeom>
            <a:avLst/>
            <a:gdLst/>
            <a:ahLst/>
            <a:cxnLst/>
            <a:rect l="l" t="t" r="r" b="b"/>
            <a:pathLst>
              <a:path w="7761014" h="6208811">
                <a:moveTo>
                  <a:pt x="0" y="0"/>
                </a:moveTo>
                <a:lnTo>
                  <a:pt x="7761014" y="0"/>
                </a:lnTo>
                <a:lnTo>
                  <a:pt x="7761014" y="6208811"/>
                </a:lnTo>
                <a:lnTo>
                  <a:pt x="0" y="620881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2322659" y="9416932"/>
            <a:ext cx="17446700" cy="2649332"/>
          </a:xfrm>
          <a:custGeom>
            <a:avLst/>
            <a:gdLst/>
            <a:ahLst/>
            <a:cxnLst/>
            <a:rect l="l" t="t" r="r" b="b"/>
            <a:pathLst>
              <a:path w="17446700" h="2649332">
                <a:moveTo>
                  <a:pt x="0" y="0"/>
                </a:moveTo>
                <a:lnTo>
                  <a:pt x="17446700" y="0"/>
                </a:lnTo>
                <a:lnTo>
                  <a:pt x="17446700" y="2649332"/>
                </a:lnTo>
                <a:lnTo>
                  <a:pt x="0" y="2649332"/>
                </a:lnTo>
                <a:lnTo>
                  <a:pt x="0" y="0"/>
                </a:lnTo>
                <a:close/>
              </a:path>
            </a:pathLst>
          </a:custGeom>
          <a:blipFill>
            <a:blip r:embed="rId3"/>
            <a:stretch>
              <a:fillRect r="-454" b="-1989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5"/>
          <p:cNvSpPr txBox="1"/>
          <p:nvPr/>
        </p:nvSpPr>
        <p:spPr>
          <a:xfrm>
            <a:off x="162776" y="9609310"/>
            <a:ext cx="17096524" cy="538416"/>
          </a:xfrm>
          <a:prstGeom prst="rect">
            <a:avLst/>
          </a:prstGeom>
        </p:spPr>
        <p:txBody>
          <a:bodyPr lIns="0" tIns="0" rIns="0" bIns="0" rtlCol="0" anchor="t">
            <a:spAutoFit/>
          </a:bodyPr>
          <a:lstStyle/>
          <a:p>
            <a:pPr marL="0" marR="0" lvl="0" indent="0" algn="l" defTabSz="914400" rtl="0" eaLnBrk="1" fontAlgn="auto" latinLnBrk="0" hangingPunct="1">
              <a:lnSpc>
                <a:spcPts val="3920"/>
              </a:lnSpc>
              <a:spcBef>
                <a:spcPts val="0"/>
              </a:spcBef>
              <a:spcAft>
                <a:spcPts val="0"/>
              </a:spcAft>
              <a:buClrTx/>
              <a:buSzTx/>
              <a:buFontTx/>
              <a:buNone/>
              <a:tabLst/>
              <a:defRPr/>
            </a:pPr>
            <a:r>
              <a:rPr kumimoji="0" lang="en-US" sz="2799" b="1" i="0" u="none" strike="noStrike" kern="1200" cap="none" spc="0" normalizeH="0" baseline="0" noProof="0">
                <a:ln>
                  <a:noFill/>
                </a:ln>
                <a:solidFill>
                  <a:srgbClr val="FFFFFF"/>
                </a:solidFill>
                <a:effectLst/>
                <a:uLnTx/>
                <a:uFillTx/>
                <a:latin typeface="Arial Bold"/>
                <a:ea typeface="Arial Bold"/>
                <a:cs typeface="Arial Bold"/>
                <a:sym typeface="Arial Bold"/>
              </a:rPr>
              <a:t>Connecting and Empowering the Delivery of Cancer Care Across SWAG Communities</a:t>
            </a:r>
          </a:p>
        </p:txBody>
      </p:sp>
      <p:sp>
        <p:nvSpPr>
          <p:cNvPr id="8" name="Title 1">
            <a:extLst>
              <a:ext uri="{FF2B5EF4-FFF2-40B4-BE49-F238E27FC236}">
                <a16:creationId xmlns:a16="http://schemas.microsoft.com/office/drawing/2014/main" id="{900B26A3-98A1-41A8-8126-F5D1FB05601B}"/>
              </a:ext>
            </a:extLst>
          </p:cNvPr>
          <p:cNvSpPr txBox="1">
            <a:spLocks/>
          </p:cNvSpPr>
          <p:nvPr/>
        </p:nvSpPr>
        <p:spPr>
          <a:xfrm>
            <a:off x="4150343" y="2271631"/>
            <a:ext cx="9101489" cy="604209"/>
          </a:xfrm>
          <a:prstGeom prst="rect">
            <a:avLst/>
          </a:prstGeom>
        </p:spPr>
        <p:txBody>
          <a:bodyPr>
            <a:normAutofit fontScale="52500" lnSpcReduction="20000"/>
          </a:bodyPr>
          <a:lstStyle>
            <a:defPPr>
              <a:defRPr lang="en-US"/>
            </a:defPPr>
            <a:lvl1pPr marL="0" algn="l" defTabSz="1371600" rtl="0" eaLnBrk="1" latinLnBrk="0" hangingPunct="1">
              <a:spcBef>
                <a:spcPct val="0"/>
              </a:spcBef>
              <a:buNone/>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GB" sz="7200">
                <a:solidFill>
                  <a:srgbClr val="0070C0"/>
                </a:solidFill>
                <a:latin typeface="Arial"/>
                <a:cs typeface="Arial"/>
              </a:rPr>
              <a:t>BSW tele-dermatology</a:t>
            </a:r>
            <a:r>
              <a:rPr lang="en-GB" sz="7200">
                <a:latin typeface="Arial"/>
                <a:cs typeface="Arial"/>
              </a:rPr>
              <a:t> </a:t>
            </a:r>
            <a:endParaRPr lang="en-GB" sz="7200">
              <a:latin typeface="Arial"/>
              <a:ea typeface="Calibri Light"/>
              <a:cs typeface="Arial"/>
            </a:endParaRPr>
          </a:p>
        </p:txBody>
      </p:sp>
      <p:pic>
        <p:nvPicPr>
          <p:cNvPr id="9" name="Picture 8" descr="A person holding a magnifying glass&#10;&#10;Description automatically generated">
            <a:extLst>
              <a:ext uri="{FF2B5EF4-FFF2-40B4-BE49-F238E27FC236}">
                <a16:creationId xmlns:a16="http://schemas.microsoft.com/office/drawing/2014/main" id="{D19661E9-9C91-07DE-DB34-F7F45C367BFE}"/>
              </a:ext>
            </a:extLst>
          </p:cNvPr>
          <p:cNvPicPr>
            <a:picLocks noChangeAspect="1"/>
          </p:cNvPicPr>
          <p:nvPr/>
        </p:nvPicPr>
        <p:blipFill>
          <a:blip r:embed="rId4"/>
          <a:stretch>
            <a:fillRect/>
          </a:stretch>
        </p:blipFill>
        <p:spPr>
          <a:xfrm>
            <a:off x="7143750" y="3457575"/>
            <a:ext cx="4000500" cy="3971925"/>
          </a:xfrm>
          <a:prstGeom prst="rect">
            <a:avLst/>
          </a:prstGeom>
        </p:spPr>
      </p:pic>
      <p:sp>
        <p:nvSpPr>
          <p:cNvPr id="11" name="Subtitle 2">
            <a:extLst>
              <a:ext uri="{FF2B5EF4-FFF2-40B4-BE49-F238E27FC236}">
                <a16:creationId xmlns:a16="http://schemas.microsoft.com/office/drawing/2014/main" id="{7D5109F6-7496-FD3B-3345-05D20774783C}"/>
              </a:ext>
            </a:extLst>
          </p:cNvPr>
          <p:cNvSpPr txBox="1">
            <a:spLocks/>
          </p:cNvSpPr>
          <p:nvPr/>
        </p:nvSpPr>
        <p:spPr>
          <a:xfrm>
            <a:off x="2514599" y="7423451"/>
            <a:ext cx="13716000" cy="2483643"/>
          </a:xfrm>
          <a:prstGeom prst="rect">
            <a:avLst/>
          </a:prstGeom>
        </p:spPr>
        <p:txBody>
          <a:bodyPr vert="horz" lIns="137160" tIns="68580" rIns="137160" bIns="68580" rtlCol="0" anchor="t">
            <a:normAutofit/>
          </a:bodyPr>
          <a:lstStyle>
            <a:defPPr>
              <a:defRPr lang="en-US"/>
            </a:defPPr>
            <a:lvl1pPr marL="0" indent="-3429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1pPr>
            <a:lvl2pPr marL="685800" indent="-28575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2pPr>
            <a:lvl3pPr marL="13716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20574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2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4290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1148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8006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486400" indent="-228600" algn="l" defTabSz="1371600"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indent="0" algn="ctr">
              <a:buNone/>
            </a:pPr>
            <a:r>
              <a:rPr lang="en-GB" sz="5400">
                <a:solidFill>
                  <a:srgbClr val="0070C0"/>
                </a:solidFill>
                <a:latin typeface="Arial"/>
                <a:cs typeface="Arial"/>
              </a:rPr>
              <a:t>Options appraisal – the results</a:t>
            </a:r>
            <a:endParaRPr lang="en-US">
              <a:ea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722076" y="-1613711"/>
            <a:ext cx="5338051" cy="4270441"/>
          </a:xfrm>
          <a:custGeom>
            <a:avLst/>
            <a:gdLst/>
            <a:ahLst/>
            <a:cxnLst/>
            <a:rect l="l" t="t" r="r" b="b"/>
            <a:pathLst>
              <a:path w="5338051" h="4270441">
                <a:moveTo>
                  <a:pt x="0" y="0"/>
                </a:moveTo>
                <a:lnTo>
                  <a:pt x="5338051" y="0"/>
                </a:lnTo>
                <a:lnTo>
                  <a:pt x="5338051" y="4270441"/>
                </a:lnTo>
                <a:lnTo>
                  <a:pt x="0" y="4270441"/>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5820564" y="10288719"/>
            <a:ext cx="17451526" cy="2547513"/>
          </a:xfrm>
          <a:custGeom>
            <a:avLst/>
            <a:gdLst/>
            <a:ahLst/>
            <a:cxnLst/>
            <a:rect l="l" t="t" r="r" b="b"/>
            <a:pathLst>
              <a:path w="17451526" h="2547513">
                <a:moveTo>
                  <a:pt x="0" y="0"/>
                </a:moveTo>
                <a:lnTo>
                  <a:pt x="17451527" y="0"/>
                </a:lnTo>
                <a:lnTo>
                  <a:pt x="17451527" y="2547512"/>
                </a:lnTo>
                <a:lnTo>
                  <a:pt x="0" y="2547512"/>
                </a:lnTo>
                <a:lnTo>
                  <a:pt x="0" y="0"/>
                </a:lnTo>
                <a:close/>
              </a:path>
            </a:pathLst>
          </a:custGeom>
          <a:blipFill>
            <a:blip r:embed="rId3"/>
            <a:stretch>
              <a:fillRect t="-4025" r="-454" b="-20693"/>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134201" y="10428316"/>
            <a:ext cx="17096524" cy="362343"/>
          </a:xfrm>
          <a:prstGeom prst="rect">
            <a:avLst/>
          </a:prstGeom>
        </p:spPr>
        <p:txBody>
          <a:bodyPr wrap="square" lIns="0" tIns="0" rIns="0" bIns="0" rtlCol="0" anchor="t">
            <a:spAutoFit/>
          </a:bodyPr>
          <a:lstStyle/>
          <a:p>
            <a:pPr marL="0" marR="0" lvl="0" indent="0" algn="l" defTabSz="914400" rtl="0" eaLnBrk="1" fontAlgn="auto" latinLnBrk="0" hangingPunct="1">
              <a:lnSpc>
                <a:spcPts val="3080"/>
              </a:lnSpc>
              <a:spcBef>
                <a:spcPts val="0"/>
              </a:spcBef>
              <a:spcAft>
                <a:spcPts val="0"/>
              </a:spcAft>
              <a:buClrTx/>
              <a:buSzTx/>
              <a:buFontTx/>
              <a:buNone/>
              <a:tabLst/>
              <a:defRPr/>
            </a:pPr>
            <a:r>
              <a:rPr kumimoji="0" lang="en-US" sz="2199" b="1" i="0" u="none" strike="noStrike" kern="1200" cap="none" spc="0" normalizeH="0" baseline="0" noProof="0">
                <a:ln>
                  <a:noFill/>
                </a:ln>
                <a:solidFill>
                  <a:srgbClr val="FFFFFF"/>
                </a:solidFill>
                <a:effectLst/>
                <a:uLnTx/>
                <a:uFillTx/>
                <a:latin typeface="Arial Bold"/>
                <a:ea typeface="Arial Bold"/>
                <a:cs typeface="Arial Bold"/>
                <a:sym typeface="Arial Bold"/>
              </a:rPr>
              <a:t>Connecting and Empowering the Delivery of Cancer Care Across SWAG Communities</a:t>
            </a:r>
          </a:p>
        </p:txBody>
      </p:sp>
      <p:sp>
        <p:nvSpPr>
          <p:cNvPr id="5" name="Title 4">
            <a:extLst>
              <a:ext uri="{FF2B5EF4-FFF2-40B4-BE49-F238E27FC236}">
                <a16:creationId xmlns:a16="http://schemas.microsoft.com/office/drawing/2014/main" id="{F3432D85-1DD7-E92F-90DF-33649C091FFA}"/>
              </a:ext>
            </a:extLst>
          </p:cNvPr>
          <p:cNvSpPr>
            <a:spLocks noGrp="1"/>
          </p:cNvSpPr>
          <p:nvPr>
            <p:ph type="title"/>
          </p:nvPr>
        </p:nvSpPr>
        <p:spPr>
          <a:xfrm>
            <a:off x="1414462" y="517526"/>
            <a:ext cx="12954000" cy="1143000"/>
          </a:xfrm>
        </p:spPr>
        <p:txBody>
          <a:bodyPr>
            <a:normAutofit/>
          </a:bodyPr>
          <a:lstStyle/>
          <a:p>
            <a:r>
              <a:rPr lang="en-GB" sz="4800" b="1">
                <a:latin typeface="Arial"/>
                <a:cs typeface="Calibri"/>
              </a:rPr>
              <a:t>Summary of poll returns</a:t>
            </a:r>
            <a:endParaRPr lang="en-US"/>
          </a:p>
        </p:txBody>
      </p:sp>
      <p:sp>
        <p:nvSpPr>
          <p:cNvPr id="9" name="TextBox 8">
            <a:extLst>
              <a:ext uri="{FF2B5EF4-FFF2-40B4-BE49-F238E27FC236}">
                <a16:creationId xmlns:a16="http://schemas.microsoft.com/office/drawing/2014/main" id="{B5C75598-9EB1-7283-D23C-4175A3D39495}"/>
              </a:ext>
            </a:extLst>
          </p:cNvPr>
          <p:cNvSpPr txBox="1"/>
          <p:nvPr/>
        </p:nvSpPr>
        <p:spPr>
          <a:xfrm>
            <a:off x="1109504" y="1612606"/>
            <a:ext cx="16567493" cy="85869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400" dirty="0">
                <a:solidFill>
                  <a:prstClr val="black"/>
                </a:solidFill>
                <a:latin typeface="Arial"/>
                <a:cs typeface="Calibri"/>
              </a:rPr>
              <a:t>We set out four options and 15 respondents opted as follows</a:t>
            </a:r>
          </a:p>
          <a:p>
            <a:pPr>
              <a:defRPr/>
            </a:pPr>
            <a:endParaRPr lang="en-US" sz="2400" dirty="0">
              <a:solidFill>
                <a:prstClr val="black"/>
              </a:solidFill>
              <a:latin typeface="Arial"/>
              <a:cs typeface="Calibri"/>
            </a:endParaRPr>
          </a:p>
          <a:p>
            <a:pPr marL="571500" indent="-571500">
              <a:buFont typeface="Arial"/>
              <a:buChar char="•"/>
              <a:defRPr/>
            </a:pPr>
            <a:r>
              <a:rPr lang="en-US" sz="2400" dirty="0">
                <a:solidFill>
                  <a:prstClr val="black"/>
                </a:solidFill>
                <a:latin typeface="Arial"/>
                <a:cs typeface="Calibri"/>
              </a:rPr>
              <a:t>Primary care (single practice or PCN hubs) - </a:t>
            </a:r>
            <a:r>
              <a:rPr lang="en-US" sz="2400" dirty="0">
                <a:solidFill>
                  <a:srgbClr val="FF0000"/>
                </a:solidFill>
                <a:latin typeface="Arial"/>
                <a:cs typeface="Calibri"/>
              </a:rPr>
              <a:t>Five</a:t>
            </a:r>
          </a:p>
          <a:p>
            <a:pPr marL="571500" indent="-571500">
              <a:buFont typeface="Arial"/>
              <a:buChar char="•"/>
              <a:defRPr/>
            </a:pPr>
            <a:r>
              <a:rPr lang="en-US" sz="2400" dirty="0">
                <a:solidFill>
                  <a:prstClr val="black"/>
                </a:solidFill>
                <a:latin typeface="Arial"/>
                <a:cs typeface="Calibri"/>
              </a:rPr>
              <a:t>Community care (Community Diagnostic </a:t>
            </a:r>
            <a:r>
              <a:rPr lang="en-US" sz="2400" dirty="0" err="1">
                <a:solidFill>
                  <a:prstClr val="black"/>
                </a:solidFill>
                <a:latin typeface="Arial"/>
                <a:cs typeface="Calibri"/>
              </a:rPr>
              <a:t>Centres</a:t>
            </a:r>
            <a:r>
              <a:rPr lang="en-US" sz="2400" dirty="0">
                <a:solidFill>
                  <a:prstClr val="black"/>
                </a:solidFill>
                <a:latin typeface="Arial"/>
                <a:cs typeface="Calibri"/>
              </a:rPr>
              <a:t> or large hubs/community hospitals) - </a:t>
            </a:r>
            <a:r>
              <a:rPr lang="en-US" sz="2400" dirty="0">
                <a:solidFill>
                  <a:srgbClr val="FF0000"/>
                </a:solidFill>
                <a:latin typeface="Arial"/>
                <a:cs typeface="Calibri"/>
              </a:rPr>
              <a:t>Four</a:t>
            </a:r>
          </a:p>
          <a:p>
            <a:pPr marL="571500" indent="-571500">
              <a:buFont typeface="Arial"/>
              <a:buChar char="•"/>
              <a:defRPr/>
            </a:pPr>
            <a:r>
              <a:rPr lang="en-US" sz="2400" dirty="0">
                <a:solidFill>
                  <a:prstClr val="black"/>
                </a:solidFill>
                <a:latin typeface="Arial"/>
                <a:cs typeface="Calibri"/>
              </a:rPr>
              <a:t>Acute-based (hospital-based site close to specialty) - </a:t>
            </a:r>
            <a:r>
              <a:rPr lang="en-US" sz="2400" dirty="0">
                <a:solidFill>
                  <a:srgbClr val="FF0000"/>
                </a:solidFill>
                <a:latin typeface="Arial"/>
                <a:cs typeface="Calibri"/>
              </a:rPr>
              <a:t>None</a:t>
            </a:r>
          </a:p>
          <a:p>
            <a:pPr marL="571500" indent="-571500">
              <a:buFont typeface="Arial"/>
              <a:buChar char="•"/>
              <a:defRPr/>
            </a:pPr>
            <a:r>
              <a:rPr lang="en-US" sz="2400" dirty="0">
                <a:solidFill>
                  <a:prstClr val="black"/>
                </a:solidFill>
                <a:latin typeface="Arial"/>
                <a:cs typeface="Calibri"/>
              </a:rPr>
              <a:t>Hybrid model (a blend of primary, community and acute settings) - </a:t>
            </a:r>
            <a:r>
              <a:rPr lang="en-US" sz="2400" dirty="0">
                <a:solidFill>
                  <a:srgbClr val="FF0000"/>
                </a:solidFill>
                <a:latin typeface="Arial"/>
                <a:cs typeface="Calibri"/>
              </a:rPr>
              <a:t>Six</a:t>
            </a:r>
          </a:p>
          <a:p>
            <a:pPr>
              <a:defRPr/>
            </a:pPr>
            <a:endParaRPr lang="en-US" sz="2400" dirty="0">
              <a:solidFill>
                <a:prstClr val="black"/>
              </a:solidFill>
              <a:latin typeface="Arial"/>
              <a:cs typeface="Calibri"/>
            </a:endParaRPr>
          </a:p>
          <a:p>
            <a:pPr>
              <a:defRPr/>
            </a:pPr>
            <a:r>
              <a:rPr lang="en-US" sz="2400" dirty="0">
                <a:solidFill>
                  <a:prstClr val="black"/>
                </a:solidFill>
                <a:latin typeface="Arial"/>
                <a:cs typeface="Calibri"/>
              </a:rPr>
              <a:t>The clear steer reflects the thrust of the Darzi report on the NHS and a move towards a primary/ community-based model though comments caution against expecting primary care hubs to be flexible and of the right scale.  </a:t>
            </a:r>
            <a:r>
              <a:rPr lang="en-US" sz="2400" dirty="0">
                <a:solidFill>
                  <a:prstClr val="black"/>
                </a:solidFill>
                <a:latin typeface="Arial"/>
                <a:cs typeface="Arial"/>
              </a:rPr>
              <a:t>Patient experience of acute appointments is often poor – parking, traffic, unreliability of public transport – making a 'closer to home' option important</a:t>
            </a:r>
          </a:p>
          <a:p>
            <a:pPr>
              <a:defRPr/>
            </a:pPr>
            <a:endParaRPr lang="en-US" sz="2400" dirty="0">
              <a:solidFill>
                <a:prstClr val="black"/>
              </a:solidFill>
              <a:latin typeface="Arial"/>
              <a:cs typeface="Arial"/>
            </a:endParaRPr>
          </a:p>
          <a:p>
            <a:pPr>
              <a:defRPr/>
            </a:pPr>
            <a:r>
              <a:rPr lang="en-US" sz="2400" dirty="0">
                <a:solidFill>
                  <a:prstClr val="black"/>
                </a:solidFill>
                <a:latin typeface="Arial"/>
                <a:cs typeface="Calibri"/>
              </a:rPr>
              <a:t>A primary care option using local expertise and a locally negotiated contract together with a pre-referral option was suggested. However, concerns over image quality and sporadic use of equipment was raised and a community hub taking images at scale using trained individuals could mitigate this.  Issues around booking admin for primary care and sustainability of funding for a hub model were raised.  The GP would still be accountable for the referral and the history that would be included with it.</a:t>
            </a:r>
            <a:endParaRPr lang="en-US" dirty="0">
              <a:solidFill>
                <a:prstClr val="black"/>
              </a:solidFill>
            </a:endParaRPr>
          </a:p>
          <a:p>
            <a:pPr>
              <a:defRPr/>
            </a:pPr>
            <a:endParaRPr lang="en-US" sz="2400" dirty="0">
              <a:solidFill>
                <a:prstClr val="black"/>
              </a:solidFill>
              <a:latin typeface="Arial"/>
              <a:cs typeface="Calibri"/>
            </a:endParaRPr>
          </a:p>
          <a:p>
            <a:pPr>
              <a:defRPr/>
            </a:pPr>
            <a:r>
              <a:rPr lang="en-US" sz="2400" dirty="0">
                <a:solidFill>
                  <a:prstClr val="black"/>
                </a:solidFill>
                <a:latin typeface="Arial"/>
                <a:cs typeface="Calibri"/>
              </a:rPr>
              <a:t>Different experiences with Cinapsis are set forward.  Quality of Cinapsis images into Salisbury seen as poor or sometimes non-existent whereas Bath, who aren't using it for USC referrals, report very high quality.</a:t>
            </a:r>
          </a:p>
          <a:p>
            <a:pPr>
              <a:defRPr/>
            </a:pPr>
            <a:endParaRPr lang="en-US" sz="2400" dirty="0">
              <a:solidFill>
                <a:prstClr val="black"/>
              </a:solidFill>
              <a:latin typeface="Arial"/>
              <a:cs typeface="Calibri"/>
            </a:endParaRPr>
          </a:p>
          <a:p>
            <a:pPr>
              <a:defRPr/>
            </a:pPr>
            <a:r>
              <a:rPr lang="en-US" sz="2400" dirty="0">
                <a:solidFill>
                  <a:prstClr val="black"/>
                </a:solidFill>
                <a:latin typeface="Arial"/>
                <a:cs typeface="Calibri"/>
              </a:rPr>
              <a:t>Referrals for 'barn door' melanoma-type or high-risk SCC lesions should still be available for direct management by specialist services which may not require images.</a:t>
            </a:r>
          </a:p>
        </p:txBody>
      </p:sp>
    </p:spTree>
    <p:extLst>
      <p:ext uri="{BB962C8B-B14F-4D97-AF65-F5344CB8AC3E}">
        <p14:creationId xmlns:p14="http://schemas.microsoft.com/office/powerpoint/2010/main" val="12047205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versity of Bristol (Main URL)">
  <a:themeElements>
    <a:clrScheme name="University of Bristol">
      <a:dk1>
        <a:sysClr val="windowText" lastClr="000000"/>
      </a:dk1>
      <a:lt1>
        <a:sysClr val="window" lastClr="FFFFFF"/>
      </a:lt1>
      <a:dk2>
        <a:srgbClr val="AB1F2D"/>
      </a:dk2>
      <a:lt2>
        <a:srgbClr val="E3E6E5"/>
      </a:lt2>
      <a:accent1>
        <a:srgbClr val="00C0B5"/>
      </a:accent1>
      <a:accent2>
        <a:srgbClr val="0CC6DE"/>
      </a:accent2>
      <a:accent3>
        <a:srgbClr val="EE7219"/>
      </a:accent3>
      <a:accent4>
        <a:srgbClr val="9278D1"/>
      </a:accent4>
      <a:accent5>
        <a:srgbClr val="E0249A"/>
      </a:accent5>
      <a:accent6>
        <a:srgbClr val="BED600"/>
      </a:accent6>
      <a:hlink>
        <a:srgbClr val="0563C1"/>
      </a:hlink>
      <a:folHlink>
        <a:srgbClr val="954F72"/>
      </a:folHlink>
    </a:clrScheme>
    <a:fontScheme name="University of Bristol">
      <a:majorFont>
        <a:latin typeface="Sanchez Regular"/>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B RED wide screen" id="{A9E127F2-D036-4B24-928F-408BEB48E9EE}" vid="{481E737D-32D0-410B-B988-CD751A70F32B}"/>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6664684AECC046B7242D31F41758BF" ma:contentTypeVersion="12" ma:contentTypeDescription="Create a new document." ma:contentTypeScope="" ma:versionID="571a7c6a63c35c7e4069f8ff53385e66">
  <xsd:schema xmlns:xsd="http://www.w3.org/2001/XMLSchema" xmlns:xs="http://www.w3.org/2001/XMLSchema" xmlns:p="http://schemas.microsoft.com/office/2006/metadata/properties" xmlns:ns2="83bf93d6-90ef-4c40-b432-3688ee462b88" xmlns:ns3="e2187767-90b3-4883-b7e5-3532ba822f20" targetNamespace="http://schemas.microsoft.com/office/2006/metadata/properties" ma:root="true" ma:fieldsID="6147be738a4d927bee0926594356254b" ns2:_="" ns3:_="">
    <xsd:import namespace="83bf93d6-90ef-4c40-b432-3688ee462b88"/>
    <xsd:import namespace="e2187767-90b3-4883-b7e5-3532ba822f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bf93d6-90ef-4c40-b432-3688ee462b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c45826a-f96a-479d-b99d-67de9b08c4d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187767-90b3-4883-b7e5-3532ba822f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c679a50-2e02-47fd-ab01-3176f0c50c43}" ma:internalName="TaxCatchAll" ma:showField="CatchAllData" ma:web="e2187767-90b3-4883-b7e5-3532ba822f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187767-90b3-4883-b7e5-3532ba822f20" xsi:nil="true"/>
    <lcf76f155ced4ddcb4097134ff3c332f xmlns="83bf93d6-90ef-4c40-b432-3688ee462b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9B69C69-AAC2-445C-B0DA-FC35DAF3F2D4}">
  <ds:schemaRefs>
    <ds:schemaRef ds:uri="83bf93d6-90ef-4c40-b432-3688ee462b88"/>
    <ds:schemaRef ds:uri="e2187767-90b3-4883-b7e5-3532ba822f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A9A0181-5974-4D5E-895F-D62BB508157D}">
  <ds:schemaRefs>
    <ds:schemaRef ds:uri="http://schemas.microsoft.com/sharepoint/v3/contenttype/forms"/>
  </ds:schemaRefs>
</ds:datastoreItem>
</file>

<file path=customXml/itemProps3.xml><?xml version="1.0" encoding="utf-8"?>
<ds:datastoreItem xmlns:ds="http://schemas.openxmlformats.org/officeDocument/2006/customXml" ds:itemID="{BF3CB494-9F14-4A42-B2CA-7B168B16D42A}">
  <ds:schemaRefs>
    <ds:schemaRef ds:uri="http://purl.org/dc/terms/"/>
    <ds:schemaRef ds:uri="http://schemas.microsoft.com/office/2006/documentManagement/types"/>
    <ds:schemaRef ds:uri="http://purl.org/dc/dcmitype/"/>
    <ds:schemaRef ds:uri="83bf93d6-90ef-4c40-b432-3688ee462b88"/>
    <ds:schemaRef ds:uri="http://schemas.microsoft.com/office/2006/metadata/properties"/>
    <ds:schemaRef ds:uri="http://schemas.microsoft.com/office/infopath/2007/PartnerControls"/>
    <ds:schemaRef ds:uri="http://schemas.openxmlformats.org/package/2006/metadata/core-properties"/>
    <ds:schemaRef ds:uri="e2187767-90b3-4883-b7e5-3532ba822f20"/>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104</TotalTime>
  <Words>1661</Words>
  <Application>Microsoft Office PowerPoint</Application>
  <PresentationFormat>Custom</PresentationFormat>
  <Paragraphs>98</Paragraphs>
  <Slides>11</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 Bold</vt:lpstr>
      <vt:lpstr>Wingdings</vt:lpstr>
      <vt:lpstr>Courier New</vt:lpstr>
      <vt:lpstr>Arial</vt:lpstr>
      <vt:lpstr>Calibri</vt:lpstr>
      <vt:lpstr>Rockwell</vt:lpstr>
      <vt:lpstr>Office Theme</vt:lpstr>
      <vt:lpstr>University of Bristol (Main URL)</vt:lpstr>
      <vt:lpstr>3_Office Theme</vt:lpstr>
      <vt:lpstr>PowerPoint Presentation</vt:lpstr>
      <vt:lpstr>Contents: 1. Summary of updates by system (BNSSG, Somerset, Glos, BSW)         2. Background – the national requirement and NHSE proposed priorities for 2025/26 3. Options appraisal and returns in BSW 4. BSW Project Delivery Group 5. Actions and oversight for the CAG </vt:lpstr>
      <vt:lpstr>PowerPoint Presentation</vt:lpstr>
      <vt:lpstr>National planning priorities 2025-26</vt:lpstr>
      <vt:lpstr>What do we already have in SWAG? (1/ 2) </vt:lpstr>
      <vt:lpstr>What do we already have in SWAG? (2/2) </vt:lpstr>
      <vt:lpstr>SWAG CA geographic coverage  </vt:lpstr>
      <vt:lpstr>PowerPoint Presentation</vt:lpstr>
      <vt:lpstr>Summary of poll returns</vt:lpstr>
      <vt:lpstr>Issues/ actions for CAG</vt:lpstr>
      <vt:lpstr>Patient pathway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Powerpoint_Template_Blue.pptx</dc:title>
  <dc:creator>Winnie Lo</dc:creator>
  <cp:lastModifiedBy>Helen Dunderdale</cp:lastModifiedBy>
  <cp:revision>29</cp:revision>
  <dcterms:created xsi:type="dcterms:W3CDTF">2006-08-16T00:00:00Z</dcterms:created>
  <dcterms:modified xsi:type="dcterms:W3CDTF">2024-11-12T17:28:47Z</dcterms:modified>
  <dc:identifier>DAGSONl3Mhw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0x010100156664684AECC046B7242D31F41758BF</vt:lpwstr>
  </property>
  <property fmtid="{D5CDD505-2E9C-101B-9397-08002B2CF9AE}" pid="3" name="MediaServiceImageTags">
    <vt:lpwstr/>
  </property>
</Properties>
</file>