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9" r:id="rId1"/>
  </p:sldMasterIdLst>
  <p:notesMasterIdLst>
    <p:notesMasterId r:id="rId22"/>
  </p:notesMasterIdLst>
  <p:sldIdLst>
    <p:sldId id="256" r:id="rId2"/>
    <p:sldId id="258" r:id="rId3"/>
    <p:sldId id="265" r:id="rId4"/>
    <p:sldId id="267" r:id="rId5"/>
    <p:sldId id="268" r:id="rId6"/>
    <p:sldId id="280" r:id="rId7"/>
    <p:sldId id="281" r:id="rId8"/>
    <p:sldId id="282" r:id="rId9"/>
    <p:sldId id="284" r:id="rId10"/>
    <p:sldId id="293" r:id="rId11"/>
    <p:sldId id="285" r:id="rId12"/>
    <p:sldId id="286" r:id="rId13"/>
    <p:sldId id="294" r:id="rId14"/>
    <p:sldId id="287" r:id="rId15"/>
    <p:sldId id="288" r:id="rId16"/>
    <p:sldId id="289" r:id="rId17"/>
    <p:sldId id="290" r:id="rId18"/>
    <p:sldId id="291" r:id="rId19"/>
    <p:sldId id="275" r:id="rId20"/>
    <p:sldId id="27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78"/>
    <p:restoredTop sz="73583"/>
  </p:normalViewPr>
  <p:slideViewPr>
    <p:cSldViewPr snapToGrid="0">
      <p:cViewPr varScale="1">
        <p:scale>
          <a:sx n="61" d="100"/>
          <a:sy n="61" d="100"/>
        </p:scale>
        <p:origin x="1344" y="53"/>
      </p:cViewPr>
      <p:guideLst/>
    </p:cSldViewPr>
  </p:slideViewPr>
  <p:outlineViewPr>
    <p:cViewPr>
      <p:scale>
        <a:sx n="33" d="100"/>
        <a:sy n="33" d="100"/>
      </p:scale>
      <p:origin x="0" y="-1542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7D691-C2DE-0141-8179-607AF1EDCCC3}" type="doc">
      <dgm:prSet loTypeId="urn:microsoft.com/office/officeart/2005/8/layout/hierarchy1" loCatId="" qsTypeId="urn:microsoft.com/office/officeart/2005/8/quickstyle/simple1" qsCatId="simple" csTypeId="urn:microsoft.com/office/officeart/2005/8/colors/accent1_2" csCatId="accent1" phldr="1"/>
      <dgm:spPr/>
      <dgm:t>
        <a:bodyPr/>
        <a:lstStyle/>
        <a:p>
          <a:endParaRPr lang="en-GB"/>
        </a:p>
      </dgm:t>
    </dgm:pt>
    <dgm:pt modelId="{BBF7C5BD-8511-9C41-A3EC-00F530D6A169}">
      <dgm:prSet phldrT="[Text]" custT="1"/>
      <dgm:spPr/>
      <dgm:t>
        <a:bodyPr/>
        <a:lstStyle/>
        <a:p>
          <a:r>
            <a:rPr lang="en-GB" sz="1800" dirty="0"/>
            <a:t>Previously untreated unresected CRLM</a:t>
          </a:r>
        </a:p>
      </dgm:t>
    </dgm:pt>
    <dgm:pt modelId="{D054D05E-85A2-F340-9E19-3F61D664B3B0}" type="parTrans" cxnId="{05B218CE-5019-C94F-A792-45C335F726E8}">
      <dgm:prSet/>
      <dgm:spPr/>
      <dgm:t>
        <a:bodyPr/>
        <a:lstStyle/>
        <a:p>
          <a:endParaRPr lang="en-GB"/>
        </a:p>
      </dgm:t>
    </dgm:pt>
    <dgm:pt modelId="{8919754B-877E-4947-8DDB-FA1C3A35E840}" type="sibTrans" cxnId="{05B218CE-5019-C94F-A792-45C335F726E8}">
      <dgm:prSet/>
      <dgm:spPr/>
      <dgm:t>
        <a:bodyPr/>
        <a:lstStyle/>
        <a:p>
          <a:endParaRPr lang="en-GB"/>
        </a:p>
      </dgm:t>
    </dgm:pt>
    <dgm:pt modelId="{9576AA24-9F80-FA4F-A123-AC1458BAE045}">
      <dgm:prSet phldrT="[Text]"/>
      <dgm:spPr/>
      <dgm:t>
        <a:bodyPr/>
        <a:lstStyle/>
        <a:p>
          <a:r>
            <a:rPr lang="en-GB" dirty="0"/>
            <a:t>Right sided</a:t>
          </a:r>
        </a:p>
        <a:p>
          <a:r>
            <a:rPr lang="en-GB" dirty="0"/>
            <a:t>/</a:t>
          </a:r>
          <a:r>
            <a:rPr lang="en-GB" dirty="0" err="1"/>
            <a:t>RASm</a:t>
          </a:r>
          <a:r>
            <a:rPr lang="en-GB" dirty="0"/>
            <a:t>/BRAFV600Em</a:t>
          </a:r>
        </a:p>
      </dgm:t>
    </dgm:pt>
    <dgm:pt modelId="{69B327CD-C81C-0044-A102-ABEB59A44546}" type="parTrans" cxnId="{AE98F489-E163-EA47-96BE-039157FB6B1C}">
      <dgm:prSet/>
      <dgm:spPr/>
      <dgm:t>
        <a:bodyPr/>
        <a:lstStyle/>
        <a:p>
          <a:endParaRPr lang="en-GB"/>
        </a:p>
      </dgm:t>
    </dgm:pt>
    <dgm:pt modelId="{0B543859-B1E9-8541-9BC7-03576F19DF93}" type="sibTrans" cxnId="{AE98F489-E163-EA47-96BE-039157FB6B1C}">
      <dgm:prSet/>
      <dgm:spPr/>
      <dgm:t>
        <a:bodyPr/>
        <a:lstStyle/>
        <a:p>
          <a:endParaRPr lang="en-GB"/>
        </a:p>
      </dgm:t>
    </dgm:pt>
    <dgm:pt modelId="{4D66013C-FBD8-BF4E-9046-4668E509568D}">
      <dgm:prSet phldrT="[Text]"/>
      <dgm:spPr/>
      <dgm:t>
        <a:bodyPr/>
        <a:lstStyle/>
        <a:p>
          <a:r>
            <a:rPr lang="en-GB" dirty="0"/>
            <a:t>Doublet +Bev</a:t>
          </a:r>
        </a:p>
      </dgm:t>
    </dgm:pt>
    <dgm:pt modelId="{10932955-83DE-434C-A1C3-BD51FEE32198}" type="parTrans" cxnId="{47A7E44B-4A34-F441-86B3-1EC1A284054E}">
      <dgm:prSet/>
      <dgm:spPr/>
      <dgm:t>
        <a:bodyPr/>
        <a:lstStyle/>
        <a:p>
          <a:endParaRPr lang="en-GB"/>
        </a:p>
      </dgm:t>
    </dgm:pt>
    <dgm:pt modelId="{7B258E80-85D5-9248-89E6-04B2A2AE65F8}" type="sibTrans" cxnId="{47A7E44B-4A34-F441-86B3-1EC1A284054E}">
      <dgm:prSet/>
      <dgm:spPr/>
      <dgm:t>
        <a:bodyPr/>
        <a:lstStyle/>
        <a:p>
          <a:endParaRPr lang="en-GB"/>
        </a:p>
      </dgm:t>
    </dgm:pt>
    <dgm:pt modelId="{5B918F9E-A55E-8940-96A9-82C963F3E92C}">
      <dgm:prSet phldrT="[Text]"/>
      <dgm:spPr/>
      <dgm:t>
        <a:bodyPr/>
        <a:lstStyle/>
        <a:p>
          <a:r>
            <a:rPr lang="en-GB" dirty="0" err="1"/>
            <a:t>Triplet+Bev</a:t>
          </a:r>
          <a:endParaRPr lang="en-GB" dirty="0"/>
        </a:p>
      </dgm:t>
    </dgm:pt>
    <dgm:pt modelId="{B3F6F0CA-896F-8C48-8015-A07D3AA87C97}" type="parTrans" cxnId="{D2D6A1A2-A030-3B4B-ACAB-21EDC5ACF079}">
      <dgm:prSet/>
      <dgm:spPr/>
      <dgm:t>
        <a:bodyPr/>
        <a:lstStyle/>
        <a:p>
          <a:endParaRPr lang="en-GB"/>
        </a:p>
      </dgm:t>
    </dgm:pt>
    <dgm:pt modelId="{700068E3-E1B6-CA42-AE06-547753EE6669}" type="sibTrans" cxnId="{D2D6A1A2-A030-3B4B-ACAB-21EDC5ACF079}">
      <dgm:prSet/>
      <dgm:spPr/>
      <dgm:t>
        <a:bodyPr/>
        <a:lstStyle/>
        <a:p>
          <a:endParaRPr lang="en-GB"/>
        </a:p>
      </dgm:t>
    </dgm:pt>
    <dgm:pt modelId="{8F784F09-6BBA-CD40-891C-B193CDA1982B}">
      <dgm:prSet phldrT="[Text]"/>
      <dgm:spPr/>
      <dgm:t>
        <a:bodyPr/>
        <a:lstStyle/>
        <a:p>
          <a:r>
            <a:rPr lang="en-GB" dirty="0"/>
            <a:t>Left sided +</a:t>
          </a:r>
          <a:r>
            <a:rPr lang="en-GB" dirty="0" err="1"/>
            <a:t>RAS+BRAFwt</a:t>
          </a:r>
          <a:endParaRPr lang="en-GB" dirty="0"/>
        </a:p>
      </dgm:t>
    </dgm:pt>
    <dgm:pt modelId="{FB3576D9-1FBE-A042-8E56-171ACB96224D}" type="parTrans" cxnId="{87AA299D-D0CE-2E44-86B5-703BDA4F6277}">
      <dgm:prSet/>
      <dgm:spPr/>
      <dgm:t>
        <a:bodyPr/>
        <a:lstStyle/>
        <a:p>
          <a:endParaRPr lang="en-GB"/>
        </a:p>
      </dgm:t>
    </dgm:pt>
    <dgm:pt modelId="{6544CFD3-6A05-914D-82E6-EA7EB9B51806}" type="sibTrans" cxnId="{87AA299D-D0CE-2E44-86B5-703BDA4F6277}">
      <dgm:prSet/>
      <dgm:spPr/>
      <dgm:t>
        <a:bodyPr/>
        <a:lstStyle/>
        <a:p>
          <a:endParaRPr lang="en-GB"/>
        </a:p>
      </dgm:t>
    </dgm:pt>
    <dgm:pt modelId="{D846E89D-2A1D-F944-A567-969035BFB4FB}">
      <dgm:prSet phldrT="[Text]"/>
      <dgm:spPr/>
      <dgm:t>
        <a:bodyPr/>
        <a:lstStyle/>
        <a:p>
          <a:r>
            <a:rPr lang="en-GB" dirty="0"/>
            <a:t>Doublet +Bev</a:t>
          </a:r>
        </a:p>
      </dgm:t>
    </dgm:pt>
    <dgm:pt modelId="{0DFBF378-F66B-0F4E-9CEB-89E539A90DA5}" type="parTrans" cxnId="{C4363EA4-5657-634F-8662-63C0DEAB7CB6}">
      <dgm:prSet/>
      <dgm:spPr/>
      <dgm:t>
        <a:bodyPr/>
        <a:lstStyle/>
        <a:p>
          <a:endParaRPr lang="en-GB"/>
        </a:p>
      </dgm:t>
    </dgm:pt>
    <dgm:pt modelId="{088E085C-65C6-D849-BEE9-AB268BDC6225}" type="sibTrans" cxnId="{C4363EA4-5657-634F-8662-63C0DEAB7CB6}">
      <dgm:prSet/>
      <dgm:spPr/>
      <dgm:t>
        <a:bodyPr/>
        <a:lstStyle/>
        <a:p>
          <a:endParaRPr lang="en-GB"/>
        </a:p>
      </dgm:t>
    </dgm:pt>
    <dgm:pt modelId="{08569592-2F5B-D548-9C75-141395145E8E}">
      <dgm:prSet phldrT="[Text]"/>
      <dgm:spPr/>
      <dgm:t>
        <a:bodyPr/>
        <a:lstStyle/>
        <a:p>
          <a:r>
            <a:rPr lang="en-GB" dirty="0"/>
            <a:t>Doublet + </a:t>
          </a:r>
          <a:r>
            <a:rPr lang="en-GB" dirty="0" err="1"/>
            <a:t>Pani</a:t>
          </a:r>
          <a:endParaRPr lang="en-GB" dirty="0"/>
        </a:p>
      </dgm:t>
    </dgm:pt>
    <dgm:pt modelId="{69F87EA4-E209-5C4A-A7EF-FACDCE3C5326}" type="parTrans" cxnId="{FC7DD5AB-8803-4447-BA0F-CD9602D381D5}">
      <dgm:prSet/>
      <dgm:spPr/>
      <dgm:t>
        <a:bodyPr/>
        <a:lstStyle/>
        <a:p>
          <a:endParaRPr lang="en-GB"/>
        </a:p>
      </dgm:t>
    </dgm:pt>
    <dgm:pt modelId="{D4DAA6B9-F27D-A14C-83E8-1354735C7CD8}" type="sibTrans" cxnId="{FC7DD5AB-8803-4447-BA0F-CD9602D381D5}">
      <dgm:prSet/>
      <dgm:spPr/>
      <dgm:t>
        <a:bodyPr/>
        <a:lstStyle/>
        <a:p>
          <a:endParaRPr lang="en-GB"/>
        </a:p>
      </dgm:t>
    </dgm:pt>
    <dgm:pt modelId="{3C94CFE0-39AA-F145-83C4-FE388247131D}" type="pres">
      <dgm:prSet presAssocID="{59D7D691-C2DE-0141-8179-607AF1EDCCC3}" presName="hierChild1" presStyleCnt="0">
        <dgm:presLayoutVars>
          <dgm:chPref val="1"/>
          <dgm:dir/>
          <dgm:animOne val="branch"/>
          <dgm:animLvl val="lvl"/>
          <dgm:resizeHandles/>
        </dgm:presLayoutVars>
      </dgm:prSet>
      <dgm:spPr/>
    </dgm:pt>
    <dgm:pt modelId="{E3497559-5FD5-2741-BC39-536C377DCD51}" type="pres">
      <dgm:prSet presAssocID="{BBF7C5BD-8511-9C41-A3EC-00F530D6A169}" presName="hierRoot1" presStyleCnt="0"/>
      <dgm:spPr/>
    </dgm:pt>
    <dgm:pt modelId="{6E800E49-39EF-174D-A0BB-F7A3D29F848F}" type="pres">
      <dgm:prSet presAssocID="{BBF7C5BD-8511-9C41-A3EC-00F530D6A169}" presName="composite" presStyleCnt="0"/>
      <dgm:spPr/>
    </dgm:pt>
    <dgm:pt modelId="{2E5B39D5-3D93-7449-8DD7-88BCFA5C7EE1}" type="pres">
      <dgm:prSet presAssocID="{BBF7C5BD-8511-9C41-A3EC-00F530D6A169}" presName="background" presStyleLbl="node0" presStyleIdx="0" presStyleCnt="1"/>
      <dgm:spPr/>
    </dgm:pt>
    <dgm:pt modelId="{4F2EBC5C-6E93-7345-9400-7B0A43AC4E13}" type="pres">
      <dgm:prSet presAssocID="{BBF7C5BD-8511-9C41-A3EC-00F530D6A169}" presName="text" presStyleLbl="fgAcc0" presStyleIdx="0" presStyleCnt="1">
        <dgm:presLayoutVars>
          <dgm:chPref val="3"/>
        </dgm:presLayoutVars>
      </dgm:prSet>
      <dgm:spPr/>
    </dgm:pt>
    <dgm:pt modelId="{295BB924-73D2-F44E-AFF4-3254FCF2D887}" type="pres">
      <dgm:prSet presAssocID="{BBF7C5BD-8511-9C41-A3EC-00F530D6A169}" presName="hierChild2" presStyleCnt="0"/>
      <dgm:spPr/>
    </dgm:pt>
    <dgm:pt modelId="{5B485924-B33C-1B44-BDCE-1FD1B6714756}" type="pres">
      <dgm:prSet presAssocID="{69B327CD-C81C-0044-A102-ABEB59A44546}" presName="Name10" presStyleLbl="parChTrans1D2" presStyleIdx="0" presStyleCnt="2"/>
      <dgm:spPr/>
    </dgm:pt>
    <dgm:pt modelId="{5B329584-191E-1A4D-8AC4-84146B93A24C}" type="pres">
      <dgm:prSet presAssocID="{9576AA24-9F80-FA4F-A123-AC1458BAE045}" presName="hierRoot2" presStyleCnt="0"/>
      <dgm:spPr/>
    </dgm:pt>
    <dgm:pt modelId="{674AA56E-CEA6-094A-9AB7-678B8EEB9657}" type="pres">
      <dgm:prSet presAssocID="{9576AA24-9F80-FA4F-A123-AC1458BAE045}" presName="composite2" presStyleCnt="0"/>
      <dgm:spPr/>
    </dgm:pt>
    <dgm:pt modelId="{27BBA096-5522-2D40-A315-FADA710DED5E}" type="pres">
      <dgm:prSet presAssocID="{9576AA24-9F80-FA4F-A123-AC1458BAE045}" presName="background2" presStyleLbl="node2" presStyleIdx="0" presStyleCnt="2"/>
      <dgm:spPr/>
    </dgm:pt>
    <dgm:pt modelId="{CBC7396A-C49F-B349-B7F5-7281B6C29683}" type="pres">
      <dgm:prSet presAssocID="{9576AA24-9F80-FA4F-A123-AC1458BAE045}" presName="text2" presStyleLbl="fgAcc2" presStyleIdx="0" presStyleCnt="2">
        <dgm:presLayoutVars>
          <dgm:chPref val="3"/>
        </dgm:presLayoutVars>
      </dgm:prSet>
      <dgm:spPr/>
    </dgm:pt>
    <dgm:pt modelId="{4E89F70C-5BBE-4D49-B621-BFF28FFA76EE}" type="pres">
      <dgm:prSet presAssocID="{9576AA24-9F80-FA4F-A123-AC1458BAE045}" presName="hierChild3" presStyleCnt="0"/>
      <dgm:spPr/>
    </dgm:pt>
    <dgm:pt modelId="{55DD746D-F01E-0B46-AFB4-A5757ECE7AC5}" type="pres">
      <dgm:prSet presAssocID="{10932955-83DE-434C-A1C3-BD51FEE32198}" presName="Name17" presStyleLbl="parChTrans1D3" presStyleIdx="0" presStyleCnt="4"/>
      <dgm:spPr/>
    </dgm:pt>
    <dgm:pt modelId="{F3FC278B-BF36-D648-A7DF-1CFB4A6C8A8B}" type="pres">
      <dgm:prSet presAssocID="{4D66013C-FBD8-BF4E-9046-4668E509568D}" presName="hierRoot3" presStyleCnt="0"/>
      <dgm:spPr/>
    </dgm:pt>
    <dgm:pt modelId="{D9055282-2D4D-A446-ABE7-A9A75094640B}" type="pres">
      <dgm:prSet presAssocID="{4D66013C-FBD8-BF4E-9046-4668E509568D}" presName="composite3" presStyleCnt="0"/>
      <dgm:spPr/>
    </dgm:pt>
    <dgm:pt modelId="{FACC68E9-A015-A143-BCD8-6EBC912C47DB}" type="pres">
      <dgm:prSet presAssocID="{4D66013C-FBD8-BF4E-9046-4668E509568D}" presName="background3" presStyleLbl="node3" presStyleIdx="0" presStyleCnt="4"/>
      <dgm:spPr/>
    </dgm:pt>
    <dgm:pt modelId="{08E683B7-15A2-044B-950B-312945E70AD3}" type="pres">
      <dgm:prSet presAssocID="{4D66013C-FBD8-BF4E-9046-4668E509568D}" presName="text3" presStyleLbl="fgAcc3" presStyleIdx="0" presStyleCnt="4">
        <dgm:presLayoutVars>
          <dgm:chPref val="3"/>
        </dgm:presLayoutVars>
      </dgm:prSet>
      <dgm:spPr/>
    </dgm:pt>
    <dgm:pt modelId="{3F1C412A-0CBD-394A-A48B-04003A038486}" type="pres">
      <dgm:prSet presAssocID="{4D66013C-FBD8-BF4E-9046-4668E509568D}" presName="hierChild4" presStyleCnt="0"/>
      <dgm:spPr/>
    </dgm:pt>
    <dgm:pt modelId="{60C17FFF-4733-694D-8AE3-A6661921CACC}" type="pres">
      <dgm:prSet presAssocID="{B3F6F0CA-896F-8C48-8015-A07D3AA87C97}" presName="Name17" presStyleLbl="parChTrans1D3" presStyleIdx="1" presStyleCnt="4"/>
      <dgm:spPr/>
    </dgm:pt>
    <dgm:pt modelId="{2D0C3DE2-4235-814E-98F8-52DCB3BE918E}" type="pres">
      <dgm:prSet presAssocID="{5B918F9E-A55E-8940-96A9-82C963F3E92C}" presName="hierRoot3" presStyleCnt="0"/>
      <dgm:spPr/>
    </dgm:pt>
    <dgm:pt modelId="{AD8421CF-A6B1-5F4D-95B3-C335639064D4}" type="pres">
      <dgm:prSet presAssocID="{5B918F9E-A55E-8940-96A9-82C963F3E92C}" presName="composite3" presStyleCnt="0"/>
      <dgm:spPr/>
    </dgm:pt>
    <dgm:pt modelId="{082CFE95-40CE-444C-8BE3-11161161AE5D}" type="pres">
      <dgm:prSet presAssocID="{5B918F9E-A55E-8940-96A9-82C963F3E92C}" presName="background3" presStyleLbl="node3" presStyleIdx="1" presStyleCnt="4"/>
      <dgm:spPr/>
    </dgm:pt>
    <dgm:pt modelId="{48CB8281-0C2B-D64F-98A6-43AEE8CC73FB}" type="pres">
      <dgm:prSet presAssocID="{5B918F9E-A55E-8940-96A9-82C963F3E92C}" presName="text3" presStyleLbl="fgAcc3" presStyleIdx="1" presStyleCnt="4">
        <dgm:presLayoutVars>
          <dgm:chPref val="3"/>
        </dgm:presLayoutVars>
      </dgm:prSet>
      <dgm:spPr/>
    </dgm:pt>
    <dgm:pt modelId="{3C0CC6C6-290D-754F-902C-0688AF1FBD3E}" type="pres">
      <dgm:prSet presAssocID="{5B918F9E-A55E-8940-96A9-82C963F3E92C}" presName="hierChild4" presStyleCnt="0"/>
      <dgm:spPr/>
    </dgm:pt>
    <dgm:pt modelId="{F1E43B9F-BE5C-6E40-B5B5-435DEA74433A}" type="pres">
      <dgm:prSet presAssocID="{FB3576D9-1FBE-A042-8E56-171ACB96224D}" presName="Name10" presStyleLbl="parChTrans1D2" presStyleIdx="1" presStyleCnt="2"/>
      <dgm:spPr/>
    </dgm:pt>
    <dgm:pt modelId="{3752095A-69F0-964C-BDD0-BCAAE65A7A53}" type="pres">
      <dgm:prSet presAssocID="{8F784F09-6BBA-CD40-891C-B193CDA1982B}" presName="hierRoot2" presStyleCnt="0"/>
      <dgm:spPr/>
    </dgm:pt>
    <dgm:pt modelId="{86848AC2-340B-5C46-8C2A-355041B02268}" type="pres">
      <dgm:prSet presAssocID="{8F784F09-6BBA-CD40-891C-B193CDA1982B}" presName="composite2" presStyleCnt="0"/>
      <dgm:spPr/>
    </dgm:pt>
    <dgm:pt modelId="{DFA40445-FAF4-C144-8011-3F57CA435576}" type="pres">
      <dgm:prSet presAssocID="{8F784F09-6BBA-CD40-891C-B193CDA1982B}" presName="background2" presStyleLbl="node2" presStyleIdx="1" presStyleCnt="2"/>
      <dgm:spPr/>
    </dgm:pt>
    <dgm:pt modelId="{D048E5F0-734C-E742-80F3-CA1473FED4D1}" type="pres">
      <dgm:prSet presAssocID="{8F784F09-6BBA-CD40-891C-B193CDA1982B}" presName="text2" presStyleLbl="fgAcc2" presStyleIdx="1" presStyleCnt="2">
        <dgm:presLayoutVars>
          <dgm:chPref val="3"/>
        </dgm:presLayoutVars>
      </dgm:prSet>
      <dgm:spPr/>
    </dgm:pt>
    <dgm:pt modelId="{5C5E4401-B8C7-1A4E-9247-D044B1E1CE51}" type="pres">
      <dgm:prSet presAssocID="{8F784F09-6BBA-CD40-891C-B193CDA1982B}" presName="hierChild3" presStyleCnt="0"/>
      <dgm:spPr/>
    </dgm:pt>
    <dgm:pt modelId="{59AE8A88-402E-D746-95C4-384D147FD215}" type="pres">
      <dgm:prSet presAssocID="{0DFBF378-F66B-0F4E-9CEB-89E539A90DA5}" presName="Name17" presStyleLbl="parChTrans1D3" presStyleIdx="2" presStyleCnt="4"/>
      <dgm:spPr/>
    </dgm:pt>
    <dgm:pt modelId="{7F9BDADF-9375-A04F-A67E-E6D32E90AE29}" type="pres">
      <dgm:prSet presAssocID="{D846E89D-2A1D-F944-A567-969035BFB4FB}" presName="hierRoot3" presStyleCnt="0"/>
      <dgm:spPr/>
    </dgm:pt>
    <dgm:pt modelId="{E4F0D517-70E3-9342-91E3-768957BE4660}" type="pres">
      <dgm:prSet presAssocID="{D846E89D-2A1D-F944-A567-969035BFB4FB}" presName="composite3" presStyleCnt="0"/>
      <dgm:spPr/>
    </dgm:pt>
    <dgm:pt modelId="{B2230D53-4292-3748-ACF8-BA7F39F336C7}" type="pres">
      <dgm:prSet presAssocID="{D846E89D-2A1D-F944-A567-969035BFB4FB}" presName="background3" presStyleLbl="node3" presStyleIdx="2" presStyleCnt="4"/>
      <dgm:spPr/>
    </dgm:pt>
    <dgm:pt modelId="{E1C3ABAB-799B-5E44-AACB-2577203B2C9A}" type="pres">
      <dgm:prSet presAssocID="{D846E89D-2A1D-F944-A567-969035BFB4FB}" presName="text3" presStyleLbl="fgAcc3" presStyleIdx="2" presStyleCnt="4">
        <dgm:presLayoutVars>
          <dgm:chPref val="3"/>
        </dgm:presLayoutVars>
      </dgm:prSet>
      <dgm:spPr/>
    </dgm:pt>
    <dgm:pt modelId="{D82D750F-FC6D-9F4E-BFDB-D1A5452983BB}" type="pres">
      <dgm:prSet presAssocID="{D846E89D-2A1D-F944-A567-969035BFB4FB}" presName="hierChild4" presStyleCnt="0"/>
      <dgm:spPr/>
    </dgm:pt>
    <dgm:pt modelId="{8838BD96-E762-0B4D-99D9-E7609DDE6FB4}" type="pres">
      <dgm:prSet presAssocID="{69F87EA4-E209-5C4A-A7EF-FACDCE3C5326}" presName="Name17" presStyleLbl="parChTrans1D3" presStyleIdx="3" presStyleCnt="4"/>
      <dgm:spPr/>
    </dgm:pt>
    <dgm:pt modelId="{6E6F8856-1188-B84B-A987-0AC0C05CC9F5}" type="pres">
      <dgm:prSet presAssocID="{08569592-2F5B-D548-9C75-141395145E8E}" presName="hierRoot3" presStyleCnt="0"/>
      <dgm:spPr/>
    </dgm:pt>
    <dgm:pt modelId="{2E9D59A1-EE70-714A-A468-BC47605D7C70}" type="pres">
      <dgm:prSet presAssocID="{08569592-2F5B-D548-9C75-141395145E8E}" presName="composite3" presStyleCnt="0"/>
      <dgm:spPr/>
    </dgm:pt>
    <dgm:pt modelId="{8F64ACB1-DCE6-DB43-8916-A707794BD0F9}" type="pres">
      <dgm:prSet presAssocID="{08569592-2F5B-D548-9C75-141395145E8E}" presName="background3" presStyleLbl="node3" presStyleIdx="3" presStyleCnt="4"/>
      <dgm:spPr/>
    </dgm:pt>
    <dgm:pt modelId="{455FB27A-6932-C04B-87AB-2C1BEFF1D40C}" type="pres">
      <dgm:prSet presAssocID="{08569592-2F5B-D548-9C75-141395145E8E}" presName="text3" presStyleLbl="fgAcc3" presStyleIdx="3" presStyleCnt="4">
        <dgm:presLayoutVars>
          <dgm:chPref val="3"/>
        </dgm:presLayoutVars>
      </dgm:prSet>
      <dgm:spPr/>
    </dgm:pt>
    <dgm:pt modelId="{EBEBC82B-4EF8-134C-AEF3-10B346B2D137}" type="pres">
      <dgm:prSet presAssocID="{08569592-2F5B-D548-9C75-141395145E8E}" presName="hierChild4" presStyleCnt="0"/>
      <dgm:spPr/>
    </dgm:pt>
  </dgm:ptLst>
  <dgm:cxnLst>
    <dgm:cxn modelId="{D6A51608-F11A-1A4C-88B0-0B043AB726E1}" type="presOf" srcId="{FB3576D9-1FBE-A042-8E56-171ACB96224D}" destId="{F1E43B9F-BE5C-6E40-B5B5-435DEA74433A}" srcOrd="0" destOrd="0" presId="urn:microsoft.com/office/officeart/2005/8/layout/hierarchy1"/>
    <dgm:cxn modelId="{B2449109-470B-8A4A-A656-FAAF2A314190}" type="presOf" srcId="{69B327CD-C81C-0044-A102-ABEB59A44546}" destId="{5B485924-B33C-1B44-BDCE-1FD1B6714756}" srcOrd="0" destOrd="0" presId="urn:microsoft.com/office/officeart/2005/8/layout/hierarchy1"/>
    <dgm:cxn modelId="{56E1F311-3F01-354E-AE0F-26D0F0E21ABC}" type="presOf" srcId="{69F87EA4-E209-5C4A-A7EF-FACDCE3C5326}" destId="{8838BD96-E762-0B4D-99D9-E7609DDE6FB4}" srcOrd="0" destOrd="0" presId="urn:microsoft.com/office/officeart/2005/8/layout/hierarchy1"/>
    <dgm:cxn modelId="{57E6621D-79D7-A840-93A1-320F88095667}" type="presOf" srcId="{B3F6F0CA-896F-8C48-8015-A07D3AA87C97}" destId="{60C17FFF-4733-694D-8AE3-A6661921CACC}" srcOrd="0" destOrd="0" presId="urn:microsoft.com/office/officeart/2005/8/layout/hierarchy1"/>
    <dgm:cxn modelId="{30D9C31E-E612-6443-85DF-3B029D3D6758}" type="presOf" srcId="{5B918F9E-A55E-8940-96A9-82C963F3E92C}" destId="{48CB8281-0C2B-D64F-98A6-43AEE8CC73FB}" srcOrd="0" destOrd="0" presId="urn:microsoft.com/office/officeart/2005/8/layout/hierarchy1"/>
    <dgm:cxn modelId="{D28F0960-1CAC-E145-A37D-3C403AB90E15}" type="presOf" srcId="{BBF7C5BD-8511-9C41-A3EC-00F530D6A169}" destId="{4F2EBC5C-6E93-7345-9400-7B0A43AC4E13}" srcOrd="0" destOrd="0" presId="urn:microsoft.com/office/officeart/2005/8/layout/hierarchy1"/>
    <dgm:cxn modelId="{8885714B-8CE2-534B-9759-6512F7826F3E}" type="presOf" srcId="{59D7D691-C2DE-0141-8179-607AF1EDCCC3}" destId="{3C94CFE0-39AA-F145-83C4-FE388247131D}" srcOrd="0" destOrd="0" presId="urn:microsoft.com/office/officeart/2005/8/layout/hierarchy1"/>
    <dgm:cxn modelId="{47A7E44B-4A34-F441-86B3-1EC1A284054E}" srcId="{9576AA24-9F80-FA4F-A123-AC1458BAE045}" destId="{4D66013C-FBD8-BF4E-9046-4668E509568D}" srcOrd="0" destOrd="0" parTransId="{10932955-83DE-434C-A1C3-BD51FEE32198}" sibTransId="{7B258E80-85D5-9248-89E6-04B2A2AE65F8}"/>
    <dgm:cxn modelId="{F36EF071-7EAC-B74E-8120-F5D417B2EAD0}" type="presOf" srcId="{D846E89D-2A1D-F944-A567-969035BFB4FB}" destId="{E1C3ABAB-799B-5E44-AACB-2577203B2C9A}" srcOrd="0" destOrd="0" presId="urn:microsoft.com/office/officeart/2005/8/layout/hierarchy1"/>
    <dgm:cxn modelId="{29ABF373-8A3E-5D4C-BB83-2CB70FFBEAB0}" type="presOf" srcId="{8F784F09-6BBA-CD40-891C-B193CDA1982B}" destId="{D048E5F0-734C-E742-80F3-CA1473FED4D1}" srcOrd="0" destOrd="0" presId="urn:microsoft.com/office/officeart/2005/8/layout/hierarchy1"/>
    <dgm:cxn modelId="{8E350556-6A1E-0C44-86B7-6FADF1808007}" type="presOf" srcId="{0DFBF378-F66B-0F4E-9CEB-89E539A90DA5}" destId="{59AE8A88-402E-D746-95C4-384D147FD215}" srcOrd="0" destOrd="0" presId="urn:microsoft.com/office/officeart/2005/8/layout/hierarchy1"/>
    <dgm:cxn modelId="{ACA99481-D540-6E4C-8D35-911ED93A9869}" type="presOf" srcId="{08569592-2F5B-D548-9C75-141395145E8E}" destId="{455FB27A-6932-C04B-87AB-2C1BEFF1D40C}" srcOrd="0" destOrd="0" presId="urn:microsoft.com/office/officeart/2005/8/layout/hierarchy1"/>
    <dgm:cxn modelId="{AE98F489-E163-EA47-96BE-039157FB6B1C}" srcId="{BBF7C5BD-8511-9C41-A3EC-00F530D6A169}" destId="{9576AA24-9F80-FA4F-A123-AC1458BAE045}" srcOrd="0" destOrd="0" parTransId="{69B327CD-C81C-0044-A102-ABEB59A44546}" sibTransId="{0B543859-B1E9-8541-9BC7-03576F19DF93}"/>
    <dgm:cxn modelId="{87AA299D-D0CE-2E44-86B5-703BDA4F6277}" srcId="{BBF7C5BD-8511-9C41-A3EC-00F530D6A169}" destId="{8F784F09-6BBA-CD40-891C-B193CDA1982B}" srcOrd="1" destOrd="0" parTransId="{FB3576D9-1FBE-A042-8E56-171ACB96224D}" sibTransId="{6544CFD3-6A05-914D-82E6-EA7EB9B51806}"/>
    <dgm:cxn modelId="{D2D6A1A2-A030-3B4B-ACAB-21EDC5ACF079}" srcId="{9576AA24-9F80-FA4F-A123-AC1458BAE045}" destId="{5B918F9E-A55E-8940-96A9-82C963F3E92C}" srcOrd="1" destOrd="0" parTransId="{B3F6F0CA-896F-8C48-8015-A07D3AA87C97}" sibTransId="{700068E3-E1B6-CA42-AE06-547753EE6669}"/>
    <dgm:cxn modelId="{C4363EA4-5657-634F-8662-63C0DEAB7CB6}" srcId="{8F784F09-6BBA-CD40-891C-B193CDA1982B}" destId="{D846E89D-2A1D-F944-A567-969035BFB4FB}" srcOrd="0" destOrd="0" parTransId="{0DFBF378-F66B-0F4E-9CEB-89E539A90DA5}" sibTransId="{088E085C-65C6-D849-BEE9-AB268BDC6225}"/>
    <dgm:cxn modelId="{FC7DD5AB-8803-4447-BA0F-CD9602D381D5}" srcId="{8F784F09-6BBA-CD40-891C-B193CDA1982B}" destId="{08569592-2F5B-D548-9C75-141395145E8E}" srcOrd="1" destOrd="0" parTransId="{69F87EA4-E209-5C4A-A7EF-FACDCE3C5326}" sibTransId="{D4DAA6B9-F27D-A14C-83E8-1354735C7CD8}"/>
    <dgm:cxn modelId="{D9EC26AF-1690-C548-AF86-A737414BF4AF}" type="presOf" srcId="{10932955-83DE-434C-A1C3-BD51FEE32198}" destId="{55DD746D-F01E-0B46-AFB4-A5757ECE7AC5}" srcOrd="0" destOrd="0" presId="urn:microsoft.com/office/officeart/2005/8/layout/hierarchy1"/>
    <dgm:cxn modelId="{31BD9EB7-604A-7C47-8A50-88D38C26EF89}" type="presOf" srcId="{9576AA24-9F80-FA4F-A123-AC1458BAE045}" destId="{CBC7396A-C49F-B349-B7F5-7281B6C29683}" srcOrd="0" destOrd="0" presId="urn:microsoft.com/office/officeart/2005/8/layout/hierarchy1"/>
    <dgm:cxn modelId="{05B218CE-5019-C94F-A792-45C335F726E8}" srcId="{59D7D691-C2DE-0141-8179-607AF1EDCCC3}" destId="{BBF7C5BD-8511-9C41-A3EC-00F530D6A169}" srcOrd="0" destOrd="0" parTransId="{D054D05E-85A2-F340-9E19-3F61D664B3B0}" sibTransId="{8919754B-877E-4947-8DDB-FA1C3A35E840}"/>
    <dgm:cxn modelId="{9161D2F7-09E8-244C-B504-1470485D2DC9}" type="presOf" srcId="{4D66013C-FBD8-BF4E-9046-4668E509568D}" destId="{08E683B7-15A2-044B-950B-312945E70AD3}" srcOrd="0" destOrd="0" presId="urn:microsoft.com/office/officeart/2005/8/layout/hierarchy1"/>
    <dgm:cxn modelId="{AB0FA1D9-1221-1A41-88CE-A8DA2C29853A}" type="presParOf" srcId="{3C94CFE0-39AA-F145-83C4-FE388247131D}" destId="{E3497559-5FD5-2741-BC39-536C377DCD51}" srcOrd="0" destOrd="0" presId="urn:microsoft.com/office/officeart/2005/8/layout/hierarchy1"/>
    <dgm:cxn modelId="{6CD00703-5A11-DF45-A452-2A20E04DEB0B}" type="presParOf" srcId="{E3497559-5FD5-2741-BC39-536C377DCD51}" destId="{6E800E49-39EF-174D-A0BB-F7A3D29F848F}" srcOrd="0" destOrd="0" presId="urn:microsoft.com/office/officeart/2005/8/layout/hierarchy1"/>
    <dgm:cxn modelId="{9972EEE4-13EC-254F-A9B6-250C7092EDD7}" type="presParOf" srcId="{6E800E49-39EF-174D-A0BB-F7A3D29F848F}" destId="{2E5B39D5-3D93-7449-8DD7-88BCFA5C7EE1}" srcOrd="0" destOrd="0" presId="urn:microsoft.com/office/officeart/2005/8/layout/hierarchy1"/>
    <dgm:cxn modelId="{43D6BCCF-1D70-7543-ACD8-FC624280F93F}" type="presParOf" srcId="{6E800E49-39EF-174D-A0BB-F7A3D29F848F}" destId="{4F2EBC5C-6E93-7345-9400-7B0A43AC4E13}" srcOrd="1" destOrd="0" presId="urn:microsoft.com/office/officeart/2005/8/layout/hierarchy1"/>
    <dgm:cxn modelId="{F3D244D8-29D6-BE48-9845-F5215D1FEEA6}" type="presParOf" srcId="{E3497559-5FD5-2741-BC39-536C377DCD51}" destId="{295BB924-73D2-F44E-AFF4-3254FCF2D887}" srcOrd="1" destOrd="0" presId="urn:microsoft.com/office/officeart/2005/8/layout/hierarchy1"/>
    <dgm:cxn modelId="{6E70AE54-2ED8-9547-B542-0CEB99749722}" type="presParOf" srcId="{295BB924-73D2-F44E-AFF4-3254FCF2D887}" destId="{5B485924-B33C-1B44-BDCE-1FD1B6714756}" srcOrd="0" destOrd="0" presId="urn:microsoft.com/office/officeart/2005/8/layout/hierarchy1"/>
    <dgm:cxn modelId="{2BCBCE75-105B-DA4F-B487-A30266C508ED}" type="presParOf" srcId="{295BB924-73D2-F44E-AFF4-3254FCF2D887}" destId="{5B329584-191E-1A4D-8AC4-84146B93A24C}" srcOrd="1" destOrd="0" presId="urn:microsoft.com/office/officeart/2005/8/layout/hierarchy1"/>
    <dgm:cxn modelId="{2B242D24-79CF-7645-A23E-70F4C7766FE1}" type="presParOf" srcId="{5B329584-191E-1A4D-8AC4-84146B93A24C}" destId="{674AA56E-CEA6-094A-9AB7-678B8EEB9657}" srcOrd="0" destOrd="0" presId="urn:microsoft.com/office/officeart/2005/8/layout/hierarchy1"/>
    <dgm:cxn modelId="{3120C66D-5E27-D24F-B282-ED5A1D2E248E}" type="presParOf" srcId="{674AA56E-CEA6-094A-9AB7-678B8EEB9657}" destId="{27BBA096-5522-2D40-A315-FADA710DED5E}" srcOrd="0" destOrd="0" presId="urn:microsoft.com/office/officeart/2005/8/layout/hierarchy1"/>
    <dgm:cxn modelId="{F7C05DB1-38DE-3A49-82CB-906504FA0F48}" type="presParOf" srcId="{674AA56E-CEA6-094A-9AB7-678B8EEB9657}" destId="{CBC7396A-C49F-B349-B7F5-7281B6C29683}" srcOrd="1" destOrd="0" presId="urn:microsoft.com/office/officeart/2005/8/layout/hierarchy1"/>
    <dgm:cxn modelId="{D5276BEF-9448-F14B-8712-2E9E7780DD83}" type="presParOf" srcId="{5B329584-191E-1A4D-8AC4-84146B93A24C}" destId="{4E89F70C-5BBE-4D49-B621-BFF28FFA76EE}" srcOrd="1" destOrd="0" presId="urn:microsoft.com/office/officeart/2005/8/layout/hierarchy1"/>
    <dgm:cxn modelId="{064D2B8B-947D-8046-B153-A4E933BC4F1F}" type="presParOf" srcId="{4E89F70C-5BBE-4D49-B621-BFF28FFA76EE}" destId="{55DD746D-F01E-0B46-AFB4-A5757ECE7AC5}" srcOrd="0" destOrd="0" presId="urn:microsoft.com/office/officeart/2005/8/layout/hierarchy1"/>
    <dgm:cxn modelId="{2E35BF41-CA53-5C47-84E5-9E66EE1DA7BC}" type="presParOf" srcId="{4E89F70C-5BBE-4D49-B621-BFF28FFA76EE}" destId="{F3FC278B-BF36-D648-A7DF-1CFB4A6C8A8B}" srcOrd="1" destOrd="0" presId="urn:microsoft.com/office/officeart/2005/8/layout/hierarchy1"/>
    <dgm:cxn modelId="{7849D4D8-84D3-C647-B1E2-6D09C43515AC}" type="presParOf" srcId="{F3FC278B-BF36-D648-A7DF-1CFB4A6C8A8B}" destId="{D9055282-2D4D-A446-ABE7-A9A75094640B}" srcOrd="0" destOrd="0" presId="urn:microsoft.com/office/officeart/2005/8/layout/hierarchy1"/>
    <dgm:cxn modelId="{B173C745-7F61-F942-9ABD-91350AE9402E}" type="presParOf" srcId="{D9055282-2D4D-A446-ABE7-A9A75094640B}" destId="{FACC68E9-A015-A143-BCD8-6EBC912C47DB}" srcOrd="0" destOrd="0" presId="urn:microsoft.com/office/officeart/2005/8/layout/hierarchy1"/>
    <dgm:cxn modelId="{CAACF56C-BA1B-9B40-8090-0F1E500319DF}" type="presParOf" srcId="{D9055282-2D4D-A446-ABE7-A9A75094640B}" destId="{08E683B7-15A2-044B-950B-312945E70AD3}" srcOrd="1" destOrd="0" presId="urn:microsoft.com/office/officeart/2005/8/layout/hierarchy1"/>
    <dgm:cxn modelId="{F754907E-9EFF-EC41-B1D7-296F053A6037}" type="presParOf" srcId="{F3FC278B-BF36-D648-A7DF-1CFB4A6C8A8B}" destId="{3F1C412A-0CBD-394A-A48B-04003A038486}" srcOrd="1" destOrd="0" presId="urn:microsoft.com/office/officeart/2005/8/layout/hierarchy1"/>
    <dgm:cxn modelId="{C12FDA57-8126-7D40-A317-26EEB7A9EB04}" type="presParOf" srcId="{4E89F70C-5BBE-4D49-B621-BFF28FFA76EE}" destId="{60C17FFF-4733-694D-8AE3-A6661921CACC}" srcOrd="2" destOrd="0" presId="urn:microsoft.com/office/officeart/2005/8/layout/hierarchy1"/>
    <dgm:cxn modelId="{7C216B85-33AC-624D-9131-11EC1A4C485E}" type="presParOf" srcId="{4E89F70C-5BBE-4D49-B621-BFF28FFA76EE}" destId="{2D0C3DE2-4235-814E-98F8-52DCB3BE918E}" srcOrd="3" destOrd="0" presId="urn:microsoft.com/office/officeart/2005/8/layout/hierarchy1"/>
    <dgm:cxn modelId="{EDC17CB8-6C99-7F43-8CC0-A570B0195FF6}" type="presParOf" srcId="{2D0C3DE2-4235-814E-98F8-52DCB3BE918E}" destId="{AD8421CF-A6B1-5F4D-95B3-C335639064D4}" srcOrd="0" destOrd="0" presId="urn:microsoft.com/office/officeart/2005/8/layout/hierarchy1"/>
    <dgm:cxn modelId="{E45811B1-9F92-9143-AAA9-A0BE2F8D5E9B}" type="presParOf" srcId="{AD8421CF-A6B1-5F4D-95B3-C335639064D4}" destId="{082CFE95-40CE-444C-8BE3-11161161AE5D}" srcOrd="0" destOrd="0" presId="urn:microsoft.com/office/officeart/2005/8/layout/hierarchy1"/>
    <dgm:cxn modelId="{F08CF944-1AE6-A94A-89F5-B89F7D87F680}" type="presParOf" srcId="{AD8421CF-A6B1-5F4D-95B3-C335639064D4}" destId="{48CB8281-0C2B-D64F-98A6-43AEE8CC73FB}" srcOrd="1" destOrd="0" presId="urn:microsoft.com/office/officeart/2005/8/layout/hierarchy1"/>
    <dgm:cxn modelId="{71D79383-F54C-9042-B5B5-3116BD2FA040}" type="presParOf" srcId="{2D0C3DE2-4235-814E-98F8-52DCB3BE918E}" destId="{3C0CC6C6-290D-754F-902C-0688AF1FBD3E}" srcOrd="1" destOrd="0" presId="urn:microsoft.com/office/officeart/2005/8/layout/hierarchy1"/>
    <dgm:cxn modelId="{AABE0062-CD66-9C44-85CB-B79B7983AAF2}" type="presParOf" srcId="{295BB924-73D2-F44E-AFF4-3254FCF2D887}" destId="{F1E43B9F-BE5C-6E40-B5B5-435DEA74433A}" srcOrd="2" destOrd="0" presId="urn:microsoft.com/office/officeart/2005/8/layout/hierarchy1"/>
    <dgm:cxn modelId="{960FDFD1-46C0-164E-A7AB-EE21EC732110}" type="presParOf" srcId="{295BB924-73D2-F44E-AFF4-3254FCF2D887}" destId="{3752095A-69F0-964C-BDD0-BCAAE65A7A53}" srcOrd="3" destOrd="0" presId="urn:microsoft.com/office/officeart/2005/8/layout/hierarchy1"/>
    <dgm:cxn modelId="{A2EF32FA-E57A-4544-A238-BB7E7D75B2B9}" type="presParOf" srcId="{3752095A-69F0-964C-BDD0-BCAAE65A7A53}" destId="{86848AC2-340B-5C46-8C2A-355041B02268}" srcOrd="0" destOrd="0" presId="urn:microsoft.com/office/officeart/2005/8/layout/hierarchy1"/>
    <dgm:cxn modelId="{5332DA02-A411-FE49-A17F-777B7EFCB926}" type="presParOf" srcId="{86848AC2-340B-5C46-8C2A-355041B02268}" destId="{DFA40445-FAF4-C144-8011-3F57CA435576}" srcOrd="0" destOrd="0" presId="urn:microsoft.com/office/officeart/2005/8/layout/hierarchy1"/>
    <dgm:cxn modelId="{69B7AB44-D56C-DE41-8774-28F03D576B56}" type="presParOf" srcId="{86848AC2-340B-5C46-8C2A-355041B02268}" destId="{D048E5F0-734C-E742-80F3-CA1473FED4D1}" srcOrd="1" destOrd="0" presId="urn:microsoft.com/office/officeart/2005/8/layout/hierarchy1"/>
    <dgm:cxn modelId="{AF05DD67-C54C-0F48-9343-5A78284A2E22}" type="presParOf" srcId="{3752095A-69F0-964C-BDD0-BCAAE65A7A53}" destId="{5C5E4401-B8C7-1A4E-9247-D044B1E1CE51}" srcOrd="1" destOrd="0" presId="urn:microsoft.com/office/officeart/2005/8/layout/hierarchy1"/>
    <dgm:cxn modelId="{609ADC1A-0F2D-A347-A449-DC8D5F48EA61}" type="presParOf" srcId="{5C5E4401-B8C7-1A4E-9247-D044B1E1CE51}" destId="{59AE8A88-402E-D746-95C4-384D147FD215}" srcOrd="0" destOrd="0" presId="urn:microsoft.com/office/officeart/2005/8/layout/hierarchy1"/>
    <dgm:cxn modelId="{53D1BA1F-EAC4-3248-BA53-63871CF5BB81}" type="presParOf" srcId="{5C5E4401-B8C7-1A4E-9247-D044B1E1CE51}" destId="{7F9BDADF-9375-A04F-A67E-E6D32E90AE29}" srcOrd="1" destOrd="0" presId="urn:microsoft.com/office/officeart/2005/8/layout/hierarchy1"/>
    <dgm:cxn modelId="{A793EB78-FA9C-6D41-B88A-7E3607656CA7}" type="presParOf" srcId="{7F9BDADF-9375-A04F-A67E-E6D32E90AE29}" destId="{E4F0D517-70E3-9342-91E3-768957BE4660}" srcOrd="0" destOrd="0" presId="urn:microsoft.com/office/officeart/2005/8/layout/hierarchy1"/>
    <dgm:cxn modelId="{2159C352-8D53-8F45-9DFD-A8B6E1C711AA}" type="presParOf" srcId="{E4F0D517-70E3-9342-91E3-768957BE4660}" destId="{B2230D53-4292-3748-ACF8-BA7F39F336C7}" srcOrd="0" destOrd="0" presId="urn:microsoft.com/office/officeart/2005/8/layout/hierarchy1"/>
    <dgm:cxn modelId="{19DC7BF1-51BF-3B48-9CC3-42F4027E457D}" type="presParOf" srcId="{E4F0D517-70E3-9342-91E3-768957BE4660}" destId="{E1C3ABAB-799B-5E44-AACB-2577203B2C9A}" srcOrd="1" destOrd="0" presId="urn:microsoft.com/office/officeart/2005/8/layout/hierarchy1"/>
    <dgm:cxn modelId="{80A0E694-C14A-594A-9406-2FB800CF68D1}" type="presParOf" srcId="{7F9BDADF-9375-A04F-A67E-E6D32E90AE29}" destId="{D82D750F-FC6D-9F4E-BFDB-D1A5452983BB}" srcOrd="1" destOrd="0" presId="urn:microsoft.com/office/officeart/2005/8/layout/hierarchy1"/>
    <dgm:cxn modelId="{8FCFB52F-404E-854E-8B2D-B145877A8A2E}" type="presParOf" srcId="{5C5E4401-B8C7-1A4E-9247-D044B1E1CE51}" destId="{8838BD96-E762-0B4D-99D9-E7609DDE6FB4}" srcOrd="2" destOrd="0" presId="urn:microsoft.com/office/officeart/2005/8/layout/hierarchy1"/>
    <dgm:cxn modelId="{2FF96210-D4F1-E543-86EE-D441DD23B992}" type="presParOf" srcId="{5C5E4401-B8C7-1A4E-9247-D044B1E1CE51}" destId="{6E6F8856-1188-B84B-A987-0AC0C05CC9F5}" srcOrd="3" destOrd="0" presId="urn:microsoft.com/office/officeart/2005/8/layout/hierarchy1"/>
    <dgm:cxn modelId="{B5FECDF1-D737-EF4B-B50A-F7C4E590BE1D}" type="presParOf" srcId="{6E6F8856-1188-B84B-A987-0AC0C05CC9F5}" destId="{2E9D59A1-EE70-714A-A468-BC47605D7C70}" srcOrd="0" destOrd="0" presId="urn:microsoft.com/office/officeart/2005/8/layout/hierarchy1"/>
    <dgm:cxn modelId="{52DF977E-9971-8B46-9426-6D1C10F2C058}" type="presParOf" srcId="{2E9D59A1-EE70-714A-A468-BC47605D7C70}" destId="{8F64ACB1-DCE6-DB43-8916-A707794BD0F9}" srcOrd="0" destOrd="0" presId="urn:microsoft.com/office/officeart/2005/8/layout/hierarchy1"/>
    <dgm:cxn modelId="{DD3D25EC-A38A-6541-9881-169D8183FF22}" type="presParOf" srcId="{2E9D59A1-EE70-714A-A468-BC47605D7C70}" destId="{455FB27A-6932-C04B-87AB-2C1BEFF1D40C}" srcOrd="1" destOrd="0" presId="urn:microsoft.com/office/officeart/2005/8/layout/hierarchy1"/>
    <dgm:cxn modelId="{AF088EAD-A3E9-1D48-88C1-A8748CDDD54E}" type="presParOf" srcId="{6E6F8856-1188-B84B-A987-0AC0C05CC9F5}" destId="{EBEBC82B-4EF8-134C-AEF3-10B346B2D137}"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8BD96-E762-0B4D-99D9-E7609DDE6FB4}">
      <dsp:nvSpPr>
        <dsp:cNvPr id="0" name=""/>
        <dsp:cNvSpPr/>
      </dsp:nvSpPr>
      <dsp:spPr>
        <a:xfrm>
          <a:off x="6047581" y="3711102"/>
          <a:ext cx="1039018" cy="494478"/>
        </a:xfrm>
        <a:custGeom>
          <a:avLst/>
          <a:gdLst/>
          <a:ahLst/>
          <a:cxnLst/>
          <a:rect l="0" t="0" r="0" b="0"/>
          <a:pathLst>
            <a:path>
              <a:moveTo>
                <a:pt x="0" y="0"/>
              </a:moveTo>
              <a:lnTo>
                <a:pt x="0" y="336972"/>
              </a:lnTo>
              <a:lnTo>
                <a:pt x="1039018" y="336972"/>
              </a:lnTo>
              <a:lnTo>
                <a:pt x="1039018" y="49447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9AE8A88-402E-D746-95C4-384D147FD215}">
      <dsp:nvSpPr>
        <dsp:cNvPr id="0" name=""/>
        <dsp:cNvSpPr/>
      </dsp:nvSpPr>
      <dsp:spPr>
        <a:xfrm>
          <a:off x="5008562" y="3711102"/>
          <a:ext cx="1039018" cy="494478"/>
        </a:xfrm>
        <a:custGeom>
          <a:avLst/>
          <a:gdLst/>
          <a:ahLst/>
          <a:cxnLst/>
          <a:rect l="0" t="0" r="0" b="0"/>
          <a:pathLst>
            <a:path>
              <a:moveTo>
                <a:pt x="1039018" y="0"/>
              </a:moveTo>
              <a:lnTo>
                <a:pt x="1039018" y="336972"/>
              </a:lnTo>
              <a:lnTo>
                <a:pt x="0" y="336972"/>
              </a:lnTo>
              <a:lnTo>
                <a:pt x="0" y="49447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E43B9F-BE5C-6E40-B5B5-435DEA74433A}">
      <dsp:nvSpPr>
        <dsp:cNvPr id="0" name=""/>
        <dsp:cNvSpPr/>
      </dsp:nvSpPr>
      <dsp:spPr>
        <a:xfrm>
          <a:off x="3969543" y="2136988"/>
          <a:ext cx="2078037" cy="494478"/>
        </a:xfrm>
        <a:custGeom>
          <a:avLst/>
          <a:gdLst/>
          <a:ahLst/>
          <a:cxnLst/>
          <a:rect l="0" t="0" r="0" b="0"/>
          <a:pathLst>
            <a:path>
              <a:moveTo>
                <a:pt x="0" y="0"/>
              </a:moveTo>
              <a:lnTo>
                <a:pt x="0" y="336972"/>
              </a:lnTo>
              <a:lnTo>
                <a:pt x="2078037" y="336972"/>
              </a:lnTo>
              <a:lnTo>
                <a:pt x="2078037" y="49447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C17FFF-4733-694D-8AE3-A6661921CACC}">
      <dsp:nvSpPr>
        <dsp:cNvPr id="0" name=""/>
        <dsp:cNvSpPr/>
      </dsp:nvSpPr>
      <dsp:spPr>
        <a:xfrm>
          <a:off x="1891506" y="3711102"/>
          <a:ext cx="1039018" cy="494478"/>
        </a:xfrm>
        <a:custGeom>
          <a:avLst/>
          <a:gdLst/>
          <a:ahLst/>
          <a:cxnLst/>
          <a:rect l="0" t="0" r="0" b="0"/>
          <a:pathLst>
            <a:path>
              <a:moveTo>
                <a:pt x="0" y="0"/>
              </a:moveTo>
              <a:lnTo>
                <a:pt x="0" y="336972"/>
              </a:lnTo>
              <a:lnTo>
                <a:pt x="1039018" y="336972"/>
              </a:lnTo>
              <a:lnTo>
                <a:pt x="1039018" y="49447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DD746D-F01E-0B46-AFB4-A5757ECE7AC5}">
      <dsp:nvSpPr>
        <dsp:cNvPr id="0" name=""/>
        <dsp:cNvSpPr/>
      </dsp:nvSpPr>
      <dsp:spPr>
        <a:xfrm>
          <a:off x="852487" y="3711102"/>
          <a:ext cx="1039018" cy="494478"/>
        </a:xfrm>
        <a:custGeom>
          <a:avLst/>
          <a:gdLst/>
          <a:ahLst/>
          <a:cxnLst/>
          <a:rect l="0" t="0" r="0" b="0"/>
          <a:pathLst>
            <a:path>
              <a:moveTo>
                <a:pt x="1039018" y="0"/>
              </a:moveTo>
              <a:lnTo>
                <a:pt x="1039018" y="336972"/>
              </a:lnTo>
              <a:lnTo>
                <a:pt x="0" y="336972"/>
              </a:lnTo>
              <a:lnTo>
                <a:pt x="0" y="494478"/>
              </a:lnTo>
            </a:path>
          </a:pathLst>
        </a:custGeom>
        <a:noFill/>
        <a:ln w="1905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485924-B33C-1B44-BDCE-1FD1B6714756}">
      <dsp:nvSpPr>
        <dsp:cNvPr id="0" name=""/>
        <dsp:cNvSpPr/>
      </dsp:nvSpPr>
      <dsp:spPr>
        <a:xfrm>
          <a:off x="1891506" y="2136988"/>
          <a:ext cx="2078037" cy="494478"/>
        </a:xfrm>
        <a:custGeom>
          <a:avLst/>
          <a:gdLst/>
          <a:ahLst/>
          <a:cxnLst/>
          <a:rect l="0" t="0" r="0" b="0"/>
          <a:pathLst>
            <a:path>
              <a:moveTo>
                <a:pt x="2078037" y="0"/>
              </a:moveTo>
              <a:lnTo>
                <a:pt x="2078037" y="336972"/>
              </a:lnTo>
              <a:lnTo>
                <a:pt x="0" y="336972"/>
              </a:lnTo>
              <a:lnTo>
                <a:pt x="0" y="494478"/>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5B39D5-3D93-7449-8DD7-88BCFA5C7EE1}">
      <dsp:nvSpPr>
        <dsp:cNvPr id="0" name=""/>
        <dsp:cNvSpPr/>
      </dsp:nvSpPr>
      <dsp:spPr>
        <a:xfrm>
          <a:off x="3119437" y="1057353"/>
          <a:ext cx="1700212" cy="1079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EBC5C-6E93-7345-9400-7B0A43AC4E13}">
      <dsp:nvSpPr>
        <dsp:cNvPr id="0" name=""/>
        <dsp:cNvSpPr/>
      </dsp:nvSpPr>
      <dsp:spPr>
        <a:xfrm>
          <a:off x="3308349" y="1236820"/>
          <a:ext cx="1700212" cy="1079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t>Previously untreated unresected CRLM</a:t>
          </a:r>
        </a:p>
      </dsp:txBody>
      <dsp:txXfrm>
        <a:off x="3339970" y="1268441"/>
        <a:ext cx="1636970" cy="1016392"/>
      </dsp:txXfrm>
    </dsp:sp>
    <dsp:sp modelId="{27BBA096-5522-2D40-A315-FADA710DED5E}">
      <dsp:nvSpPr>
        <dsp:cNvPr id="0" name=""/>
        <dsp:cNvSpPr/>
      </dsp:nvSpPr>
      <dsp:spPr>
        <a:xfrm>
          <a:off x="1041399" y="2631467"/>
          <a:ext cx="1700212" cy="1079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7396A-C49F-B349-B7F5-7281B6C29683}">
      <dsp:nvSpPr>
        <dsp:cNvPr id="0" name=""/>
        <dsp:cNvSpPr/>
      </dsp:nvSpPr>
      <dsp:spPr>
        <a:xfrm>
          <a:off x="1230312" y="2810933"/>
          <a:ext cx="1700212" cy="1079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Right sided</a:t>
          </a:r>
        </a:p>
        <a:p>
          <a:pPr marL="0" lvl="0" indent="0" algn="ctr" defTabSz="577850">
            <a:lnSpc>
              <a:spcPct val="90000"/>
            </a:lnSpc>
            <a:spcBef>
              <a:spcPct val="0"/>
            </a:spcBef>
            <a:spcAft>
              <a:spcPct val="35000"/>
            </a:spcAft>
            <a:buNone/>
          </a:pPr>
          <a:r>
            <a:rPr lang="en-GB" sz="1300" kern="1200" dirty="0"/>
            <a:t>/</a:t>
          </a:r>
          <a:r>
            <a:rPr lang="en-GB" sz="1300" kern="1200" dirty="0" err="1"/>
            <a:t>RASm</a:t>
          </a:r>
          <a:r>
            <a:rPr lang="en-GB" sz="1300" kern="1200" dirty="0"/>
            <a:t>/BRAFV600Em</a:t>
          </a:r>
        </a:p>
      </dsp:txBody>
      <dsp:txXfrm>
        <a:off x="1261933" y="2842554"/>
        <a:ext cx="1636970" cy="1016392"/>
      </dsp:txXfrm>
    </dsp:sp>
    <dsp:sp modelId="{FACC68E9-A015-A143-BCD8-6EBC912C47DB}">
      <dsp:nvSpPr>
        <dsp:cNvPr id="0" name=""/>
        <dsp:cNvSpPr/>
      </dsp:nvSpPr>
      <dsp:spPr>
        <a:xfrm>
          <a:off x="2381" y="4205580"/>
          <a:ext cx="1700212" cy="1079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E683B7-15A2-044B-950B-312945E70AD3}">
      <dsp:nvSpPr>
        <dsp:cNvPr id="0" name=""/>
        <dsp:cNvSpPr/>
      </dsp:nvSpPr>
      <dsp:spPr>
        <a:xfrm>
          <a:off x="191293" y="4385047"/>
          <a:ext cx="1700212" cy="1079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Doublet +Bev</a:t>
          </a:r>
        </a:p>
      </dsp:txBody>
      <dsp:txXfrm>
        <a:off x="222914" y="4416668"/>
        <a:ext cx="1636970" cy="1016392"/>
      </dsp:txXfrm>
    </dsp:sp>
    <dsp:sp modelId="{082CFE95-40CE-444C-8BE3-11161161AE5D}">
      <dsp:nvSpPr>
        <dsp:cNvPr id="0" name=""/>
        <dsp:cNvSpPr/>
      </dsp:nvSpPr>
      <dsp:spPr>
        <a:xfrm>
          <a:off x="2080418" y="4205580"/>
          <a:ext cx="1700212" cy="1079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CB8281-0C2B-D64F-98A6-43AEE8CC73FB}">
      <dsp:nvSpPr>
        <dsp:cNvPr id="0" name=""/>
        <dsp:cNvSpPr/>
      </dsp:nvSpPr>
      <dsp:spPr>
        <a:xfrm>
          <a:off x="2269331" y="4385047"/>
          <a:ext cx="1700212" cy="1079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err="1"/>
            <a:t>Triplet+Bev</a:t>
          </a:r>
          <a:endParaRPr lang="en-GB" sz="1300" kern="1200" dirty="0"/>
        </a:p>
      </dsp:txBody>
      <dsp:txXfrm>
        <a:off x="2300952" y="4416668"/>
        <a:ext cx="1636970" cy="1016392"/>
      </dsp:txXfrm>
    </dsp:sp>
    <dsp:sp modelId="{DFA40445-FAF4-C144-8011-3F57CA435576}">
      <dsp:nvSpPr>
        <dsp:cNvPr id="0" name=""/>
        <dsp:cNvSpPr/>
      </dsp:nvSpPr>
      <dsp:spPr>
        <a:xfrm>
          <a:off x="5197474" y="2631467"/>
          <a:ext cx="1700212" cy="1079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8E5F0-734C-E742-80F3-CA1473FED4D1}">
      <dsp:nvSpPr>
        <dsp:cNvPr id="0" name=""/>
        <dsp:cNvSpPr/>
      </dsp:nvSpPr>
      <dsp:spPr>
        <a:xfrm>
          <a:off x="5386387" y="2810933"/>
          <a:ext cx="1700212" cy="1079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Left sided +</a:t>
          </a:r>
          <a:r>
            <a:rPr lang="en-GB" sz="1300" kern="1200" dirty="0" err="1"/>
            <a:t>RAS+BRAFwt</a:t>
          </a:r>
          <a:endParaRPr lang="en-GB" sz="1300" kern="1200" dirty="0"/>
        </a:p>
      </dsp:txBody>
      <dsp:txXfrm>
        <a:off x="5418008" y="2842554"/>
        <a:ext cx="1636970" cy="1016392"/>
      </dsp:txXfrm>
    </dsp:sp>
    <dsp:sp modelId="{B2230D53-4292-3748-ACF8-BA7F39F336C7}">
      <dsp:nvSpPr>
        <dsp:cNvPr id="0" name=""/>
        <dsp:cNvSpPr/>
      </dsp:nvSpPr>
      <dsp:spPr>
        <a:xfrm>
          <a:off x="4158456" y="4205580"/>
          <a:ext cx="1700212" cy="1079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C3ABAB-799B-5E44-AACB-2577203B2C9A}">
      <dsp:nvSpPr>
        <dsp:cNvPr id="0" name=""/>
        <dsp:cNvSpPr/>
      </dsp:nvSpPr>
      <dsp:spPr>
        <a:xfrm>
          <a:off x="4347368" y="4385047"/>
          <a:ext cx="1700212" cy="1079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Doublet +Bev</a:t>
          </a:r>
        </a:p>
      </dsp:txBody>
      <dsp:txXfrm>
        <a:off x="4378989" y="4416668"/>
        <a:ext cx="1636970" cy="1016392"/>
      </dsp:txXfrm>
    </dsp:sp>
    <dsp:sp modelId="{8F64ACB1-DCE6-DB43-8916-A707794BD0F9}">
      <dsp:nvSpPr>
        <dsp:cNvPr id="0" name=""/>
        <dsp:cNvSpPr/>
      </dsp:nvSpPr>
      <dsp:spPr>
        <a:xfrm>
          <a:off x="6236493" y="4205580"/>
          <a:ext cx="1700212" cy="1079634"/>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5FB27A-6932-C04B-87AB-2C1BEFF1D40C}">
      <dsp:nvSpPr>
        <dsp:cNvPr id="0" name=""/>
        <dsp:cNvSpPr/>
      </dsp:nvSpPr>
      <dsp:spPr>
        <a:xfrm>
          <a:off x="6425406" y="4385047"/>
          <a:ext cx="1700212" cy="1079634"/>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Doublet + </a:t>
          </a:r>
          <a:r>
            <a:rPr lang="en-GB" sz="1300" kern="1200" dirty="0" err="1"/>
            <a:t>Pani</a:t>
          </a:r>
          <a:endParaRPr lang="en-GB" sz="1300" kern="1200" dirty="0"/>
        </a:p>
      </dsp:txBody>
      <dsp:txXfrm>
        <a:off x="6457027" y="4416668"/>
        <a:ext cx="1636970" cy="101639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B55679-9072-3348-B76F-051D5AC4C4B5}"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D406AF-D183-414B-9597-881B404423B3}" type="slidenum">
              <a:rPr lang="en-US" smtClean="0"/>
              <a:t>‹#›</a:t>
            </a:fld>
            <a:endParaRPr lang="en-US"/>
          </a:p>
        </p:txBody>
      </p:sp>
    </p:spTree>
    <p:extLst>
      <p:ext uri="{BB962C8B-B14F-4D97-AF65-F5344CB8AC3E}">
        <p14:creationId xmlns:p14="http://schemas.microsoft.com/office/powerpoint/2010/main" val="217790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steered clear of ablative therapies as Huw will discuss</a:t>
            </a:r>
          </a:p>
        </p:txBody>
      </p:sp>
      <p:sp>
        <p:nvSpPr>
          <p:cNvPr id="4" name="Slide Number Placeholder 3"/>
          <p:cNvSpPr>
            <a:spLocks noGrp="1"/>
          </p:cNvSpPr>
          <p:nvPr>
            <p:ph type="sldNum" sz="quarter" idx="5"/>
          </p:nvPr>
        </p:nvSpPr>
        <p:spPr/>
        <p:txBody>
          <a:bodyPr/>
          <a:lstStyle/>
          <a:p>
            <a:fld id="{E6D406AF-D183-414B-9597-881B404423B3}" type="slidenum">
              <a:rPr lang="en-US" smtClean="0"/>
              <a:t>2</a:t>
            </a:fld>
            <a:endParaRPr lang="en-US"/>
          </a:p>
        </p:txBody>
      </p:sp>
    </p:spTree>
    <p:extLst>
      <p:ext uri="{BB962C8B-B14F-4D97-AF65-F5344CB8AC3E}">
        <p14:creationId xmlns:p14="http://schemas.microsoft.com/office/powerpoint/2010/main" val="3277239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terms of results, after a median follow-up of 51.1 months in the group who were right sided, RAS or BRAF mutation positive arm, triplet chemotherapy plus bevacizumab resulted in a significant increase in median PFS seen here, RR and complete local treatment rate compared to doublet chemotherapy plus bevacizumab.</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No difference in terms of PFS was observed in patients with left-sided tumours without RAS or BRAFV600E mutations (10.8 and 10.4). Addition of </a:t>
            </a:r>
            <a:r>
              <a:rPr lang="en-GB" sz="1200" b="0" i="0" kern="1200" dirty="0" err="1">
                <a:solidFill>
                  <a:schemeClr val="tx1"/>
                </a:solidFill>
                <a:effectLst/>
                <a:latin typeface="+mn-lt"/>
                <a:ea typeface="+mn-ea"/>
                <a:cs typeface="+mn-cs"/>
              </a:rPr>
              <a:t>eGFRi</a:t>
            </a:r>
            <a:r>
              <a:rPr lang="en-GB" sz="1200" b="0" i="0" kern="1200" dirty="0">
                <a:solidFill>
                  <a:schemeClr val="tx1"/>
                </a:solidFill>
                <a:effectLst/>
                <a:latin typeface="+mn-lt"/>
                <a:ea typeface="+mn-ea"/>
                <a:cs typeface="+mn-cs"/>
              </a:rPr>
              <a:t> did increase RR, but this didn’t translate to increase in local treatment rate and that was at the expense of toxicity in the doublet and panitumumab arm.</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rate of conversion to secondary resection according to the expert panel was higher than I thought it would be. 57% in arm A, 64% in arm B, 73% in arm C, and 75% in arm D. </a:t>
            </a:r>
          </a:p>
          <a:p>
            <a:r>
              <a:rPr lang="en-GB" sz="1200" b="0" i="0" kern="1200" dirty="0">
                <a:solidFill>
                  <a:schemeClr val="tx1"/>
                </a:solidFill>
                <a:effectLst/>
                <a:latin typeface="+mn-lt"/>
                <a:ea typeface="+mn-ea"/>
                <a:cs typeface="+mn-cs"/>
              </a:rPr>
              <a:t>Is this practice changing? More likely to use triplet in the right sided and mutation positive cohort but have to be fit!</a:t>
            </a:r>
          </a:p>
          <a:p>
            <a:endParaRPr lang="en-GB" sz="1200" b="0" i="0" kern="1200" dirty="0">
              <a:solidFill>
                <a:schemeClr val="tx1"/>
              </a:solidFill>
              <a:effectLst/>
              <a:latin typeface="+mn-lt"/>
              <a:ea typeface="+mn-ea"/>
              <a:cs typeface="+mn-cs"/>
            </a:endParaRPr>
          </a:p>
          <a:p>
            <a:br>
              <a:rPr lang="en-GB" dirty="0"/>
            </a:b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11</a:t>
            </a:fld>
            <a:endParaRPr lang="en-US"/>
          </a:p>
        </p:txBody>
      </p:sp>
    </p:spTree>
    <p:extLst>
      <p:ext uri="{BB962C8B-B14F-4D97-AF65-F5344CB8AC3E}">
        <p14:creationId xmlns:p14="http://schemas.microsoft.com/office/powerpoint/2010/main" val="1946605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the unresectable cohort who remain unresectable despite SACT, </a:t>
            </a:r>
            <a:r>
              <a:rPr lang="en-US" dirty="0" err="1"/>
              <a:t>transmet</a:t>
            </a:r>
            <a:r>
              <a:rPr lang="en-US" dirty="0"/>
              <a:t> bold study published in September this year conducted by a French group.</a:t>
            </a:r>
          </a:p>
          <a:p>
            <a:endParaRPr lang="en-US" dirty="0"/>
          </a:p>
          <a:p>
            <a:r>
              <a:rPr lang="en-US" dirty="0"/>
              <a:t>Inclusion criteria were patients with confirmed unresectable liver only disease, curative resection primary, at least SD on recent imaging, &lt;3L CT. Included synchronous and metachronous disease, </a:t>
            </a:r>
            <a:r>
              <a:rPr lang="en-US" dirty="0" err="1"/>
              <a:t>BRAFmutations</a:t>
            </a:r>
            <a:r>
              <a:rPr lang="en-US" dirty="0"/>
              <a:t> </a:t>
            </a:r>
            <a:r>
              <a:rPr lang="en-US" dirty="0" err="1"/>
              <a:t>exluded</a:t>
            </a:r>
            <a:r>
              <a:rPr lang="en-US" dirty="0"/>
              <a:t>. </a:t>
            </a:r>
          </a:p>
          <a:p>
            <a:r>
              <a:rPr lang="en-US" dirty="0"/>
              <a:t>Of note, median age in study was 45</a:t>
            </a:r>
          </a:p>
          <a:p>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12</a:t>
            </a:fld>
            <a:endParaRPr lang="en-US"/>
          </a:p>
        </p:txBody>
      </p:sp>
    </p:spTree>
    <p:extLst>
      <p:ext uri="{BB962C8B-B14F-4D97-AF65-F5344CB8AC3E}">
        <p14:creationId xmlns:p14="http://schemas.microsoft.com/office/powerpoint/2010/main" val="17221387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157 </a:t>
            </a:r>
            <a:r>
              <a:rPr lang="en-US" dirty="0" err="1"/>
              <a:t>patinets</a:t>
            </a:r>
            <a:r>
              <a:rPr lang="en-US" dirty="0"/>
              <a:t> recruited and submitted by </a:t>
            </a:r>
            <a:r>
              <a:rPr lang="en-US" dirty="0" err="1"/>
              <a:t>specialised</a:t>
            </a:r>
            <a:r>
              <a:rPr lang="en-US" dirty="0"/>
              <a:t> </a:t>
            </a:r>
            <a:r>
              <a:rPr lang="en-US" dirty="0" err="1"/>
              <a:t>centres</a:t>
            </a:r>
            <a:r>
              <a:rPr lang="en-US" dirty="0"/>
              <a:t> to the </a:t>
            </a:r>
            <a:r>
              <a:rPr lang="en-US" dirty="0" err="1"/>
              <a:t>indepnedant</a:t>
            </a:r>
            <a:r>
              <a:rPr lang="en-US" dirty="0"/>
              <a:t> expert committee, interesting 40% of those submitted were deemed ineligible . </a:t>
            </a:r>
          </a:p>
          <a:p>
            <a:endParaRPr lang="en-US" dirty="0"/>
          </a:p>
          <a:p>
            <a:r>
              <a:rPr lang="en-US" dirty="0"/>
              <a:t>Patients then randomized to LT + C vs C alone and those patients here were </a:t>
            </a:r>
            <a:r>
              <a:rPr lang="en-US" dirty="0" err="1"/>
              <a:t>eneterd</a:t>
            </a:r>
            <a:r>
              <a:rPr lang="en-US" dirty="0"/>
              <a:t> on to waiting list with very short window between final cycle chemo and surgery. Those patients receiving LT received tailored immunosuppression post transplant and post op chemo </a:t>
            </a:r>
            <a:r>
              <a:rPr lang="en-US" dirty="0" err="1"/>
              <a:t>wheras</a:t>
            </a:r>
            <a:r>
              <a:rPr lang="en-US" dirty="0"/>
              <a:t> the other arm just had continuation of chemo. </a:t>
            </a:r>
          </a:p>
          <a:p>
            <a:r>
              <a:rPr lang="en-US" dirty="0"/>
              <a:t>38 patients transplanted</a:t>
            </a:r>
          </a:p>
          <a:p>
            <a:endParaRPr lang="en-US" dirty="0"/>
          </a:p>
          <a:p>
            <a:r>
              <a:rPr lang="en-US" dirty="0"/>
              <a:t>Priority of LT was equivalent to end stage liver disease with a high MELD up to 35.</a:t>
            </a:r>
          </a:p>
          <a:p>
            <a:endParaRPr lang="en-US" dirty="0"/>
          </a:p>
          <a:p>
            <a:r>
              <a:rPr lang="en-US" dirty="0"/>
              <a:t>Primary EP OS</a:t>
            </a:r>
          </a:p>
        </p:txBody>
      </p:sp>
      <p:sp>
        <p:nvSpPr>
          <p:cNvPr id="4" name="Slide Number Placeholder 3"/>
          <p:cNvSpPr>
            <a:spLocks noGrp="1"/>
          </p:cNvSpPr>
          <p:nvPr>
            <p:ph type="sldNum" sz="quarter" idx="5"/>
          </p:nvPr>
        </p:nvSpPr>
        <p:spPr/>
        <p:txBody>
          <a:bodyPr/>
          <a:lstStyle/>
          <a:p>
            <a:fld id="{E6D406AF-D183-414B-9597-881B404423B3}" type="slidenum">
              <a:rPr lang="en-US" smtClean="0"/>
              <a:t>13</a:t>
            </a:fld>
            <a:endParaRPr lang="en-US"/>
          </a:p>
        </p:txBody>
      </p:sp>
    </p:spTree>
    <p:extLst>
      <p:ext uri="{BB962C8B-B14F-4D97-AF65-F5344CB8AC3E}">
        <p14:creationId xmlns:p14="http://schemas.microsoft.com/office/powerpoint/2010/main" val="2328702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mFU</a:t>
            </a:r>
            <a:r>
              <a:rPr lang="en-US" dirty="0"/>
              <a:t> 59.3 m, ITT population, 5 </a:t>
            </a:r>
            <a:r>
              <a:rPr lang="en-US" dirty="0" err="1"/>
              <a:t>yr</a:t>
            </a:r>
            <a:r>
              <a:rPr lang="en-US" dirty="0"/>
              <a:t> OS 57% in LT vs 13% in C only, results more </a:t>
            </a:r>
            <a:r>
              <a:rPr lang="en-US" dirty="0" err="1"/>
              <a:t>favourable</a:t>
            </a:r>
            <a:r>
              <a:rPr lang="en-US" dirty="0"/>
              <a:t> in the per protocol analysis</a:t>
            </a:r>
          </a:p>
          <a:p>
            <a:endParaRPr lang="en-US" dirty="0"/>
          </a:p>
          <a:p>
            <a:r>
              <a:rPr lang="en-US" dirty="0"/>
              <a:t>G3 SAE similar both arms (80 vs 83%) but 3 re-transplants were untaken, 1 of whom dies for multi-organ failure post op/</a:t>
            </a:r>
          </a:p>
          <a:p>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14</a:t>
            </a:fld>
            <a:endParaRPr lang="en-US"/>
          </a:p>
        </p:txBody>
      </p:sp>
    </p:spTree>
    <p:extLst>
      <p:ext uri="{BB962C8B-B14F-4D97-AF65-F5344CB8AC3E}">
        <p14:creationId xmlns:p14="http://schemas.microsoft.com/office/powerpoint/2010/main" val="3555487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back of this, fixed term working group set up by NHS transplant liver advisory group  &amp; based upon data that outcomes similar to transplanted HCC patients and it’s been recommended as an established treatment in international consensus guidelines by the HPB association. </a:t>
            </a:r>
          </a:p>
          <a:p>
            <a:endParaRPr lang="en-US" dirty="0"/>
          </a:p>
          <a:p>
            <a:r>
              <a:rPr lang="en-US" dirty="0"/>
              <a:t>LT for this cohort is running as a pilot by service evaluation in all 7 transplant </a:t>
            </a:r>
            <a:r>
              <a:rPr lang="en-US" dirty="0" err="1"/>
              <a:t>centres</a:t>
            </a:r>
            <a:r>
              <a:rPr lang="en-US" dirty="0"/>
              <a:t> in UK, they estimate 20-30 transplants taking place during the 2 year pilot with median time to transplant 3m from listing. </a:t>
            </a:r>
          </a:p>
          <a:p>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15</a:t>
            </a:fld>
            <a:endParaRPr lang="en-US"/>
          </a:p>
        </p:txBody>
      </p:sp>
    </p:spTree>
    <p:extLst>
      <p:ext uri="{BB962C8B-B14F-4D97-AF65-F5344CB8AC3E}">
        <p14:creationId xmlns:p14="http://schemas.microsoft.com/office/powerpoint/2010/main" val="2405548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inclusion criteria here are (GO THROUGH)</a:t>
            </a:r>
          </a:p>
          <a:p>
            <a:endParaRPr lang="en-US" dirty="0"/>
          </a:p>
          <a:p>
            <a:r>
              <a:rPr lang="en-US" dirty="0"/>
              <a:t>Unlike TRANSMET study, less favorable molecular profiles not excluded. </a:t>
            </a:r>
          </a:p>
          <a:p>
            <a:r>
              <a:rPr lang="en-US" dirty="0"/>
              <a:t>Patients who have had previously resected liver disease are excluded. </a:t>
            </a:r>
          </a:p>
          <a:p>
            <a:r>
              <a:rPr lang="en-US" dirty="0"/>
              <a:t>Mandated locally diagnostic laparoscopy if high risk features of primary.</a:t>
            </a:r>
          </a:p>
          <a:p>
            <a:endParaRPr lang="en-US" dirty="0"/>
          </a:p>
          <a:p>
            <a:r>
              <a:rPr lang="en-US" dirty="0"/>
              <a:t>Here, </a:t>
            </a:r>
            <a:r>
              <a:rPr lang="en-US" dirty="0" err="1"/>
              <a:t>referreal</a:t>
            </a:r>
            <a:r>
              <a:rPr lang="en-US" dirty="0"/>
              <a:t> directly to transplant </a:t>
            </a:r>
            <a:r>
              <a:rPr lang="en-US" dirty="0" err="1"/>
              <a:t>centre</a:t>
            </a:r>
            <a:r>
              <a:rPr lang="en-US" dirty="0"/>
              <a:t> and only in cases of </a:t>
            </a:r>
            <a:r>
              <a:rPr lang="en-US" dirty="0" err="1"/>
              <a:t>uncertainy</a:t>
            </a:r>
            <a:r>
              <a:rPr lang="en-US" dirty="0"/>
              <a:t> are </a:t>
            </a:r>
            <a:r>
              <a:rPr lang="en-US" dirty="0" err="1"/>
              <a:t>refered</a:t>
            </a:r>
            <a:r>
              <a:rPr lang="en-US" dirty="0"/>
              <a:t> to national expert panel so not as standard– argument as to whether all cases should be reviewed by expert panel??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National registry maintained with oncological outcomes and QOL outcomes with futility defined as &lt;60% 1 year 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Is this practice changing? Small numbers but as oncologists from historic trial data, we have largely adopted an intermittent treatment strategy for majority of patients so stopping metastatic treatment at 3-6 months then re-initiating only at progression in order to try and maintain QOL, but perhaps now we need to think about continuous chemo for a small cohort of our patients. </a:t>
            </a:r>
          </a:p>
          <a:p>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16</a:t>
            </a:fld>
            <a:endParaRPr lang="en-US"/>
          </a:p>
        </p:txBody>
      </p:sp>
    </p:spTree>
    <p:extLst>
      <p:ext uri="{BB962C8B-B14F-4D97-AF65-F5344CB8AC3E}">
        <p14:creationId xmlns:p14="http://schemas.microsoft.com/office/powerpoint/2010/main" val="2063038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wanted to touch on this interesting cohort study</a:t>
            </a:r>
            <a:r>
              <a:rPr lang="en-US" baseline="0" dirty="0"/>
              <a:t> which included 853 patients who underwent surgery for CRLM and was looking at the association of mutational status with outcome. Here, data on the cancer molecular profile was recorded and association with DFS and OS was recorded.</a:t>
            </a:r>
          </a:p>
        </p:txBody>
      </p:sp>
      <p:sp>
        <p:nvSpPr>
          <p:cNvPr id="4" name="Slide Number Placeholder 3"/>
          <p:cNvSpPr>
            <a:spLocks noGrp="1"/>
          </p:cNvSpPr>
          <p:nvPr>
            <p:ph type="sldNum" sz="quarter" idx="5"/>
          </p:nvPr>
        </p:nvSpPr>
        <p:spPr/>
        <p:txBody>
          <a:bodyPr/>
          <a:lstStyle/>
          <a:p>
            <a:fld id="{E6D406AF-D183-414B-9597-881B404423B3}" type="slidenum">
              <a:rPr lang="en-US" smtClean="0"/>
              <a:t>17</a:t>
            </a:fld>
            <a:endParaRPr lang="en-US"/>
          </a:p>
        </p:txBody>
      </p:sp>
    </p:spTree>
    <p:extLst>
      <p:ext uri="{BB962C8B-B14F-4D97-AF65-F5344CB8AC3E}">
        <p14:creationId xmlns:p14="http://schemas.microsoft.com/office/powerpoint/2010/main" val="1364577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we can see </a:t>
            </a:r>
            <a:r>
              <a:rPr lang="en-US" baseline="0" dirty="0" err="1"/>
              <a:t>kalpan</a:t>
            </a:r>
            <a:r>
              <a:rPr lang="en-US" baseline="0" dirty="0"/>
              <a:t> </a:t>
            </a:r>
            <a:r>
              <a:rPr lang="en-US" baseline="0" dirty="0" err="1"/>
              <a:t>meier</a:t>
            </a:r>
            <a:r>
              <a:rPr lang="en-US" baseline="0" dirty="0"/>
              <a:t> estimates of OS.</a:t>
            </a:r>
          </a:p>
          <a:p>
            <a:r>
              <a:rPr lang="en-US" baseline="0" dirty="0"/>
              <a:t>At median FU of 28m, 44% of patients with BRAF v600e m had died and we can clearly see from this light blue line that this group have worse OS following liver resection.</a:t>
            </a:r>
          </a:p>
          <a:p>
            <a:r>
              <a:rPr lang="en-US" baseline="0" dirty="0"/>
              <a:t>Small number of BRAF non v-600E mutations and so no conclusions can be drawn, but outcomes similar to </a:t>
            </a:r>
            <a:r>
              <a:rPr lang="en-US" baseline="0" dirty="0" err="1"/>
              <a:t>wtBRAF</a:t>
            </a:r>
            <a:r>
              <a:rPr lang="en-US" baseline="0" dirty="0"/>
              <a:t> </a:t>
            </a:r>
            <a:r>
              <a:rPr lang="en-US" baseline="0" dirty="0" err="1"/>
              <a:t>gentotypes</a:t>
            </a:r>
            <a:r>
              <a:rPr lang="en-US" baseline="0" dirty="0"/>
              <a:t> so the dark blue line. </a:t>
            </a:r>
          </a:p>
          <a:p>
            <a:endParaRPr lang="en-US" baseline="0" dirty="0"/>
          </a:p>
          <a:p>
            <a:r>
              <a:rPr lang="en-US" dirty="0"/>
              <a:t>Is this practice changing? Probably on it’s own, no but it forms part of the story when making treatment decisions for our </a:t>
            </a:r>
            <a:r>
              <a:rPr lang="en-US" dirty="0" err="1"/>
              <a:t>patinets</a:t>
            </a:r>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18</a:t>
            </a:fld>
            <a:endParaRPr lang="en-US"/>
          </a:p>
        </p:txBody>
      </p:sp>
    </p:spTree>
    <p:extLst>
      <p:ext uri="{BB962C8B-B14F-4D97-AF65-F5344CB8AC3E}">
        <p14:creationId xmlns:p14="http://schemas.microsoft.com/office/powerpoint/2010/main" val="3881964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Complex group – various </a:t>
            </a:r>
            <a:r>
              <a:rPr lang="en-US" dirty="0" err="1"/>
              <a:t>tumour</a:t>
            </a:r>
            <a:r>
              <a:rPr lang="en-US" dirty="0"/>
              <a:t> factors at play, nuanced treatment decisions</a:t>
            </a:r>
          </a:p>
          <a:p>
            <a:endParaRPr lang="en-US" dirty="0"/>
          </a:p>
          <a:p>
            <a:r>
              <a:rPr lang="en-US" dirty="0"/>
              <a:t>Exciting data, but patient factors are key. In our ‘real world’ patient cohort, patients are rarely PS0/1 and without co-</a:t>
            </a:r>
            <a:r>
              <a:rPr lang="en-US" dirty="0" err="1"/>
              <a:t>morbities</a:t>
            </a:r>
            <a:r>
              <a:rPr lang="en-US" dirty="0"/>
              <a:t> and often can be deconditioned at baseline or as a result of NA treatment, so all needs to be taken into account</a:t>
            </a:r>
          </a:p>
          <a:p>
            <a:endParaRPr lang="en-US" dirty="0"/>
          </a:p>
          <a:p>
            <a:r>
              <a:rPr lang="en-US" dirty="0"/>
              <a:t>Good MDT working critical</a:t>
            </a:r>
          </a:p>
          <a:p>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19</a:t>
            </a:fld>
            <a:endParaRPr lang="en-US"/>
          </a:p>
        </p:txBody>
      </p:sp>
    </p:spTree>
    <p:extLst>
      <p:ext uri="{BB962C8B-B14F-4D97-AF65-F5344CB8AC3E}">
        <p14:creationId xmlns:p14="http://schemas.microsoft.com/office/powerpoint/2010/main" val="9994748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have been</a:t>
            </a:r>
            <a:r>
              <a:rPr lang="en-US" baseline="0" dirty="0"/>
              <a:t> several recent studies on </a:t>
            </a:r>
            <a:r>
              <a:rPr lang="en-US" baseline="0" dirty="0" err="1"/>
              <a:t>unresctable</a:t>
            </a:r>
            <a:r>
              <a:rPr lang="en-US" baseline="0" dirty="0"/>
              <a:t> CRLM. The OLIVIA study was a phase II in Western Europe whereby patients with unresectable liver disease were randomized to triplet CT + Bev vs doublet CT +Bev. The primary end point here was resection rate</a:t>
            </a:r>
          </a:p>
          <a:p>
            <a:r>
              <a:rPr lang="en-US" baseline="0" dirty="0"/>
              <a:t>G3 tox was higher in the triplet + Bev arm but toxicity was expected and largely </a:t>
            </a:r>
            <a:r>
              <a:rPr lang="en-US" baseline="0" dirty="0" err="1"/>
              <a:t>managegable</a:t>
            </a:r>
            <a:endParaRPr lang="en-US" baseline="0" dirty="0"/>
          </a:p>
        </p:txBody>
      </p:sp>
      <p:sp>
        <p:nvSpPr>
          <p:cNvPr id="4" name="Slide Number Placeholder 3"/>
          <p:cNvSpPr>
            <a:spLocks noGrp="1"/>
          </p:cNvSpPr>
          <p:nvPr>
            <p:ph type="sldNum" sz="quarter" idx="5"/>
          </p:nvPr>
        </p:nvSpPr>
        <p:spPr/>
        <p:txBody>
          <a:bodyPr/>
          <a:lstStyle/>
          <a:p>
            <a:fld id="{E6D406AF-D183-414B-9597-881B404423B3}" type="slidenum">
              <a:rPr lang="en-US" smtClean="0"/>
              <a:t>20</a:t>
            </a:fld>
            <a:endParaRPr lang="en-US"/>
          </a:p>
        </p:txBody>
      </p:sp>
    </p:spTree>
    <p:extLst>
      <p:ext uri="{BB962C8B-B14F-4D97-AF65-F5344CB8AC3E}">
        <p14:creationId xmlns:p14="http://schemas.microsoft.com/office/powerpoint/2010/main" val="95474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3</a:t>
            </a:fld>
            <a:endParaRPr lang="en-US"/>
          </a:p>
        </p:txBody>
      </p:sp>
    </p:spTree>
    <p:extLst>
      <p:ext uri="{BB962C8B-B14F-4D97-AF65-F5344CB8AC3E}">
        <p14:creationId xmlns:p14="http://schemas.microsoft.com/office/powerpoint/2010/main" val="879169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this talk, I’ll aim to take you through </a:t>
            </a:r>
            <a:r>
              <a:rPr lang="en-US" baseline="0" dirty="0" err="1"/>
              <a:t>relvevant</a:t>
            </a:r>
            <a:r>
              <a:rPr lang="en-US" baseline="0" dirty="0"/>
              <a:t> key research that aids us as the MDT in decision making</a:t>
            </a:r>
          </a:p>
        </p:txBody>
      </p:sp>
      <p:sp>
        <p:nvSpPr>
          <p:cNvPr id="4" name="Slide Number Placeholder 3"/>
          <p:cNvSpPr>
            <a:spLocks noGrp="1"/>
          </p:cNvSpPr>
          <p:nvPr>
            <p:ph type="sldNum" sz="quarter" idx="5"/>
          </p:nvPr>
        </p:nvSpPr>
        <p:spPr/>
        <p:txBody>
          <a:bodyPr/>
          <a:lstStyle/>
          <a:p>
            <a:fld id="{E6D406AF-D183-414B-9597-881B404423B3}" type="slidenum">
              <a:rPr lang="en-US" smtClean="0"/>
              <a:t>4</a:t>
            </a:fld>
            <a:endParaRPr lang="en-US"/>
          </a:p>
        </p:txBody>
      </p:sp>
    </p:spTree>
    <p:extLst>
      <p:ext uri="{BB962C8B-B14F-4D97-AF65-F5344CB8AC3E}">
        <p14:creationId xmlns:p14="http://schemas.microsoft.com/office/powerpoint/2010/main" val="400994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727"/>
                </a:solidFill>
                <a:effectLst/>
                <a:latin typeface="Roboto" panose="02000000000000000000" pitchFamily="2" charset="0"/>
              </a:rPr>
              <a:t>Firstly, upfront </a:t>
            </a:r>
            <a:r>
              <a:rPr lang="en-GB" b="0" i="0" dirty="0" err="1">
                <a:solidFill>
                  <a:srgbClr val="272727"/>
                </a:solidFill>
                <a:effectLst/>
                <a:latin typeface="Roboto" panose="02000000000000000000" pitchFamily="2" charset="0"/>
              </a:rPr>
              <a:t>resectable</a:t>
            </a:r>
            <a:r>
              <a:rPr lang="en-GB" b="0" i="0" dirty="0">
                <a:solidFill>
                  <a:srgbClr val="272727"/>
                </a:solidFill>
                <a:effectLst/>
                <a:latin typeface="Roboto" panose="02000000000000000000" pitchFamily="2" charset="0"/>
              </a:rPr>
              <a:t> liver disease.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72727"/>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727"/>
                </a:solidFill>
                <a:effectLst/>
                <a:latin typeface="Roboto" panose="02000000000000000000" pitchFamily="2" charset="0"/>
              </a:rPr>
              <a:t>The pivotal trial in the perioperative setting was the EPOC study phase 3 RCT compared perioperative FOLFOX</a:t>
            </a:r>
            <a:r>
              <a:rPr lang="en-GB" b="0" i="0" baseline="0" dirty="0">
                <a:solidFill>
                  <a:srgbClr val="272727"/>
                </a:solidFill>
                <a:effectLst/>
                <a:latin typeface="Roboto" panose="02000000000000000000" pitchFamily="2" charset="0"/>
              </a:rPr>
              <a:t> </a:t>
            </a:r>
            <a:r>
              <a:rPr lang="en-GB" b="0" i="0" dirty="0">
                <a:solidFill>
                  <a:srgbClr val="272727"/>
                </a:solidFill>
                <a:effectLst/>
                <a:latin typeface="Roboto" panose="02000000000000000000" pitchFamily="2" charset="0"/>
              </a:rPr>
              <a:t>and surgery against surgery alone in 364 patients with liver-limited, </a:t>
            </a:r>
            <a:r>
              <a:rPr lang="en-GB" b="0" i="0" dirty="0" err="1">
                <a:solidFill>
                  <a:srgbClr val="272727"/>
                </a:solidFill>
                <a:effectLst/>
                <a:latin typeface="Roboto" panose="02000000000000000000" pitchFamily="2" charset="0"/>
              </a:rPr>
              <a:t>resectable</a:t>
            </a:r>
            <a:r>
              <a:rPr lang="en-GB" b="0" i="0" dirty="0">
                <a:solidFill>
                  <a:srgbClr val="272727"/>
                </a:solidFill>
                <a:effectLst/>
                <a:latin typeface="Roboto" panose="02000000000000000000" pitchFamily="2" charset="0"/>
              </a:rPr>
              <a:t> disease CRLM.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72727"/>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727"/>
                </a:solidFill>
                <a:effectLst/>
                <a:latin typeface="Roboto" panose="02000000000000000000" pitchFamily="2" charset="0"/>
              </a:rPr>
              <a:t>Primary </a:t>
            </a:r>
            <a:r>
              <a:rPr lang="en-GB" b="0" i="0" dirty="0" err="1">
                <a:solidFill>
                  <a:srgbClr val="272727"/>
                </a:solidFill>
                <a:effectLst/>
                <a:latin typeface="Roboto" panose="02000000000000000000" pitchFamily="2" charset="0"/>
              </a:rPr>
              <a:t>e.p</a:t>
            </a:r>
            <a:r>
              <a:rPr lang="en-GB" b="0" i="0" dirty="0">
                <a:solidFill>
                  <a:srgbClr val="272727"/>
                </a:solidFill>
                <a:effectLst/>
                <a:latin typeface="Roboto" panose="02000000000000000000" pitchFamily="2" charset="0"/>
              </a:rPr>
              <a:t> 3 </a:t>
            </a:r>
            <a:r>
              <a:rPr lang="en-GB" b="0" i="0" dirty="0" err="1">
                <a:solidFill>
                  <a:srgbClr val="272727"/>
                </a:solidFill>
                <a:effectLst/>
                <a:latin typeface="Roboto" panose="02000000000000000000" pitchFamily="2" charset="0"/>
              </a:rPr>
              <a:t>yr</a:t>
            </a:r>
            <a:r>
              <a:rPr lang="en-GB" b="0" i="0" dirty="0">
                <a:solidFill>
                  <a:srgbClr val="272727"/>
                </a:solidFill>
                <a:effectLst/>
                <a:latin typeface="Roboto" panose="02000000000000000000" pitchFamily="2" charset="0"/>
              </a:rPr>
              <a:t> PFS</a:t>
            </a:r>
          </a:p>
          <a:p>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5</a:t>
            </a:fld>
            <a:endParaRPr lang="en-US"/>
          </a:p>
        </p:txBody>
      </p:sp>
    </p:spTree>
    <p:extLst>
      <p:ext uri="{BB962C8B-B14F-4D97-AF65-F5344CB8AC3E}">
        <p14:creationId xmlns:p14="http://schemas.microsoft.com/office/powerpoint/2010/main" val="2246327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727"/>
                </a:solidFill>
                <a:effectLst/>
                <a:latin typeface="Roboto" panose="02000000000000000000" pitchFamily="2" charset="0"/>
              </a:rPr>
              <a:t>As can be seen, the 3 </a:t>
            </a:r>
            <a:r>
              <a:rPr lang="en-GB" b="0" i="0" dirty="0" err="1">
                <a:solidFill>
                  <a:srgbClr val="272727"/>
                </a:solidFill>
                <a:effectLst/>
                <a:latin typeface="Roboto" panose="02000000000000000000" pitchFamily="2" charset="0"/>
              </a:rPr>
              <a:t>yr</a:t>
            </a:r>
            <a:r>
              <a:rPr lang="en-GB" b="0" i="0" dirty="0">
                <a:solidFill>
                  <a:srgbClr val="272727"/>
                </a:solidFill>
                <a:effectLst/>
                <a:latin typeface="Roboto" panose="02000000000000000000" pitchFamily="2" charset="0"/>
              </a:rPr>
              <a:t> PFS with peri-op chemo was 42% vs 33% in surgery only.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727"/>
                </a:solidFill>
                <a:effectLst/>
                <a:latin typeface="Roboto" panose="02000000000000000000" pitchFamily="2" charset="0"/>
              </a:rPr>
              <a:t>Following this study, perioperative chemotherapy was adopted as an acceptable standard of care for patients with </a:t>
            </a:r>
            <a:r>
              <a:rPr lang="en-GB" b="0" i="0" dirty="0" err="1">
                <a:solidFill>
                  <a:srgbClr val="272727"/>
                </a:solidFill>
                <a:effectLst/>
                <a:latin typeface="Roboto" panose="02000000000000000000" pitchFamily="2" charset="0"/>
              </a:rPr>
              <a:t>resectable</a:t>
            </a:r>
            <a:r>
              <a:rPr lang="en-GB" b="0" i="0" dirty="0">
                <a:solidFill>
                  <a:srgbClr val="272727"/>
                </a:solidFill>
                <a:effectLst/>
                <a:latin typeface="Roboto" panose="02000000000000000000" pitchFamily="2" charset="0"/>
              </a:rPr>
              <a:t> CRLM</a:t>
            </a:r>
            <a:r>
              <a:rPr lang="en-GB" b="0" i="0" baseline="0" dirty="0">
                <a:solidFill>
                  <a:srgbClr val="272727"/>
                </a:solidFill>
                <a:effectLst/>
                <a:latin typeface="Roboto" panose="02000000000000000000" pitchFamily="2" charset="0"/>
              </a:rPr>
              <a:t> in UK.</a:t>
            </a:r>
            <a:endParaRPr lang="en-GB" b="0" i="0" dirty="0">
              <a:solidFill>
                <a:srgbClr val="272727"/>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72727"/>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727"/>
                </a:solidFill>
                <a:effectLst/>
                <a:latin typeface="Roboto" panose="02000000000000000000" pitchFamily="2" charset="0"/>
              </a:rPr>
              <a:t>However, at median follow-up of 8.5 years, no statistical difference in OS could be determined and 5-year OS rates were also similar 52% in peri-op </a:t>
            </a:r>
            <a:r>
              <a:rPr lang="en-GB" b="0" i="0" dirty="0" err="1">
                <a:solidFill>
                  <a:srgbClr val="272727"/>
                </a:solidFill>
                <a:effectLst/>
                <a:latin typeface="Roboto" panose="02000000000000000000" pitchFamily="2" charset="0"/>
              </a:rPr>
              <a:t>ct</a:t>
            </a:r>
            <a:r>
              <a:rPr lang="en-GB" b="0" i="0" dirty="0">
                <a:solidFill>
                  <a:srgbClr val="272727"/>
                </a:solidFill>
                <a:effectLst/>
                <a:latin typeface="Roboto" panose="02000000000000000000" pitchFamily="2" charset="0"/>
              </a:rPr>
              <a:t> arm  vs 48%; in</a:t>
            </a:r>
            <a:r>
              <a:rPr lang="en-GB" b="0" i="0" baseline="0" dirty="0">
                <a:solidFill>
                  <a:srgbClr val="272727"/>
                </a:solidFill>
                <a:effectLst/>
                <a:latin typeface="Roboto" panose="02000000000000000000" pitchFamily="2" charset="0"/>
              </a:rPr>
              <a:t> </a:t>
            </a:r>
            <a:r>
              <a:rPr lang="en-GB" b="0" i="0" baseline="0" dirty="0" err="1">
                <a:solidFill>
                  <a:srgbClr val="272727"/>
                </a:solidFill>
                <a:effectLst/>
                <a:latin typeface="Roboto" panose="02000000000000000000" pitchFamily="2" charset="0"/>
              </a:rPr>
              <a:t>surg</a:t>
            </a:r>
            <a:r>
              <a:rPr lang="en-GB" b="0" i="0" baseline="0" dirty="0">
                <a:solidFill>
                  <a:srgbClr val="272727"/>
                </a:solidFill>
                <a:effectLst/>
                <a:latin typeface="Roboto" panose="02000000000000000000" pitchFamily="2" charset="0"/>
              </a:rPr>
              <a:t> alone.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272727"/>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727"/>
                </a:solidFill>
                <a:effectLst/>
                <a:latin typeface="Roboto" panose="02000000000000000000" pitchFamily="2" charset="0"/>
              </a:rPr>
              <a:t>But the sample size was underpowered to demonstrate an OS improvement,</a:t>
            </a:r>
          </a:p>
          <a:p>
            <a:endParaRPr lang="en-US" dirty="0"/>
          </a:p>
          <a:p>
            <a:r>
              <a:rPr lang="en-US" dirty="0"/>
              <a:t>Benefit</a:t>
            </a:r>
            <a:r>
              <a:rPr lang="en-US" baseline="0" dirty="0"/>
              <a:t> of this peri-op approach is widely recognized; </a:t>
            </a:r>
          </a:p>
          <a:p>
            <a:r>
              <a:rPr lang="en-US" baseline="0" dirty="0"/>
              <a:t>- biology, </a:t>
            </a:r>
            <a:r>
              <a:rPr lang="en-US" baseline="0" dirty="0" err="1"/>
              <a:t>micromets</a:t>
            </a:r>
            <a:r>
              <a:rPr lang="en-US" baseline="0" dirty="0"/>
              <a:t>, </a:t>
            </a:r>
            <a:r>
              <a:rPr lang="en-US" baseline="0" dirty="0" err="1"/>
              <a:t>tumour</a:t>
            </a:r>
            <a:r>
              <a:rPr lang="en-US" baseline="0" dirty="0"/>
              <a:t> shrinkage it provides a ‘test of biology’</a:t>
            </a:r>
          </a:p>
          <a:p>
            <a:r>
              <a:rPr lang="en-US" baseline="0" dirty="0"/>
              <a:t>Pitfalls in that </a:t>
            </a:r>
            <a:r>
              <a:rPr lang="en-US" baseline="0" dirty="0" err="1"/>
              <a:t>tumours</a:t>
            </a:r>
            <a:r>
              <a:rPr lang="en-US" baseline="0" dirty="0"/>
              <a:t> can progress on SACT, systemic treatment can cause hepatic tox, deconditioning and  also issue of DCLM on chemo. </a:t>
            </a:r>
          </a:p>
          <a:p>
            <a:endParaRPr lang="en-US" baseline="0" dirty="0"/>
          </a:p>
          <a:p>
            <a:r>
              <a:rPr lang="en-US" baseline="0" dirty="0"/>
              <a:t>Number of nomograms have been created, predominantly in the East to try and risk stratify patients and differentiate those who could go straight to surgery but further research needed and peri-op remains SOC</a:t>
            </a:r>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6</a:t>
            </a:fld>
            <a:endParaRPr lang="en-US"/>
          </a:p>
        </p:txBody>
      </p:sp>
    </p:spTree>
    <p:extLst>
      <p:ext uri="{BB962C8B-B14F-4D97-AF65-F5344CB8AC3E}">
        <p14:creationId xmlns:p14="http://schemas.microsoft.com/office/powerpoint/2010/main" val="3934828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272727"/>
                </a:solidFill>
                <a:effectLst/>
                <a:latin typeface="Roboto" panose="02000000000000000000" pitchFamily="2" charset="0"/>
              </a:rPr>
              <a:t>In terms of choice of SACT in </a:t>
            </a:r>
            <a:r>
              <a:rPr lang="en-GB" b="0" i="0" dirty="0" err="1">
                <a:solidFill>
                  <a:srgbClr val="272727"/>
                </a:solidFill>
                <a:effectLst/>
                <a:latin typeface="Roboto" panose="02000000000000000000" pitchFamily="2" charset="0"/>
              </a:rPr>
              <a:t>resectable</a:t>
            </a:r>
            <a:r>
              <a:rPr lang="en-GB" b="0" i="0" dirty="0">
                <a:solidFill>
                  <a:srgbClr val="272727"/>
                </a:solidFill>
                <a:effectLst/>
                <a:latin typeface="Roboto" panose="02000000000000000000" pitchFamily="2" charset="0"/>
              </a:rPr>
              <a:t> disease, the long term results from the new</a:t>
            </a:r>
            <a:r>
              <a:rPr lang="en-GB" b="0" i="0" baseline="0" dirty="0">
                <a:solidFill>
                  <a:srgbClr val="272727"/>
                </a:solidFill>
                <a:effectLst/>
                <a:latin typeface="Roboto" panose="02000000000000000000" pitchFamily="2" charset="0"/>
              </a:rPr>
              <a:t> EPOC study have been published.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solidFill>
                  <a:srgbClr val="272727"/>
                </a:solidFill>
                <a:effectLst/>
                <a:latin typeface="Roboto" panose="02000000000000000000" pitchFamily="2" charset="0"/>
              </a:rPr>
              <a:t>This phase 3 study was looking at the KRAS </a:t>
            </a:r>
            <a:r>
              <a:rPr lang="en-GB" b="0" i="0" baseline="0" dirty="0" err="1">
                <a:solidFill>
                  <a:srgbClr val="272727"/>
                </a:solidFill>
                <a:effectLst/>
                <a:latin typeface="Roboto" panose="02000000000000000000" pitchFamily="2" charset="0"/>
              </a:rPr>
              <a:t>wt</a:t>
            </a:r>
            <a:r>
              <a:rPr lang="en-GB" b="0" i="0" baseline="0" dirty="0">
                <a:solidFill>
                  <a:srgbClr val="272727"/>
                </a:solidFill>
                <a:effectLst/>
                <a:latin typeface="Roboto" panose="02000000000000000000" pitchFamily="2" charset="0"/>
              </a:rPr>
              <a:t> population with </a:t>
            </a:r>
            <a:r>
              <a:rPr lang="en-GB" b="0" i="0" baseline="0" dirty="0" err="1">
                <a:solidFill>
                  <a:srgbClr val="272727"/>
                </a:solidFill>
                <a:effectLst/>
                <a:latin typeface="Roboto" panose="02000000000000000000" pitchFamily="2" charset="0"/>
              </a:rPr>
              <a:t>resectable</a:t>
            </a:r>
            <a:r>
              <a:rPr lang="en-GB" b="0" i="0" baseline="0" dirty="0">
                <a:solidFill>
                  <a:srgbClr val="272727"/>
                </a:solidFill>
                <a:effectLst/>
                <a:latin typeface="Roboto" panose="02000000000000000000" pitchFamily="2" charset="0"/>
              </a:rPr>
              <a:t> CRLM and patients received per-operative doublet chemotherapy with out without the addition of cetuximab which is an anti eGFR. Relevant here is that Addition of </a:t>
            </a:r>
            <a:r>
              <a:rPr lang="en-GB" b="0" i="0" baseline="0" dirty="0" err="1">
                <a:solidFill>
                  <a:srgbClr val="272727"/>
                </a:solidFill>
                <a:effectLst/>
                <a:latin typeface="Roboto" panose="02000000000000000000" pitchFamily="2" charset="0"/>
              </a:rPr>
              <a:t>cetux</a:t>
            </a:r>
            <a:r>
              <a:rPr lang="en-GB" b="0" i="0" baseline="0" dirty="0">
                <a:solidFill>
                  <a:srgbClr val="272727"/>
                </a:solidFill>
                <a:effectLst/>
                <a:latin typeface="Roboto" panose="02000000000000000000" pitchFamily="2" charset="0"/>
              </a:rPr>
              <a:t> has shown an OS benefit in some metastatic studies with </a:t>
            </a:r>
            <a:r>
              <a:rPr lang="en-GB" b="0" i="0" baseline="0" dirty="0" err="1">
                <a:solidFill>
                  <a:srgbClr val="272727"/>
                </a:solidFill>
                <a:effectLst/>
                <a:latin typeface="Roboto" panose="02000000000000000000" pitchFamily="2" charset="0"/>
              </a:rPr>
              <a:t>inoperate</a:t>
            </a:r>
            <a:r>
              <a:rPr lang="en-GB" b="0" i="0" baseline="0" dirty="0">
                <a:solidFill>
                  <a:srgbClr val="272727"/>
                </a:solidFill>
                <a:effectLst/>
                <a:latin typeface="Roboto" panose="02000000000000000000" pitchFamily="2" charset="0"/>
              </a:rPr>
              <a:t> disease.</a:t>
            </a:r>
          </a:p>
        </p:txBody>
      </p:sp>
      <p:sp>
        <p:nvSpPr>
          <p:cNvPr id="4" name="Slide Number Placeholder 3"/>
          <p:cNvSpPr>
            <a:spLocks noGrp="1"/>
          </p:cNvSpPr>
          <p:nvPr>
            <p:ph type="sldNum" sz="quarter" idx="5"/>
          </p:nvPr>
        </p:nvSpPr>
        <p:spPr/>
        <p:txBody>
          <a:bodyPr/>
          <a:lstStyle/>
          <a:p>
            <a:fld id="{E6D406AF-D183-414B-9597-881B404423B3}" type="slidenum">
              <a:rPr lang="en-US" smtClean="0"/>
              <a:t>7</a:t>
            </a:fld>
            <a:endParaRPr lang="en-US"/>
          </a:p>
        </p:txBody>
      </p:sp>
    </p:spTree>
    <p:extLst>
      <p:ext uri="{BB962C8B-B14F-4D97-AF65-F5344CB8AC3E}">
        <p14:creationId xmlns:p14="http://schemas.microsoft.com/office/powerpoint/2010/main" val="2323921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baseline="0" dirty="0">
                <a:solidFill>
                  <a:srgbClr val="272727"/>
                </a:solidFill>
                <a:effectLst/>
                <a:latin typeface="Roboto" panose="02000000000000000000" pitchFamily="2" charset="0"/>
              </a:rPr>
              <a:t>As can be seen here, patients </a:t>
            </a:r>
            <a:r>
              <a:rPr lang="en-GB" b="0" i="0" dirty="0">
                <a:solidFill>
                  <a:srgbClr val="272727"/>
                </a:solidFill>
                <a:effectLst/>
                <a:latin typeface="Roboto" panose="02000000000000000000" pitchFamily="2" charset="0"/>
              </a:rPr>
              <a:t> assigned to the investigational arm,</a:t>
            </a:r>
            <a:r>
              <a:rPr lang="en-GB" b="0" i="0" baseline="0" dirty="0">
                <a:solidFill>
                  <a:srgbClr val="272727"/>
                </a:solidFill>
                <a:effectLst/>
                <a:latin typeface="Roboto" panose="02000000000000000000" pitchFamily="2" charset="0"/>
              </a:rPr>
              <a:t> so with cetuximab </a:t>
            </a:r>
            <a:r>
              <a:rPr lang="en-GB" b="0" i="0" dirty="0">
                <a:solidFill>
                  <a:srgbClr val="272727"/>
                </a:solidFill>
                <a:effectLst/>
                <a:latin typeface="Roboto" panose="02000000000000000000" pitchFamily="2" charset="0"/>
              </a:rPr>
              <a:t>experienced significantly reduced PFS</a:t>
            </a:r>
            <a:r>
              <a:rPr lang="en-GB" b="0" i="0" baseline="0" dirty="0">
                <a:solidFill>
                  <a:srgbClr val="272727"/>
                </a:solidFill>
                <a:effectLst/>
                <a:latin typeface="Roboto" panose="02000000000000000000" pitchFamily="2" charset="0"/>
              </a:rPr>
              <a:t> and OS so this really has been practice changing. </a:t>
            </a:r>
            <a:r>
              <a:rPr lang="en-GB" b="0" i="0" dirty="0">
                <a:solidFill>
                  <a:srgbClr val="272727"/>
                </a:solidFill>
                <a:effectLst/>
                <a:latin typeface="Roboto" panose="02000000000000000000" pitchFamily="2" charset="0"/>
              </a:rPr>
              <a:t> (Median OS</a:t>
            </a:r>
            <a:r>
              <a:rPr lang="en-GB" b="0" i="0" baseline="0" dirty="0">
                <a:solidFill>
                  <a:srgbClr val="272727"/>
                </a:solidFill>
                <a:effectLst/>
                <a:latin typeface="Roboto" panose="02000000000000000000" pitchFamily="2" charset="0"/>
              </a:rPr>
              <a:t> investigation arm was 55m vs 81m)</a:t>
            </a:r>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8</a:t>
            </a:fld>
            <a:endParaRPr lang="en-US"/>
          </a:p>
        </p:txBody>
      </p:sp>
    </p:spTree>
    <p:extLst>
      <p:ext uri="{BB962C8B-B14F-4D97-AF65-F5344CB8AC3E}">
        <p14:creationId xmlns:p14="http://schemas.microsoft.com/office/powerpoint/2010/main" val="256507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unresectable disease, PFS data from CAIRO5 has recently been published, the OS data not yet mature. </a:t>
            </a:r>
          </a:p>
          <a:p>
            <a:r>
              <a:rPr lang="en-US" dirty="0"/>
              <a:t>Big phase 3 RCT across 47 </a:t>
            </a:r>
            <a:r>
              <a:rPr lang="en-US" dirty="0" err="1"/>
              <a:t>centres</a:t>
            </a:r>
            <a:r>
              <a:rPr lang="en-US" dirty="0"/>
              <a:t> in Netherlands and Belgium </a:t>
            </a:r>
          </a:p>
          <a:p>
            <a:endParaRPr lang="en-US" dirty="0"/>
          </a:p>
          <a:p>
            <a:br>
              <a:rPr lang="en-GB" dirty="0"/>
            </a:b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9</a:t>
            </a:fld>
            <a:endParaRPr lang="en-US"/>
          </a:p>
        </p:txBody>
      </p:sp>
    </p:spTree>
    <p:extLst>
      <p:ext uri="{BB962C8B-B14F-4D97-AF65-F5344CB8AC3E}">
        <p14:creationId xmlns:p14="http://schemas.microsoft.com/office/powerpoint/2010/main" val="3023242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Trial design was complex, but essentially there was prospective use of mutational</a:t>
            </a:r>
            <a:r>
              <a:rPr lang="en-US" baseline="0" dirty="0"/>
              <a:t> status and sidedness to make decisions and treatment randomized accordingly. </a:t>
            </a:r>
          </a:p>
          <a:p>
            <a:r>
              <a:rPr lang="en-US" baseline="0" dirty="0"/>
              <a:t>521 patients included in final analysis and an expert panel reviewed imaging 2 monthly to assess for </a:t>
            </a:r>
            <a:r>
              <a:rPr lang="en-US" baseline="0" dirty="0" err="1"/>
              <a:t>resectability</a:t>
            </a:r>
            <a:r>
              <a:rPr lang="en-US" baseline="0" dirty="0"/>
              <a:t>. Of note, the concordance between expert panel members on </a:t>
            </a:r>
            <a:r>
              <a:rPr lang="en-US" baseline="0" dirty="0" err="1"/>
              <a:t>resectability</a:t>
            </a:r>
            <a:r>
              <a:rPr lang="en-US" baseline="0" dirty="0"/>
              <a:t> was only 66%</a:t>
            </a:r>
          </a:p>
          <a:p>
            <a:endParaRPr lang="en-US" baseline="0" dirty="0"/>
          </a:p>
          <a:p>
            <a:br>
              <a:rPr lang="en-GB" dirty="0"/>
            </a:br>
            <a:endParaRPr lang="en-US" baseline="0" dirty="0"/>
          </a:p>
          <a:p>
            <a:endParaRPr lang="en-US" dirty="0"/>
          </a:p>
          <a:p>
            <a:endParaRPr lang="en-US" dirty="0"/>
          </a:p>
        </p:txBody>
      </p:sp>
      <p:sp>
        <p:nvSpPr>
          <p:cNvPr id="4" name="Slide Number Placeholder 3"/>
          <p:cNvSpPr>
            <a:spLocks noGrp="1"/>
          </p:cNvSpPr>
          <p:nvPr>
            <p:ph type="sldNum" sz="quarter" idx="5"/>
          </p:nvPr>
        </p:nvSpPr>
        <p:spPr/>
        <p:txBody>
          <a:bodyPr/>
          <a:lstStyle/>
          <a:p>
            <a:fld id="{E6D406AF-D183-414B-9597-881B404423B3}" type="slidenum">
              <a:rPr lang="en-US" smtClean="0"/>
              <a:t>10</a:t>
            </a:fld>
            <a:endParaRPr lang="en-US"/>
          </a:p>
        </p:txBody>
      </p:sp>
    </p:spTree>
    <p:extLst>
      <p:ext uri="{BB962C8B-B14F-4D97-AF65-F5344CB8AC3E}">
        <p14:creationId xmlns:p14="http://schemas.microsoft.com/office/powerpoint/2010/main" val="390209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0027F-42BD-77E7-7404-4528EEFB50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26E1E74-1FC5-07BE-0544-D6CACE6509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DFCF8F0-A94A-8927-068F-907285301182}"/>
              </a:ext>
            </a:extLst>
          </p:cNvPr>
          <p:cNvSpPr>
            <a:spLocks noGrp="1"/>
          </p:cNvSpPr>
          <p:nvPr>
            <p:ph type="dt" sz="half" idx="10"/>
          </p:nvPr>
        </p:nvSpPr>
        <p:spPr/>
        <p:txBody>
          <a:bodyPr/>
          <a:lstStyle/>
          <a:p>
            <a:fld id="{C48496E5-714B-D14E-B7C0-58FB3A6C68AA}" type="datetimeFigureOut">
              <a:rPr lang="en-US" smtClean="0"/>
              <a:t>11/25/2024</a:t>
            </a:fld>
            <a:endParaRPr lang="en-US"/>
          </a:p>
        </p:txBody>
      </p:sp>
      <p:sp>
        <p:nvSpPr>
          <p:cNvPr id="5" name="Footer Placeholder 4">
            <a:extLst>
              <a:ext uri="{FF2B5EF4-FFF2-40B4-BE49-F238E27FC236}">
                <a16:creationId xmlns:a16="http://schemas.microsoft.com/office/drawing/2014/main" id="{34D0B130-371A-1883-1D3F-24B58D3F4F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1F1CE6-079D-B0FE-16CD-BDFFCA0CD81E}"/>
              </a:ext>
            </a:extLst>
          </p:cNvPr>
          <p:cNvSpPr>
            <a:spLocks noGrp="1"/>
          </p:cNvSpPr>
          <p:nvPr>
            <p:ph type="sldNum" sz="quarter" idx="12"/>
          </p:nvPr>
        </p:nvSpPr>
        <p:spPr/>
        <p:txBody>
          <a:bodyPr/>
          <a:lstStyle/>
          <a:p>
            <a:fld id="{4A4DFDEA-E98A-F148-815F-10E498EBEF59}" type="slidenum">
              <a:rPr lang="en-US" smtClean="0"/>
              <a:t>‹#›</a:t>
            </a:fld>
            <a:endParaRPr lang="en-US"/>
          </a:p>
        </p:txBody>
      </p:sp>
    </p:spTree>
    <p:extLst>
      <p:ext uri="{BB962C8B-B14F-4D97-AF65-F5344CB8AC3E}">
        <p14:creationId xmlns:p14="http://schemas.microsoft.com/office/powerpoint/2010/main" val="1602941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4F043-922E-55C2-F7BC-9B966526777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0EA8D42-3A21-9CED-C71D-1BE99E76B5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89BC145-EDB5-2A8A-0D8C-D47EDFE20328}"/>
              </a:ext>
            </a:extLst>
          </p:cNvPr>
          <p:cNvSpPr>
            <a:spLocks noGrp="1"/>
          </p:cNvSpPr>
          <p:nvPr>
            <p:ph type="dt" sz="half" idx="10"/>
          </p:nvPr>
        </p:nvSpPr>
        <p:spPr/>
        <p:txBody>
          <a:bodyPr/>
          <a:lstStyle/>
          <a:p>
            <a:fld id="{C48496E5-714B-D14E-B7C0-58FB3A6C68AA}" type="datetimeFigureOut">
              <a:rPr lang="en-US" smtClean="0"/>
              <a:t>11/25/2024</a:t>
            </a:fld>
            <a:endParaRPr lang="en-US"/>
          </a:p>
        </p:txBody>
      </p:sp>
      <p:sp>
        <p:nvSpPr>
          <p:cNvPr id="5" name="Footer Placeholder 4">
            <a:extLst>
              <a:ext uri="{FF2B5EF4-FFF2-40B4-BE49-F238E27FC236}">
                <a16:creationId xmlns:a16="http://schemas.microsoft.com/office/drawing/2014/main" id="{A13D955D-0A63-6948-4D98-F152C098B5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63255-04E6-C3BC-2043-EB86DADB9045}"/>
              </a:ext>
            </a:extLst>
          </p:cNvPr>
          <p:cNvSpPr>
            <a:spLocks noGrp="1"/>
          </p:cNvSpPr>
          <p:nvPr>
            <p:ph type="sldNum" sz="quarter" idx="12"/>
          </p:nvPr>
        </p:nvSpPr>
        <p:spPr/>
        <p:txBody>
          <a:bodyPr/>
          <a:lstStyle/>
          <a:p>
            <a:fld id="{4A4DFDEA-E98A-F148-815F-10E498EBEF59}" type="slidenum">
              <a:rPr lang="en-US" smtClean="0"/>
              <a:t>‹#›</a:t>
            </a:fld>
            <a:endParaRPr lang="en-US"/>
          </a:p>
        </p:txBody>
      </p:sp>
    </p:spTree>
    <p:extLst>
      <p:ext uri="{BB962C8B-B14F-4D97-AF65-F5344CB8AC3E}">
        <p14:creationId xmlns:p14="http://schemas.microsoft.com/office/powerpoint/2010/main" val="1115952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880FC3-CD14-0064-B467-CA524646A41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0A4EDD8-F85A-EC9A-2BB1-276013F3553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8B1F888-4C72-2180-AAD7-1F6CE9B1812C}"/>
              </a:ext>
            </a:extLst>
          </p:cNvPr>
          <p:cNvSpPr>
            <a:spLocks noGrp="1"/>
          </p:cNvSpPr>
          <p:nvPr>
            <p:ph type="dt" sz="half" idx="10"/>
          </p:nvPr>
        </p:nvSpPr>
        <p:spPr/>
        <p:txBody>
          <a:bodyPr/>
          <a:lstStyle/>
          <a:p>
            <a:fld id="{C48496E5-714B-D14E-B7C0-58FB3A6C68AA}" type="datetimeFigureOut">
              <a:rPr lang="en-US" smtClean="0"/>
              <a:t>11/25/2024</a:t>
            </a:fld>
            <a:endParaRPr lang="en-US"/>
          </a:p>
        </p:txBody>
      </p:sp>
      <p:sp>
        <p:nvSpPr>
          <p:cNvPr id="5" name="Footer Placeholder 4">
            <a:extLst>
              <a:ext uri="{FF2B5EF4-FFF2-40B4-BE49-F238E27FC236}">
                <a16:creationId xmlns:a16="http://schemas.microsoft.com/office/drawing/2014/main" id="{E02D40C6-CF98-02D4-1981-5D17B89BA6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05EA83-1B6C-27AC-D4DE-3FBFFBE4F150}"/>
              </a:ext>
            </a:extLst>
          </p:cNvPr>
          <p:cNvSpPr>
            <a:spLocks noGrp="1"/>
          </p:cNvSpPr>
          <p:nvPr>
            <p:ph type="sldNum" sz="quarter" idx="12"/>
          </p:nvPr>
        </p:nvSpPr>
        <p:spPr/>
        <p:txBody>
          <a:bodyPr/>
          <a:lstStyle/>
          <a:p>
            <a:fld id="{4A4DFDEA-E98A-F148-815F-10E498EBEF59}" type="slidenum">
              <a:rPr lang="en-US" smtClean="0"/>
              <a:t>‹#›</a:t>
            </a:fld>
            <a:endParaRPr lang="en-US"/>
          </a:p>
        </p:txBody>
      </p:sp>
    </p:spTree>
    <p:extLst>
      <p:ext uri="{BB962C8B-B14F-4D97-AF65-F5344CB8AC3E}">
        <p14:creationId xmlns:p14="http://schemas.microsoft.com/office/powerpoint/2010/main" val="3752461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4DE2E-5AF6-40C2-2F84-8A836EC481E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C110740-1D8C-1001-75E2-EA0251B03AA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8560B2C-CD43-C259-253C-AEE1BDC28DFD}"/>
              </a:ext>
            </a:extLst>
          </p:cNvPr>
          <p:cNvSpPr>
            <a:spLocks noGrp="1"/>
          </p:cNvSpPr>
          <p:nvPr>
            <p:ph type="dt" sz="half" idx="10"/>
          </p:nvPr>
        </p:nvSpPr>
        <p:spPr/>
        <p:txBody>
          <a:bodyPr/>
          <a:lstStyle/>
          <a:p>
            <a:fld id="{C48496E5-714B-D14E-B7C0-58FB3A6C68AA}" type="datetimeFigureOut">
              <a:rPr lang="en-US" smtClean="0"/>
              <a:t>11/25/2024</a:t>
            </a:fld>
            <a:endParaRPr lang="en-US"/>
          </a:p>
        </p:txBody>
      </p:sp>
      <p:sp>
        <p:nvSpPr>
          <p:cNvPr id="5" name="Footer Placeholder 4">
            <a:extLst>
              <a:ext uri="{FF2B5EF4-FFF2-40B4-BE49-F238E27FC236}">
                <a16:creationId xmlns:a16="http://schemas.microsoft.com/office/drawing/2014/main" id="{6342C2DD-15BD-01DE-A8AE-BD4C5E278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66973A-B7EC-6CA9-41D0-541C37F6310E}"/>
              </a:ext>
            </a:extLst>
          </p:cNvPr>
          <p:cNvSpPr>
            <a:spLocks noGrp="1"/>
          </p:cNvSpPr>
          <p:nvPr>
            <p:ph type="sldNum" sz="quarter" idx="12"/>
          </p:nvPr>
        </p:nvSpPr>
        <p:spPr/>
        <p:txBody>
          <a:bodyPr/>
          <a:lstStyle/>
          <a:p>
            <a:fld id="{4A4DFDEA-E98A-F148-815F-10E498EBEF59}" type="slidenum">
              <a:rPr lang="en-US" smtClean="0"/>
              <a:t>‹#›</a:t>
            </a:fld>
            <a:endParaRPr lang="en-US"/>
          </a:p>
        </p:txBody>
      </p:sp>
    </p:spTree>
    <p:extLst>
      <p:ext uri="{BB962C8B-B14F-4D97-AF65-F5344CB8AC3E}">
        <p14:creationId xmlns:p14="http://schemas.microsoft.com/office/powerpoint/2010/main" val="210247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46F9A-910F-A2AF-906B-338817C142C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EA3A848-046F-BF7D-6E26-C89F476ECF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830E93D-1CBE-32C0-1EFC-BC5D63E0AD7A}"/>
              </a:ext>
            </a:extLst>
          </p:cNvPr>
          <p:cNvSpPr>
            <a:spLocks noGrp="1"/>
          </p:cNvSpPr>
          <p:nvPr>
            <p:ph type="dt" sz="half" idx="10"/>
          </p:nvPr>
        </p:nvSpPr>
        <p:spPr/>
        <p:txBody>
          <a:bodyPr/>
          <a:lstStyle/>
          <a:p>
            <a:fld id="{C48496E5-714B-D14E-B7C0-58FB3A6C68AA}" type="datetimeFigureOut">
              <a:rPr lang="en-US" smtClean="0"/>
              <a:t>11/25/2024</a:t>
            </a:fld>
            <a:endParaRPr lang="en-US"/>
          </a:p>
        </p:txBody>
      </p:sp>
      <p:sp>
        <p:nvSpPr>
          <p:cNvPr id="5" name="Footer Placeholder 4">
            <a:extLst>
              <a:ext uri="{FF2B5EF4-FFF2-40B4-BE49-F238E27FC236}">
                <a16:creationId xmlns:a16="http://schemas.microsoft.com/office/drawing/2014/main" id="{F6F9C1F9-F599-91F6-BE3C-AB194AB540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DAB7CB-69B0-C564-F95B-12E3A0738C50}"/>
              </a:ext>
            </a:extLst>
          </p:cNvPr>
          <p:cNvSpPr>
            <a:spLocks noGrp="1"/>
          </p:cNvSpPr>
          <p:nvPr>
            <p:ph type="sldNum" sz="quarter" idx="12"/>
          </p:nvPr>
        </p:nvSpPr>
        <p:spPr/>
        <p:txBody>
          <a:bodyPr/>
          <a:lstStyle/>
          <a:p>
            <a:fld id="{4A4DFDEA-E98A-F148-815F-10E498EBEF59}" type="slidenum">
              <a:rPr lang="en-US" smtClean="0"/>
              <a:t>‹#›</a:t>
            </a:fld>
            <a:endParaRPr lang="en-US"/>
          </a:p>
        </p:txBody>
      </p:sp>
    </p:spTree>
    <p:extLst>
      <p:ext uri="{BB962C8B-B14F-4D97-AF65-F5344CB8AC3E}">
        <p14:creationId xmlns:p14="http://schemas.microsoft.com/office/powerpoint/2010/main" val="1691820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9361-BFFC-B17B-4BC5-7DF2B9C3053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F0B758F-EAD6-B7D3-52EF-6982E383E21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A0EE1504-5B42-ABE4-7AC4-B5A01F1A1C9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7ECB00C-2F7B-34E9-49B3-E9A810C2AF15}"/>
              </a:ext>
            </a:extLst>
          </p:cNvPr>
          <p:cNvSpPr>
            <a:spLocks noGrp="1"/>
          </p:cNvSpPr>
          <p:nvPr>
            <p:ph type="dt" sz="half" idx="10"/>
          </p:nvPr>
        </p:nvSpPr>
        <p:spPr/>
        <p:txBody>
          <a:bodyPr/>
          <a:lstStyle/>
          <a:p>
            <a:fld id="{C48496E5-714B-D14E-B7C0-58FB3A6C68AA}" type="datetimeFigureOut">
              <a:rPr lang="en-US" smtClean="0"/>
              <a:t>11/25/2024</a:t>
            </a:fld>
            <a:endParaRPr lang="en-US"/>
          </a:p>
        </p:txBody>
      </p:sp>
      <p:sp>
        <p:nvSpPr>
          <p:cNvPr id="6" name="Footer Placeholder 5">
            <a:extLst>
              <a:ext uri="{FF2B5EF4-FFF2-40B4-BE49-F238E27FC236}">
                <a16:creationId xmlns:a16="http://schemas.microsoft.com/office/drawing/2014/main" id="{A636989C-11DD-51CA-DF3C-899F80D395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82163-02BE-74D9-5558-DAE5B843E3C6}"/>
              </a:ext>
            </a:extLst>
          </p:cNvPr>
          <p:cNvSpPr>
            <a:spLocks noGrp="1"/>
          </p:cNvSpPr>
          <p:nvPr>
            <p:ph type="sldNum" sz="quarter" idx="12"/>
          </p:nvPr>
        </p:nvSpPr>
        <p:spPr/>
        <p:txBody>
          <a:bodyPr/>
          <a:lstStyle/>
          <a:p>
            <a:fld id="{4A4DFDEA-E98A-F148-815F-10E498EBEF59}" type="slidenum">
              <a:rPr lang="en-US" smtClean="0"/>
              <a:t>‹#›</a:t>
            </a:fld>
            <a:endParaRPr lang="en-US"/>
          </a:p>
        </p:txBody>
      </p:sp>
    </p:spTree>
    <p:extLst>
      <p:ext uri="{BB962C8B-B14F-4D97-AF65-F5344CB8AC3E}">
        <p14:creationId xmlns:p14="http://schemas.microsoft.com/office/powerpoint/2010/main" val="3088615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D2ABAA-F38C-2081-6FC2-995E6F3FA89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ED0B24A-3835-FCDD-EE60-860F7122C1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EBC4F84-C54E-7AD5-66ED-0FBDCA88AD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951C06B-8227-5BE6-DEEC-77C3952D39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46D7B7A-D517-C623-D532-1336A190C19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76584A4E-E401-F436-CC8A-16A65D918107}"/>
              </a:ext>
            </a:extLst>
          </p:cNvPr>
          <p:cNvSpPr>
            <a:spLocks noGrp="1"/>
          </p:cNvSpPr>
          <p:nvPr>
            <p:ph type="dt" sz="half" idx="10"/>
          </p:nvPr>
        </p:nvSpPr>
        <p:spPr/>
        <p:txBody>
          <a:bodyPr/>
          <a:lstStyle/>
          <a:p>
            <a:fld id="{C48496E5-714B-D14E-B7C0-58FB3A6C68AA}" type="datetimeFigureOut">
              <a:rPr lang="en-US" smtClean="0"/>
              <a:t>11/25/2024</a:t>
            </a:fld>
            <a:endParaRPr lang="en-US"/>
          </a:p>
        </p:txBody>
      </p:sp>
      <p:sp>
        <p:nvSpPr>
          <p:cNvPr id="8" name="Footer Placeholder 7">
            <a:extLst>
              <a:ext uri="{FF2B5EF4-FFF2-40B4-BE49-F238E27FC236}">
                <a16:creationId xmlns:a16="http://schemas.microsoft.com/office/drawing/2014/main" id="{E40FC013-DB2A-BDC2-9F0D-C9D7C98589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F2860D-A66F-1170-9DAF-571973061CC3}"/>
              </a:ext>
            </a:extLst>
          </p:cNvPr>
          <p:cNvSpPr>
            <a:spLocks noGrp="1"/>
          </p:cNvSpPr>
          <p:nvPr>
            <p:ph type="sldNum" sz="quarter" idx="12"/>
          </p:nvPr>
        </p:nvSpPr>
        <p:spPr/>
        <p:txBody>
          <a:bodyPr/>
          <a:lstStyle/>
          <a:p>
            <a:fld id="{4A4DFDEA-E98A-F148-815F-10E498EBEF59}" type="slidenum">
              <a:rPr lang="en-US" smtClean="0"/>
              <a:t>‹#›</a:t>
            </a:fld>
            <a:endParaRPr lang="en-US"/>
          </a:p>
        </p:txBody>
      </p:sp>
    </p:spTree>
    <p:extLst>
      <p:ext uri="{BB962C8B-B14F-4D97-AF65-F5344CB8AC3E}">
        <p14:creationId xmlns:p14="http://schemas.microsoft.com/office/powerpoint/2010/main" val="271768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186ED-0CCB-D017-2B19-E4CF5949EF3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C28F7FFE-8BA5-E3BE-2B67-5E3799B58F93}"/>
              </a:ext>
            </a:extLst>
          </p:cNvPr>
          <p:cNvSpPr>
            <a:spLocks noGrp="1"/>
          </p:cNvSpPr>
          <p:nvPr>
            <p:ph type="dt" sz="half" idx="10"/>
          </p:nvPr>
        </p:nvSpPr>
        <p:spPr/>
        <p:txBody>
          <a:bodyPr/>
          <a:lstStyle/>
          <a:p>
            <a:fld id="{C48496E5-714B-D14E-B7C0-58FB3A6C68AA}" type="datetimeFigureOut">
              <a:rPr lang="en-US" smtClean="0"/>
              <a:t>11/25/2024</a:t>
            </a:fld>
            <a:endParaRPr lang="en-US"/>
          </a:p>
        </p:txBody>
      </p:sp>
      <p:sp>
        <p:nvSpPr>
          <p:cNvPr id="4" name="Footer Placeholder 3">
            <a:extLst>
              <a:ext uri="{FF2B5EF4-FFF2-40B4-BE49-F238E27FC236}">
                <a16:creationId xmlns:a16="http://schemas.microsoft.com/office/drawing/2014/main" id="{C293DA69-88C6-1A0C-F4A2-CD6E1C0411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359D54-A0DE-8A75-0EA5-BDE73FF48C4F}"/>
              </a:ext>
            </a:extLst>
          </p:cNvPr>
          <p:cNvSpPr>
            <a:spLocks noGrp="1"/>
          </p:cNvSpPr>
          <p:nvPr>
            <p:ph type="sldNum" sz="quarter" idx="12"/>
          </p:nvPr>
        </p:nvSpPr>
        <p:spPr/>
        <p:txBody>
          <a:bodyPr/>
          <a:lstStyle/>
          <a:p>
            <a:fld id="{4A4DFDEA-E98A-F148-815F-10E498EBEF59}" type="slidenum">
              <a:rPr lang="en-US" smtClean="0"/>
              <a:t>‹#›</a:t>
            </a:fld>
            <a:endParaRPr lang="en-US"/>
          </a:p>
        </p:txBody>
      </p:sp>
    </p:spTree>
    <p:extLst>
      <p:ext uri="{BB962C8B-B14F-4D97-AF65-F5344CB8AC3E}">
        <p14:creationId xmlns:p14="http://schemas.microsoft.com/office/powerpoint/2010/main" val="256399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A18081-748D-F93F-F329-188D9A6BC9A9}"/>
              </a:ext>
            </a:extLst>
          </p:cNvPr>
          <p:cNvSpPr>
            <a:spLocks noGrp="1"/>
          </p:cNvSpPr>
          <p:nvPr>
            <p:ph type="dt" sz="half" idx="10"/>
          </p:nvPr>
        </p:nvSpPr>
        <p:spPr/>
        <p:txBody>
          <a:bodyPr/>
          <a:lstStyle/>
          <a:p>
            <a:fld id="{C48496E5-714B-D14E-B7C0-58FB3A6C68AA}" type="datetimeFigureOut">
              <a:rPr lang="en-US" smtClean="0"/>
              <a:t>11/25/2024</a:t>
            </a:fld>
            <a:endParaRPr lang="en-US"/>
          </a:p>
        </p:txBody>
      </p:sp>
      <p:sp>
        <p:nvSpPr>
          <p:cNvPr id="3" name="Footer Placeholder 2">
            <a:extLst>
              <a:ext uri="{FF2B5EF4-FFF2-40B4-BE49-F238E27FC236}">
                <a16:creationId xmlns:a16="http://schemas.microsoft.com/office/drawing/2014/main" id="{E0E78A96-E0DE-21D9-4C98-F4198364F1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1E0BE8-28EE-275B-3084-C124B5D8D79A}"/>
              </a:ext>
            </a:extLst>
          </p:cNvPr>
          <p:cNvSpPr>
            <a:spLocks noGrp="1"/>
          </p:cNvSpPr>
          <p:nvPr>
            <p:ph type="sldNum" sz="quarter" idx="12"/>
          </p:nvPr>
        </p:nvSpPr>
        <p:spPr/>
        <p:txBody>
          <a:bodyPr/>
          <a:lstStyle/>
          <a:p>
            <a:fld id="{4A4DFDEA-E98A-F148-815F-10E498EBEF59}" type="slidenum">
              <a:rPr lang="en-US" smtClean="0"/>
              <a:t>‹#›</a:t>
            </a:fld>
            <a:endParaRPr lang="en-US"/>
          </a:p>
        </p:txBody>
      </p:sp>
    </p:spTree>
    <p:extLst>
      <p:ext uri="{BB962C8B-B14F-4D97-AF65-F5344CB8AC3E}">
        <p14:creationId xmlns:p14="http://schemas.microsoft.com/office/powerpoint/2010/main" val="494977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805A2-4491-CF21-03DD-43E666FB63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76BF6B6-F939-977F-E117-5F9202F03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3A2140E-7D31-7F8F-D59B-EE2865AD2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087660-5838-6A28-987F-4DAB2B90FD70}"/>
              </a:ext>
            </a:extLst>
          </p:cNvPr>
          <p:cNvSpPr>
            <a:spLocks noGrp="1"/>
          </p:cNvSpPr>
          <p:nvPr>
            <p:ph type="dt" sz="half" idx="10"/>
          </p:nvPr>
        </p:nvSpPr>
        <p:spPr/>
        <p:txBody>
          <a:bodyPr/>
          <a:lstStyle/>
          <a:p>
            <a:fld id="{C48496E5-714B-D14E-B7C0-58FB3A6C68AA}" type="datetimeFigureOut">
              <a:rPr lang="en-US" smtClean="0"/>
              <a:t>11/25/2024</a:t>
            </a:fld>
            <a:endParaRPr lang="en-US"/>
          </a:p>
        </p:txBody>
      </p:sp>
      <p:sp>
        <p:nvSpPr>
          <p:cNvPr id="6" name="Footer Placeholder 5">
            <a:extLst>
              <a:ext uri="{FF2B5EF4-FFF2-40B4-BE49-F238E27FC236}">
                <a16:creationId xmlns:a16="http://schemas.microsoft.com/office/drawing/2014/main" id="{B1341E84-33E2-7B1C-8A20-FA1AD55206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8B5715-3A60-4EFB-2F64-E62D1D2FA284}"/>
              </a:ext>
            </a:extLst>
          </p:cNvPr>
          <p:cNvSpPr>
            <a:spLocks noGrp="1"/>
          </p:cNvSpPr>
          <p:nvPr>
            <p:ph type="sldNum" sz="quarter" idx="12"/>
          </p:nvPr>
        </p:nvSpPr>
        <p:spPr/>
        <p:txBody>
          <a:bodyPr/>
          <a:lstStyle/>
          <a:p>
            <a:fld id="{4A4DFDEA-E98A-F148-815F-10E498EBEF59}" type="slidenum">
              <a:rPr lang="en-US" smtClean="0"/>
              <a:t>‹#›</a:t>
            </a:fld>
            <a:endParaRPr lang="en-US"/>
          </a:p>
        </p:txBody>
      </p:sp>
    </p:spTree>
    <p:extLst>
      <p:ext uri="{BB962C8B-B14F-4D97-AF65-F5344CB8AC3E}">
        <p14:creationId xmlns:p14="http://schemas.microsoft.com/office/powerpoint/2010/main" val="3849464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4C5DA-6D58-4D05-1950-00C2DCD7E88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DB1D04C-7F8A-65A3-BCB1-88DDE96725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CA3D878-461B-D569-D78A-E06EC4A6E8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0642BD-4B5E-691F-B7A9-FC5CF5128E12}"/>
              </a:ext>
            </a:extLst>
          </p:cNvPr>
          <p:cNvSpPr>
            <a:spLocks noGrp="1"/>
          </p:cNvSpPr>
          <p:nvPr>
            <p:ph type="dt" sz="half" idx="10"/>
          </p:nvPr>
        </p:nvSpPr>
        <p:spPr/>
        <p:txBody>
          <a:bodyPr/>
          <a:lstStyle/>
          <a:p>
            <a:fld id="{C48496E5-714B-D14E-B7C0-58FB3A6C68AA}" type="datetimeFigureOut">
              <a:rPr lang="en-US" smtClean="0"/>
              <a:t>11/25/2024</a:t>
            </a:fld>
            <a:endParaRPr lang="en-US"/>
          </a:p>
        </p:txBody>
      </p:sp>
      <p:sp>
        <p:nvSpPr>
          <p:cNvPr id="6" name="Footer Placeholder 5">
            <a:extLst>
              <a:ext uri="{FF2B5EF4-FFF2-40B4-BE49-F238E27FC236}">
                <a16:creationId xmlns:a16="http://schemas.microsoft.com/office/drawing/2014/main" id="{42C5DFBA-FD71-9AA5-19CD-E58A73B5438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EDB4A3D-2482-2BBF-D432-8649FC5BF2AA}"/>
              </a:ext>
            </a:extLst>
          </p:cNvPr>
          <p:cNvSpPr>
            <a:spLocks noGrp="1"/>
          </p:cNvSpPr>
          <p:nvPr>
            <p:ph type="sldNum" sz="quarter" idx="12"/>
          </p:nvPr>
        </p:nvSpPr>
        <p:spPr/>
        <p:txBody>
          <a:bodyPr/>
          <a:lstStyle/>
          <a:p>
            <a:fld id="{4A4DFDEA-E98A-F148-815F-10E498EBEF59}" type="slidenum">
              <a:rPr lang="en-US" smtClean="0"/>
              <a:t>‹#›</a:t>
            </a:fld>
            <a:endParaRPr lang="en-US"/>
          </a:p>
        </p:txBody>
      </p:sp>
    </p:spTree>
    <p:extLst>
      <p:ext uri="{BB962C8B-B14F-4D97-AF65-F5344CB8AC3E}">
        <p14:creationId xmlns:p14="http://schemas.microsoft.com/office/powerpoint/2010/main" val="4228912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E59E40-6974-3BEA-E4BD-200BC698A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39B34C2-3384-20FC-35A8-E48CD4B5B5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F90AF25-0D9E-EB08-E1A7-F80D5B8F3F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48496E5-714B-D14E-B7C0-58FB3A6C68AA}" type="datetimeFigureOut">
              <a:rPr lang="en-US" smtClean="0"/>
              <a:t>11/25/2024</a:t>
            </a:fld>
            <a:endParaRPr lang="en-US"/>
          </a:p>
        </p:txBody>
      </p:sp>
      <p:sp>
        <p:nvSpPr>
          <p:cNvPr id="5" name="Footer Placeholder 4">
            <a:extLst>
              <a:ext uri="{FF2B5EF4-FFF2-40B4-BE49-F238E27FC236}">
                <a16:creationId xmlns:a16="http://schemas.microsoft.com/office/drawing/2014/main" id="{F73740C0-078F-A6D0-A928-4329636098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F90528B-CE93-45E6-9F23-1347215226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4DFDEA-E98A-F148-815F-10E498EBEF59}" type="slidenum">
              <a:rPr lang="en-US" smtClean="0"/>
              <a:t>‹#›</a:t>
            </a:fld>
            <a:endParaRPr lang="en-US"/>
          </a:p>
        </p:txBody>
      </p:sp>
    </p:spTree>
    <p:extLst>
      <p:ext uri="{BB962C8B-B14F-4D97-AF65-F5344CB8AC3E}">
        <p14:creationId xmlns:p14="http://schemas.microsoft.com/office/powerpoint/2010/main" val="22196483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905D725-71A1-C00C-9720-4D68A465E137}"/>
              </a:ext>
            </a:extLst>
          </p:cNvPr>
          <p:cNvSpPr>
            <a:spLocks noGrp="1"/>
          </p:cNvSpPr>
          <p:nvPr>
            <p:ph type="ctrTitle"/>
          </p:nvPr>
        </p:nvSpPr>
        <p:spPr>
          <a:xfrm>
            <a:off x="1314824" y="735106"/>
            <a:ext cx="10053763" cy="2928470"/>
          </a:xfrm>
        </p:spPr>
        <p:txBody>
          <a:bodyPr anchor="b">
            <a:normAutofit/>
          </a:bodyPr>
          <a:lstStyle/>
          <a:p>
            <a:pPr algn="l"/>
            <a:r>
              <a:rPr lang="en-US" sz="4800" dirty="0">
                <a:solidFill>
                  <a:srgbClr val="FFFFFF"/>
                </a:solidFill>
              </a:rPr>
              <a:t>Colorectal liver metastases: Oncological management and future perspectives</a:t>
            </a:r>
            <a:endParaRPr lang="en-US" sz="4800">
              <a:solidFill>
                <a:srgbClr val="FFFFFF"/>
              </a:solidFill>
            </a:endParaRPr>
          </a:p>
        </p:txBody>
      </p:sp>
      <p:sp>
        <p:nvSpPr>
          <p:cNvPr id="3" name="Subtitle 2">
            <a:extLst>
              <a:ext uri="{FF2B5EF4-FFF2-40B4-BE49-F238E27FC236}">
                <a16:creationId xmlns:a16="http://schemas.microsoft.com/office/drawing/2014/main" id="{801D7EF9-D6F5-E7FC-2D2D-E08C132682F6}"/>
              </a:ext>
            </a:extLst>
          </p:cNvPr>
          <p:cNvSpPr>
            <a:spLocks noGrp="1"/>
          </p:cNvSpPr>
          <p:nvPr>
            <p:ph type="subTitle" idx="1"/>
          </p:nvPr>
        </p:nvSpPr>
        <p:spPr>
          <a:xfrm>
            <a:off x="1350682" y="4870824"/>
            <a:ext cx="10005951" cy="1458258"/>
          </a:xfrm>
        </p:spPr>
        <p:txBody>
          <a:bodyPr anchor="ctr">
            <a:normAutofit/>
          </a:bodyPr>
          <a:lstStyle/>
          <a:p>
            <a:pPr algn="l"/>
            <a:r>
              <a:rPr lang="en-US"/>
              <a:t>Dr Yasmin Odding</a:t>
            </a:r>
          </a:p>
          <a:p>
            <a:pPr algn="l"/>
            <a:r>
              <a:rPr lang="en-US"/>
              <a:t>Consultant Clinical Oncologist</a:t>
            </a:r>
          </a:p>
        </p:txBody>
      </p:sp>
    </p:spTree>
    <p:extLst>
      <p:ext uri="{BB962C8B-B14F-4D97-AF65-F5344CB8AC3E}">
        <p14:creationId xmlns:p14="http://schemas.microsoft.com/office/powerpoint/2010/main" val="3070802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3092562"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Unresectable disease</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 CAIRO5</a:t>
            </a:r>
          </a:p>
        </p:txBody>
      </p:sp>
      <p:sp>
        <p:nvSpPr>
          <p:cNvPr id="6" name="Rectangle 5">
            <a:extLst>
              <a:ext uri="{FF2B5EF4-FFF2-40B4-BE49-F238E27FC236}">
                <a16:creationId xmlns:a16="http://schemas.microsoft.com/office/drawing/2014/main" id="{7E9EFCA0-8305-3C8F-5E65-B5B8179D826D}"/>
              </a:ext>
            </a:extLst>
          </p:cNvPr>
          <p:cNvSpPr/>
          <p:nvPr/>
        </p:nvSpPr>
        <p:spPr>
          <a:xfrm>
            <a:off x="4241442" y="1697164"/>
            <a:ext cx="629546" cy="404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4DE5A2A7-91DE-88C5-5E24-CA5D6D98629C}"/>
              </a:ext>
            </a:extLst>
          </p:cNvPr>
          <p:cNvGraphicFramePr/>
          <p:nvPr>
            <p:extLst>
              <p:ext uri="{D42A27DB-BD31-4B8C-83A1-F6EECF244321}">
                <p14:modId xmlns:p14="http://schemas.microsoft.com/office/powerpoint/2010/main" val="4180006854"/>
              </p:ext>
            </p:extLst>
          </p:nvPr>
        </p:nvGraphicFramePr>
        <p:xfrm>
          <a:off x="4064000" y="667266"/>
          <a:ext cx="8128000" cy="6522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044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3092562"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Unresectable disease</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 CAIRO5</a:t>
            </a:r>
          </a:p>
        </p:txBody>
      </p:sp>
      <p:sp>
        <p:nvSpPr>
          <p:cNvPr id="6" name="Rectangle 5">
            <a:extLst>
              <a:ext uri="{FF2B5EF4-FFF2-40B4-BE49-F238E27FC236}">
                <a16:creationId xmlns:a16="http://schemas.microsoft.com/office/drawing/2014/main" id="{7E9EFCA0-8305-3C8F-5E65-B5B8179D826D}"/>
              </a:ext>
            </a:extLst>
          </p:cNvPr>
          <p:cNvSpPr/>
          <p:nvPr/>
        </p:nvSpPr>
        <p:spPr>
          <a:xfrm>
            <a:off x="4241442" y="1697164"/>
            <a:ext cx="629546" cy="404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CD9AEF31-9F7C-871D-E6C7-C346BEF1F38D}"/>
              </a:ext>
            </a:extLst>
          </p:cNvPr>
          <p:cNvPicPr>
            <a:picLocks noGrp="1" noChangeAspect="1"/>
          </p:cNvPicPr>
          <p:nvPr>
            <p:ph idx="1"/>
          </p:nvPr>
        </p:nvPicPr>
        <p:blipFill rotWithShape="1">
          <a:blip r:embed="rId3"/>
          <a:srcRect l="545" r="994"/>
          <a:stretch/>
        </p:blipFill>
        <p:spPr>
          <a:xfrm>
            <a:off x="5147035" y="1697164"/>
            <a:ext cx="5326144" cy="4931313"/>
          </a:xfrm>
          <a:prstGeom prst="rect">
            <a:avLst/>
          </a:prstGeom>
        </p:spPr>
      </p:pic>
      <p:sp>
        <p:nvSpPr>
          <p:cNvPr id="9" name="Rectangle 8">
            <a:extLst>
              <a:ext uri="{FF2B5EF4-FFF2-40B4-BE49-F238E27FC236}">
                <a16:creationId xmlns:a16="http://schemas.microsoft.com/office/drawing/2014/main" id="{0CB02F41-42A9-852C-B0AB-4D184A28EFC5}"/>
              </a:ext>
            </a:extLst>
          </p:cNvPr>
          <p:cNvSpPr/>
          <p:nvPr/>
        </p:nvSpPr>
        <p:spPr>
          <a:xfrm>
            <a:off x="7739406" y="1772239"/>
            <a:ext cx="2799761" cy="3296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B79AB2E-FB18-174B-236E-FCA4E18AF4A6}"/>
              </a:ext>
            </a:extLst>
          </p:cNvPr>
          <p:cNvSpPr/>
          <p:nvPr/>
        </p:nvSpPr>
        <p:spPr>
          <a:xfrm>
            <a:off x="7514734" y="4269556"/>
            <a:ext cx="3109274" cy="3296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437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3092562"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Unresectable disease – liver transplant</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 TRANSMET</a:t>
            </a:r>
          </a:p>
        </p:txBody>
      </p:sp>
      <p:sp>
        <p:nvSpPr>
          <p:cNvPr id="6" name="Rectangle 5">
            <a:extLst>
              <a:ext uri="{FF2B5EF4-FFF2-40B4-BE49-F238E27FC236}">
                <a16:creationId xmlns:a16="http://schemas.microsoft.com/office/drawing/2014/main" id="{7E9EFCA0-8305-3C8F-5E65-B5B8179D826D}"/>
              </a:ext>
            </a:extLst>
          </p:cNvPr>
          <p:cNvSpPr/>
          <p:nvPr/>
        </p:nvSpPr>
        <p:spPr>
          <a:xfrm>
            <a:off x="4241442" y="1697164"/>
            <a:ext cx="629546" cy="404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20D9B65D-B58D-46F3-0A40-EB699F959DE0}"/>
              </a:ext>
            </a:extLst>
          </p:cNvPr>
          <p:cNvPicPr>
            <a:picLocks noGrp="1" noChangeAspect="1"/>
          </p:cNvPicPr>
          <p:nvPr>
            <p:ph idx="1"/>
          </p:nvPr>
        </p:nvPicPr>
        <p:blipFill>
          <a:blip r:embed="rId3"/>
          <a:stretch>
            <a:fillRect/>
          </a:stretch>
        </p:blipFill>
        <p:spPr>
          <a:xfrm>
            <a:off x="4371372" y="2283986"/>
            <a:ext cx="7696193" cy="1292363"/>
          </a:xfrm>
          <a:prstGeom prst="rect">
            <a:avLst/>
          </a:prstGeom>
        </p:spPr>
      </p:pic>
    </p:spTree>
    <p:extLst>
      <p:ext uri="{BB962C8B-B14F-4D97-AF65-F5344CB8AC3E}">
        <p14:creationId xmlns:p14="http://schemas.microsoft.com/office/powerpoint/2010/main" val="1269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3092562"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Unresectable disease – liver transplant</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 TRANSMET</a:t>
            </a:r>
          </a:p>
        </p:txBody>
      </p:sp>
      <p:sp>
        <p:nvSpPr>
          <p:cNvPr id="6" name="Rectangle 5">
            <a:extLst>
              <a:ext uri="{FF2B5EF4-FFF2-40B4-BE49-F238E27FC236}">
                <a16:creationId xmlns:a16="http://schemas.microsoft.com/office/drawing/2014/main" id="{7E9EFCA0-8305-3C8F-5E65-B5B8179D826D}"/>
              </a:ext>
            </a:extLst>
          </p:cNvPr>
          <p:cNvSpPr/>
          <p:nvPr/>
        </p:nvSpPr>
        <p:spPr>
          <a:xfrm>
            <a:off x="4241442" y="1697164"/>
            <a:ext cx="629546" cy="404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AD1F3100-75A2-2B1B-F43D-85B597AE45EB}"/>
              </a:ext>
            </a:extLst>
          </p:cNvPr>
          <p:cNvPicPr>
            <a:picLocks noGrp="1" noChangeAspect="1"/>
          </p:cNvPicPr>
          <p:nvPr>
            <p:ph idx="1"/>
          </p:nvPr>
        </p:nvPicPr>
        <p:blipFill rotWithShape="1">
          <a:blip r:embed="rId3"/>
          <a:srcRect t="6273" r="18206" b="8314"/>
          <a:stretch/>
        </p:blipFill>
        <p:spPr>
          <a:xfrm>
            <a:off x="4452559" y="1684617"/>
            <a:ext cx="7130442" cy="4876647"/>
          </a:xfrm>
          <a:prstGeom prst="rect">
            <a:avLst/>
          </a:prstGeom>
        </p:spPr>
      </p:pic>
    </p:spTree>
    <p:extLst>
      <p:ext uri="{BB962C8B-B14F-4D97-AF65-F5344CB8AC3E}">
        <p14:creationId xmlns:p14="http://schemas.microsoft.com/office/powerpoint/2010/main" val="1694482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3092562"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Unresectable disease – liver transplant</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 TRANSMET</a:t>
            </a:r>
          </a:p>
        </p:txBody>
      </p:sp>
      <p:sp>
        <p:nvSpPr>
          <p:cNvPr id="6" name="Rectangle 5">
            <a:extLst>
              <a:ext uri="{FF2B5EF4-FFF2-40B4-BE49-F238E27FC236}">
                <a16:creationId xmlns:a16="http://schemas.microsoft.com/office/drawing/2014/main" id="{7E9EFCA0-8305-3C8F-5E65-B5B8179D826D}"/>
              </a:ext>
            </a:extLst>
          </p:cNvPr>
          <p:cNvSpPr/>
          <p:nvPr/>
        </p:nvSpPr>
        <p:spPr>
          <a:xfrm>
            <a:off x="4241442" y="1697164"/>
            <a:ext cx="629546" cy="404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3">
            <a:extLst>
              <a:ext uri="{FF2B5EF4-FFF2-40B4-BE49-F238E27FC236}">
                <a16:creationId xmlns:a16="http://schemas.microsoft.com/office/drawing/2014/main" id="{4E53F301-7D52-E73F-3A15-29A660F6552B}"/>
              </a:ext>
            </a:extLst>
          </p:cNvPr>
          <p:cNvPicPr>
            <a:picLocks noGrp="1" noChangeAspect="1"/>
          </p:cNvPicPr>
          <p:nvPr>
            <p:ph idx="1"/>
          </p:nvPr>
        </p:nvPicPr>
        <p:blipFill>
          <a:blip r:embed="rId3"/>
          <a:stretch>
            <a:fillRect/>
          </a:stretch>
        </p:blipFill>
        <p:spPr>
          <a:xfrm>
            <a:off x="4241442" y="1726854"/>
            <a:ext cx="7706071" cy="4946122"/>
          </a:xfrm>
          <a:prstGeom prst="rect">
            <a:avLst/>
          </a:prstGeom>
        </p:spPr>
      </p:pic>
      <p:sp>
        <p:nvSpPr>
          <p:cNvPr id="9" name="TextBox 8">
            <a:extLst>
              <a:ext uri="{FF2B5EF4-FFF2-40B4-BE49-F238E27FC236}">
                <a16:creationId xmlns:a16="http://schemas.microsoft.com/office/drawing/2014/main" id="{5D70FB92-1C47-9126-AFBF-38FDFA539A69}"/>
              </a:ext>
            </a:extLst>
          </p:cNvPr>
          <p:cNvSpPr txBox="1"/>
          <p:nvPr/>
        </p:nvSpPr>
        <p:spPr>
          <a:xfrm>
            <a:off x="5139712" y="3591390"/>
            <a:ext cx="2080485" cy="646331"/>
          </a:xfrm>
          <a:prstGeom prst="rect">
            <a:avLst/>
          </a:prstGeom>
          <a:solidFill>
            <a:schemeClr val="bg1"/>
          </a:solidFill>
          <a:ln>
            <a:solidFill>
              <a:schemeClr val="tx1"/>
            </a:solidFill>
          </a:ln>
        </p:spPr>
        <p:txBody>
          <a:bodyPr wrap="square" rtlCol="0">
            <a:spAutoFit/>
          </a:bodyPr>
          <a:lstStyle/>
          <a:p>
            <a:pPr algn="ctr"/>
            <a:r>
              <a:rPr lang="en-US" dirty="0"/>
              <a:t>Median follow-up 59 months</a:t>
            </a:r>
          </a:p>
        </p:txBody>
      </p:sp>
    </p:spTree>
    <p:extLst>
      <p:ext uri="{BB962C8B-B14F-4D97-AF65-F5344CB8AC3E}">
        <p14:creationId xmlns:p14="http://schemas.microsoft.com/office/powerpoint/2010/main" val="263504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3092562"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Unresectable disease – liver transplant</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t>UKCoMET</a:t>
            </a:r>
            <a:endParaRPr lang="en-US" sz="4800" dirty="0"/>
          </a:p>
        </p:txBody>
      </p:sp>
      <p:pic>
        <p:nvPicPr>
          <p:cNvPr id="7" name="Picture 6">
            <a:extLst>
              <a:ext uri="{FF2B5EF4-FFF2-40B4-BE49-F238E27FC236}">
                <a16:creationId xmlns:a16="http://schemas.microsoft.com/office/drawing/2014/main" id="{A23ADD49-F35F-60A2-B9B2-73EA6F4F6EB0}"/>
              </a:ext>
            </a:extLst>
          </p:cNvPr>
          <p:cNvPicPr>
            <a:picLocks noChangeAspect="1"/>
          </p:cNvPicPr>
          <p:nvPr/>
        </p:nvPicPr>
        <p:blipFill>
          <a:blip r:embed="rId3"/>
          <a:stretch>
            <a:fillRect/>
          </a:stretch>
        </p:blipFill>
        <p:spPr>
          <a:xfrm>
            <a:off x="4103703" y="1867599"/>
            <a:ext cx="8023197" cy="2354931"/>
          </a:xfrm>
          <a:prstGeom prst="rect">
            <a:avLst/>
          </a:prstGeom>
        </p:spPr>
      </p:pic>
    </p:spTree>
    <p:extLst>
      <p:ext uri="{BB962C8B-B14F-4D97-AF65-F5344CB8AC3E}">
        <p14:creationId xmlns:p14="http://schemas.microsoft.com/office/powerpoint/2010/main" val="104080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3092562"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Unresectable disease – liver transplant</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err="1"/>
              <a:t>UKCoMET</a:t>
            </a:r>
            <a:endParaRPr lang="en-US" sz="4800" dirty="0"/>
          </a:p>
        </p:txBody>
      </p:sp>
      <p:sp>
        <p:nvSpPr>
          <p:cNvPr id="5" name="Rounded Rectangle 4">
            <a:extLst>
              <a:ext uri="{FF2B5EF4-FFF2-40B4-BE49-F238E27FC236}">
                <a16:creationId xmlns:a16="http://schemas.microsoft.com/office/drawing/2014/main" id="{DE3BB0E8-CF6C-8DD9-F5A9-42BBB9755168}"/>
              </a:ext>
            </a:extLst>
          </p:cNvPr>
          <p:cNvSpPr/>
          <p:nvPr/>
        </p:nvSpPr>
        <p:spPr>
          <a:xfrm>
            <a:off x="4230741" y="2859209"/>
            <a:ext cx="1854559" cy="22803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Unresectable liver only disease with resection of primary</a:t>
            </a:r>
            <a:endParaRPr lang="en-GB" sz="2000" dirty="0"/>
          </a:p>
        </p:txBody>
      </p:sp>
      <p:sp>
        <p:nvSpPr>
          <p:cNvPr id="6" name="Rounded Rectangle 5">
            <a:extLst>
              <a:ext uri="{FF2B5EF4-FFF2-40B4-BE49-F238E27FC236}">
                <a16:creationId xmlns:a16="http://schemas.microsoft.com/office/drawing/2014/main" id="{55457D73-5901-5414-69FE-A8964C642B58}"/>
              </a:ext>
            </a:extLst>
          </p:cNvPr>
          <p:cNvSpPr/>
          <p:nvPr/>
        </p:nvSpPr>
        <p:spPr>
          <a:xfrm>
            <a:off x="6246195" y="2859209"/>
            <a:ext cx="1777571" cy="22798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PS 0/1 and acceptable blood parameters</a:t>
            </a:r>
            <a:endParaRPr lang="en-GB" sz="2000" dirty="0"/>
          </a:p>
        </p:txBody>
      </p:sp>
      <p:sp>
        <p:nvSpPr>
          <p:cNvPr id="9" name="Rounded Rectangle 8">
            <a:extLst>
              <a:ext uri="{FF2B5EF4-FFF2-40B4-BE49-F238E27FC236}">
                <a16:creationId xmlns:a16="http://schemas.microsoft.com/office/drawing/2014/main" id="{DA3FD058-4E67-D67C-C239-D1C1D30BDF59}"/>
              </a:ext>
            </a:extLst>
          </p:cNvPr>
          <p:cNvSpPr/>
          <p:nvPr/>
        </p:nvSpPr>
        <p:spPr>
          <a:xfrm>
            <a:off x="8184661" y="2859209"/>
            <a:ext cx="1777570" cy="227983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Radiological sustained 30% response (RECIST) for 2 years on CT</a:t>
            </a:r>
            <a:endParaRPr lang="en-GB" sz="2000" dirty="0"/>
          </a:p>
        </p:txBody>
      </p:sp>
      <p:sp>
        <p:nvSpPr>
          <p:cNvPr id="11" name="Rounded Rectangle 10">
            <a:extLst>
              <a:ext uri="{FF2B5EF4-FFF2-40B4-BE49-F238E27FC236}">
                <a16:creationId xmlns:a16="http://schemas.microsoft.com/office/drawing/2014/main" id="{CE3F57E2-8426-EDBD-C141-79AFD6408C5B}"/>
              </a:ext>
            </a:extLst>
          </p:cNvPr>
          <p:cNvSpPr/>
          <p:nvPr/>
        </p:nvSpPr>
        <p:spPr>
          <a:xfrm>
            <a:off x="10123126" y="2859209"/>
            <a:ext cx="1777570" cy="22988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2000" dirty="0"/>
              <a:t>Any PD during this 2 year period – LT de-listing &amp; clock re-set</a:t>
            </a:r>
            <a:endParaRPr lang="en-GB" sz="2000" dirty="0"/>
          </a:p>
        </p:txBody>
      </p:sp>
    </p:spTree>
    <p:extLst>
      <p:ext uri="{BB962C8B-B14F-4D97-AF65-F5344CB8AC3E}">
        <p14:creationId xmlns:p14="http://schemas.microsoft.com/office/powerpoint/2010/main" val="38776309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3092562"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Molecular profiling</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a:t>
            </a:r>
          </a:p>
        </p:txBody>
      </p:sp>
      <p:pic>
        <p:nvPicPr>
          <p:cNvPr id="3" name="Content Placeholder 5">
            <a:extLst>
              <a:ext uri="{FF2B5EF4-FFF2-40B4-BE49-F238E27FC236}">
                <a16:creationId xmlns:a16="http://schemas.microsoft.com/office/drawing/2014/main" id="{A921A3CC-21F5-9A9A-5361-B3C2F5F87BA0}"/>
              </a:ext>
            </a:extLst>
          </p:cNvPr>
          <p:cNvPicPr>
            <a:picLocks noGrp="1" noChangeAspect="1"/>
          </p:cNvPicPr>
          <p:nvPr>
            <p:ph idx="1"/>
          </p:nvPr>
        </p:nvPicPr>
        <p:blipFill rotWithShape="1">
          <a:blip r:embed="rId3"/>
          <a:srcRect l="5696" t="12491"/>
          <a:stretch/>
        </p:blipFill>
        <p:spPr>
          <a:xfrm>
            <a:off x="4324434" y="1883797"/>
            <a:ext cx="7653456" cy="2192633"/>
          </a:xfrm>
          <a:prstGeom prst="rect">
            <a:avLst/>
          </a:prstGeom>
        </p:spPr>
      </p:pic>
    </p:spTree>
    <p:extLst>
      <p:ext uri="{BB962C8B-B14F-4D97-AF65-F5344CB8AC3E}">
        <p14:creationId xmlns:p14="http://schemas.microsoft.com/office/powerpoint/2010/main" val="54678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3092562"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Molecular profiling</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a:t>
            </a:r>
          </a:p>
        </p:txBody>
      </p:sp>
      <p:pic>
        <p:nvPicPr>
          <p:cNvPr id="6" name="Content Placeholder 3">
            <a:extLst>
              <a:ext uri="{FF2B5EF4-FFF2-40B4-BE49-F238E27FC236}">
                <a16:creationId xmlns:a16="http://schemas.microsoft.com/office/drawing/2014/main" id="{B7E15A3D-3475-BE25-CC34-A24C33373210}"/>
              </a:ext>
            </a:extLst>
          </p:cNvPr>
          <p:cNvPicPr>
            <a:picLocks noGrp="1" noChangeAspect="1"/>
          </p:cNvPicPr>
          <p:nvPr>
            <p:ph idx="1"/>
          </p:nvPr>
        </p:nvPicPr>
        <p:blipFill rotWithShape="1">
          <a:blip r:embed="rId3"/>
          <a:srcRect l="2142" t="2259" r="3299" b="4039"/>
          <a:stretch/>
        </p:blipFill>
        <p:spPr>
          <a:xfrm>
            <a:off x="4346678" y="1495168"/>
            <a:ext cx="5784938" cy="5241115"/>
          </a:xfrm>
          <a:prstGeom prst="rect">
            <a:avLst/>
          </a:prstGeom>
        </p:spPr>
      </p:pic>
    </p:spTree>
    <p:extLst>
      <p:ext uri="{BB962C8B-B14F-4D97-AF65-F5344CB8AC3E}">
        <p14:creationId xmlns:p14="http://schemas.microsoft.com/office/powerpoint/2010/main" val="86629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87307D-EB6B-FDA5-6C2C-B495D068AFAB}"/>
              </a:ext>
            </a:extLst>
          </p:cNvPr>
          <p:cNvSpPr>
            <a:spLocks noGrp="1"/>
          </p:cNvSpPr>
          <p:nvPr>
            <p:ph type="title"/>
          </p:nvPr>
        </p:nvSpPr>
        <p:spPr>
          <a:xfrm>
            <a:off x="466722" y="586855"/>
            <a:ext cx="3201366" cy="3387497"/>
          </a:xfrm>
        </p:spPr>
        <p:txBody>
          <a:bodyPr anchor="b">
            <a:normAutofit/>
          </a:bodyPr>
          <a:lstStyle/>
          <a:p>
            <a:pPr algn="r"/>
            <a:r>
              <a:rPr lang="en-US" sz="4000" dirty="0">
                <a:solidFill>
                  <a:srgbClr val="FFFFFF"/>
                </a:solidFill>
              </a:rPr>
              <a:t>Conclusions</a:t>
            </a:r>
          </a:p>
        </p:txBody>
      </p:sp>
      <p:sp>
        <p:nvSpPr>
          <p:cNvPr id="3" name="Content Placeholder 2">
            <a:extLst>
              <a:ext uri="{FF2B5EF4-FFF2-40B4-BE49-F238E27FC236}">
                <a16:creationId xmlns:a16="http://schemas.microsoft.com/office/drawing/2014/main" id="{7665108F-6A49-D39B-F497-AC3C75398905}"/>
              </a:ext>
            </a:extLst>
          </p:cNvPr>
          <p:cNvSpPr>
            <a:spLocks noGrp="1"/>
          </p:cNvSpPr>
          <p:nvPr>
            <p:ph idx="1"/>
          </p:nvPr>
        </p:nvSpPr>
        <p:spPr>
          <a:xfrm>
            <a:off x="4698858" y="2119934"/>
            <a:ext cx="6555347" cy="5546047"/>
          </a:xfrm>
        </p:spPr>
        <p:txBody>
          <a:bodyPr anchor="ctr">
            <a:normAutofit lnSpcReduction="10000"/>
          </a:bodyPr>
          <a:lstStyle/>
          <a:p>
            <a:r>
              <a:rPr lang="en-US" sz="4300" dirty="0"/>
              <a:t>Complex group of patients</a:t>
            </a:r>
          </a:p>
          <a:p>
            <a:pPr marL="0" indent="0">
              <a:buNone/>
            </a:pPr>
            <a:endParaRPr lang="en-US" sz="7100" dirty="0"/>
          </a:p>
          <a:p>
            <a:r>
              <a:rPr lang="en-US" sz="4300" dirty="0"/>
              <a:t>Patient factors are key</a:t>
            </a:r>
          </a:p>
          <a:p>
            <a:pPr marL="0" indent="0">
              <a:buNone/>
            </a:pPr>
            <a:endParaRPr lang="en-US" sz="4300" dirty="0"/>
          </a:p>
          <a:p>
            <a:pPr marL="0" indent="0">
              <a:buNone/>
            </a:pPr>
            <a:endParaRPr lang="en-US" sz="4300" dirty="0"/>
          </a:p>
          <a:p>
            <a:r>
              <a:rPr lang="en-US" sz="4300" dirty="0"/>
              <a:t>Good MDT working is critical</a:t>
            </a:r>
          </a:p>
          <a:p>
            <a:endParaRPr lang="en-US" sz="3600" dirty="0"/>
          </a:p>
          <a:p>
            <a:endParaRPr lang="en-US" sz="3600" dirty="0"/>
          </a:p>
          <a:p>
            <a:endParaRPr lang="en-US" sz="3600" dirty="0"/>
          </a:p>
          <a:p>
            <a:pPr marL="0" indent="0">
              <a:buNone/>
            </a:pPr>
            <a:endParaRPr lang="en-US" sz="3600" dirty="0"/>
          </a:p>
          <a:p>
            <a:endParaRPr lang="en-US" sz="3600" dirty="0"/>
          </a:p>
          <a:p>
            <a:endParaRPr lang="en-US" sz="2000" dirty="0"/>
          </a:p>
        </p:txBody>
      </p:sp>
    </p:spTree>
    <p:extLst>
      <p:ext uri="{BB962C8B-B14F-4D97-AF65-F5344CB8AC3E}">
        <p14:creationId xmlns:p14="http://schemas.microsoft.com/office/powerpoint/2010/main" val="19531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91EB85-317E-EC89-509E-6583909AC81E}"/>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Contents</a:t>
            </a:r>
          </a:p>
        </p:txBody>
      </p:sp>
      <p:sp>
        <p:nvSpPr>
          <p:cNvPr id="30" name="Content Placeholder 2">
            <a:extLst>
              <a:ext uri="{FF2B5EF4-FFF2-40B4-BE49-F238E27FC236}">
                <a16:creationId xmlns:a16="http://schemas.microsoft.com/office/drawing/2014/main" id="{AF066600-E5F7-F808-9C77-EE1E324F0888}"/>
              </a:ext>
            </a:extLst>
          </p:cNvPr>
          <p:cNvSpPr>
            <a:spLocks noGrp="1"/>
          </p:cNvSpPr>
          <p:nvPr>
            <p:ph idx="1"/>
          </p:nvPr>
        </p:nvSpPr>
        <p:spPr>
          <a:xfrm>
            <a:off x="4367695" y="649480"/>
            <a:ext cx="7677160" cy="5546047"/>
          </a:xfrm>
        </p:spPr>
        <p:txBody>
          <a:bodyPr anchor="ctr">
            <a:normAutofit fontScale="92500" lnSpcReduction="20000"/>
          </a:bodyPr>
          <a:lstStyle/>
          <a:p>
            <a:r>
              <a:rPr lang="en-US" sz="4000" dirty="0"/>
              <a:t>Background</a:t>
            </a:r>
          </a:p>
          <a:p>
            <a:endParaRPr lang="en-US" sz="4000" dirty="0"/>
          </a:p>
          <a:p>
            <a:r>
              <a:rPr lang="en-US" sz="4000" dirty="0"/>
              <a:t>MDT decision making</a:t>
            </a:r>
          </a:p>
          <a:p>
            <a:endParaRPr lang="en-US" sz="4000" dirty="0"/>
          </a:p>
          <a:p>
            <a:r>
              <a:rPr lang="en-US" sz="4000" dirty="0"/>
              <a:t>Role of systemic treatment </a:t>
            </a:r>
          </a:p>
          <a:p>
            <a:pPr lvl="1"/>
            <a:r>
              <a:rPr lang="en-US" sz="3200" dirty="0"/>
              <a:t>in </a:t>
            </a:r>
            <a:r>
              <a:rPr lang="en-US" sz="3200" dirty="0" err="1"/>
              <a:t>resectable</a:t>
            </a:r>
            <a:r>
              <a:rPr lang="en-US" sz="3200" dirty="0"/>
              <a:t> CRLM</a:t>
            </a:r>
          </a:p>
          <a:p>
            <a:pPr lvl="1"/>
            <a:r>
              <a:rPr lang="en-US" sz="3200" dirty="0"/>
              <a:t>in unresectable CRLM </a:t>
            </a:r>
          </a:p>
          <a:p>
            <a:pPr marL="457200" lvl="1" indent="0">
              <a:buNone/>
            </a:pPr>
            <a:endParaRPr lang="en-US" sz="3200" dirty="0"/>
          </a:p>
          <a:p>
            <a:pPr marL="228600" lvl="1">
              <a:spcBef>
                <a:spcPts val="1000"/>
              </a:spcBef>
            </a:pPr>
            <a:r>
              <a:rPr lang="en-US" sz="4000" dirty="0"/>
              <a:t>Role of liver transplant</a:t>
            </a:r>
          </a:p>
          <a:p>
            <a:pPr marL="457200" lvl="1" indent="0">
              <a:buNone/>
            </a:pPr>
            <a:endParaRPr lang="en-US" sz="3200" dirty="0"/>
          </a:p>
          <a:p>
            <a:r>
              <a:rPr lang="en-US" sz="4000" dirty="0"/>
              <a:t>Molecular profiling</a:t>
            </a:r>
          </a:p>
        </p:txBody>
      </p:sp>
    </p:spTree>
    <p:extLst>
      <p:ext uri="{BB962C8B-B14F-4D97-AF65-F5344CB8AC3E}">
        <p14:creationId xmlns:p14="http://schemas.microsoft.com/office/powerpoint/2010/main" val="122366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9D3B-5EE5-2CBB-1D5C-F8A1C598C06A}"/>
              </a:ext>
            </a:extLst>
          </p:cNvPr>
          <p:cNvSpPr>
            <a:spLocks noGrp="1"/>
          </p:cNvSpPr>
          <p:nvPr>
            <p:ph type="title"/>
          </p:nvPr>
        </p:nvSpPr>
        <p:spPr/>
        <p:txBody>
          <a:bodyPr/>
          <a:lstStyle/>
          <a:p>
            <a:r>
              <a:rPr lang="en-US" dirty="0"/>
              <a:t>Unresectable disease</a:t>
            </a:r>
          </a:p>
        </p:txBody>
      </p:sp>
      <p:pic>
        <p:nvPicPr>
          <p:cNvPr id="4" name="Content Placeholder 3">
            <a:extLst>
              <a:ext uri="{FF2B5EF4-FFF2-40B4-BE49-F238E27FC236}">
                <a16:creationId xmlns:a16="http://schemas.microsoft.com/office/drawing/2014/main" id="{1CCF0752-9052-4408-2004-2BE9D5B1CCBB}"/>
              </a:ext>
            </a:extLst>
          </p:cNvPr>
          <p:cNvPicPr>
            <a:picLocks noGrp="1" noChangeAspect="1"/>
          </p:cNvPicPr>
          <p:nvPr>
            <p:ph idx="1"/>
          </p:nvPr>
        </p:nvPicPr>
        <p:blipFill>
          <a:blip r:embed="rId3"/>
          <a:stretch>
            <a:fillRect/>
          </a:stretch>
        </p:blipFill>
        <p:spPr>
          <a:xfrm>
            <a:off x="838200" y="1569244"/>
            <a:ext cx="8915400" cy="2120900"/>
          </a:xfrm>
          <a:prstGeom prst="rect">
            <a:avLst/>
          </a:prstGeom>
        </p:spPr>
      </p:pic>
      <p:sp>
        <p:nvSpPr>
          <p:cNvPr id="5" name="TextBox 4">
            <a:extLst>
              <a:ext uri="{FF2B5EF4-FFF2-40B4-BE49-F238E27FC236}">
                <a16:creationId xmlns:a16="http://schemas.microsoft.com/office/drawing/2014/main" id="{919DEC58-1DFD-1A96-0EE1-4112EF63744B}"/>
              </a:ext>
            </a:extLst>
          </p:cNvPr>
          <p:cNvSpPr txBox="1"/>
          <p:nvPr/>
        </p:nvSpPr>
        <p:spPr>
          <a:xfrm>
            <a:off x="2044700" y="5257800"/>
            <a:ext cx="5243743" cy="923330"/>
          </a:xfrm>
          <a:prstGeom prst="rect">
            <a:avLst/>
          </a:prstGeom>
          <a:noFill/>
        </p:spPr>
        <p:txBody>
          <a:bodyPr wrap="none" rtlCol="0">
            <a:spAutoFit/>
          </a:bodyPr>
          <a:lstStyle/>
          <a:p>
            <a:r>
              <a:rPr lang="en-US" dirty="0" err="1"/>
              <a:t>FOLFOXIRI+Bev</a:t>
            </a:r>
            <a:r>
              <a:rPr lang="en-US" dirty="0"/>
              <a:t> FOLFOX + Bev</a:t>
            </a:r>
          </a:p>
          <a:p>
            <a:r>
              <a:rPr lang="en-US" dirty="0"/>
              <a:t>Resection rate 61% (R0=49%)	49% (23% R0)</a:t>
            </a:r>
          </a:p>
          <a:p>
            <a:r>
              <a:rPr lang="en-US" dirty="0"/>
              <a:t>RR 81%			62%	</a:t>
            </a:r>
          </a:p>
        </p:txBody>
      </p:sp>
    </p:spTree>
    <p:extLst>
      <p:ext uri="{BB962C8B-B14F-4D97-AF65-F5344CB8AC3E}">
        <p14:creationId xmlns:p14="http://schemas.microsoft.com/office/powerpoint/2010/main" val="3238497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 name="Rectangle 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E16A05A-0AA9-2E53-DF9B-412ECDFF1FF4}"/>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Background</a:t>
            </a:r>
          </a:p>
        </p:txBody>
      </p:sp>
      <p:sp>
        <p:nvSpPr>
          <p:cNvPr id="3" name="Content Placeholder 2">
            <a:extLst>
              <a:ext uri="{FF2B5EF4-FFF2-40B4-BE49-F238E27FC236}">
                <a16:creationId xmlns:a16="http://schemas.microsoft.com/office/drawing/2014/main" id="{EE5AD635-E501-DDA8-8997-673433893419}"/>
              </a:ext>
            </a:extLst>
          </p:cNvPr>
          <p:cNvSpPr>
            <a:spLocks noGrp="1"/>
          </p:cNvSpPr>
          <p:nvPr>
            <p:ph idx="1"/>
          </p:nvPr>
        </p:nvSpPr>
        <p:spPr>
          <a:xfrm>
            <a:off x="4134810" y="725214"/>
            <a:ext cx="7762899" cy="5890727"/>
          </a:xfrm>
        </p:spPr>
        <p:txBody>
          <a:bodyPr anchor="ctr">
            <a:normAutofit/>
          </a:bodyPr>
          <a:lstStyle/>
          <a:p>
            <a:r>
              <a:rPr lang="en-US" sz="3600" dirty="0"/>
              <a:t>25% patients with CRC will develop CRLM</a:t>
            </a:r>
          </a:p>
          <a:p>
            <a:endParaRPr lang="en-US" sz="3600" dirty="0"/>
          </a:p>
          <a:p>
            <a:r>
              <a:rPr lang="en-US" sz="3600" dirty="0"/>
              <a:t>5yr OS survival R0 resected CRLM </a:t>
            </a:r>
            <a:r>
              <a:rPr lang="en-GB" sz="2400" b="0" i="0" dirty="0">
                <a:solidFill>
                  <a:srgbClr val="333333"/>
                </a:solidFill>
                <a:effectLst/>
                <a:latin typeface="Helvetica Neue" panose="02000503000000020004" pitchFamily="2" charset="0"/>
              </a:rPr>
              <a:t>~</a:t>
            </a:r>
            <a:r>
              <a:rPr lang="en-US" sz="3600" dirty="0"/>
              <a:t>20-45% (vs. </a:t>
            </a:r>
            <a:r>
              <a:rPr lang="en-GB" sz="3600" b="0" i="0" dirty="0">
                <a:solidFill>
                  <a:srgbClr val="333333"/>
                </a:solidFill>
                <a:effectLst/>
                <a:latin typeface="Helvetica Neue" panose="02000503000000020004" pitchFamily="2" charset="0"/>
              </a:rPr>
              <a:t>~</a:t>
            </a:r>
            <a:r>
              <a:rPr lang="en-US" sz="3600" dirty="0"/>
              <a:t>10% unresected CRLM)</a:t>
            </a:r>
          </a:p>
          <a:p>
            <a:endParaRPr lang="en-US" sz="3600" dirty="0"/>
          </a:p>
          <a:p>
            <a:r>
              <a:rPr lang="en-US" sz="3600" dirty="0"/>
              <a:t>Recent studies aimed at improving outcomes</a:t>
            </a:r>
          </a:p>
        </p:txBody>
      </p:sp>
    </p:spTree>
    <p:extLst>
      <p:ext uri="{BB962C8B-B14F-4D97-AF65-F5344CB8AC3E}">
        <p14:creationId xmlns:p14="http://schemas.microsoft.com/office/powerpoint/2010/main" val="820703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FDFD97-74CD-79CA-01D1-A8E85A7AF309}"/>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MDT decision making</a:t>
            </a:r>
          </a:p>
        </p:txBody>
      </p:sp>
      <p:sp>
        <p:nvSpPr>
          <p:cNvPr id="9" name="Rounded Rectangle 8">
            <a:extLst>
              <a:ext uri="{FF2B5EF4-FFF2-40B4-BE49-F238E27FC236}">
                <a16:creationId xmlns:a16="http://schemas.microsoft.com/office/drawing/2014/main" id="{39CC94EF-295C-873A-2CAD-08649D73457F}"/>
              </a:ext>
            </a:extLst>
          </p:cNvPr>
          <p:cNvSpPr/>
          <p:nvPr/>
        </p:nvSpPr>
        <p:spPr>
          <a:xfrm>
            <a:off x="4492600" y="885316"/>
            <a:ext cx="3452002" cy="53232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200" dirty="0" err="1"/>
              <a:t>Tumour</a:t>
            </a:r>
            <a:r>
              <a:rPr lang="en-US" sz="3200" dirty="0"/>
              <a:t> specific factors</a:t>
            </a:r>
          </a:p>
          <a:p>
            <a:endParaRPr lang="en-US" sz="3200" dirty="0"/>
          </a:p>
          <a:p>
            <a:pPr marL="342900" indent="-342900">
              <a:buFont typeface="Arial" panose="020B0604020202020204" pitchFamily="34" charset="0"/>
              <a:buChar char="•"/>
            </a:pPr>
            <a:r>
              <a:rPr lang="en-US" sz="2000" dirty="0"/>
              <a:t>Synchronous vs metachronous disease</a:t>
            </a:r>
          </a:p>
          <a:p>
            <a:pPr marL="342900" indent="-342900">
              <a:buFont typeface="Arial" panose="020B0604020202020204" pitchFamily="34" charset="0"/>
              <a:buChar char="•"/>
            </a:pPr>
            <a:r>
              <a:rPr lang="en-US" sz="2000" dirty="0"/>
              <a:t>Location of primary</a:t>
            </a:r>
          </a:p>
          <a:p>
            <a:pPr marL="342900" indent="-342900">
              <a:buFont typeface="Arial" panose="020B0604020202020204" pitchFamily="34" charset="0"/>
              <a:buChar char="•"/>
            </a:pPr>
            <a:r>
              <a:rPr lang="en-US" sz="2000" dirty="0"/>
              <a:t>Molecular profile of disease plus other key prognostic information </a:t>
            </a:r>
            <a:r>
              <a:rPr lang="en-US" sz="2000" dirty="0" err="1"/>
              <a:t>i.e</a:t>
            </a:r>
            <a:r>
              <a:rPr lang="en-US" sz="2000" dirty="0"/>
              <a:t> CEA</a:t>
            </a:r>
          </a:p>
          <a:p>
            <a:pPr marL="342900" indent="-342900">
              <a:buFont typeface="Arial" panose="020B0604020202020204" pitchFamily="34" charset="0"/>
              <a:buChar char="•"/>
            </a:pPr>
            <a:r>
              <a:rPr lang="en-US" sz="2000" dirty="0" err="1"/>
              <a:t>Resectability</a:t>
            </a:r>
            <a:r>
              <a:rPr lang="en-US" sz="2000" dirty="0"/>
              <a:t> of CRLM</a:t>
            </a:r>
          </a:p>
        </p:txBody>
      </p:sp>
      <p:sp>
        <p:nvSpPr>
          <p:cNvPr id="11" name="Rounded Rectangle 10">
            <a:extLst>
              <a:ext uri="{FF2B5EF4-FFF2-40B4-BE49-F238E27FC236}">
                <a16:creationId xmlns:a16="http://schemas.microsoft.com/office/drawing/2014/main" id="{5B8EF4C3-A105-C206-B2F5-E0BECEFD006C}"/>
              </a:ext>
            </a:extLst>
          </p:cNvPr>
          <p:cNvSpPr/>
          <p:nvPr/>
        </p:nvSpPr>
        <p:spPr>
          <a:xfrm>
            <a:off x="8408276" y="873582"/>
            <a:ext cx="3317002" cy="532322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US" sz="3200" dirty="0"/>
              <a:t>Patient specific factors</a:t>
            </a:r>
          </a:p>
          <a:p>
            <a:endParaRPr lang="en-US" sz="3200" dirty="0"/>
          </a:p>
          <a:p>
            <a:pPr marL="342900" indent="-342900">
              <a:buFont typeface="Arial" panose="020B0604020202020204" pitchFamily="34" charset="0"/>
              <a:buChar char="•"/>
            </a:pPr>
            <a:r>
              <a:rPr lang="en-US" sz="2000" dirty="0"/>
              <a:t>Age</a:t>
            </a:r>
          </a:p>
          <a:p>
            <a:pPr marL="342900" indent="-342900">
              <a:buFont typeface="Arial" panose="020B0604020202020204" pitchFamily="34" charset="0"/>
              <a:buChar char="•"/>
            </a:pPr>
            <a:r>
              <a:rPr lang="en-US" sz="2000" dirty="0"/>
              <a:t>Co-morbidity (pre-</a:t>
            </a:r>
            <a:r>
              <a:rPr lang="en-US" sz="2000" dirty="0" err="1"/>
              <a:t>hab</a:t>
            </a:r>
            <a:r>
              <a:rPr lang="en-US" sz="2000" dirty="0"/>
              <a:t>)</a:t>
            </a:r>
          </a:p>
          <a:p>
            <a:pPr marL="342900" indent="-342900">
              <a:buFont typeface="Arial" panose="020B0604020202020204" pitchFamily="34" charset="0"/>
              <a:buChar char="•"/>
            </a:pPr>
            <a:r>
              <a:rPr lang="en-US" sz="2000" dirty="0"/>
              <a:t>Patient wishes</a:t>
            </a:r>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24708918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Upfront </a:t>
            </a:r>
            <a:r>
              <a:rPr lang="en-US" sz="4000" kern="1200" dirty="0" err="1">
                <a:solidFill>
                  <a:srgbClr val="FFFFFF"/>
                </a:solidFill>
                <a:latin typeface="+mj-lt"/>
                <a:ea typeface="+mj-ea"/>
                <a:cs typeface="+mj-cs"/>
              </a:rPr>
              <a:t>resectable</a:t>
            </a:r>
            <a:r>
              <a:rPr lang="en-US" sz="4000" kern="1200" dirty="0">
                <a:solidFill>
                  <a:srgbClr val="FFFFFF"/>
                </a:solidFill>
                <a:latin typeface="+mj-lt"/>
                <a:ea typeface="+mj-ea"/>
                <a:cs typeface="+mj-cs"/>
              </a:rPr>
              <a:t> disease</a:t>
            </a:r>
          </a:p>
        </p:txBody>
      </p:sp>
      <p:pic>
        <p:nvPicPr>
          <p:cNvPr id="5" name="Picture 4">
            <a:extLst>
              <a:ext uri="{FF2B5EF4-FFF2-40B4-BE49-F238E27FC236}">
                <a16:creationId xmlns:a16="http://schemas.microsoft.com/office/drawing/2014/main" id="{276071E1-40C4-F412-2B12-4EB0C7B0D62B}"/>
              </a:ext>
            </a:extLst>
          </p:cNvPr>
          <p:cNvPicPr>
            <a:picLocks noChangeAspect="1"/>
          </p:cNvPicPr>
          <p:nvPr/>
        </p:nvPicPr>
        <p:blipFill>
          <a:blip r:embed="rId3"/>
          <a:stretch>
            <a:fillRect/>
          </a:stretch>
        </p:blipFill>
        <p:spPr>
          <a:xfrm>
            <a:off x="4114748" y="1876301"/>
            <a:ext cx="8017698" cy="2826237"/>
          </a:xfrm>
          <a:prstGeom prst="rect">
            <a:avLst/>
          </a:prstGeom>
        </p:spPr>
      </p:pic>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 EPOC Study</a:t>
            </a:r>
          </a:p>
        </p:txBody>
      </p:sp>
    </p:spTree>
    <p:extLst>
      <p:ext uri="{BB962C8B-B14F-4D97-AF65-F5344CB8AC3E}">
        <p14:creationId xmlns:p14="http://schemas.microsoft.com/office/powerpoint/2010/main" val="1592731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Upfront </a:t>
            </a:r>
            <a:r>
              <a:rPr lang="en-US" sz="4000" kern="1200" dirty="0" err="1">
                <a:solidFill>
                  <a:srgbClr val="FFFFFF"/>
                </a:solidFill>
                <a:latin typeface="+mj-lt"/>
                <a:ea typeface="+mj-ea"/>
                <a:cs typeface="+mj-cs"/>
              </a:rPr>
              <a:t>resectable</a:t>
            </a:r>
            <a:r>
              <a:rPr lang="en-US" sz="4000" kern="1200" dirty="0">
                <a:solidFill>
                  <a:srgbClr val="FFFFFF"/>
                </a:solidFill>
                <a:latin typeface="+mj-lt"/>
                <a:ea typeface="+mj-ea"/>
                <a:cs typeface="+mj-cs"/>
              </a:rPr>
              <a:t> disease</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 EPOC Study</a:t>
            </a:r>
          </a:p>
        </p:txBody>
      </p:sp>
      <p:pic>
        <p:nvPicPr>
          <p:cNvPr id="4" name="Picture 3">
            <a:extLst>
              <a:ext uri="{FF2B5EF4-FFF2-40B4-BE49-F238E27FC236}">
                <a16:creationId xmlns:a16="http://schemas.microsoft.com/office/drawing/2014/main" id="{F8E0BE00-F24E-DA73-2C8C-5E1B0ACE3693}"/>
              </a:ext>
            </a:extLst>
          </p:cNvPr>
          <p:cNvPicPr>
            <a:picLocks noChangeAspect="1"/>
          </p:cNvPicPr>
          <p:nvPr/>
        </p:nvPicPr>
        <p:blipFill>
          <a:blip r:embed="rId3"/>
          <a:stretch>
            <a:fillRect/>
          </a:stretch>
        </p:blipFill>
        <p:spPr>
          <a:xfrm>
            <a:off x="4038604" y="1703099"/>
            <a:ext cx="7789219" cy="5166785"/>
          </a:xfrm>
          <a:prstGeom prst="rect">
            <a:avLst/>
          </a:prstGeom>
        </p:spPr>
      </p:pic>
      <p:pic>
        <p:nvPicPr>
          <p:cNvPr id="3" name="Picture 2">
            <a:extLst>
              <a:ext uri="{FF2B5EF4-FFF2-40B4-BE49-F238E27FC236}">
                <a16:creationId xmlns:a16="http://schemas.microsoft.com/office/drawing/2014/main" id="{97876E8C-5DAE-AA86-C3FD-7F9265E1718C}"/>
              </a:ext>
            </a:extLst>
          </p:cNvPr>
          <p:cNvPicPr>
            <a:picLocks noChangeAspect="1"/>
          </p:cNvPicPr>
          <p:nvPr/>
        </p:nvPicPr>
        <p:blipFill>
          <a:blip r:embed="rId4"/>
          <a:stretch>
            <a:fillRect/>
          </a:stretch>
        </p:blipFill>
        <p:spPr>
          <a:xfrm>
            <a:off x="10097745" y="1816292"/>
            <a:ext cx="1637052" cy="753564"/>
          </a:xfrm>
          <a:prstGeom prst="rect">
            <a:avLst/>
          </a:prstGeom>
        </p:spPr>
      </p:pic>
      <p:sp>
        <p:nvSpPr>
          <p:cNvPr id="6" name="Rectangle 5">
            <a:extLst>
              <a:ext uri="{FF2B5EF4-FFF2-40B4-BE49-F238E27FC236}">
                <a16:creationId xmlns:a16="http://schemas.microsoft.com/office/drawing/2014/main" id="{7E9EFCA0-8305-3C8F-5E65-B5B8179D826D}"/>
              </a:ext>
            </a:extLst>
          </p:cNvPr>
          <p:cNvSpPr/>
          <p:nvPr/>
        </p:nvSpPr>
        <p:spPr>
          <a:xfrm>
            <a:off x="4241442" y="1697164"/>
            <a:ext cx="629546" cy="404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9947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Choice of SACT in </a:t>
            </a:r>
            <a:r>
              <a:rPr lang="en-US" sz="4000" kern="1200" dirty="0" err="1">
                <a:solidFill>
                  <a:srgbClr val="FFFFFF"/>
                </a:solidFill>
                <a:latin typeface="+mj-lt"/>
                <a:ea typeface="+mj-ea"/>
                <a:cs typeface="+mj-cs"/>
              </a:rPr>
              <a:t>resectable</a:t>
            </a:r>
            <a:r>
              <a:rPr lang="en-US" sz="4000" kern="1200" dirty="0">
                <a:solidFill>
                  <a:srgbClr val="FFFFFF"/>
                </a:solidFill>
                <a:latin typeface="+mj-lt"/>
                <a:ea typeface="+mj-ea"/>
                <a:cs typeface="+mj-cs"/>
              </a:rPr>
              <a:t> disease</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 New EPOC Study</a:t>
            </a:r>
          </a:p>
        </p:txBody>
      </p:sp>
      <p:sp>
        <p:nvSpPr>
          <p:cNvPr id="6" name="Rectangle 5">
            <a:extLst>
              <a:ext uri="{FF2B5EF4-FFF2-40B4-BE49-F238E27FC236}">
                <a16:creationId xmlns:a16="http://schemas.microsoft.com/office/drawing/2014/main" id="{7E9EFCA0-8305-3C8F-5E65-B5B8179D826D}"/>
              </a:ext>
            </a:extLst>
          </p:cNvPr>
          <p:cNvSpPr/>
          <p:nvPr/>
        </p:nvSpPr>
        <p:spPr>
          <a:xfrm>
            <a:off x="4241442" y="1697164"/>
            <a:ext cx="629546" cy="404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2853B35-2CFD-3FB4-738D-26C19E2C3497}"/>
              </a:ext>
            </a:extLst>
          </p:cNvPr>
          <p:cNvPicPr>
            <a:picLocks noChangeAspect="1"/>
          </p:cNvPicPr>
          <p:nvPr/>
        </p:nvPicPr>
        <p:blipFill rotWithShape="1">
          <a:blip r:embed="rId3"/>
          <a:srcRect l="13411"/>
          <a:stretch/>
        </p:blipFill>
        <p:spPr>
          <a:xfrm>
            <a:off x="4164800" y="1880828"/>
            <a:ext cx="7972919" cy="2371093"/>
          </a:xfrm>
          <a:prstGeom prst="rect">
            <a:avLst/>
          </a:prstGeom>
        </p:spPr>
      </p:pic>
    </p:spTree>
    <p:extLst>
      <p:ext uri="{BB962C8B-B14F-4D97-AF65-F5344CB8AC3E}">
        <p14:creationId xmlns:p14="http://schemas.microsoft.com/office/powerpoint/2010/main" val="3262586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Choice of SACT in </a:t>
            </a:r>
            <a:r>
              <a:rPr lang="en-US" sz="4000" kern="1200" dirty="0" err="1">
                <a:solidFill>
                  <a:srgbClr val="FFFFFF"/>
                </a:solidFill>
                <a:latin typeface="+mj-lt"/>
                <a:ea typeface="+mj-ea"/>
                <a:cs typeface="+mj-cs"/>
              </a:rPr>
              <a:t>resectable</a:t>
            </a:r>
            <a:r>
              <a:rPr lang="en-US" sz="4000" kern="1200" dirty="0">
                <a:solidFill>
                  <a:srgbClr val="FFFFFF"/>
                </a:solidFill>
                <a:latin typeface="+mj-lt"/>
                <a:ea typeface="+mj-ea"/>
                <a:cs typeface="+mj-cs"/>
              </a:rPr>
              <a:t> disease</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 New EPOC Study</a:t>
            </a:r>
          </a:p>
        </p:txBody>
      </p:sp>
      <p:sp>
        <p:nvSpPr>
          <p:cNvPr id="6" name="Rectangle 5">
            <a:extLst>
              <a:ext uri="{FF2B5EF4-FFF2-40B4-BE49-F238E27FC236}">
                <a16:creationId xmlns:a16="http://schemas.microsoft.com/office/drawing/2014/main" id="{7E9EFCA0-8305-3C8F-5E65-B5B8179D826D}"/>
              </a:ext>
            </a:extLst>
          </p:cNvPr>
          <p:cNvSpPr/>
          <p:nvPr/>
        </p:nvSpPr>
        <p:spPr>
          <a:xfrm>
            <a:off x="4241442" y="1697164"/>
            <a:ext cx="629546" cy="404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4">
            <a:extLst>
              <a:ext uri="{FF2B5EF4-FFF2-40B4-BE49-F238E27FC236}">
                <a16:creationId xmlns:a16="http://schemas.microsoft.com/office/drawing/2014/main" id="{EFAFA801-2FBF-EE2C-00E2-72801F641F19}"/>
              </a:ext>
            </a:extLst>
          </p:cNvPr>
          <p:cNvPicPr>
            <a:picLocks noGrp="1" noChangeAspect="1"/>
          </p:cNvPicPr>
          <p:nvPr>
            <p:ph idx="1"/>
          </p:nvPr>
        </p:nvPicPr>
        <p:blipFill rotWithShape="1">
          <a:blip r:embed="rId3"/>
          <a:srcRect t="48971"/>
          <a:stretch/>
        </p:blipFill>
        <p:spPr>
          <a:xfrm>
            <a:off x="4120435" y="1839119"/>
            <a:ext cx="7989732" cy="4251951"/>
          </a:xfrm>
          <a:prstGeom prst="rect">
            <a:avLst/>
          </a:prstGeom>
        </p:spPr>
      </p:pic>
      <p:pic>
        <p:nvPicPr>
          <p:cNvPr id="4" name="Picture 3">
            <a:extLst>
              <a:ext uri="{FF2B5EF4-FFF2-40B4-BE49-F238E27FC236}">
                <a16:creationId xmlns:a16="http://schemas.microsoft.com/office/drawing/2014/main" id="{C14D3B06-D38B-DF29-B6BA-28B91143095F}"/>
              </a:ext>
            </a:extLst>
          </p:cNvPr>
          <p:cNvPicPr>
            <a:picLocks noChangeAspect="1"/>
          </p:cNvPicPr>
          <p:nvPr/>
        </p:nvPicPr>
        <p:blipFill>
          <a:blip r:embed="rId4"/>
          <a:stretch>
            <a:fillRect/>
          </a:stretch>
        </p:blipFill>
        <p:spPr>
          <a:xfrm>
            <a:off x="9791697" y="1883797"/>
            <a:ext cx="1943100" cy="482600"/>
          </a:xfrm>
          <a:prstGeom prst="rect">
            <a:avLst/>
          </a:prstGeom>
        </p:spPr>
      </p:pic>
    </p:spTree>
    <p:extLst>
      <p:ext uri="{BB962C8B-B14F-4D97-AF65-F5344CB8AC3E}">
        <p14:creationId xmlns:p14="http://schemas.microsoft.com/office/powerpoint/2010/main" val="3095381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2B7F0462-7A10-F172-45AB-CC2082126FEE}"/>
              </a:ext>
            </a:extLst>
          </p:cNvPr>
          <p:cNvSpPr>
            <a:spLocks noGrp="1"/>
          </p:cNvSpPr>
          <p:nvPr>
            <p:ph type="title"/>
          </p:nvPr>
        </p:nvSpPr>
        <p:spPr>
          <a:xfrm>
            <a:off x="660041" y="2767106"/>
            <a:ext cx="3092562" cy="3071906"/>
          </a:xfrm>
        </p:spPr>
        <p:txBody>
          <a:bodyPr vert="horz" lIns="91440" tIns="45720" rIns="91440" bIns="45720" rtlCol="0" anchor="t">
            <a:normAutofit/>
          </a:bodyPr>
          <a:lstStyle/>
          <a:p>
            <a:r>
              <a:rPr lang="en-US" sz="4000" kern="1200" dirty="0">
                <a:solidFill>
                  <a:srgbClr val="FFFFFF"/>
                </a:solidFill>
                <a:latin typeface="+mj-lt"/>
                <a:ea typeface="+mj-ea"/>
                <a:cs typeface="+mj-cs"/>
              </a:rPr>
              <a:t>Unresectable disease</a:t>
            </a:r>
          </a:p>
        </p:txBody>
      </p:sp>
      <p:sp>
        <p:nvSpPr>
          <p:cNvPr id="8" name="Rounded Rectangle 7">
            <a:extLst>
              <a:ext uri="{FF2B5EF4-FFF2-40B4-BE49-F238E27FC236}">
                <a16:creationId xmlns:a16="http://schemas.microsoft.com/office/drawing/2014/main" id="{FADE94F7-44DC-6DA8-79F3-D1E7D7D28866}"/>
              </a:ext>
            </a:extLst>
          </p:cNvPr>
          <p:cNvSpPr/>
          <p:nvPr/>
        </p:nvSpPr>
        <p:spPr>
          <a:xfrm>
            <a:off x="4324434" y="296736"/>
            <a:ext cx="7410363" cy="12903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dirty="0"/>
              <a:t>Key trial: CAIRO5</a:t>
            </a:r>
          </a:p>
        </p:txBody>
      </p:sp>
      <p:sp>
        <p:nvSpPr>
          <p:cNvPr id="6" name="Rectangle 5">
            <a:extLst>
              <a:ext uri="{FF2B5EF4-FFF2-40B4-BE49-F238E27FC236}">
                <a16:creationId xmlns:a16="http://schemas.microsoft.com/office/drawing/2014/main" id="{7E9EFCA0-8305-3C8F-5E65-B5B8179D826D}"/>
              </a:ext>
            </a:extLst>
          </p:cNvPr>
          <p:cNvSpPr/>
          <p:nvPr/>
        </p:nvSpPr>
        <p:spPr>
          <a:xfrm>
            <a:off x="4241442" y="1697164"/>
            <a:ext cx="629546" cy="4047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632A6FA-DD0D-515D-044F-C218379A0076}"/>
              </a:ext>
            </a:extLst>
          </p:cNvPr>
          <p:cNvPicPr>
            <a:picLocks noChangeAspect="1"/>
          </p:cNvPicPr>
          <p:nvPr/>
        </p:nvPicPr>
        <p:blipFill>
          <a:blip r:embed="rId3"/>
          <a:stretch>
            <a:fillRect/>
          </a:stretch>
        </p:blipFill>
        <p:spPr>
          <a:xfrm>
            <a:off x="4038604" y="2212035"/>
            <a:ext cx="8236559" cy="1338439"/>
          </a:xfrm>
          <a:prstGeom prst="rect">
            <a:avLst/>
          </a:prstGeom>
        </p:spPr>
      </p:pic>
    </p:spTree>
    <p:extLst>
      <p:ext uri="{BB962C8B-B14F-4D97-AF65-F5344CB8AC3E}">
        <p14:creationId xmlns:p14="http://schemas.microsoft.com/office/powerpoint/2010/main" val="22581235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15205</TotalTime>
  <Words>1745</Words>
  <Application>Microsoft Office PowerPoint</Application>
  <PresentationFormat>Widescreen</PresentationFormat>
  <Paragraphs>188</Paragraphs>
  <Slides>20</Slides>
  <Notes>19</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vt:lpstr>
      <vt:lpstr>Aptos Display</vt:lpstr>
      <vt:lpstr>Arial</vt:lpstr>
      <vt:lpstr>Helvetica Neue</vt:lpstr>
      <vt:lpstr>Roboto</vt:lpstr>
      <vt:lpstr>Office Theme</vt:lpstr>
      <vt:lpstr>Colorectal liver metastases: Oncological management and future perspectives</vt:lpstr>
      <vt:lpstr>Contents</vt:lpstr>
      <vt:lpstr>Background</vt:lpstr>
      <vt:lpstr>MDT decision making</vt:lpstr>
      <vt:lpstr>Upfront resectable disease</vt:lpstr>
      <vt:lpstr>Upfront resectable disease</vt:lpstr>
      <vt:lpstr>Choice of SACT in resectable disease</vt:lpstr>
      <vt:lpstr>Choice of SACT in resectable disease</vt:lpstr>
      <vt:lpstr>Unresectable disease</vt:lpstr>
      <vt:lpstr>Unresectable disease</vt:lpstr>
      <vt:lpstr>Unresectable disease</vt:lpstr>
      <vt:lpstr>Unresectable disease – liver transplant</vt:lpstr>
      <vt:lpstr>Unresectable disease – liver transplant</vt:lpstr>
      <vt:lpstr>Unresectable disease – liver transplant</vt:lpstr>
      <vt:lpstr>Unresectable disease – liver transplant</vt:lpstr>
      <vt:lpstr>Unresectable disease – liver transplant</vt:lpstr>
      <vt:lpstr>Molecular profiling</vt:lpstr>
      <vt:lpstr>Molecular profiling</vt:lpstr>
      <vt:lpstr>Conclusions</vt:lpstr>
      <vt:lpstr>Unresectable disease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Maarten Odding</dc:creator>
  <cp:lastModifiedBy>Helen Dunderdale</cp:lastModifiedBy>
  <cp:revision>12</cp:revision>
  <dcterms:created xsi:type="dcterms:W3CDTF">2024-11-10T21:42:50Z</dcterms:created>
  <dcterms:modified xsi:type="dcterms:W3CDTF">2024-11-25T10:47:29Z</dcterms:modified>
</cp:coreProperties>
</file>