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p:scale>
          <a:sx n="70" d="100"/>
          <a:sy n="70" d="100"/>
        </p:scale>
        <p:origin x="1166" y="2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F26AB-DA8A-7E9D-6146-10275FD6B5A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7C814C3-7B88-DAF9-983A-C877B173B21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F588055-5776-2F54-04CB-5C3C1F161099}"/>
              </a:ext>
            </a:extLst>
          </p:cNvPr>
          <p:cNvSpPr>
            <a:spLocks noGrp="1"/>
          </p:cNvSpPr>
          <p:nvPr>
            <p:ph type="dt" sz="half" idx="10"/>
          </p:nvPr>
        </p:nvSpPr>
        <p:spPr/>
        <p:txBody>
          <a:bodyPr/>
          <a:lstStyle/>
          <a:p>
            <a:fld id="{45316267-FB96-4793-9DC1-7EC9E4D80737}" type="datetimeFigureOut">
              <a:rPr lang="en-GB" smtClean="0"/>
              <a:t>12/11/2024</a:t>
            </a:fld>
            <a:endParaRPr lang="en-GB"/>
          </a:p>
        </p:txBody>
      </p:sp>
      <p:sp>
        <p:nvSpPr>
          <p:cNvPr id="5" name="Footer Placeholder 4">
            <a:extLst>
              <a:ext uri="{FF2B5EF4-FFF2-40B4-BE49-F238E27FC236}">
                <a16:creationId xmlns:a16="http://schemas.microsoft.com/office/drawing/2014/main" id="{668CC2CC-F81C-A136-9D43-7D985D74A10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C19C758-D8CC-3D82-17F0-6FCE9675B0AA}"/>
              </a:ext>
            </a:extLst>
          </p:cNvPr>
          <p:cNvSpPr>
            <a:spLocks noGrp="1"/>
          </p:cNvSpPr>
          <p:nvPr>
            <p:ph type="sldNum" sz="quarter" idx="12"/>
          </p:nvPr>
        </p:nvSpPr>
        <p:spPr/>
        <p:txBody>
          <a:bodyPr/>
          <a:lstStyle/>
          <a:p>
            <a:fld id="{7553F69B-8C28-4B40-BA4A-A0D9425DEA59}" type="slidenum">
              <a:rPr lang="en-GB" smtClean="0"/>
              <a:t>‹#›</a:t>
            </a:fld>
            <a:endParaRPr lang="en-GB"/>
          </a:p>
        </p:txBody>
      </p:sp>
    </p:spTree>
    <p:extLst>
      <p:ext uri="{BB962C8B-B14F-4D97-AF65-F5344CB8AC3E}">
        <p14:creationId xmlns:p14="http://schemas.microsoft.com/office/powerpoint/2010/main" val="2006912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83FE6-7FBF-273C-23E8-5AF7AE066BB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75098B6-117E-865D-4BC4-56F83111E4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CA35FC3-10AF-A8CE-696B-396D0FE7975F}"/>
              </a:ext>
            </a:extLst>
          </p:cNvPr>
          <p:cNvSpPr>
            <a:spLocks noGrp="1"/>
          </p:cNvSpPr>
          <p:nvPr>
            <p:ph type="dt" sz="half" idx="10"/>
          </p:nvPr>
        </p:nvSpPr>
        <p:spPr/>
        <p:txBody>
          <a:bodyPr/>
          <a:lstStyle/>
          <a:p>
            <a:fld id="{45316267-FB96-4793-9DC1-7EC9E4D80737}" type="datetimeFigureOut">
              <a:rPr lang="en-GB" smtClean="0"/>
              <a:t>12/11/2024</a:t>
            </a:fld>
            <a:endParaRPr lang="en-GB"/>
          </a:p>
        </p:txBody>
      </p:sp>
      <p:sp>
        <p:nvSpPr>
          <p:cNvPr id="5" name="Footer Placeholder 4">
            <a:extLst>
              <a:ext uri="{FF2B5EF4-FFF2-40B4-BE49-F238E27FC236}">
                <a16:creationId xmlns:a16="http://schemas.microsoft.com/office/drawing/2014/main" id="{826C1DB8-0C0C-B258-95DA-A412CFBDDD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8C0B995-8874-8F9D-9B18-A7E9FE3FB2F4}"/>
              </a:ext>
            </a:extLst>
          </p:cNvPr>
          <p:cNvSpPr>
            <a:spLocks noGrp="1"/>
          </p:cNvSpPr>
          <p:nvPr>
            <p:ph type="sldNum" sz="quarter" idx="12"/>
          </p:nvPr>
        </p:nvSpPr>
        <p:spPr/>
        <p:txBody>
          <a:bodyPr/>
          <a:lstStyle/>
          <a:p>
            <a:fld id="{7553F69B-8C28-4B40-BA4A-A0D9425DEA59}" type="slidenum">
              <a:rPr lang="en-GB" smtClean="0"/>
              <a:t>‹#›</a:t>
            </a:fld>
            <a:endParaRPr lang="en-GB"/>
          </a:p>
        </p:txBody>
      </p:sp>
    </p:spTree>
    <p:extLst>
      <p:ext uri="{BB962C8B-B14F-4D97-AF65-F5344CB8AC3E}">
        <p14:creationId xmlns:p14="http://schemas.microsoft.com/office/powerpoint/2010/main" val="601806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61BB652-36A3-4BDB-A5B7-5C51FD700DB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19651C1-7399-5333-1897-3CD18BEA4BC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FB26E1A-9807-F294-53F1-6A9F120163DA}"/>
              </a:ext>
            </a:extLst>
          </p:cNvPr>
          <p:cNvSpPr>
            <a:spLocks noGrp="1"/>
          </p:cNvSpPr>
          <p:nvPr>
            <p:ph type="dt" sz="half" idx="10"/>
          </p:nvPr>
        </p:nvSpPr>
        <p:spPr/>
        <p:txBody>
          <a:bodyPr/>
          <a:lstStyle/>
          <a:p>
            <a:fld id="{45316267-FB96-4793-9DC1-7EC9E4D80737}" type="datetimeFigureOut">
              <a:rPr lang="en-GB" smtClean="0"/>
              <a:t>12/11/2024</a:t>
            </a:fld>
            <a:endParaRPr lang="en-GB"/>
          </a:p>
        </p:txBody>
      </p:sp>
      <p:sp>
        <p:nvSpPr>
          <p:cNvPr id="5" name="Footer Placeholder 4">
            <a:extLst>
              <a:ext uri="{FF2B5EF4-FFF2-40B4-BE49-F238E27FC236}">
                <a16:creationId xmlns:a16="http://schemas.microsoft.com/office/drawing/2014/main" id="{559B2A98-2298-DA99-019F-EB5493DD8E3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0336C0B-2448-1B11-3F94-AC724EA423F7}"/>
              </a:ext>
            </a:extLst>
          </p:cNvPr>
          <p:cNvSpPr>
            <a:spLocks noGrp="1"/>
          </p:cNvSpPr>
          <p:nvPr>
            <p:ph type="sldNum" sz="quarter" idx="12"/>
          </p:nvPr>
        </p:nvSpPr>
        <p:spPr/>
        <p:txBody>
          <a:bodyPr/>
          <a:lstStyle/>
          <a:p>
            <a:fld id="{7553F69B-8C28-4B40-BA4A-A0D9425DEA59}" type="slidenum">
              <a:rPr lang="en-GB" smtClean="0"/>
              <a:t>‹#›</a:t>
            </a:fld>
            <a:endParaRPr lang="en-GB"/>
          </a:p>
        </p:txBody>
      </p:sp>
    </p:spTree>
    <p:extLst>
      <p:ext uri="{BB962C8B-B14F-4D97-AF65-F5344CB8AC3E}">
        <p14:creationId xmlns:p14="http://schemas.microsoft.com/office/powerpoint/2010/main" val="138756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5C40B-93E2-1B7D-6083-78BAD1F55B9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12702C0-1175-2C0A-A8D0-47DA1F3D18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3349E2D-1399-298F-2CA6-2E5A811597DF}"/>
              </a:ext>
            </a:extLst>
          </p:cNvPr>
          <p:cNvSpPr>
            <a:spLocks noGrp="1"/>
          </p:cNvSpPr>
          <p:nvPr>
            <p:ph type="dt" sz="half" idx="10"/>
          </p:nvPr>
        </p:nvSpPr>
        <p:spPr/>
        <p:txBody>
          <a:bodyPr/>
          <a:lstStyle/>
          <a:p>
            <a:fld id="{45316267-FB96-4793-9DC1-7EC9E4D80737}" type="datetimeFigureOut">
              <a:rPr lang="en-GB" smtClean="0"/>
              <a:t>12/11/2024</a:t>
            </a:fld>
            <a:endParaRPr lang="en-GB"/>
          </a:p>
        </p:txBody>
      </p:sp>
      <p:sp>
        <p:nvSpPr>
          <p:cNvPr id="5" name="Footer Placeholder 4">
            <a:extLst>
              <a:ext uri="{FF2B5EF4-FFF2-40B4-BE49-F238E27FC236}">
                <a16:creationId xmlns:a16="http://schemas.microsoft.com/office/drawing/2014/main" id="{1CC78B86-68FC-F2EC-E771-4DEF11A068B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EFAA203-7031-F126-B176-09ABD66299D8}"/>
              </a:ext>
            </a:extLst>
          </p:cNvPr>
          <p:cNvSpPr>
            <a:spLocks noGrp="1"/>
          </p:cNvSpPr>
          <p:nvPr>
            <p:ph type="sldNum" sz="quarter" idx="12"/>
          </p:nvPr>
        </p:nvSpPr>
        <p:spPr/>
        <p:txBody>
          <a:bodyPr/>
          <a:lstStyle/>
          <a:p>
            <a:fld id="{7553F69B-8C28-4B40-BA4A-A0D9425DEA59}" type="slidenum">
              <a:rPr lang="en-GB" smtClean="0"/>
              <a:t>‹#›</a:t>
            </a:fld>
            <a:endParaRPr lang="en-GB"/>
          </a:p>
        </p:txBody>
      </p:sp>
    </p:spTree>
    <p:extLst>
      <p:ext uri="{BB962C8B-B14F-4D97-AF65-F5344CB8AC3E}">
        <p14:creationId xmlns:p14="http://schemas.microsoft.com/office/powerpoint/2010/main" val="3752449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C875F-BCFA-A7D4-A054-7CA745B4BCF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A31D614-CECE-5438-5038-13C44DBF998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30D9673-4FE0-B586-AE3A-BF695B8EB443}"/>
              </a:ext>
            </a:extLst>
          </p:cNvPr>
          <p:cNvSpPr>
            <a:spLocks noGrp="1"/>
          </p:cNvSpPr>
          <p:nvPr>
            <p:ph type="dt" sz="half" idx="10"/>
          </p:nvPr>
        </p:nvSpPr>
        <p:spPr/>
        <p:txBody>
          <a:bodyPr/>
          <a:lstStyle/>
          <a:p>
            <a:fld id="{45316267-FB96-4793-9DC1-7EC9E4D80737}" type="datetimeFigureOut">
              <a:rPr lang="en-GB" smtClean="0"/>
              <a:t>12/11/2024</a:t>
            </a:fld>
            <a:endParaRPr lang="en-GB"/>
          </a:p>
        </p:txBody>
      </p:sp>
      <p:sp>
        <p:nvSpPr>
          <p:cNvPr id="5" name="Footer Placeholder 4">
            <a:extLst>
              <a:ext uri="{FF2B5EF4-FFF2-40B4-BE49-F238E27FC236}">
                <a16:creationId xmlns:a16="http://schemas.microsoft.com/office/drawing/2014/main" id="{008142A2-8CC1-68F7-2CE3-718D39D3100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03354BA-9DBD-98C4-8BD0-861D3F526C8A}"/>
              </a:ext>
            </a:extLst>
          </p:cNvPr>
          <p:cNvSpPr>
            <a:spLocks noGrp="1"/>
          </p:cNvSpPr>
          <p:nvPr>
            <p:ph type="sldNum" sz="quarter" idx="12"/>
          </p:nvPr>
        </p:nvSpPr>
        <p:spPr/>
        <p:txBody>
          <a:bodyPr/>
          <a:lstStyle/>
          <a:p>
            <a:fld id="{7553F69B-8C28-4B40-BA4A-A0D9425DEA59}" type="slidenum">
              <a:rPr lang="en-GB" smtClean="0"/>
              <a:t>‹#›</a:t>
            </a:fld>
            <a:endParaRPr lang="en-GB"/>
          </a:p>
        </p:txBody>
      </p:sp>
    </p:spTree>
    <p:extLst>
      <p:ext uri="{BB962C8B-B14F-4D97-AF65-F5344CB8AC3E}">
        <p14:creationId xmlns:p14="http://schemas.microsoft.com/office/powerpoint/2010/main" val="2442295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F25AA-D1C2-761D-F90A-77F1B46C797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00E6318-9AE4-F969-BAEB-651F103BEF9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5B7CDD0-1BB1-8459-5CFA-EF4DFE24B69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8D92BFD-30C3-2048-FB1D-897889AAB943}"/>
              </a:ext>
            </a:extLst>
          </p:cNvPr>
          <p:cNvSpPr>
            <a:spLocks noGrp="1"/>
          </p:cNvSpPr>
          <p:nvPr>
            <p:ph type="dt" sz="half" idx="10"/>
          </p:nvPr>
        </p:nvSpPr>
        <p:spPr/>
        <p:txBody>
          <a:bodyPr/>
          <a:lstStyle/>
          <a:p>
            <a:fld id="{45316267-FB96-4793-9DC1-7EC9E4D80737}" type="datetimeFigureOut">
              <a:rPr lang="en-GB" smtClean="0"/>
              <a:t>12/11/2024</a:t>
            </a:fld>
            <a:endParaRPr lang="en-GB"/>
          </a:p>
        </p:txBody>
      </p:sp>
      <p:sp>
        <p:nvSpPr>
          <p:cNvPr id="6" name="Footer Placeholder 5">
            <a:extLst>
              <a:ext uri="{FF2B5EF4-FFF2-40B4-BE49-F238E27FC236}">
                <a16:creationId xmlns:a16="http://schemas.microsoft.com/office/drawing/2014/main" id="{0770E0F8-B3EF-502A-095B-2277AB02014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934A3D9-ACE9-1B94-919A-344B098C10AA}"/>
              </a:ext>
            </a:extLst>
          </p:cNvPr>
          <p:cNvSpPr>
            <a:spLocks noGrp="1"/>
          </p:cNvSpPr>
          <p:nvPr>
            <p:ph type="sldNum" sz="quarter" idx="12"/>
          </p:nvPr>
        </p:nvSpPr>
        <p:spPr/>
        <p:txBody>
          <a:bodyPr/>
          <a:lstStyle/>
          <a:p>
            <a:fld id="{7553F69B-8C28-4B40-BA4A-A0D9425DEA59}" type="slidenum">
              <a:rPr lang="en-GB" smtClean="0"/>
              <a:t>‹#›</a:t>
            </a:fld>
            <a:endParaRPr lang="en-GB"/>
          </a:p>
        </p:txBody>
      </p:sp>
    </p:spTree>
    <p:extLst>
      <p:ext uri="{BB962C8B-B14F-4D97-AF65-F5344CB8AC3E}">
        <p14:creationId xmlns:p14="http://schemas.microsoft.com/office/powerpoint/2010/main" val="2215770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938F0-CA65-8A79-E515-B679253856B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F79F79C-0D8E-F441-A76C-F3650A7C0B0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9C89A0B-4CD2-45A2-9092-354C9E89C89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5DCFDF5-B426-1114-ADA0-4E3F6A8CFB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D930155-C8F1-D64C-458F-385343D8C2F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FC68197-69AE-2E4E-B03A-F64186134D82}"/>
              </a:ext>
            </a:extLst>
          </p:cNvPr>
          <p:cNvSpPr>
            <a:spLocks noGrp="1"/>
          </p:cNvSpPr>
          <p:nvPr>
            <p:ph type="dt" sz="half" idx="10"/>
          </p:nvPr>
        </p:nvSpPr>
        <p:spPr/>
        <p:txBody>
          <a:bodyPr/>
          <a:lstStyle/>
          <a:p>
            <a:fld id="{45316267-FB96-4793-9DC1-7EC9E4D80737}" type="datetimeFigureOut">
              <a:rPr lang="en-GB" smtClean="0"/>
              <a:t>12/11/2024</a:t>
            </a:fld>
            <a:endParaRPr lang="en-GB"/>
          </a:p>
        </p:txBody>
      </p:sp>
      <p:sp>
        <p:nvSpPr>
          <p:cNvPr id="8" name="Footer Placeholder 7">
            <a:extLst>
              <a:ext uri="{FF2B5EF4-FFF2-40B4-BE49-F238E27FC236}">
                <a16:creationId xmlns:a16="http://schemas.microsoft.com/office/drawing/2014/main" id="{85167FC9-431A-4623-688D-77918D6A51F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B73C8AC-2B18-5712-43F6-E8DCEBEC3AD6}"/>
              </a:ext>
            </a:extLst>
          </p:cNvPr>
          <p:cNvSpPr>
            <a:spLocks noGrp="1"/>
          </p:cNvSpPr>
          <p:nvPr>
            <p:ph type="sldNum" sz="quarter" idx="12"/>
          </p:nvPr>
        </p:nvSpPr>
        <p:spPr/>
        <p:txBody>
          <a:bodyPr/>
          <a:lstStyle/>
          <a:p>
            <a:fld id="{7553F69B-8C28-4B40-BA4A-A0D9425DEA59}" type="slidenum">
              <a:rPr lang="en-GB" smtClean="0"/>
              <a:t>‹#›</a:t>
            </a:fld>
            <a:endParaRPr lang="en-GB"/>
          </a:p>
        </p:txBody>
      </p:sp>
    </p:spTree>
    <p:extLst>
      <p:ext uri="{BB962C8B-B14F-4D97-AF65-F5344CB8AC3E}">
        <p14:creationId xmlns:p14="http://schemas.microsoft.com/office/powerpoint/2010/main" val="1500574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B9629-BBAC-6F93-B23F-E605313BAD3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F7A85DB-6376-8FD4-5B24-39F6314C072A}"/>
              </a:ext>
            </a:extLst>
          </p:cNvPr>
          <p:cNvSpPr>
            <a:spLocks noGrp="1"/>
          </p:cNvSpPr>
          <p:nvPr>
            <p:ph type="dt" sz="half" idx="10"/>
          </p:nvPr>
        </p:nvSpPr>
        <p:spPr/>
        <p:txBody>
          <a:bodyPr/>
          <a:lstStyle/>
          <a:p>
            <a:fld id="{45316267-FB96-4793-9DC1-7EC9E4D80737}" type="datetimeFigureOut">
              <a:rPr lang="en-GB" smtClean="0"/>
              <a:t>12/11/2024</a:t>
            </a:fld>
            <a:endParaRPr lang="en-GB"/>
          </a:p>
        </p:txBody>
      </p:sp>
      <p:sp>
        <p:nvSpPr>
          <p:cNvPr id="4" name="Footer Placeholder 3">
            <a:extLst>
              <a:ext uri="{FF2B5EF4-FFF2-40B4-BE49-F238E27FC236}">
                <a16:creationId xmlns:a16="http://schemas.microsoft.com/office/drawing/2014/main" id="{29D99CDC-0E35-9CE7-E2D8-6AF51CB8708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5D56320-93A7-B8FC-6062-FB22AD5E8E86}"/>
              </a:ext>
            </a:extLst>
          </p:cNvPr>
          <p:cNvSpPr>
            <a:spLocks noGrp="1"/>
          </p:cNvSpPr>
          <p:nvPr>
            <p:ph type="sldNum" sz="quarter" idx="12"/>
          </p:nvPr>
        </p:nvSpPr>
        <p:spPr/>
        <p:txBody>
          <a:bodyPr/>
          <a:lstStyle/>
          <a:p>
            <a:fld id="{7553F69B-8C28-4B40-BA4A-A0D9425DEA59}" type="slidenum">
              <a:rPr lang="en-GB" smtClean="0"/>
              <a:t>‹#›</a:t>
            </a:fld>
            <a:endParaRPr lang="en-GB"/>
          </a:p>
        </p:txBody>
      </p:sp>
    </p:spTree>
    <p:extLst>
      <p:ext uri="{BB962C8B-B14F-4D97-AF65-F5344CB8AC3E}">
        <p14:creationId xmlns:p14="http://schemas.microsoft.com/office/powerpoint/2010/main" val="4212104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FCC8AA-00F5-2D42-12B6-493D2811E292}"/>
              </a:ext>
            </a:extLst>
          </p:cNvPr>
          <p:cNvSpPr>
            <a:spLocks noGrp="1"/>
          </p:cNvSpPr>
          <p:nvPr>
            <p:ph type="dt" sz="half" idx="10"/>
          </p:nvPr>
        </p:nvSpPr>
        <p:spPr/>
        <p:txBody>
          <a:bodyPr/>
          <a:lstStyle/>
          <a:p>
            <a:fld id="{45316267-FB96-4793-9DC1-7EC9E4D80737}" type="datetimeFigureOut">
              <a:rPr lang="en-GB" smtClean="0"/>
              <a:t>12/11/2024</a:t>
            </a:fld>
            <a:endParaRPr lang="en-GB"/>
          </a:p>
        </p:txBody>
      </p:sp>
      <p:sp>
        <p:nvSpPr>
          <p:cNvPr id="3" name="Footer Placeholder 2">
            <a:extLst>
              <a:ext uri="{FF2B5EF4-FFF2-40B4-BE49-F238E27FC236}">
                <a16:creationId xmlns:a16="http://schemas.microsoft.com/office/drawing/2014/main" id="{914B580A-A034-AAB0-E8BF-FD9A214A6AA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659AA3E-F343-86B6-21D0-626872421CCA}"/>
              </a:ext>
            </a:extLst>
          </p:cNvPr>
          <p:cNvSpPr>
            <a:spLocks noGrp="1"/>
          </p:cNvSpPr>
          <p:nvPr>
            <p:ph type="sldNum" sz="quarter" idx="12"/>
          </p:nvPr>
        </p:nvSpPr>
        <p:spPr/>
        <p:txBody>
          <a:bodyPr/>
          <a:lstStyle/>
          <a:p>
            <a:fld id="{7553F69B-8C28-4B40-BA4A-A0D9425DEA59}" type="slidenum">
              <a:rPr lang="en-GB" smtClean="0"/>
              <a:t>‹#›</a:t>
            </a:fld>
            <a:endParaRPr lang="en-GB"/>
          </a:p>
        </p:txBody>
      </p:sp>
    </p:spTree>
    <p:extLst>
      <p:ext uri="{BB962C8B-B14F-4D97-AF65-F5344CB8AC3E}">
        <p14:creationId xmlns:p14="http://schemas.microsoft.com/office/powerpoint/2010/main" val="3721643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A450D-46F0-9626-A7D0-839C5EE163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C58A273-637A-7FD8-9E41-5AC2BCB2D43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67C6F15-D8D1-E5E1-870F-3AFC13C8E5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CA23F2-8B35-5F20-E6D4-7DA6BB4D6839}"/>
              </a:ext>
            </a:extLst>
          </p:cNvPr>
          <p:cNvSpPr>
            <a:spLocks noGrp="1"/>
          </p:cNvSpPr>
          <p:nvPr>
            <p:ph type="dt" sz="half" idx="10"/>
          </p:nvPr>
        </p:nvSpPr>
        <p:spPr/>
        <p:txBody>
          <a:bodyPr/>
          <a:lstStyle/>
          <a:p>
            <a:fld id="{45316267-FB96-4793-9DC1-7EC9E4D80737}" type="datetimeFigureOut">
              <a:rPr lang="en-GB" smtClean="0"/>
              <a:t>12/11/2024</a:t>
            </a:fld>
            <a:endParaRPr lang="en-GB"/>
          </a:p>
        </p:txBody>
      </p:sp>
      <p:sp>
        <p:nvSpPr>
          <p:cNvPr id="6" name="Footer Placeholder 5">
            <a:extLst>
              <a:ext uri="{FF2B5EF4-FFF2-40B4-BE49-F238E27FC236}">
                <a16:creationId xmlns:a16="http://schemas.microsoft.com/office/drawing/2014/main" id="{6BABDD29-E0D9-5E29-667B-29DC2CEE684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7F9304D-C8F0-3EAC-B38C-C20C473DAE87}"/>
              </a:ext>
            </a:extLst>
          </p:cNvPr>
          <p:cNvSpPr>
            <a:spLocks noGrp="1"/>
          </p:cNvSpPr>
          <p:nvPr>
            <p:ph type="sldNum" sz="quarter" idx="12"/>
          </p:nvPr>
        </p:nvSpPr>
        <p:spPr/>
        <p:txBody>
          <a:bodyPr/>
          <a:lstStyle/>
          <a:p>
            <a:fld id="{7553F69B-8C28-4B40-BA4A-A0D9425DEA59}" type="slidenum">
              <a:rPr lang="en-GB" smtClean="0"/>
              <a:t>‹#›</a:t>
            </a:fld>
            <a:endParaRPr lang="en-GB"/>
          </a:p>
        </p:txBody>
      </p:sp>
    </p:spTree>
    <p:extLst>
      <p:ext uri="{BB962C8B-B14F-4D97-AF65-F5344CB8AC3E}">
        <p14:creationId xmlns:p14="http://schemas.microsoft.com/office/powerpoint/2010/main" val="3264648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1095D-F48A-541F-47D6-0369B284A0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D511622-A688-BD9D-FC1D-2A558ECDC7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40B6916-45C9-BD5C-2D78-D9C9FEA255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5CE739-8502-6A9D-C565-C8179D348BA6}"/>
              </a:ext>
            </a:extLst>
          </p:cNvPr>
          <p:cNvSpPr>
            <a:spLocks noGrp="1"/>
          </p:cNvSpPr>
          <p:nvPr>
            <p:ph type="dt" sz="half" idx="10"/>
          </p:nvPr>
        </p:nvSpPr>
        <p:spPr/>
        <p:txBody>
          <a:bodyPr/>
          <a:lstStyle/>
          <a:p>
            <a:fld id="{45316267-FB96-4793-9DC1-7EC9E4D80737}" type="datetimeFigureOut">
              <a:rPr lang="en-GB" smtClean="0"/>
              <a:t>12/11/2024</a:t>
            </a:fld>
            <a:endParaRPr lang="en-GB"/>
          </a:p>
        </p:txBody>
      </p:sp>
      <p:sp>
        <p:nvSpPr>
          <p:cNvPr id="6" name="Footer Placeholder 5">
            <a:extLst>
              <a:ext uri="{FF2B5EF4-FFF2-40B4-BE49-F238E27FC236}">
                <a16:creationId xmlns:a16="http://schemas.microsoft.com/office/drawing/2014/main" id="{EEFF0BDB-E125-62E4-31C8-29AAD1FCAA2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B821FC5-AE8A-2357-30CE-1A717F781C3F}"/>
              </a:ext>
            </a:extLst>
          </p:cNvPr>
          <p:cNvSpPr>
            <a:spLocks noGrp="1"/>
          </p:cNvSpPr>
          <p:nvPr>
            <p:ph type="sldNum" sz="quarter" idx="12"/>
          </p:nvPr>
        </p:nvSpPr>
        <p:spPr/>
        <p:txBody>
          <a:bodyPr/>
          <a:lstStyle/>
          <a:p>
            <a:fld id="{7553F69B-8C28-4B40-BA4A-A0D9425DEA59}" type="slidenum">
              <a:rPr lang="en-GB" smtClean="0"/>
              <a:t>‹#›</a:t>
            </a:fld>
            <a:endParaRPr lang="en-GB"/>
          </a:p>
        </p:txBody>
      </p:sp>
    </p:spTree>
    <p:extLst>
      <p:ext uri="{BB962C8B-B14F-4D97-AF65-F5344CB8AC3E}">
        <p14:creationId xmlns:p14="http://schemas.microsoft.com/office/powerpoint/2010/main" val="2989186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F0DE24C-9F5C-9D89-77B5-9FB44053B36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AF6A7D0-C0CD-C6B1-6E09-FD5ED2F5DD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6B449EE-1E0A-3CFB-4E1F-C87C614636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5316267-FB96-4793-9DC1-7EC9E4D80737}" type="datetimeFigureOut">
              <a:rPr lang="en-GB" smtClean="0"/>
              <a:t>12/11/2024</a:t>
            </a:fld>
            <a:endParaRPr lang="en-GB"/>
          </a:p>
        </p:txBody>
      </p:sp>
      <p:sp>
        <p:nvSpPr>
          <p:cNvPr id="5" name="Footer Placeholder 4">
            <a:extLst>
              <a:ext uri="{FF2B5EF4-FFF2-40B4-BE49-F238E27FC236}">
                <a16:creationId xmlns:a16="http://schemas.microsoft.com/office/drawing/2014/main" id="{3DEC07A0-B0FC-56B0-45B1-B266473D02F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04E51862-3439-BF2B-1C92-08F3A7A92C6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553F69B-8C28-4B40-BA4A-A0D9425DEA59}" type="slidenum">
              <a:rPr lang="en-GB" smtClean="0"/>
              <a:t>‹#›</a:t>
            </a:fld>
            <a:endParaRPr lang="en-GB"/>
          </a:p>
        </p:txBody>
      </p:sp>
    </p:spTree>
    <p:extLst>
      <p:ext uri="{BB962C8B-B14F-4D97-AF65-F5344CB8AC3E}">
        <p14:creationId xmlns:p14="http://schemas.microsoft.com/office/powerpoint/2010/main" val="24584181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cdn.bad.org.uk/uploads/2024/06/28120032/DRAFT-Skin-Cancer-Service-Guidance-and-Standards-2024-Public-Consultation.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cdn.bad.org.uk/uploads/2024/06/28120032/DRAFT-Skin-Cancer-Service-Guidance-and-Standards-2024-Public-Consultation.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29568-BDB5-86A0-6927-3386BF6B5672}"/>
              </a:ext>
            </a:extLst>
          </p:cNvPr>
          <p:cNvSpPr>
            <a:spLocks noGrp="1"/>
          </p:cNvSpPr>
          <p:nvPr>
            <p:ph type="ctrTitle"/>
          </p:nvPr>
        </p:nvSpPr>
        <p:spPr/>
        <p:txBody>
          <a:bodyPr>
            <a:normAutofit fontScale="90000"/>
          </a:bodyPr>
          <a:lstStyle/>
          <a:p>
            <a:r>
              <a:rPr lang="en-GB" dirty="0"/>
              <a:t>Draft Service Guidance and Standards for Skin Cancer: Essential Criteria</a:t>
            </a:r>
          </a:p>
        </p:txBody>
      </p:sp>
      <p:sp>
        <p:nvSpPr>
          <p:cNvPr id="3" name="Subtitle 2">
            <a:extLst>
              <a:ext uri="{FF2B5EF4-FFF2-40B4-BE49-F238E27FC236}">
                <a16:creationId xmlns:a16="http://schemas.microsoft.com/office/drawing/2014/main" id="{92DA9FED-AC56-C35B-35C8-BB5D28D13711}"/>
              </a:ext>
            </a:extLst>
          </p:cNvPr>
          <p:cNvSpPr>
            <a:spLocks noGrp="1"/>
          </p:cNvSpPr>
          <p:nvPr>
            <p:ph type="subTitle" idx="1"/>
          </p:nvPr>
        </p:nvSpPr>
        <p:spPr/>
        <p:txBody>
          <a:bodyPr/>
          <a:lstStyle/>
          <a:p>
            <a:r>
              <a:rPr lang="en-GB" dirty="0"/>
              <a:t>British Association of Dermatologists (BAD)</a:t>
            </a:r>
          </a:p>
          <a:p>
            <a:r>
              <a:rPr lang="en-GB" dirty="0"/>
              <a:t>August 2024</a:t>
            </a:r>
          </a:p>
        </p:txBody>
      </p:sp>
    </p:spTree>
    <p:extLst>
      <p:ext uri="{BB962C8B-B14F-4D97-AF65-F5344CB8AC3E}">
        <p14:creationId xmlns:p14="http://schemas.microsoft.com/office/powerpoint/2010/main" val="36780915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0914A-8A9E-E971-F4BE-0BF215C62D51}"/>
              </a:ext>
            </a:extLst>
          </p:cNvPr>
          <p:cNvSpPr>
            <a:spLocks noGrp="1"/>
          </p:cNvSpPr>
          <p:nvPr>
            <p:ph type="title"/>
          </p:nvPr>
        </p:nvSpPr>
        <p:spPr>
          <a:xfrm>
            <a:off x="838200" y="1"/>
            <a:ext cx="10515600" cy="1099456"/>
          </a:xfrm>
        </p:spPr>
        <p:txBody>
          <a:bodyPr/>
          <a:lstStyle/>
          <a:p>
            <a:r>
              <a:rPr lang="en-GB" dirty="0"/>
              <a:t>Referral and Patient Assessment</a:t>
            </a:r>
          </a:p>
        </p:txBody>
      </p:sp>
      <p:sp>
        <p:nvSpPr>
          <p:cNvPr id="3" name="Content Placeholder 2">
            <a:extLst>
              <a:ext uri="{FF2B5EF4-FFF2-40B4-BE49-F238E27FC236}">
                <a16:creationId xmlns:a16="http://schemas.microsoft.com/office/drawing/2014/main" id="{78ACD746-AB8C-30D7-2567-D5F5E9862DF1}"/>
              </a:ext>
            </a:extLst>
          </p:cNvPr>
          <p:cNvSpPr>
            <a:spLocks noGrp="1"/>
          </p:cNvSpPr>
          <p:nvPr>
            <p:ph idx="1"/>
          </p:nvPr>
        </p:nvSpPr>
        <p:spPr>
          <a:xfrm>
            <a:off x="315685" y="849086"/>
            <a:ext cx="11625943" cy="5769428"/>
          </a:xfrm>
        </p:spPr>
        <p:txBody>
          <a:bodyPr>
            <a:normAutofit lnSpcReduction="10000"/>
          </a:bodyPr>
          <a:lstStyle/>
          <a:p>
            <a:r>
              <a:rPr lang="en-GB" dirty="0"/>
              <a:t>Patients with suspicious lesions/atypical naevus syndrome should be referred for assessment by a consultant dermatologist within the required time frame</a:t>
            </a:r>
          </a:p>
          <a:p>
            <a:r>
              <a:rPr lang="en-GB" dirty="0"/>
              <a:t>Maximum 31 day wait from decision to treat to cancer treatment</a:t>
            </a:r>
          </a:p>
          <a:p>
            <a:r>
              <a:rPr lang="en-GB" dirty="0"/>
              <a:t>Maximum 62 day wait to first treatment from urgent GP referral</a:t>
            </a:r>
          </a:p>
          <a:p>
            <a:r>
              <a:rPr lang="en-GB" dirty="0"/>
              <a:t>Offer patients and their families with evidence of a genetic predisposition a referral to the Clinical Genomics Services</a:t>
            </a:r>
          </a:p>
          <a:p>
            <a:r>
              <a:rPr lang="en-GB" dirty="0"/>
              <a:t>Patients with high grade anogenital intra-epithelial neoplasia to be referred to specialist centre</a:t>
            </a:r>
          </a:p>
          <a:p>
            <a:r>
              <a:rPr lang="en-GB" dirty="0"/>
              <a:t>Local Skin MDTs should not accept referrals for Level3 or 4 care outside their regional area</a:t>
            </a:r>
          </a:p>
          <a:p>
            <a:r>
              <a:rPr lang="en-GB" dirty="0"/>
              <a:t>Any patient with suspected metastatic disease requiring SSMDT management to be referred immediately  - even for discussion only. The referring hospital is responsible for inter-provider transfer</a:t>
            </a:r>
          </a:p>
        </p:txBody>
      </p:sp>
    </p:spTree>
    <p:extLst>
      <p:ext uri="{BB962C8B-B14F-4D97-AF65-F5344CB8AC3E}">
        <p14:creationId xmlns:p14="http://schemas.microsoft.com/office/powerpoint/2010/main" val="38402147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671FD-7B9C-29EA-FE35-BF761ABA2317}"/>
              </a:ext>
            </a:extLst>
          </p:cNvPr>
          <p:cNvSpPr>
            <a:spLocks noGrp="1"/>
          </p:cNvSpPr>
          <p:nvPr>
            <p:ph type="title"/>
          </p:nvPr>
        </p:nvSpPr>
        <p:spPr>
          <a:xfrm>
            <a:off x="838200" y="108858"/>
            <a:ext cx="10515600" cy="838200"/>
          </a:xfrm>
        </p:spPr>
        <p:txBody>
          <a:bodyPr/>
          <a:lstStyle/>
          <a:p>
            <a:r>
              <a:rPr lang="en-GB" dirty="0"/>
              <a:t>Patient information</a:t>
            </a:r>
          </a:p>
        </p:txBody>
      </p:sp>
      <p:sp>
        <p:nvSpPr>
          <p:cNvPr id="3" name="Content Placeholder 2">
            <a:extLst>
              <a:ext uri="{FF2B5EF4-FFF2-40B4-BE49-F238E27FC236}">
                <a16:creationId xmlns:a16="http://schemas.microsoft.com/office/drawing/2014/main" id="{A0FAB33D-1CD7-BDC9-8E3B-1EEBC297AF6E}"/>
              </a:ext>
            </a:extLst>
          </p:cNvPr>
          <p:cNvSpPr>
            <a:spLocks noGrp="1"/>
          </p:cNvSpPr>
          <p:nvPr>
            <p:ph idx="1"/>
          </p:nvPr>
        </p:nvSpPr>
        <p:spPr>
          <a:xfrm>
            <a:off x="250371" y="947058"/>
            <a:ext cx="11636829" cy="5606142"/>
          </a:xfrm>
        </p:spPr>
        <p:txBody>
          <a:bodyPr>
            <a:normAutofit lnSpcReduction="10000"/>
          </a:bodyPr>
          <a:lstStyle/>
          <a:p>
            <a:r>
              <a:rPr lang="en-GB" dirty="0"/>
              <a:t>All patients/carers to be offered PILs that cover cancer diagnosis and treatment options</a:t>
            </a:r>
          </a:p>
          <a:p>
            <a:r>
              <a:rPr lang="en-GB" dirty="0"/>
              <a:t>The MDT provides written material for patients that includes:</a:t>
            </a:r>
          </a:p>
          <a:p>
            <a:r>
              <a:rPr lang="en-GB" dirty="0"/>
              <a:t>Information specific to that MDT</a:t>
            </a:r>
          </a:p>
          <a:p>
            <a:r>
              <a:rPr lang="en-GB" dirty="0"/>
              <a:t>Information on patient involvement groups/self help groups</a:t>
            </a:r>
          </a:p>
          <a:p>
            <a:r>
              <a:rPr lang="en-GB" dirty="0"/>
              <a:t>Information about services offering psychological, social, spiritual and social support, if available</a:t>
            </a:r>
          </a:p>
          <a:p>
            <a:r>
              <a:rPr lang="en-GB" dirty="0"/>
              <a:t>Information about the disease and treatment options</a:t>
            </a:r>
          </a:p>
          <a:p>
            <a:r>
              <a:rPr lang="en-GB" dirty="0"/>
              <a:t>Information about support for those living with cancer</a:t>
            </a:r>
          </a:p>
          <a:p>
            <a:r>
              <a:rPr lang="en-GB" dirty="0"/>
              <a:t>Information about the purpose of the MDT and its membership</a:t>
            </a:r>
          </a:p>
          <a:p>
            <a:r>
              <a:rPr lang="en-GB" dirty="0"/>
              <a:t>All patients should have equal access; PILs must be kept up to date and in various formats/languages and adapted to meet special educational needs</a:t>
            </a:r>
          </a:p>
          <a:p>
            <a:endParaRPr lang="en-GB" dirty="0"/>
          </a:p>
        </p:txBody>
      </p:sp>
    </p:spTree>
    <p:extLst>
      <p:ext uri="{BB962C8B-B14F-4D97-AF65-F5344CB8AC3E}">
        <p14:creationId xmlns:p14="http://schemas.microsoft.com/office/powerpoint/2010/main" val="20653609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3C92A-9B1C-5CE2-287B-DC46DAB07103}"/>
              </a:ext>
            </a:extLst>
          </p:cNvPr>
          <p:cNvSpPr>
            <a:spLocks noGrp="1"/>
          </p:cNvSpPr>
          <p:nvPr>
            <p:ph type="title"/>
          </p:nvPr>
        </p:nvSpPr>
        <p:spPr>
          <a:xfrm>
            <a:off x="838200" y="1"/>
            <a:ext cx="10515600" cy="849085"/>
          </a:xfrm>
        </p:spPr>
        <p:txBody>
          <a:bodyPr/>
          <a:lstStyle/>
          <a:p>
            <a:r>
              <a:rPr lang="en-GB" dirty="0"/>
              <a:t>Consent</a:t>
            </a:r>
          </a:p>
        </p:txBody>
      </p:sp>
      <p:sp>
        <p:nvSpPr>
          <p:cNvPr id="3" name="Content Placeholder 2">
            <a:extLst>
              <a:ext uri="{FF2B5EF4-FFF2-40B4-BE49-F238E27FC236}">
                <a16:creationId xmlns:a16="http://schemas.microsoft.com/office/drawing/2014/main" id="{A2BB3E83-02F4-5BD9-E0FE-7DCA7AC9E20E}"/>
              </a:ext>
            </a:extLst>
          </p:cNvPr>
          <p:cNvSpPr>
            <a:spLocks noGrp="1"/>
          </p:cNvSpPr>
          <p:nvPr>
            <p:ph idx="1"/>
          </p:nvPr>
        </p:nvSpPr>
        <p:spPr>
          <a:xfrm>
            <a:off x="272143" y="936170"/>
            <a:ext cx="11527971" cy="5617029"/>
          </a:xfrm>
        </p:spPr>
        <p:txBody>
          <a:bodyPr/>
          <a:lstStyle/>
          <a:p>
            <a:endParaRPr lang="en-GB" dirty="0"/>
          </a:p>
          <a:p>
            <a:r>
              <a:rPr lang="en-GB" dirty="0"/>
              <a:t>Record of formal written informed consent in patient notes prior to treatment</a:t>
            </a:r>
          </a:p>
          <a:p>
            <a:r>
              <a:rPr lang="en-GB" dirty="0"/>
              <a:t>Consent forms should state if tissue will be used for anonymous teaching, education and quality control as part of an ethically approved research study</a:t>
            </a:r>
          </a:p>
          <a:p>
            <a:endParaRPr lang="en-GB" dirty="0"/>
          </a:p>
        </p:txBody>
      </p:sp>
    </p:spTree>
    <p:extLst>
      <p:ext uri="{BB962C8B-B14F-4D97-AF65-F5344CB8AC3E}">
        <p14:creationId xmlns:p14="http://schemas.microsoft.com/office/powerpoint/2010/main" val="33699788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7E075-B33E-56E5-9378-4C9A789C1208}"/>
              </a:ext>
            </a:extLst>
          </p:cNvPr>
          <p:cNvSpPr>
            <a:spLocks noGrp="1"/>
          </p:cNvSpPr>
          <p:nvPr>
            <p:ph type="title"/>
          </p:nvPr>
        </p:nvSpPr>
        <p:spPr>
          <a:xfrm>
            <a:off x="838200" y="130630"/>
            <a:ext cx="10515600" cy="914400"/>
          </a:xfrm>
        </p:spPr>
        <p:txBody>
          <a:bodyPr/>
          <a:lstStyle/>
          <a:p>
            <a:r>
              <a:rPr lang="en-GB" dirty="0"/>
              <a:t>Clinical Management and Monitoring</a:t>
            </a:r>
          </a:p>
        </p:txBody>
      </p:sp>
      <p:sp>
        <p:nvSpPr>
          <p:cNvPr id="3" name="Content Placeholder 2">
            <a:extLst>
              <a:ext uri="{FF2B5EF4-FFF2-40B4-BE49-F238E27FC236}">
                <a16:creationId xmlns:a16="http://schemas.microsoft.com/office/drawing/2014/main" id="{9F175371-F577-5FE0-AE4B-52D0E5B98E6B}"/>
              </a:ext>
            </a:extLst>
          </p:cNvPr>
          <p:cNvSpPr>
            <a:spLocks noGrp="1"/>
          </p:cNvSpPr>
          <p:nvPr>
            <p:ph idx="1"/>
          </p:nvPr>
        </p:nvSpPr>
        <p:spPr>
          <a:xfrm>
            <a:off x="272143" y="1045030"/>
            <a:ext cx="11625943" cy="5540827"/>
          </a:xfrm>
        </p:spPr>
        <p:txBody>
          <a:bodyPr>
            <a:normAutofit lnSpcReduction="10000"/>
          </a:bodyPr>
          <a:lstStyle/>
          <a:p>
            <a:r>
              <a:rPr lang="en-GB" dirty="0"/>
              <a:t>Coding outpatient surgical procedures:</a:t>
            </a:r>
          </a:p>
          <a:p>
            <a:r>
              <a:rPr lang="en-GB" dirty="0"/>
              <a:t>WF01B First Attendance face to face or virtual consultation- any </a:t>
            </a:r>
            <a:r>
              <a:rPr lang="en-GB" dirty="0" err="1"/>
              <a:t>dermoscopy</a:t>
            </a:r>
            <a:r>
              <a:rPr lang="en-GB" dirty="0"/>
              <a:t> used or provided with referral should have the code S605 recorded (NICE quality indicator)</a:t>
            </a:r>
          </a:p>
          <a:p>
            <a:r>
              <a:rPr lang="en-GB" dirty="0"/>
              <a:t>WF01A Follow Up Attendance(s) plus surgical procedure for e.g. Biopsy of lesion of skin of head or neck – S151 plus body specific site Z code</a:t>
            </a:r>
          </a:p>
          <a:p>
            <a:r>
              <a:rPr lang="en-GB" dirty="0"/>
              <a:t>Patients offered same day surgery should be recorded as a follow-up attendance</a:t>
            </a:r>
          </a:p>
          <a:p>
            <a:r>
              <a:rPr lang="en-GB" dirty="0"/>
              <a:t>Admitted Care Day case surgery</a:t>
            </a:r>
          </a:p>
          <a:p>
            <a:r>
              <a:rPr lang="en-GB" dirty="0"/>
              <a:t>Record - Primary Diagnosis (ICD10) code plus with any existing co-morbidities which affect the patient’s treatment. Record the Primary Procedures plus additional procedures and their body sites codes, where relevant.</a:t>
            </a:r>
          </a:p>
          <a:p>
            <a:endParaRPr lang="en-GB" dirty="0"/>
          </a:p>
        </p:txBody>
      </p:sp>
    </p:spTree>
    <p:extLst>
      <p:ext uri="{BB962C8B-B14F-4D97-AF65-F5344CB8AC3E}">
        <p14:creationId xmlns:p14="http://schemas.microsoft.com/office/powerpoint/2010/main" val="28103266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54BDB-5F4C-B6D1-5D3C-FBAEEDFE179F}"/>
              </a:ext>
            </a:extLst>
          </p:cNvPr>
          <p:cNvSpPr>
            <a:spLocks noGrp="1"/>
          </p:cNvSpPr>
          <p:nvPr>
            <p:ph type="title"/>
          </p:nvPr>
        </p:nvSpPr>
        <p:spPr/>
        <p:txBody>
          <a:bodyPr/>
          <a:lstStyle/>
          <a:p>
            <a:r>
              <a:rPr lang="en-GB" dirty="0"/>
              <a:t>Clinical Management and Monitoring continued</a:t>
            </a:r>
          </a:p>
        </p:txBody>
      </p:sp>
      <p:sp>
        <p:nvSpPr>
          <p:cNvPr id="3" name="Content Placeholder 2">
            <a:extLst>
              <a:ext uri="{FF2B5EF4-FFF2-40B4-BE49-F238E27FC236}">
                <a16:creationId xmlns:a16="http://schemas.microsoft.com/office/drawing/2014/main" id="{9EB41552-9BBC-9398-FB0D-69EE8F711734}"/>
              </a:ext>
            </a:extLst>
          </p:cNvPr>
          <p:cNvSpPr>
            <a:spLocks noGrp="1"/>
          </p:cNvSpPr>
          <p:nvPr>
            <p:ph idx="1"/>
          </p:nvPr>
        </p:nvSpPr>
        <p:spPr/>
        <p:txBody>
          <a:bodyPr/>
          <a:lstStyle/>
          <a:p>
            <a:endParaRPr lang="en-GB" dirty="0"/>
          </a:p>
          <a:p>
            <a:r>
              <a:rPr lang="en-GB" dirty="0"/>
              <a:t>Agreed protocols in place for recording the skin cancer treatments with the Hospitals coding team</a:t>
            </a:r>
          </a:p>
          <a:p>
            <a:r>
              <a:rPr lang="en-GB" dirty="0"/>
              <a:t>Regular review skin cancer activity data (at least monthly) by the skin cancer unit to ensure accuracy of clinical information before charges are made to NHS England</a:t>
            </a:r>
          </a:p>
          <a:p>
            <a:r>
              <a:rPr lang="en-GB" dirty="0"/>
              <a:t>Histopathology cases should be reported, confirmed and authorised within seven to ten calendar days of the procedure </a:t>
            </a:r>
          </a:p>
        </p:txBody>
      </p:sp>
    </p:spTree>
    <p:extLst>
      <p:ext uri="{BB962C8B-B14F-4D97-AF65-F5344CB8AC3E}">
        <p14:creationId xmlns:p14="http://schemas.microsoft.com/office/powerpoint/2010/main" val="39939757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A63D6-8C1D-42C8-20ED-441053FE9FD3}"/>
              </a:ext>
            </a:extLst>
          </p:cNvPr>
          <p:cNvSpPr>
            <a:spLocks noGrp="1"/>
          </p:cNvSpPr>
          <p:nvPr>
            <p:ph type="title"/>
          </p:nvPr>
        </p:nvSpPr>
        <p:spPr>
          <a:xfrm>
            <a:off x="0" y="18256"/>
            <a:ext cx="11353800" cy="1190058"/>
          </a:xfrm>
        </p:spPr>
        <p:txBody>
          <a:bodyPr>
            <a:normAutofit/>
          </a:bodyPr>
          <a:lstStyle/>
          <a:p>
            <a:r>
              <a:rPr lang="en-GB" dirty="0"/>
              <a:t>Follow up and discharge protocol</a:t>
            </a:r>
          </a:p>
        </p:txBody>
      </p:sp>
      <p:sp>
        <p:nvSpPr>
          <p:cNvPr id="3" name="Content Placeholder 2">
            <a:extLst>
              <a:ext uri="{FF2B5EF4-FFF2-40B4-BE49-F238E27FC236}">
                <a16:creationId xmlns:a16="http://schemas.microsoft.com/office/drawing/2014/main" id="{83D6A9C2-0820-FC7D-2DFA-EE17E01DE96B}"/>
              </a:ext>
            </a:extLst>
          </p:cNvPr>
          <p:cNvSpPr>
            <a:spLocks noGrp="1"/>
          </p:cNvSpPr>
          <p:nvPr>
            <p:ph idx="1"/>
          </p:nvPr>
        </p:nvSpPr>
        <p:spPr>
          <a:xfrm>
            <a:off x="283029" y="681038"/>
            <a:ext cx="11669485" cy="5959248"/>
          </a:xfrm>
        </p:spPr>
        <p:txBody>
          <a:bodyPr/>
          <a:lstStyle/>
          <a:p>
            <a:pPr marL="0" indent="0">
              <a:buNone/>
            </a:pPr>
            <a:endParaRPr lang="en-GB" dirty="0"/>
          </a:p>
          <a:p>
            <a:endParaRPr lang="en-GB" dirty="0"/>
          </a:p>
          <a:p>
            <a:r>
              <a:rPr lang="en-GB" dirty="0"/>
              <a:t>The patient’s GP and referring Consultant are notified within 10 working days following completion of Skin Cancer treatment and informed of any follow-up arrangements and given relevant information.</a:t>
            </a:r>
          </a:p>
          <a:p>
            <a:endParaRPr lang="en-GB" dirty="0"/>
          </a:p>
          <a:p>
            <a:r>
              <a:rPr lang="en-GB" dirty="0"/>
              <a:t>Please see page 28 and 29 for the follow up schedule:</a:t>
            </a:r>
          </a:p>
          <a:p>
            <a:r>
              <a:rPr lang="en-GB" dirty="0">
                <a:hlinkClick r:id="rId2"/>
              </a:rPr>
              <a:t>DRAFT-Skin-Cancer-Service-Guidance-and-Standards-2024-Public-Consultation.pdf</a:t>
            </a:r>
            <a:endParaRPr lang="en-GB" dirty="0"/>
          </a:p>
          <a:p>
            <a:pPr marL="0" indent="0">
              <a:buNone/>
            </a:pPr>
            <a:endParaRPr lang="en-GB" dirty="0"/>
          </a:p>
        </p:txBody>
      </p:sp>
    </p:spTree>
    <p:extLst>
      <p:ext uri="{BB962C8B-B14F-4D97-AF65-F5344CB8AC3E}">
        <p14:creationId xmlns:p14="http://schemas.microsoft.com/office/powerpoint/2010/main" val="25161835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6BD77-1468-33B1-1EAA-3D320D529B7F}"/>
              </a:ext>
            </a:extLst>
          </p:cNvPr>
          <p:cNvSpPr>
            <a:spLocks noGrp="1"/>
          </p:cNvSpPr>
          <p:nvPr>
            <p:ph type="title"/>
          </p:nvPr>
        </p:nvSpPr>
        <p:spPr>
          <a:xfrm>
            <a:off x="163286" y="130629"/>
            <a:ext cx="11811000" cy="925285"/>
          </a:xfrm>
        </p:spPr>
        <p:txBody>
          <a:bodyPr/>
          <a:lstStyle/>
          <a:p>
            <a:r>
              <a:rPr lang="en-GB" dirty="0"/>
              <a:t>Governance and audit</a:t>
            </a:r>
          </a:p>
        </p:txBody>
      </p:sp>
      <p:sp>
        <p:nvSpPr>
          <p:cNvPr id="3" name="Content Placeholder 2">
            <a:extLst>
              <a:ext uri="{FF2B5EF4-FFF2-40B4-BE49-F238E27FC236}">
                <a16:creationId xmlns:a16="http://schemas.microsoft.com/office/drawing/2014/main" id="{6B424606-D627-1160-123E-C3BDD67B5B3A}"/>
              </a:ext>
            </a:extLst>
          </p:cNvPr>
          <p:cNvSpPr>
            <a:spLocks noGrp="1"/>
          </p:cNvSpPr>
          <p:nvPr>
            <p:ph idx="1"/>
          </p:nvPr>
        </p:nvSpPr>
        <p:spPr>
          <a:xfrm>
            <a:off x="315685" y="979714"/>
            <a:ext cx="11462657" cy="5606143"/>
          </a:xfrm>
        </p:spPr>
        <p:txBody>
          <a:bodyPr>
            <a:normAutofit lnSpcReduction="10000"/>
          </a:bodyPr>
          <a:lstStyle/>
          <a:p>
            <a:r>
              <a:rPr lang="en-GB" dirty="0"/>
              <a:t>Responsibility for Cancer Waiting Times (CWT) should be well integrated within operational delivery structures. It should be clearly explained and understood who is responsible for which elements of the delivery the CWT standards</a:t>
            </a:r>
          </a:p>
          <a:p>
            <a:r>
              <a:rPr lang="en-GB" dirty="0"/>
              <a:t>The executive lead for cancer should reinforce the lines of responsibility and ownership to ensure accountability for cancer waits delivery sits with those in a position to deliver i.e. ultimate responsibility will sit within the specialty, rather than within the remit of support structures such as the core cancer team, service improvement, etc</a:t>
            </a:r>
          </a:p>
          <a:p>
            <a:r>
              <a:rPr lang="en-GB" dirty="0"/>
              <a:t>The cancer lead clinician/ executive lead should meet at regular intervals bi-annually with the tumour site management team to review skin tumour level performance, good practice and agree remedial or improvement actions as appropriate. Outside of this meeting structure, there should be clear lines of escalation in place.</a:t>
            </a:r>
          </a:p>
        </p:txBody>
      </p:sp>
    </p:spTree>
    <p:extLst>
      <p:ext uri="{BB962C8B-B14F-4D97-AF65-F5344CB8AC3E}">
        <p14:creationId xmlns:p14="http://schemas.microsoft.com/office/powerpoint/2010/main" val="38796026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33597-B508-E02A-0EBB-45DB2591CF79}"/>
              </a:ext>
            </a:extLst>
          </p:cNvPr>
          <p:cNvSpPr>
            <a:spLocks noGrp="1"/>
          </p:cNvSpPr>
          <p:nvPr>
            <p:ph type="title"/>
          </p:nvPr>
        </p:nvSpPr>
        <p:spPr>
          <a:xfrm>
            <a:off x="185057" y="130630"/>
            <a:ext cx="11821886" cy="827314"/>
          </a:xfrm>
        </p:spPr>
        <p:txBody>
          <a:bodyPr/>
          <a:lstStyle/>
          <a:p>
            <a:r>
              <a:rPr lang="en-GB" dirty="0"/>
              <a:t>Clinical Governance</a:t>
            </a:r>
          </a:p>
        </p:txBody>
      </p:sp>
      <p:sp>
        <p:nvSpPr>
          <p:cNvPr id="3" name="Content Placeholder 2">
            <a:extLst>
              <a:ext uri="{FF2B5EF4-FFF2-40B4-BE49-F238E27FC236}">
                <a16:creationId xmlns:a16="http://schemas.microsoft.com/office/drawing/2014/main" id="{8EE6D893-8429-3857-9B3C-09A651A476BD}"/>
              </a:ext>
            </a:extLst>
          </p:cNvPr>
          <p:cNvSpPr>
            <a:spLocks noGrp="1"/>
          </p:cNvSpPr>
          <p:nvPr>
            <p:ph idx="1"/>
          </p:nvPr>
        </p:nvSpPr>
        <p:spPr>
          <a:xfrm>
            <a:off x="185057" y="1175656"/>
            <a:ext cx="11821885" cy="5312229"/>
          </a:xfrm>
        </p:spPr>
        <p:txBody>
          <a:bodyPr>
            <a:normAutofit fontScale="92500" lnSpcReduction="20000"/>
          </a:bodyPr>
          <a:lstStyle/>
          <a:p>
            <a:r>
              <a:rPr lang="en-GB" dirty="0"/>
              <a:t>All staff are involved in some form of clinical governance activity at least twice per year, including a governance meeting which covers the topics of clinical incidents, health and safety, audit and guidelines</a:t>
            </a:r>
          </a:p>
          <a:p>
            <a:r>
              <a:rPr lang="en-GB" dirty="0"/>
              <a:t>There is a system in place to allow reporting of critical incidents and other untoward incidents and near misses within a positive, supportive, no blame culture, which includes demonstrated learning.</a:t>
            </a:r>
          </a:p>
          <a:p>
            <a:r>
              <a:rPr lang="en-GB" dirty="0"/>
              <a:t>There is a system in place to facilitate learning and quality improvement with response to feedback and complaints from patients and carers</a:t>
            </a:r>
          </a:p>
          <a:p>
            <a:r>
              <a:rPr lang="en-GB" dirty="0"/>
              <a:t>Regular meetings between all members of the multidisciplinary skin cancer team to discuss matters pertaining to clinical governance and audit</a:t>
            </a:r>
          </a:p>
          <a:p>
            <a:r>
              <a:rPr lang="en-GB" dirty="0"/>
              <a:t>All adverse events should be noted at the clinical governance and audit meetings</a:t>
            </a:r>
          </a:p>
          <a:p>
            <a:r>
              <a:rPr lang="en-GB" dirty="0"/>
              <a:t>The MDT assesses (at least annually) its own effectiveness/performance and where possible benchmarks itself against similar MDTs making use of national tools like TEAM-QI to address team effectiveness with a quality improvement programme.</a:t>
            </a:r>
          </a:p>
          <a:p>
            <a:endParaRPr lang="en-GB" dirty="0"/>
          </a:p>
          <a:p>
            <a:endParaRPr lang="en-GB" dirty="0"/>
          </a:p>
        </p:txBody>
      </p:sp>
    </p:spTree>
    <p:extLst>
      <p:ext uri="{BB962C8B-B14F-4D97-AF65-F5344CB8AC3E}">
        <p14:creationId xmlns:p14="http://schemas.microsoft.com/office/powerpoint/2010/main" val="1354077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EB000-BEA7-ABE2-6597-7993636A27B9}"/>
              </a:ext>
            </a:extLst>
          </p:cNvPr>
          <p:cNvSpPr>
            <a:spLocks noGrp="1"/>
          </p:cNvSpPr>
          <p:nvPr>
            <p:ph type="title"/>
          </p:nvPr>
        </p:nvSpPr>
        <p:spPr>
          <a:xfrm>
            <a:off x="185057" y="152401"/>
            <a:ext cx="11811000" cy="881742"/>
          </a:xfrm>
        </p:spPr>
        <p:txBody>
          <a:bodyPr/>
          <a:lstStyle/>
          <a:p>
            <a:r>
              <a:rPr lang="en-GB" dirty="0"/>
              <a:t>Staff, training and education</a:t>
            </a:r>
          </a:p>
        </p:txBody>
      </p:sp>
      <p:sp>
        <p:nvSpPr>
          <p:cNvPr id="3" name="Content Placeholder 2">
            <a:extLst>
              <a:ext uri="{FF2B5EF4-FFF2-40B4-BE49-F238E27FC236}">
                <a16:creationId xmlns:a16="http://schemas.microsoft.com/office/drawing/2014/main" id="{7B448D5B-735D-33F0-E06D-E5D4C507BA81}"/>
              </a:ext>
            </a:extLst>
          </p:cNvPr>
          <p:cNvSpPr>
            <a:spLocks noGrp="1"/>
          </p:cNvSpPr>
          <p:nvPr>
            <p:ph idx="1"/>
          </p:nvPr>
        </p:nvSpPr>
        <p:spPr>
          <a:xfrm>
            <a:off x="185057" y="1295400"/>
            <a:ext cx="11811000" cy="5410199"/>
          </a:xfrm>
        </p:spPr>
        <p:txBody>
          <a:bodyPr>
            <a:normAutofit fontScale="92500" lnSpcReduction="20000"/>
          </a:bodyPr>
          <a:lstStyle/>
          <a:p>
            <a:r>
              <a:rPr lang="en-GB" dirty="0"/>
              <a:t>All clinicians diagnosing skin cancer need to be trained in the use of the </a:t>
            </a:r>
            <a:r>
              <a:rPr lang="en-GB" dirty="0" err="1"/>
              <a:t>dermatoscope</a:t>
            </a:r>
            <a:r>
              <a:rPr lang="en-GB" dirty="0"/>
              <a:t> to review and diagnose skin cancer lesions, and where appropriate how to take a clear image using a </a:t>
            </a:r>
            <a:r>
              <a:rPr lang="en-GB" dirty="0" err="1"/>
              <a:t>dermatoscope</a:t>
            </a:r>
            <a:r>
              <a:rPr lang="en-GB" dirty="0"/>
              <a:t>. These clinicians should also undertake annual CPD in </a:t>
            </a:r>
            <a:r>
              <a:rPr lang="en-GB" dirty="0" err="1"/>
              <a:t>dermoscopy</a:t>
            </a:r>
            <a:endParaRPr lang="en-GB" dirty="0"/>
          </a:p>
          <a:p>
            <a:r>
              <a:rPr lang="en-GB" dirty="0"/>
              <a:t>All members of clinical staff must have up-to-date Cardiopulmonary Resuscitation Skills and know the location of their nearest resuscitation trolley, in line with the Trust’s resuscitation policy. It is also essential they are familiar with its operation and the procedure for calling the local emergency resuscitation team</a:t>
            </a:r>
          </a:p>
          <a:p>
            <a:r>
              <a:rPr lang="en-GB" dirty="0"/>
              <a:t>The skin cancer service should employ at least one registered Cancer Nurse Specialists (at least Band 7) with at least two years of experience in dermatology. They should be part of the LSMDT and/or SSMDT</a:t>
            </a:r>
          </a:p>
          <a:p>
            <a:r>
              <a:rPr lang="en-GB" dirty="0"/>
              <a:t>At least one clinical core member of the team with direct clinical contact, should have completed the training necessary to enable them to practice at level 2 for the psychological support of cancer patients and carers, and should receive a minimum of 1 hours clinical supervision by a level 3 or level 4 practitioner per month.</a:t>
            </a:r>
          </a:p>
        </p:txBody>
      </p:sp>
    </p:spTree>
    <p:extLst>
      <p:ext uri="{BB962C8B-B14F-4D97-AF65-F5344CB8AC3E}">
        <p14:creationId xmlns:p14="http://schemas.microsoft.com/office/powerpoint/2010/main" val="31615395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A0C40-4233-15EF-7589-0668543069C4}"/>
              </a:ext>
            </a:extLst>
          </p:cNvPr>
          <p:cNvSpPr>
            <a:spLocks noGrp="1"/>
          </p:cNvSpPr>
          <p:nvPr>
            <p:ph type="title"/>
          </p:nvPr>
        </p:nvSpPr>
        <p:spPr>
          <a:xfrm>
            <a:off x="239485" y="87087"/>
            <a:ext cx="11778343" cy="794656"/>
          </a:xfrm>
        </p:spPr>
        <p:txBody>
          <a:bodyPr/>
          <a:lstStyle/>
          <a:p>
            <a:r>
              <a:rPr lang="en-GB" dirty="0"/>
              <a:t>Staff training and education continued</a:t>
            </a:r>
          </a:p>
        </p:txBody>
      </p:sp>
      <p:sp>
        <p:nvSpPr>
          <p:cNvPr id="3" name="Content Placeholder 2">
            <a:extLst>
              <a:ext uri="{FF2B5EF4-FFF2-40B4-BE49-F238E27FC236}">
                <a16:creationId xmlns:a16="http://schemas.microsoft.com/office/drawing/2014/main" id="{EC83404D-F4C9-4F2C-BC13-33F17C86E9E9}"/>
              </a:ext>
            </a:extLst>
          </p:cNvPr>
          <p:cNvSpPr>
            <a:spLocks noGrp="1"/>
          </p:cNvSpPr>
          <p:nvPr>
            <p:ph idx="1"/>
          </p:nvPr>
        </p:nvSpPr>
        <p:spPr>
          <a:xfrm>
            <a:off x="239485" y="762000"/>
            <a:ext cx="11778343" cy="6096000"/>
          </a:xfrm>
        </p:spPr>
        <p:txBody>
          <a:bodyPr>
            <a:normAutofit fontScale="92500" lnSpcReduction="10000"/>
          </a:bodyPr>
          <a:lstStyle/>
          <a:p>
            <a:r>
              <a:rPr lang="en-GB" dirty="0"/>
              <a:t>Education should be provided for all members of the primary care team who see and refer patients with suspected skin cancer that are working in the ICB region</a:t>
            </a:r>
          </a:p>
          <a:p>
            <a:r>
              <a:rPr lang="en-GB" dirty="0"/>
              <a:t>All staff should maintain an up-to-date development portfolio in relation to skin cancer related work and be supported in this regard to attend relevant training courses and update meetings every year for their appraisal and revalidation</a:t>
            </a:r>
          </a:p>
          <a:p>
            <a:r>
              <a:rPr lang="en-GB" dirty="0"/>
              <a:t>MDT members recognise the need for continued learning in their respective professional roles and are supported in gaining the necessary knowledge and skills for continued learning. Support is available for members to take up relevant CPD opportunities </a:t>
            </a:r>
          </a:p>
          <a:p>
            <a:r>
              <a:rPr lang="en-GB" dirty="0"/>
              <a:t>The histopathologists engaged in skin cancer diagnosis should participate in the national specialist dermatopathology external quality assurance (EQA) scheme and demonstrate evidence of continuing professional development (CPD) relevant to skin cancer</a:t>
            </a:r>
          </a:p>
          <a:p>
            <a:r>
              <a:rPr lang="en-GB" dirty="0"/>
              <a:t>All surgeons offering reconstructive surgery following skin cancer excision should have specific training in this area and be able to show evidence of relevant CPD</a:t>
            </a:r>
          </a:p>
          <a:p>
            <a:endParaRPr lang="en-GB" dirty="0"/>
          </a:p>
        </p:txBody>
      </p:sp>
    </p:spTree>
    <p:extLst>
      <p:ext uri="{BB962C8B-B14F-4D97-AF65-F5344CB8AC3E}">
        <p14:creationId xmlns:p14="http://schemas.microsoft.com/office/powerpoint/2010/main" val="2242558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D2347-294C-9C8B-75EE-A4395F330ACD}"/>
              </a:ext>
            </a:extLst>
          </p:cNvPr>
          <p:cNvSpPr>
            <a:spLocks noGrp="1"/>
          </p:cNvSpPr>
          <p:nvPr>
            <p:ph type="title"/>
          </p:nvPr>
        </p:nvSpPr>
        <p:spPr>
          <a:xfrm>
            <a:off x="921328" y="0"/>
            <a:ext cx="10515600" cy="942109"/>
          </a:xfrm>
        </p:spPr>
        <p:txBody>
          <a:bodyPr/>
          <a:lstStyle/>
          <a:p>
            <a:r>
              <a:rPr lang="en-GB" dirty="0"/>
              <a:t>Cancer Organisational Infrastructure</a:t>
            </a:r>
          </a:p>
        </p:txBody>
      </p:sp>
      <p:sp>
        <p:nvSpPr>
          <p:cNvPr id="3" name="Content Placeholder 2">
            <a:extLst>
              <a:ext uri="{FF2B5EF4-FFF2-40B4-BE49-F238E27FC236}">
                <a16:creationId xmlns:a16="http://schemas.microsoft.com/office/drawing/2014/main" id="{F40B2FD1-4500-E617-147A-1E6A8D4F1352}"/>
              </a:ext>
            </a:extLst>
          </p:cNvPr>
          <p:cNvSpPr>
            <a:spLocks noGrp="1"/>
          </p:cNvSpPr>
          <p:nvPr>
            <p:ph idx="1"/>
          </p:nvPr>
        </p:nvSpPr>
        <p:spPr>
          <a:xfrm>
            <a:off x="838200" y="822036"/>
            <a:ext cx="10515600" cy="5874328"/>
          </a:xfrm>
        </p:spPr>
        <p:txBody>
          <a:bodyPr>
            <a:normAutofit lnSpcReduction="10000"/>
          </a:bodyPr>
          <a:lstStyle/>
          <a:p>
            <a:pPr marL="0" indent="0">
              <a:buNone/>
            </a:pPr>
            <a:r>
              <a:rPr lang="en-GB" dirty="0"/>
              <a:t>Skin Cancer Services should:</a:t>
            </a:r>
          </a:p>
          <a:p>
            <a:r>
              <a:rPr lang="en-GB" dirty="0"/>
              <a:t> Use up to date skin cancer clinical guidelines published by BAD and NICE</a:t>
            </a:r>
          </a:p>
          <a:p>
            <a:r>
              <a:rPr lang="en-GB" dirty="0"/>
              <a:t>Agree patient pathways to </a:t>
            </a:r>
            <a:r>
              <a:rPr lang="en-GB" dirty="0" err="1"/>
              <a:t>supranetwork</a:t>
            </a:r>
            <a:r>
              <a:rPr lang="en-GB" dirty="0"/>
              <a:t> MDTs/Services for nodular mycosis fungoides (Stage 2B or over) and consideration of Total Skin Electron Beam Therapy and patients with erythrodermic cutaneous  T-cell lymphoma (Stages 3 and 4) for treatment by photopheresis</a:t>
            </a:r>
          </a:p>
          <a:p>
            <a:r>
              <a:rPr lang="en-GB" dirty="0"/>
              <a:t>Have clinic capacity for immunocompromised patients with skin cancer. Trust centres for renal and/or liver and/or cardiac transplants should also be required to run such a clinic to meet the ongoing needs for these cohorts of patients</a:t>
            </a:r>
          </a:p>
          <a:p>
            <a:r>
              <a:rPr lang="en-GB" dirty="0"/>
              <a:t>Have an agreed pathway for Moh’s</a:t>
            </a:r>
          </a:p>
          <a:p>
            <a:r>
              <a:rPr lang="en-GB" dirty="0"/>
              <a:t>Provide non-surgical options for non-malignant skin cancers</a:t>
            </a:r>
          </a:p>
        </p:txBody>
      </p:sp>
    </p:spTree>
    <p:extLst>
      <p:ext uri="{BB962C8B-B14F-4D97-AF65-F5344CB8AC3E}">
        <p14:creationId xmlns:p14="http://schemas.microsoft.com/office/powerpoint/2010/main" val="6068328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7BB5-FC5F-7892-7198-80A27141C240}"/>
              </a:ext>
            </a:extLst>
          </p:cNvPr>
          <p:cNvSpPr>
            <a:spLocks noGrp="1"/>
          </p:cNvSpPr>
          <p:nvPr>
            <p:ph type="title"/>
          </p:nvPr>
        </p:nvSpPr>
        <p:spPr>
          <a:xfrm>
            <a:off x="0" y="1"/>
            <a:ext cx="12192000" cy="968828"/>
          </a:xfrm>
        </p:spPr>
        <p:txBody>
          <a:bodyPr/>
          <a:lstStyle/>
          <a:p>
            <a:r>
              <a:rPr lang="en-GB" dirty="0"/>
              <a:t>Equipment and Facilities</a:t>
            </a:r>
          </a:p>
        </p:txBody>
      </p:sp>
      <p:sp>
        <p:nvSpPr>
          <p:cNvPr id="3" name="Content Placeholder 2">
            <a:extLst>
              <a:ext uri="{FF2B5EF4-FFF2-40B4-BE49-F238E27FC236}">
                <a16:creationId xmlns:a16="http://schemas.microsoft.com/office/drawing/2014/main" id="{371F2635-5971-95E6-A2B1-A8B2F769118E}"/>
              </a:ext>
            </a:extLst>
          </p:cNvPr>
          <p:cNvSpPr>
            <a:spLocks noGrp="1"/>
          </p:cNvSpPr>
          <p:nvPr>
            <p:ph idx="1"/>
          </p:nvPr>
        </p:nvSpPr>
        <p:spPr>
          <a:xfrm>
            <a:off x="185057" y="881743"/>
            <a:ext cx="11887200" cy="5747657"/>
          </a:xfrm>
        </p:spPr>
        <p:txBody>
          <a:bodyPr>
            <a:normAutofit lnSpcReduction="10000"/>
          </a:bodyPr>
          <a:lstStyle/>
          <a:p>
            <a:r>
              <a:rPr lang="en-GB" dirty="0"/>
              <a:t>The procedure room should be a dedicated facility (not doubling up as a wound dressing room or an outpatient clinic room). The operating room must be of an adequate size to accommodate the couch with space around for free movement of staff. Double doors are required for wheelchair and trolley access if needed</a:t>
            </a:r>
            <a:endParaRPr lang="en-GB" b="1" dirty="0"/>
          </a:p>
          <a:p>
            <a:r>
              <a:rPr lang="en-GB" dirty="0"/>
              <a:t>There should be a waiting area near the operating room for use by patients before and after surgery. This should be of a sufficient size to accommodate accompanying relatives and carers </a:t>
            </a:r>
            <a:endParaRPr lang="en-GB" b="1" dirty="0"/>
          </a:p>
          <a:p>
            <a:r>
              <a:rPr lang="en-GB" dirty="0"/>
              <a:t>A skin surgery unit should have a reclining chair, couch or bed that can be adjusted in height and position with some support (arms or cot-sides) for infirm or less co-operative patients</a:t>
            </a:r>
            <a:endParaRPr lang="en-GB" b="1" dirty="0"/>
          </a:p>
          <a:p>
            <a:r>
              <a:rPr lang="en-GB" dirty="0"/>
              <a:t>Effective haemostasis is essential and is best provided with either a hyfrecator or a </a:t>
            </a:r>
            <a:r>
              <a:rPr lang="en-GB" dirty="0" err="1"/>
              <a:t>radiosurgical</a:t>
            </a:r>
            <a:r>
              <a:rPr lang="en-GB" dirty="0"/>
              <a:t> unit with both unipolar and bipolar modes. Hot-point cauterisation is no longer generally used as it is difficult to ensure sterility.</a:t>
            </a:r>
            <a:endParaRPr lang="en-GB" b="1" dirty="0"/>
          </a:p>
        </p:txBody>
      </p:sp>
    </p:spTree>
    <p:extLst>
      <p:ext uri="{BB962C8B-B14F-4D97-AF65-F5344CB8AC3E}">
        <p14:creationId xmlns:p14="http://schemas.microsoft.com/office/powerpoint/2010/main" val="21036995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7E502-88CC-29CA-AAE7-1DE0A2DE8DB3}"/>
              </a:ext>
            </a:extLst>
          </p:cNvPr>
          <p:cNvSpPr>
            <a:spLocks noGrp="1"/>
          </p:cNvSpPr>
          <p:nvPr>
            <p:ph type="title"/>
          </p:nvPr>
        </p:nvSpPr>
        <p:spPr>
          <a:xfrm>
            <a:off x="108857" y="1"/>
            <a:ext cx="11952514" cy="783770"/>
          </a:xfrm>
        </p:spPr>
        <p:txBody>
          <a:bodyPr/>
          <a:lstStyle/>
          <a:p>
            <a:r>
              <a:rPr lang="en-GB" dirty="0"/>
              <a:t>Equipment and Facilities continued</a:t>
            </a:r>
          </a:p>
        </p:txBody>
      </p:sp>
      <p:sp>
        <p:nvSpPr>
          <p:cNvPr id="3" name="Content Placeholder 2">
            <a:extLst>
              <a:ext uri="{FF2B5EF4-FFF2-40B4-BE49-F238E27FC236}">
                <a16:creationId xmlns:a16="http://schemas.microsoft.com/office/drawing/2014/main" id="{808749B8-F6FA-C1D8-CBFD-656AE4FA95B2}"/>
              </a:ext>
            </a:extLst>
          </p:cNvPr>
          <p:cNvSpPr>
            <a:spLocks noGrp="1"/>
          </p:cNvSpPr>
          <p:nvPr>
            <p:ph idx="1"/>
          </p:nvPr>
        </p:nvSpPr>
        <p:spPr>
          <a:xfrm>
            <a:off x="228600" y="859970"/>
            <a:ext cx="11745686" cy="5758543"/>
          </a:xfrm>
        </p:spPr>
        <p:txBody>
          <a:bodyPr>
            <a:normAutofit/>
          </a:bodyPr>
          <a:lstStyle/>
          <a:p>
            <a:r>
              <a:rPr lang="en-GB" dirty="0"/>
              <a:t>An extractor should be available to remove the smoke plume produced by electrosurgical devices and some lasers. This not only smells unpleasant but in theory may carry infective particles</a:t>
            </a:r>
          </a:p>
          <a:p>
            <a:r>
              <a:rPr lang="en-GB" dirty="0"/>
              <a:t>There is a dedicated MDT room in a suitable (quiet) location with sound proofing if necessary to ensure confidential discussions. The room is environmentally appropriate in size and layout i.e. all team members have a seat and are able to see and hear each other and view all presented data (e.g. diagnostics) within and across hospital trusts. Facilities for projecting radiology images, specimens and case recommendations should be in place. There should also be appropriate provisions for video conferencing</a:t>
            </a:r>
          </a:p>
          <a:p>
            <a:r>
              <a:rPr lang="en-GB" dirty="0"/>
              <a:t>Wall or ceiling-mounted suction equipment should be available in main operating rooms</a:t>
            </a:r>
          </a:p>
        </p:txBody>
      </p:sp>
    </p:spTree>
    <p:extLst>
      <p:ext uri="{BB962C8B-B14F-4D97-AF65-F5344CB8AC3E}">
        <p14:creationId xmlns:p14="http://schemas.microsoft.com/office/powerpoint/2010/main" val="22181041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C277C-F428-7E8A-A496-3B05E0263171}"/>
              </a:ext>
            </a:extLst>
          </p:cNvPr>
          <p:cNvSpPr>
            <a:spLocks noGrp="1"/>
          </p:cNvSpPr>
          <p:nvPr>
            <p:ph type="title"/>
          </p:nvPr>
        </p:nvSpPr>
        <p:spPr>
          <a:xfrm>
            <a:off x="76200" y="108857"/>
            <a:ext cx="12115800" cy="1023257"/>
          </a:xfrm>
        </p:spPr>
        <p:txBody>
          <a:bodyPr/>
          <a:lstStyle/>
          <a:p>
            <a:r>
              <a:rPr lang="en-GB" dirty="0"/>
              <a:t>Equipment and Facilities continued</a:t>
            </a:r>
          </a:p>
        </p:txBody>
      </p:sp>
      <p:sp>
        <p:nvSpPr>
          <p:cNvPr id="3" name="Content Placeholder 2">
            <a:extLst>
              <a:ext uri="{FF2B5EF4-FFF2-40B4-BE49-F238E27FC236}">
                <a16:creationId xmlns:a16="http://schemas.microsoft.com/office/drawing/2014/main" id="{09C48E93-5B6C-FADC-A81A-30804CA38D46}"/>
              </a:ext>
            </a:extLst>
          </p:cNvPr>
          <p:cNvSpPr>
            <a:spLocks noGrp="1"/>
          </p:cNvSpPr>
          <p:nvPr>
            <p:ph idx="1"/>
          </p:nvPr>
        </p:nvSpPr>
        <p:spPr>
          <a:xfrm>
            <a:off x="76200" y="1034143"/>
            <a:ext cx="11963400" cy="5715000"/>
          </a:xfrm>
        </p:spPr>
        <p:txBody>
          <a:bodyPr/>
          <a:lstStyle/>
          <a:p>
            <a:endParaRPr lang="en-GB" dirty="0"/>
          </a:p>
          <a:p>
            <a:r>
              <a:rPr lang="en-GB" dirty="0"/>
              <a:t>The consultation room should have a detachable/ handheld mirror available for patients and doctors to check lesion sites ahead of surgery</a:t>
            </a:r>
          </a:p>
          <a:p>
            <a:r>
              <a:rPr lang="en-GB" dirty="0"/>
              <a:t>Any histopathologists in England and Wales must work in laboratories that are accredited with Clinical Pathology Accreditation Ltd. This includes any Mohs laboratory</a:t>
            </a:r>
          </a:p>
          <a:p>
            <a:r>
              <a:rPr lang="en-GB" dirty="0"/>
              <a:t>The facility for MMS will usually consist of two or more procedure rooms with all the necessary equipment for Mohs cases of all complexities and including access to appropriate surgical beds and recovery areas, electrosurgical equipment and surgical instruments for peri-ocular, aural and fingertip tumours. See the BAD Service Standards for MMS Services.</a:t>
            </a:r>
          </a:p>
          <a:p>
            <a:endParaRPr lang="en-GB" dirty="0"/>
          </a:p>
          <a:p>
            <a:endParaRPr lang="en-GB" dirty="0"/>
          </a:p>
        </p:txBody>
      </p:sp>
    </p:spTree>
    <p:extLst>
      <p:ext uri="{BB962C8B-B14F-4D97-AF65-F5344CB8AC3E}">
        <p14:creationId xmlns:p14="http://schemas.microsoft.com/office/powerpoint/2010/main" val="3552898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9D96C-F70C-5D63-5B27-8583B690739F}"/>
              </a:ext>
            </a:extLst>
          </p:cNvPr>
          <p:cNvSpPr>
            <a:spLocks noGrp="1"/>
          </p:cNvSpPr>
          <p:nvPr>
            <p:ph type="title"/>
          </p:nvPr>
        </p:nvSpPr>
        <p:spPr/>
        <p:txBody>
          <a:bodyPr/>
          <a:lstStyle/>
          <a:p>
            <a:r>
              <a:rPr lang="en-GB" dirty="0"/>
              <a:t>Skin Cancer MDTs: Core Members as a minimum</a:t>
            </a:r>
          </a:p>
        </p:txBody>
      </p:sp>
      <p:sp>
        <p:nvSpPr>
          <p:cNvPr id="3" name="Content Placeholder 2">
            <a:extLst>
              <a:ext uri="{FF2B5EF4-FFF2-40B4-BE49-F238E27FC236}">
                <a16:creationId xmlns:a16="http://schemas.microsoft.com/office/drawing/2014/main" id="{48E86EFD-0A48-E9A3-8FD5-07D5CB0B4506}"/>
              </a:ext>
            </a:extLst>
          </p:cNvPr>
          <p:cNvSpPr>
            <a:spLocks noGrp="1"/>
          </p:cNvSpPr>
          <p:nvPr>
            <p:ph idx="1"/>
          </p:nvPr>
        </p:nvSpPr>
        <p:spPr/>
        <p:txBody>
          <a:bodyPr>
            <a:normAutofit lnSpcReduction="10000"/>
          </a:bodyPr>
          <a:lstStyle/>
          <a:p>
            <a:r>
              <a:rPr lang="en-GB" dirty="0"/>
              <a:t>LSMDT and SSMDT:</a:t>
            </a:r>
          </a:p>
          <a:p>
            <a:r>
              <a:rPr lang="en-GB" dirty="0"/>
              <a:t>MDT Chair/Clinical Lead</a:t>
            </a:r>
          </a:p>
          <a:p>
            <a:r>
              <a:rPr lang="en-GB" dirty="0"/>
              <a:t>MDT Coordinator</a:t>
            </a:r>
          </a:p>
          <a:p>
            <a:r>
              <a:rPr lang="en-GB" dirty="0"/>
              <a:t>2 Dermatologists</a:t>
            </a:r>
          </a:p>
          <a:p>
            <a:r>
              <a:rPr lang="en-GB" dirty="0"/>
              <a:t>Cellular pathologist</a:t>
            </a:r>
          </a:p>
          <a:p>
            <a:r>
              <a:rPr lang="en-GB" dirty="0"/>
              <a:t>Clinical Nurse Specialist</a:t>
            </a:r>
          </a:p>
          <a:p>
            <a:r>
              <a:rPr lang="en-GB" dirty="0"/>
              <a:t>Clinical Oncologist (where treatment is available)</a:t>
            </a:r>
          </a:p>
          <a:p>
            <a:r>
              <a:rPr lang="en-GB" dirty="0"/>
              <a:t>Skin Cancer Key Worker</a:t>
            </a:r>
          </a:p>
          <a:p>
            <a:r>
              <a:rPr lang="en-GB" dirty="0"/>
              <a:t>Member responsible for recruitment to clinical trials</a:t>
            </a:r>
          </a:p>
        </p:txBody>
      </p:sp>
    </p:spTree>
    <p:extLst>
      <p:ext uri="{BB962C8B-B14F-4D97-AF65-F5344CB8AC3E}">
        <p14:creationId xmlns:p14="http://schemas.microsoft.com/office/powerpoint/2010/main" val="300995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63F17-00ED-B9E0-0F68-66020450F145}"/>
              </a:ext>
            </a:extLst>
          </p:cNvPr>
          <p:cNvSpPr>
            <a:spLocks noGrp="1"/>
          </p:cNvSpPr>
          <p:nvPr>
            <p:ph type="title"/>
          </p:nvPr>
        </p:nvSpPr>
        <p:spPr/>
        <p:txBody>
          <a:bodyPr/>
          <a:lstStyle/>
          <a:p>
            <a:r>
              <a:rPr lang="en-GB" dirty="0"/>
              <a:t>SSMDT and MMDT additional minimum core members</a:t>
            </a:r>
          </a:p>
        </p:txBody>
      </p:sp>
      <p:sp>
        <p:nvSpPr>
          <p:cNvPr id="3" name="Content Placeholder 2">
            <a:extLst>
              <a:ext uri="{FF2B5EF4-FFF2-40B4-BE49-F238E27FC236}">
                <a16:creationId xmlns:a16="http://schemas.microsoft.com/office/drawing/2014/main" id="{1A2364E2-8DDA-E205-A5DF-51600ECB63A2}"/>
              </a:ext>
            </a:extLst>
          </p:cNvPr>
          <p:cNvSpPr>
            <a:spLocks noGrp="1"/>
          </p:cNvSpPr>
          <p:nvPr>
            <p:ph idx="1"/>
          </p:nvPr>
        </p:nvSpPr>
        <p:spPr/>
        <p:txBody>
          <a:bodyPr/>
          <a:lstStyle/>
          <a:p>
            <a:r>
              <a:rPr lang="en-GB" dirty="0"/>
              <a:t>Two surgeons (Plastics and Head and Neck)</a:t>
            </a:r>
          </a:p>
          <a:p>
            <a:r>
              <a:rPr lang="en-GB" dirty="0"/>
              <a:t>Medical Oncologist</a:t>
            </a:r>
          </a:p>
          <a:p>
            <a:r>
              <a:rPr lang="en-GB" dirty="0"/>
              <a:t>Two cellular pathologists</a:t>
            </a:r>
          </a:p>
          <a:p>
            <a:r>
              <a:rPr lang="en-GB" dirty="0"/>
              <a:t>Imaging specialist</a:t>
            </a:r>
          </a:p>
          <a:p>
            <a:endParaRPr lang="en-GB" dirty="0"/>
          </a:p>
        </p:txBody>
      </p:sp>
    </p:spTree>
    <p:extLst>
      <p:ext uri="{BB962C8B-B14F-4D97-AF65-F5344CB8AC3E}">
        <p14:creationId xmlns:p14="http://schemas.microsoft.com/office/powerpoint/2010/main" val="791345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3996A-55C2-4113-B48F-89405FF5A393}"/>
              </a:ext>
            </a:extLst>
          </p:cNvPr>
          <p:cNvSpPr>
            <a:spLocks noGrp="1"/>
          </p:cNvSpPr>
          <p:nvPr>
            <p:ph type="title"/>
          </p:nvPr>
        </p:nvSpPr>
        <p:spPr>
          <a:xfrm>
            <a:off x="869004" y="0"/>
            <a:ext cx="10515600" cy="836579"/>
          </a:xfrm>
        </p:spPr>
        <p:txBody>
          <a:bodyPr/>
          <a:lstStyle/>
          <a:p>
            <a:r>
              <a:rPr lang="en-GB" dirty="0"/>
              <a:t>LSMDT and SSMDT extended members</a:t>
            </a:r>
          </a:p>
        </p:txBody>
      </p:sp>
      <p:sp>
        <p:nvSpPr>
          <p:cNvPr id="3" name="Content Placeholder 2">
            <a:extLst>
              <a:ext uri="{FF2B5EF4-FFF2-40B4-BE49-F238E27FC236}">
                <a16:creationId xmlns:a16="http://schemas.microsoft.com/office/drawing/2014/main" id="{C47C5A38-6836-28F9-2BEE-90417557889E}"/>
              </a:ext>
            </a:extLst>
          </p:cNvPr>
          <p:cNvSpPr>
            <a:spLocks noGrp="1"/>
          </p:cNvSpPr>
          <p:nvPr>
            <p:ph idx="1"/>
          </p:nvPr>
        </p:nvSpPr>
        <p:spPr>
          <a:xfrm>
            <a:off x="838200" y="758757"/>
            <a:ext cx="10515600" cy="5418206"/>
          </a:xfrm>
        </p:spPr>
        <p:txBody>
          <a:bodyPr>
            <a:normAutofit fontScale="77500" lnSpcReduction="20000"/>
          </a:bodyPr>
          <a:lstStyle/>
          <a:p>
            <a:r>
              <a:rPr lang="en-GB" dirty="0"/>
              <a:t>Palliative Specialist</a:t>
            </a:r>
          </a:p>
          <a:p>
            <a:r>
              <a:rPr lang="en-GB" dirty="0"/>
              <a:t>Counsellors</a:t>
            </a:r>
          </a:p>
          <a:p>
            <a:r>
              <a:rPr lang="en-GB" dirty="0"/>
              <a:t>Psychologists</a:t>
            </a:r>
          </a:p>
          <a:p>
            <a:r>
              <a:rPr lang="en-GB" dirty="0"/>
              <a:t>Cosmetic camouflage adviser</a:t>
            </a:r>
          </a:p>
          <a:p>
            <a:r>
              <a:rPr lang="en-GB" dirty="0"/>
              <a:t>Clinical geneticist/genetic counsellor</a:t>
            </a:r>
          </a:p>
          <a:p>
            <a:r>
              <a:rPr lang="en-GB" dirty="0"/>
              <a:t>Occupation therapist</a:t>
            </a:r>
          </a:p>
          <a:p>
            <a:r>
              <a:rPr lang="en-GB" dirty="0"/>
              <a:t>Prosthetic/orthotic staff</a:t>
            </a:r>
          </a:p>
          <a:p>
            <a:r>
              <a:rPr lang="en-GB" dirty="0"/>
              <a:t>Physiotherapist</a:t>
            </a:r>
          </a:p>
          <a:p>
            <a:r>
              <a:rPr lang="en-GB" dirty="0"/>
              <a:t>Lymphoedema therapist</a:t>
            </a:r>
          </a:p>
          <a:p>
            <a:r>
              <a:rPr lang="en-GB" dirty="0"/>
              <a:t>Liaison psychiatrist</a:t>
            </a:r>
          </a:p>
          <a:p>
            <a:r>
              <a:rPr lang="en-GB" dirty="0"/>
              <a:t>Radiographers</a:t>
            </a:r>
          </a:p>
          <a:p>
            <a:r>
              <a:rPr lang="en-GB" dirty="0"/>
              <a:t>SALT</a:t>
            </a:r>
          </a:p>
          <a:p>
            <a:r>
              <a:rPr lang="en-GB" dirty="0" err="1"/>
              <a:t>GPwERs</a:t>
            </a:r>
            <a:endParaRPr lang="en-GB" dirty="0"/>
          </a:p>
          <a:p>
            <a:r>
              <a:rPr lang="en-GB" dirty="0"/>
              <a:t>Surgeon with dedicated interest</a:t>
            </a:r>
          </a:p>
          <a:p>
            <a:r>
              <a:rPr lang="en-GB" dirty="0"/>
              <a:t>Surgeon with oculo-reconstructive experience.</a:t>
            </a:r>
          </a:p>
        </p:txBody>
      </p:sp>
    </p:spTree>
    <p:extLst>
      <p:ext uri="{BB962C8B-B14F-4D97-AF65-F5344CB8AC3E}">
        <p14:creationId xmlns:p14="http://schemas.microsoft.com/office/powerpoint/2010/main" val="2392573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38844-A7F9-3D2B-0D6B-F451935D1FD3}"/>
              </a:ext>
            </a:extLst>
          </p:cNvPr>
          <p:cNvSpPr>
            <a:spLocks noGrp="1"/>
          </p:cNvSpPr>
          <p:nvPr>
            <p:ph type="title"/>
          </p:nvPr>
        </p:nvSpPr>
        <p:spPr>
          <a:xfrm>
            <a:off x="869004" y="0"/>
            <a:ext cx="10515600" cy="681037"/>
          </a:xfrm>
        </p:spPr>
        <p:txBody>
          <a:bodyPr>
            <a:normAutofit fontScale="90000"/>
          </a:bodyPr>
          <a:lstStyle/>
          <a:p>
            <a:r>
              <a:rPr lang="en-GB" dirty="0"/>
              <a:t>MDT Continued</a:t>
            </a:r>
          </a:p>
        </p:txBody>
      </p:sp>
      <p:sp>
        <p:nvSpPr>
          <p:cNvPr id="3" name="Content Placeholder 2">
            <a:extLst>
              <a:ext uri="{FF2B5EF4-FFF2-40B4-BE49-F238E27FC236}">
                <a16:creationId xmlns:a16="http://schemas.microsoft.com/office/drawing/2014/main" id="{519DBAA6-F1FA-EAC5-CBD0-D3D8A9E48A63}"/>
              </a:ext>
            </a:extLst>
          </p:cNvPr>
          <p:cNvSpPr>
            <a:spLocks noGrp="1"/>
          </p:cNvSpPr>
          <p:nvPr>
            <p:ph idx="1"/>
          </p:nvPr>
        </p:nvSpPr>
        <p:spPr>
          <a:xfrm>
            <a:off x="838200" y="681037"/>
            <a:ext cx="10515600" cy="5495926"/>
          </a:xfrm>
        </p:spPr>
        <p:txBody>
          <a:bodyPr>
            <a:normAutofit fontScale="92500" lnSpcReduction="20000"/>
          </a:bodyPr>
          <a:lstStyle/>
          <a:p>
            <a:r>
              <a:rPr lang="en-GB" dirty="0"/>
              <a:t>Weekly planning meetings scheduled with personal annual attendance by core members of 67%</a:t>
            </a:r>
          </a:p>
          <a:p>
            <a:r>
              <a:rPr lang="en-GB" dirty="0"/>
              <a:t>Dermatologists should attend for any case requiring </a:t>
            </a:r>
            <a:r>
              <a:rPr lang="en-GB" b="1" dirty="0"/>
              <a:t>mandatory </a:t>
            </a:r>
            <a:r>
              <a:rPr lang="en-GB" dirty="0"/>
              <a:t>discussion</a:t>
            </a:r>
          </a:p>
          <a:p>
            <a:r>
              <a:rPr lang="en-GB" dirty="0"/>
              <a:t>Operational policy for named keyworker for the patients care</a:t>
            </a:r>
          </a:p>
          <a:p>
            <a:r>
              <a:rPr lang="en-GB" dirty="0"/>
              <a:t>Chair to agree agenda/prioritise cases for discussion</a:t>
            </a:r>
          </a:p>
          <a:p>
            <a:r>
              <a:rPr lang="en-GB" dirty="0"/>
              <a:t>Record MDT outcome for feedback to patient, GP and clinical team</a:t>
            </a:r>
          </a:p>
          <a:p>
            <a:r>
              <a:rPr lang="en-GB" dirty="0"/>
              <a:t>Consider eligibility for clinical trials</a:t>
            </a:r>
          </a:p>
          <a:p>
            <a:r>
              <a:rPr lang="en-GB" dirty="0"/>
              <a:t>Dedicated job planned preparation and attendance time</a:t>
            </a:r>
          </a:p>
          <a:p>
            <a:r>
              <a:rPr lang="en-GB" dirty="0"/>
              <a:t>Attendance required where input is needed/by those who have knowledge of the patient</a:t>
            </a:r>
          </a:p>
          <a:p>
            <a:r>
              <a:rPr lang="en-GB" dirty="0"/>
              <a:t>Observers are introduced</a:t>
            </a:r>
          </a:p>
          <a:p>
            <a:r>
              <a:rPr lang="en-GB" dirty="0"/>
              <a:t>MDT Leads accountable for CWT delivery</a:t>
            </a:r>
          </a:p>
          <a:p>
            <a:r>
              <a:rPr lang="en-GB" dirty="0"/>
              <a:t>MDT meeting held during core working hours</a:t>
            </a:r>
          </a:p>
        </p:txBody>
      </p:sp>
    </p:spTree>
    <p:extLst>
      <p:ext uri="{BB962C8B-B14F-4D97-AF65-F5344CB8AC3E}">
        <p14:creationId xmlns:p14="http://schemas.microsoft.com/office/powerpoint/2010/main" val="3934158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654A2-AB45-A783-A467-3473995C82C2}"/>
              </a:ext>
            </a:extLst>
          </p:cNvPr>
          <p:cNvSpPr>
            <a:spLocks noGrp="1"/>
          </p:cNvSpPr>
          <p:nvPr>
            <p:ph type="title"/>
          </p:nvPr>
        </p:nvSpPr>
        <p:spPr>
          <a:xfrm>
            <a:off x="838200" y="1"/>
            <a:ext cx="10515600" cy="681036"/>
          </a:xfrm>
        </p:spPr>
        <p:txBody>
          <a:bodyPr>
            <a:normAutofit fontScale="90000"/>
          </a:bodyPr>
          <a:lstStyle/>
          <a:p>
            <a:r>
              <a:rPr lang="en-GB" dirty="0"/>
              <a:t>Mandatory Case Discussions</a:t>
            </a:r>
          </a:p>
        </p:txBody>
      </p:sp>
      <p:sp>
        <p:nvSpPr>
          <p:cNvPr id="3" name="Content Placeholder 2">
            <a:extLst>
              <a:ext uri="{FF2B5EF4-FFF2-40B4-BE49-F238E27FC236}">
                <a16:creationId xmlns:a16="http://schemas.microsoft.com/office/drawing/2014/main" id="{721EEC8D-8A7D-4215-66E8-B5E96E18261C}"/>
              </a:ext>
            </a:extLst>
          </p:cNvPr>
          <p:cNvSpPr>
            <a:spLocks noGrp="1"/>
          </p:cNvSpPr>
          <p:nvPr>
            <p:ph idx="1"/>
          </p:nvPr>
        </p:nvSpPr>
        <p:spPr>
          <a:xfrm>
            <a:off x="348343" y="681036"/>
            <a:ext cx="11571514" cy="5948363"/>
          </a:xfrm>
        </p:spPr>
        <p:txBody>
          <a:bodyPr>
            <a:normAutofit fontScale="77500" lnSpcReduction="20000"/>
          </a:bodyPr>
          <a:lstStyle/>
          <a:p>
            <a:r>
              <a:rPr lang="en-GB" sz="3100" dirty="0"/>
              <a:t>Locally agreed cut-off time for inclusion of cases and high-priority cases – with flexibility to add last minute urgent cases</a:t>
            </a:r>
          </a:p>
          <a:p>
            <a:pPr marL="0" indent="0">
              <a:buNone/>
            </a:pPr>
            <a:endParaRPr lang="en-GB" sz="3100" dirty="0"/>
          </a:p>
          <a:p>
            <a:r>
              <a:rPr lang="en-GB" sz="3100" dirty="0"/>
              <a:t>Cases discussions structured in logical way with more time allocated to complicated cases allowing members to leave if cases requiring input have been discussed</a:t>
            </a:r>
          </a:p>
          <a:p>
            <a:pPr marL="0" indent="0">
              <a:buNone/>
            </a:pPr>
            <a:endParaRPr lang="en-GB" sz="3100" dirty="0"/>
          </a:p>
          <a:p>
            <a:r>
              <a:rPr lang="en-GB" sz="3100" dirty="0"/>
              <a:t>Patient information to include diagnostics (path/radio), clinical info (co-morbidities/psychosocial/specialist palliative), patient history and patient preferences</a:t>
            </a:r>
          </a:p>
          <a:p>
            <a:pPr marL="0" indent="0">
              <a:buNone/>
            </a:pPr>
            <a:endParaRPr lang="en-GB" sz="3100" dirty="0"/>
          </a:p>
          <a:p>
            <a:r>
              <a:rPr lang="en-GB" sz="3100" dirty="0"/>
              <a:t>Cases not for discussion should be listed with COSD dataset:</a:t>
            </a:r>
          </a:p>
          <a:p>
            <a:endParaRPr lang="en-GB" sz="3100" dirty="0"/>
          </a:p>
          <a:p>
            <a:r>
              <a:rPr lang="en-GB" sz="3100" dirty="0"/>
              <a:t>In situ melanoma/lentigo </a:t>
            </a:r>
            <a:r>
              <a:rPr lang="en-GB" sz="3100" dirty="0" err="1"/>
              <a:t>maligna</a:t>
            </a:r>
            <a:r>
              <a:rPr lang="en-GB" sz="3100" dirty="0"/>
              <a:t>; newly presented high risk site BCC and SCC with clear margins; high-grade dysplastic naevi; </a:t>
            </a:r>
          </a:p>
          <a:p>
            <a:pPr marL="0" indent="0">
              <a:buNone/>
            </a:pPr>
            <a:br>
              <a:rPr lang="en-GB" sz="3100" dirty="0"/>
            </a:br>
            <a:endParaRPr lang="en-GB" sz="3100" dirty="0"/>
          </a:p>
          <a:p>
            <a:endParaRPr lang="en-GB" dirty="0"/>
          </a:p>
        </p:txBody>
      </p:sp>
    </p:spTree>
    <p:extLst>
      <p:ext uri="{BB962C8B-B14F-4D97-AF65-F5344CB8AC3E}">
        <p14:creationId xmlns:p14="http://schemas.microsoft.com/office/powerpoint/2010/main" val="2816021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449BF-4C2C-F48D-A544-991FE0A74A6F}"/>
              </a:ext>
            </a:extLst>
          </p:cNvPr>
          <p:cNvSpPr>
            <a:spLocks noGrp="1"/>
          </p:cNvSpPr>
          <p:nvPr>
            <p:ph type="title"/>
          </p:nvPr>
        </p:nvSpPr>
        <p:spPr>
          <a:xfrm>
            <a:off x="838200" y="107006"/>
            <a:ext cx="10515600" cy="574032"/>
          </a:xfrm>
        </p:spPr>
        <p:txBody>
          <a:bodyPr>
            <a:normAutofit fontScale="90000"/>
          </a:bodyPr>
          <a:lstStyle/>
          <a:p>
            <a:r>
              <a:rPr lang="en-GB" dirty="0"/>
              <a:t>Mandatory case discussion cont..</a:t>
            </a:r>
          </a:p>
        </p:txBody>
      </p:sp>
      <p:sp>
        <p:nvSpPr>
          <p:cNvPr id="3" name="Content Placeholder 2">
            <a:extLst>
              <a:ext uri="{FF2B5EF4-FFF2-40B4-BE49-F238E27FC236}">
                <a16:creationId xmlns:a16="http://schemas.microsoft.com/office/drawing/2014/main" id="{445DA07D-19EF-A208-0CAE-35D138A4D00B}"/>
              </a:ext>
            </a:extLst>
          </p:cNvPr>
          <p:cNvSpPr>
            <a:spLocks noGrp="1"/>
          </p:cNvSpPr>
          <p:nvPr>
            <p:ph idx="1"/>
          </p:nvPr>
        </p:nvSpPr>
        <p:spPr>
          <a:xfrm>
            <a:off x="838200" y="681038"/>
            <a:ext cx="10515600" cy="5495925"/>
          </a:xfrm>
        </p:spPr>
        <p:txBody>
          <a:bodyPr>
            <a:normAutofit fontScale="92500" lnSpcReduction="10000"/>
          </a:bodyPr>
          <a:lstStyle/>
          <a:p>
            <a:r>
              <a:rPr lang="en-GB" dirty="0"/>
              <a:t>Please see full guidance for mandatory case discussions on page 17:</a:t>
            </a:r>
          </a:p>
          <a:p>
            <a:endParaRPr lang="en-GB" dirty="0"/>
          </a:p>
          <a:p>
            <a:r>
              <a:rPr lang="en-GB" dirty="0">
                <a:hlinkClick r:id="rId2"/>
              </a:rPr>
              <a:t>DRAFT-Skin-Cancer-Service-Guidance-and-Standards-2024-Public-Consultation.pdf</a:t>
            </a:r>
            <a:endParaRPr lang="en-GB" dirty="0"/>
          </a:p>
          <a:p>
            <a:endParaRPr lang="en-GB" dirty="0"/>
          </a:p>
          <a:p>
            <a:r>
              <a:rPr lang="en-GB" dirty="0"/>
              <a:t>The MDT should agree and record individual patient treatment plans on a digital platform and in the patient’s electronic record. The record should include:</a:t>
            </a:r>
          </a:p>
          <a:p>
            <a:r>
              <a:rPr lang="en-GB" dirty="0"/>
              <a:t>Identity of patients discussed</a:t>
            </a:r>
          </a:p>
          <a:p>
            <a:r>
              <a:rPr lang="en-GB" dirty="0"/>
              <a:t>Multidisciplinary treatment planning options (i.e. to which modality(s) of treatment - surgery, radiotherapy, systemic anticancer treatment, immunotherapy or supportive care or combinations of the same, that are to be referred for consideration);confirmation that the holistic needs have been taken into account.</a:t>
            </a:r>
          </a:p>
        </p:txBody>
      </p:sp>
    </p:spTree>
    <p:extLst>
      <p:ext uri="{BB962C8B-B14F-4D97-AF65-F5344CB8AC3E}">
        <p14:creationId xmlns:p14="http://schemas.microsoft.com/office/powerpoint/2010/main" val="2439590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804B6-1CAE-7055-5B1B-FCA95E1645AA}"/>
              </a:ext>
            </a:extLst>
          </p:cNvPr>
          <p:cNvSpPr>
            <a:spLocks noGrp="1"/>
          </p:cNvSpPr>
          <p:nvPr>
            <p:ph type="title"/>
          </p:nvPr>
        </p:nvSpPr>
        <p:spPr/>
        <p:txBody>
          <a:bodyPr/>
          <a:lstStyle/>
          <a:p>
            <a:r>
              <a:rPr lang="en-GB" dirty="0"/>
              <a:t>Mandatory cases continued:</a:t>
            </a:r>
          </a:p>
        </p:txBody>
      </p:sp>
      <p:sp>
        <p:nvSpPr>
          <p:cNvPr id="3" name="Content Placeholder 2">
            <a:extLst>
              <a:ext uri="{FF2B5EF4-FFF2-40B4-BE49-F238E27FC236}">
                <a16:creationId xmlns:a16="http://schemas.microsoft.com/office/drawing/2014/main" id="{8B148BC8-22BA-22A6-25A4-C6E4A7EA00DC}"/>
              </a:ext>
            </a:extLst>
          </p:cNvPr>
          <p:cNvSpPr>
            <a:spLocks noGrp="1"/>
          </p:cNvSpPr>
          <p:nvPr>
            <p:ph idx="1"/>
          </p:nvPr>
        </p:nvSpPr>
        <p:spPr/>
        <p:txBody>
          <a:bodyPr/>
          <a:lstStyle/>
          <a:p>
            <a:r>
              <a:rPr lang="en-GB" dirty="0"/>
              <a:t>There should be an operational policy in which all new patients specified as level 4, 5 and 6 care should be reviewed by the MDT for discussion of their initial treatment plan </a:t>
            </a:r>
          </a:p>
          <a:p>
            <a:r>
              <a:rPr lang="en-GB" dirty="0"/>
              <a:t>The policy should specify that the results of patient holistic needs should be taken into account in the decision making</a:t>
            </a:r>
          </a:p>
          <a:p>
            <a:r>
              <a:rPr lang="en-GB" dirty="0"/>
              <a:t>Significant changes to the MDT recommendations and the reasons for this should be fed back to the MDT.</a:t>
            </a:r>
          </a:p>
        </p:txBody>
      </p:sp>
    </p:spTree>
    <p:extLst>
      <p:ext uri="{BB962C8B-B14F-4D97-AF65-F5344CB8AC3E}">
        <p14:creationId xmlns:p14="http://schemas.microsoft.com/office/powerpoint/2010/main" val="36615414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568</TotalTime>
  <Words>2230</Words>
  <Application>Microsoft Office PowerPoint</Application>
  <PresentationFormat>Widescreen</PresentationFormat>
  <Paragraphs>153</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Aptos</vt:lpstr>
      <vt:lpstr>Aptos Display</vt:lpstr>
      <vt:lpstr>Arial</vt:lpstr>
      <vt:lpstr>Office Theme</vt:lpstr>
      <vt:lpstr>Draft Service Guidance and Standards for Skin Cancer: Essential Criteria</vt:lpstr>
      <vt:lpstr>Cancer Organisational Infrastructure</vt:lpstr>
      <vt:lpstr>Skin Cancer MDTs: Core Members as a minimum</vt:lpstr>
      <vt:lpstr>SSMDT and MMDT additional minimum core members</vt:lpstr>
      <vt:lpstr>LSMDT and SSMDT extended members</vt:lpstr>
      <vt:lpstr>MDT Continued</vt:lpstr>
      <vt:lpstr>Mandatory Case Discussions</vt:lpstr>
      <vt:lpstr>Mandatory case discussion cont..</vt:lpstr>
      <vt:lpstr>Mandatory cases continued:</vt:lpstr>
      <vt:lpstr>Referral and Patient Assessment</vt:lpstr>
      <vt:lpstr>Patient information</vt:lpstr>
      <vt:lpstr>Consent</vt:lpstr>
      <vt:lpstr>Clinical Management and Monitoring</vt:lpstr>
      <vt:lpstr>Clinical Management and Monitoring continued</vt:lpstr>
      <vt:lpstr>Follow up and discharge protocol</vt:lpstr>
      <vt:lpstr>Governance and audit</vt:lpstr>
      <vt:lpstr>Clinical Governance</vt:lpstr>
      <vt:lpstr>Staff, training and education</vt:lpstr>
      <vt:lpstr>Staff training and education continued</vt:lpstr>
      <vt:lpstr>Equipment and Facilities</vt:lpstr>
      <vt:lpstr>Equipment and Facilities continued</vt:lpstr>
      <vt:lpstr>Equipment and Facilities continued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Helen Dunderdale</dc:creator>
  <cp:lastModifiedBy>Helen Dunderdale</cp:lastModifiedBy>
  <cp:revision>10</cp:revision>
  <dcterms:created xsi:type="dcterms:W3CDTF">2024-11-08T11:13:51Z</dcterms:created>
  <dcterms:modified xsi:type="dcterms:W3CDTF">2024-11-12T15:54:12Z</dcterms:modified>
</cp:coreProperties>
</file>