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6" r:id="rId38"/>
    <p:sldId id="297" r:id="rId39"/>
    <p:sldId id="298" r:id="rId40"/>
    <p:sldId id="299" r:id="rId41"/>
    <p:sldId id="300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5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Good evening all and thank you Hedi and Jamie for the kind invitation to speak. </a:t>
            </a:r>
          </a:p>
          <a:p>
            <a:r>
              <a:t>Today I will be discussing the endovascular options we have to offer in the treatment of HCC.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6" name="Shape 2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can endovascular methods augment our ablation practice?</a:t>
            </a:r>
          </a:p>
          <a:p>
            <a:r>
              <a:t>Not a new technique - first described for diagnostic imaging by the MD Anderson group in the 70s</a:t>
            </a:r>
          </a:p>
          <a:p>
            <a:r>
              <a:t>Repurposed for ablation by the Amsterdam group in the late 2010s. </a:t>
            </a:r>
          </a:p>
          <a:p>
            <a:r>
              <a:t>Key part of the COLLISION trial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standard of care in the Netherlands who are at the forefront of ablation practice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are bound to see CT-angio suites becoming the norm in well established interventional oncology units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Widely practiced in most institutions treating HCC despite not being formally included in BCLC guidelines</a:t>
            </a:r>
          </a:p>
          <a:p>
            <a:r>
              <a:t>Wealth of data correlating safety margins with recurrence - TACE expands the ablation margin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Wealth of data correlating safety margins with recurrence - TACE expands the ablation margin</a:t>
            </a:r>
          </a:p>
          <a:p>
            <a:r>
              <a:t>Rationale: expand ablation zone by minimising heat sink effect. Lipiodol stains the tumour improving visibility during ablation</a:t>
            </a:r>
          </a:p>
          <a:p>
            <a:r>
              <a:t>Is commonly performed despite not being formally included in BCLC guidelines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hape 2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Brachytherapy</a:t>
            </a:r>
          </a:p>
          <a:p>
            <a:r>
              <a:t>Y90 is a pure Beta emitter</a:t>
            </a:r>
          </a:p>
          <a:p>
            <a:r>
              <a:t>Half life 64.2 hours - majority of energy is deposited within 3 weeks</a:t>
            </a:r>
          </a:p>
          <a:p>
            <a:r>
              <a:t>Mean tissue penetration of 2.4mm - 90% deposited within 5mm.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4" name="Shape 3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SIRT had a shaky start </a:t>
            </a:r>
          </a:p>
          <a:p>
            <a:r>
              <a:t>Of course Sorafenib is no longer standard of care with Atezolizumab/Bevacizumab</a:t>
            </a:r>
          </a:p>
          <a:p>
            <a:r>
              <a:t>SORAMIC and SIRFLOX-  combination therapy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Higher dose correlates with higher rates of complete pathological necrosis</a:t>
            </a:r>
          </a:p>
          <a:p>
            <a:r>
              <a:t>Personalised dosimetry is now standard of care across all SIRT sites</a:t>
            </a:r>
          </a:p>
          <a:p>
            <a:r>
              <a:t>An update to Dosisphere was published this year showing sustained response in OS at 5 years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else has changed, other than dosimetry?</a:t>
            </a:r>
          </a:p>
          <a:p>
            <a:r>
              <a:t>Radiation segmentectomy - now in the realms of curative SIRT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Radiation segmentectomy - now in the realms of curative SIRT</a:t>
            </a:r>
          </a:p>
          <a:p>
            <a:r>
              <a:t>Lobectomy - increase the number of patients who can undergo curative resection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I’ll be covering TACE, how endovascular techniques can augment our ablation practice and finally touch on SIRT.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Radiation segmentectomy - now in the realms of curative SIRT</a:t>
            </a:r>
          </a:p>
          <a:p>
            <a:r>
              <a:t>Lobectomy - increase the number of patients who can undergo curative resection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Radiation segmentectomy - now in the realms of curative SIRT</a:t>
            </a:r>
          </a:p>
          <a:p>
            <a:r>
              <a:t>Lobectomy - increase the number of patients who can undergo curative resection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5" name="Shape 3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Radiation segmentectomy - now in the realms of curative SIRT</a:t>
            </a:r>
          </a:p>
          <a:p>
            <a:r>
              <a:t>Lobectomy - increase the number of patients who can undergo curative resection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Shape 3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SIRT previously used in England through compassionate schemes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Cavitation, reduction in size and devascularisation</a:t>
            </a:r>
          </a:p>
          <a:p>
            <a:r>
              <a:t>The best response is seen after 6 months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3" name="Shape 3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0" name="Shape 3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Personalised dosimetry, along with maturation of treatment strategies has revolutionised SIRT, and we are likely to see more of in the coming years.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4" name="Shape 3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And finally my thanks go to every member of the team in IR, nuclear medicine and medical physics. </a:t>
            </a:r>
          </a:p>
          <a:p>
            <a:r>
              <a:t>SIRT has many moving parts and would not be possible without every single individual. Thank you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We’re all mostly familiar with TACE. It’s been around since the 1970’s. It involves placement of a catheter inside a hepatic artery branch supplying a tumour and injecting an embolic agent, with the intention to starve the tumour of it’s blood supply and cause pathological necrosis.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 Bland embolisation can be performed when chemotherapy may be contraindicated. </a:t>
            </a:r>
          </a:p>
          <a:p>
            <a:r>
              <a:t>- A few centres choose to perform bland embolisation as a primary form of embolisation, citing the ischaemic effect of the embolisation as the primary cause of pathological necrosis. </a:t>
            </a:r>
          </a:p>
          <a:p>
            <a:r>
              <a:t>- That being said the weight of evidence remains behind cTACE and DEB TACE.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 which is better?There was a shift to DEB TACE following PRECISION V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have seen an improvement in outcomes and OS over the years, which probably in part explained by better patient selection.</a:t>
            </a:r>
          </a:p>
          <a:p>
            <a:endParaRPr/>
          </a:p>
          <a:p>
            <a:r>
              <a:t>BCLC is spectrum of disease including low volume unilobar disease all the way to large volume Bilobar disease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That being said historically outcomes have been variable because of the lack of standardisation of the technique.</a:t>
            </a:r>
          </a:p>
          <a:p>
            <a:endParaRPr/>
          </a:p>
          <a:p>
            <a:r>
              <a:t>Set of technical recommendations which act as a framework for practice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</a:pPr>
            <a:r>
              <a:t>Balloon occlusion microcatheter</a:t>
            </a:r>
          </a:p>
          <a:p>
            <a:pPr marL="228600" indent="-228600">
              <a:buSzPct val="100000"/>
              <a:buChar char="•"/>
            </a:pPr>
            <a:r>
              <a:t>Pressure gradient which redirects surrounding flow into the tumour - concentrating the embolic agent, minimising non target embolisation</a:t>
            </a:r>
          </a:p>
          <a:p>
            <a:pPr marL="228600" indent="-228600">
              <a:buSzPct val="100000"/>
              <a:buChar char="•"/>
            </a:pPr>
            <a:r>
              <a:t>We have data from our European colleagues showing B-TACE outperforms standard TACE and may represent the next generation of therapy</a:t>
            </a:r>
          </a:p>
          <a:p>
            <a:pPr marL="228600" indent="-228600">
              <a:buSzPct val="100000"/>
              <a:buChar char="•"/>
            </a:pPr>
            <a:r>
              <a:t>One centre in the UK, small numbers 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Resorbed within 2 hours </a:t>
            </a:r>
          </a:p>
          <a:p>
            <a:r>
              <a:t>Poorer liver function and patients with portal vein thrombosis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932781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647700" y="4953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457644" y="-138499"/>
            <a:ext cx="13504629" cy="90030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ndovascular management of hepatocellular carcinoma"/>
          <p:cNvSpPr txBox="1">
            <a:spLocks noGrp="1"/>
          </p:cNvSpPr>
          <p:nvPr>
            <p:ph type="ctrTitle"/>
          </p:nvPr>
        </p:nvSpPr>
        <p:spPr>
          <a:xfrm>
            <a:off x="1072768" y="5660341"/>
            <a:ext cx="10859264" cy="1532856"/>
          </a:xfrm>
          <a:prstGeom prst="rect">
            <a:avLst/>
          </a:prstGeom>
        </p:spPr>
        <p:txBody>
          <a:bodyPr/>
          <a:lstStyle>
            <a:lvl1pPr defTabSz="327152">
              <a:defRPr sz="4480" b="1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Endovascular management of hepatocellular carcinoma</a:t>
            </a:r>
          </a:p>
        </p:txBody>
      </p:sp>
      <p:sp>
        <p:nvSpPr>
          <p:cNvPr id="120" name="Rectangle"/>
          <p:cNvSpPr/>
          <p:nvPr/>
        </p:nvSpPr>
        <p:spPr>
          <a:xfrm>
            <a:off x="4621003" y="4447544"/>
            <a:ext cx="3612142" cy="5958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21" name="Michael Bonnici-Mallia…"/>
          <p:cNvSpPr txBox="1"/>
          <p:nvPr/>
        </p:nvSpPr>
        <p:spPr>
          <a:xfrm>
            <a:off x="2723214" y="6679720"/>
            <a:ext cx="7558372" cy="2926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pPr>
              <a:defRPr sz="3000" b="1">
                <a:latin typeface="Didot"/>
                <a:ea typeface="Didot"/>
                <a:cs typeface="Didot"/>
                <a:sym typeface="Didot"/>
              </a:defRPr>
            </a:pPr>
            <a:r>
              <a:t> Michael Bonnici-Mallia</a:t>
            </a:r>
          </a:p>
          <a:p>
            <a:pPr>
              <a:defRPr sz="2700" b="1">
                <a:latin typeface="Didot"/>
                <a:ea typeface="Didot"/>
                <a:cs typeface="Didot"/>
                <a:sym typeface="Didot"/>
              </a:defRPr>
            </a:pPr>
            <a:r>
              <a:t>Consultant Interventional Radiologist</a:t>
            </a:r>
          </a:p>
          <a:p>
            <a:pPr>
              <a:defRPr sz="3000" b="1">
                <a:latin typeface="Didot"/>
                <a:ea typeface="Didot"/>
                <a:cs typeface="Didot"/>
                <a:sym typeface="Dido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ACE: Cone Beam CT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TACE: Cone Beam CT</a:t>
            </a:r>
          </a:p>
        </p:txBody>
      </p:sp>
      <p:sp>
        <p:nvSpPr>
          <p:cNvPr id="191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5129" y="1467992"/>
            <a:ext cx="12234542" cy="8053739"/>
          </a:xfrm>
          <a:prstGeom prst="rect">
            <a:avLst/>
          </a:prstGeom>
        </p:spPr>
        <p:txBody>
          <a:bodyPr/>
          <a:lstStyle/>
          <a:p>
            <a:pPr marL="426719" lvl="4" indent="-426719" defTabSz="355600">
              <a:spcBef>
                <a:spcPts val="0"/>
              </a:spcBef>
              <a:buFont typeface="Menlo Regular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571500" lvl="4" indent="-114300" defTabSz="457200">
              <a:spcBef>
                <a:spcPts val="0"/>
              </a:spcBef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193" name="Screenshot 2024-02-29 at 08.07.45.png" descr="Screenshot 2024-02-29 at 08.07.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243" y="2484130"/>
            <a:ext cx="7512002" cy="3711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Screenshot 2024-02-29 at 08.08.16.png" descr="Screenshot 2024-02-29 at 08.08.16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89237" y="7414752"/>
            <a:ext cx="12107917" cy="169226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animBg="1" advAuto="0"/>
      <p:bldP spid="194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ACE: Cone Beam CT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TACE: Cone Beam CT</a:t>
            </a:r>
          </a:p>
        </p:txBody>
      </p:sp>
      <p:sp>
        <p:nvSpPr>
          <p:cNvPr id="197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5129" y="1467992"/>
            <a:ext cx="12234542" cy="8053739"/>
          </a:xfrm>
          <a:prstGeom prst="rect">
            <a:avLst/>
          </a:prstGeom>
        </p:spPr>
        <p:txBody>
          <a:bodyPr/>
          <a:lstStyle/>
          <a:p>
            <a:pPr marL="426719" lvl="4" indent="-426719" defTabSz="355600">
              <a:spcBef>
                <a:spcPts val="0"/>
              </a:spcBef>
              <a:buFont typeface="Menlo Regular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571500" lvl="4" indent="-114300" defTabSz="457200">
              <a:spcBef>
                <a:spcPts val="0"/>
              </a:spcBef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198" name="Screenshot 2024-11-22 at 11.08.09.png" descr="Screenshot 2024-11-22 at 11.08.09.png"/>
          <p:cNvPicPr>
            <a:picLocks noChangeAspect="1"/>
          </p:cNvPicPr>
          <p:nvPr/>
        </p:nvPicPr>
        <p:blipFill>
          <a:blip r:embed="rId2"/>
          <a:srcRect l="2659" t="4056" b="2567"/>
          <a:stretch>
            <a:fillRect/>
          </a:stretch>
        </p:blipFill>
        <p:spPr>
          <a:xfrm>
            <a:off x="224035" y="2185965"/>
            <a:ext cx="12556769" cy="622127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Courtesy of Dr P Littler, Newcastle"/>
          <p:cNvSpPr txBox="1"/>
          <p:nvPr/>
        </p:nvSpPr>
        <p:spPr>
          <a:xfrm>
            <a:off x="5855196" y="8917233"/>
            <a:ext cx="688979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3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Courtesy of Dr P Littler, Newcastle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ACE: Embolisation Guidance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426466">
              <a:defRPr sz="584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TACE: Embolisation Guidance</a:t>
            </a:r>
          </a:p>
        </p:txBody>
      </p:sp>
      <p:sp>
        <p:nvSpPr>
          <p:cNvPr id="202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5129" y="1467992"/>
            <a:ext cx="12234542" cy="8053739"/>
          </a:xfrm>
          <a:prstGeom prst="rect">
            <a:avLst/>
          </a:prstGeom>
        </p:spPr>
        <p:txBody>
          <a:bodyPr/>
          <a:lstStyle/>
          <a:p>
            <a:pPr marL="426719" lvl="4" indent="-426719" defTabSz="355600">
              <a:spcBef>
                <a:spcPts val="0"/>
              </a:spcBef>
              <a:buFont typeface="Menlo Regular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571500" lvl="4" indent="-114300" defTabSz="457200">
              <a:spcBef>
                <a:spcPts val="0"/>
              </a:spcBef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03" name="IMG_1846.jpeg" descr="IMG_1846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84192" y="2117462"/>
            <a:ext cx="12061816" cy="67420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ACE: Embolisation Guidance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426466">
              <a:defRPr sz="584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TACE: Embolisation Guidance</a:t>
            </a:r>
          </a:p>
        </p:txBody>
      </p:sp>
      <p:sp>
        <p:nvSpPr>
          <p:cNvPr id="206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5129" y="1467992"/>
            <a:ext cx="12234542" cy="8053739"/>
          </a:xfrm>
          <a:prstGeom prst="rect">
            <a:avLst/>
          </a:prstGeom>
        </p:spPr>
        <p:txBody>
          <a:bodyPr/>
          <a:lstStyle/>
          <a:p>
            <a:pPr marL="426719" lvl="4" indent="-426719" defTabSz="355600">
              <a:spcBef>
                <a:spcPts val="0"/>
              </a:spcBef>
              <a:buFont typeface="Menlo Regular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571500" lvl="4" indent="-114300" defTabSz="457200">
              <a:spcBef>
                <a:spcPts val="0"/>
              </a:spcBef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07" name="IMG_1844.jpeg" descr="IMG_1844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9485" y="1932565"/>
            <a:ext cx="12285830" cy="686105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ACE: Embolisation Guidance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426466">
              <a:defRPr sz="584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TACE: Embolisation Guidance</a:t>
            </a:r>
          </a:p>
        </p:txBody>
      </p:sp>
      <p:sp>
        <p:nvSpPr>
          <p:cNvPr id="210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5129" y="1467992"/>
            <a:ext cx="12234542" cy="8053739"/>
          </a:xfrm>
          <a:prstGeom prst="rect">
            <a:avLst/>
          </a:prstGeom>
        </p:spPr>
        <p:txBody>
          <a:bodyPr/>
          <a:lstStyle/>
          <a:p>
            <a:pPr marL="426719" lvl="4" indent="-426719" defTabSz="355600">
              <a:spcBef>
                <a:spcPts val="0"/>
              </a:spcBef>
              <a:buFont typeface="Menlo Regular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571500" lvl="4" indent="-114300" defTabSz="457200">
              <a:spcBef>
                <a:spcPts val="0"/>
              </a:spcBef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211" name="IMG_1849.jpeg" descr="IMG_1849.jpe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6988" y="2007028"/>
            <a:ext cx="12536224" cy="696296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creenshot 2024-02-29 at 08.44.09.png" descr="Screenshot 2024-02-29 at 08.44.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966" y="1434808"/>
            <a:ext cx="6701319" cy="3811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Screenshot 2024-02-29 at 08.42.25.png" descr="Screenshot 2024-02-29 at 08.42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761" y="4329995"/>
            <a:ext cx="5639266" cy="498858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TACE: Embolisation Guidance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426466">
              <a:defRPr sz="584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TACE: Embolisation Guidance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ACE: Balloon TACE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TACE: Balloon TACE </a:t>
            </a:r>
          </a:p>
        </p:txBody>
      </p:sp>
      <p:pic>
        <p:nvPicPr>
          <p:cNvPr id="218" name="Occlusafe logoTM.jpg" descr="Occlusafe logoT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02" y="1770820"/>
            <a:ext cx="4343751" cy="1136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occlusafe-product-image.png" descr="occlusafe-product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31" y="2334689"/>
            <a:ext cx="4777871" cy="3583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Screenshot 2024-02-29 at 09.43.11.png" descr="Screenshot 2024-02-29 at 09.43.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661" y="2496776"/>
            <a:ext cx="7515732" cy="2377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WJH-10-485-g001.jpg" descr="WJH-10-485-g0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35" y="5415750"/>
            <a:ext cx="12383130" cy="4013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SM-TACE: Drug-Eluting Starch Microspheres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274574">
              <a:defRPr sz="375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DSM-TACE: Drug-Eluting Starch Microspheres</a:t>
            </a:r>
          </a:p>
        </p:txBody>
      </p:sp>
      <p:pic>
        <p:nvPicPr>
          <p:cNvPr id="226" name="section-header.png" descr="section-head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17" y="2113626"/>
            <a:ext cx="6013870" cy="1525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bullet-box.png" descr="bullet-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41" y="3645038"/>
            <a:ext cx="5948622" cy="5230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Screenshot 2024-02-29 at 09.23.18.png" descr="Screenshot 2024-02-29 at 09.23.1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786" y="4439266"/>
            <a:ext cx="5948622" cy="1860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logo_is.png" descr="logo_i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720" y="3671015"/>
            <a:ext cx="5844197" cy="6340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electiveRightAngio.jpg" descr="SelectiveRightAngio.jpg"/>
          <p:cNvPicPr>
            <a:picLocks noChangeAspect="1"/>
          </p:cNvPicPr>
          <p:nvPr/>
        </p:nvPicPr>
        <p:blipFill>
          <a:blip r:embed="rId3"/>
          <a:srcRect l="13630" t="25856" r="19972" b="22584"/>
          <a:stretch>
            <a:fillRect/>
          </a:stretch>
        </p:blipFill>
        <p:spPr>
          <a:xfrm>
            <a:off x="1850436" y="1654564"/>
            <a:ext cx="9646335" cy="749073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Ablation: Transcatheter CT Hepatic Angiography"/>
          <p:cNvSpPr txBox="1"/>
          <p:nvPr/>
        </p:nvSpPr>
        <p:spPr>
          <a:xfrm>
            <a:off x="1282761" y="265070"/>
            <a:ext cx="10439278" cy="1227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268731">
              <a:defRPr sz="368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Ablation: Transcatheter CT Hepatic Angiography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creenshot 2024-11-21 at 11.08.07.png" descr="Screenshot 2024-11-21 at 11.08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333" y="1829259"/>
            <a:ext cx="9260026" cy="3592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Screenshot 2024-11-21 at 11.16.01.png" descr="Screenshot 2024-11-21 at 11.16.01.png"/>
          <p:cNvPicPr>
            <a:picLocks noChangeAspect="1"/>
          </p:cNvPicPr>
          <p:nvPr/>
        </p:nvPicPr>
        <p:blipFill>
          <a:blip r:embed="rId4"/>
          <a:srcRect b="22845"/>
          <a:stretch>
            <a:fillRect/>
          </a:stretch>
        </p:blipFill>
        <p:spPr>
          <a:xfrm>
            <a:off x="1654113" y="1471466"/>
            <a:ext cx="9440532" cy="7779493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Ablation: Transcatheter CT Hepatic Angiography"/>
          <p:cNvSpPr txBox="1"/>
          <p:nvPr/>
        </p:nvSpPr>
        <p:spPr>
          <a:xfrm>
            <a:off x="1282761" y="265070"/>
            <a:ext cx="10439278" cy="1227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268731">
              <a:defRPr sz="368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Ablation: Transcatheter CT Hepatic Angiography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Introduction"/>
          <p:cNvSpPr txBox="1">
            <a:spLocks noGrp="1"/>
          </p:cNvSpPr>
          <p:nvPr>
            <p:ph type="title"/>
          </p:nvPr>
        </p:nvSpPr>
        <p:spPr>
          <a:xfrm>
            <a:off x="486073" y="719583"/>
            <a:ext cx="12032654" cy="1227834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Introduction</a:t>
            </a:r>
          </a:p>
        </p:txBody>
      </p:sp>
      <p:sp>
        <p:nvSpPr>
          <p:cNvPr id="129" name="Transarterial chemoembolisation (TACE)…"/>
          <p:cNvSpPr txBox="1">
            <a:spLocks noGrp="1"/>
          </p:cNvSpPr>
          <p:nvPr>
            <p:ph type="body" idx="1"/>
          </p:nvPr>
        </p:nvSpPr>
        <p:spPr>
          <a:xfrm>
            <a:off x="385129" y="2892313"/>
            <a:ext cx="12234542" cy="5377506"/>
          </a:xfrm>
          <a:prstGeom prst="rect">
            <a:avLst/>
          </a:prstGeom>
        </p:spPr>
        <p:txBody>
          <a:bodyPr/>
          <a:lstStyle/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Transarterial chemoembolisation (TACE)</a:t>
            </a:r>
          </a:p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Augmentation of Ablation</a:t>
            </a:r>
          </a:p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Selective Internal Radiation Therapy (SIRT)</a:t>
            </a:r>
          </a:p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AT_IR-Hybrid-Suites_nexaris-Angio-CT_image_Overview-1_System_4_3_1800000004384021.jpg.jpeg" descr="AT_IR-Hybrid-Suites_nexaris-Angio-CT_image_Overview-1_System_4_3_1800000004384021.jpg.jpeg"/>
          <p:cNvPicPr>
            <a:picLocks noChangeAspect="1"/>
          </p:cNvPicPr>
          <p:nvPr/>
        </p:nvPicPr>
        <p:blipFill>
          <a:blip r:embed="rId3"/>
          <a:srcRect l="7347" b="15209"/>
          <a:stretch>
            <a:fillRect/>
          </a:stretch>
        </p:blipFill>
        <p:spPr>
          <a:xfrm>
            <a:off x="2136774" y="1619915"/>
            <a:ext cx="8731071" cy="599269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Ablation: Transcatheter CT Hepatic Angiography"/>
          <p:cNvSpPr txBox="1"/>
          <p:nvPr/>
        </p:nvSpPr>
        <p:spPr>
          <a:xfrm>
            <a:off x="1282761" y="265070"/>
            <a:ext cx="10439278" cy="1227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268731">
              <a:defRPr sz="368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Ablation: Transcatheter CT Hepatic Angiography</a:t>
            </a:r>
          </a:p>
        </p:txBody>
      </p:sp>
      <p:sp>
        <p:nvSpPr>
          <p:cNvPr id="246" name="Complex workflow…"/>
          <p:cNvSpPr txBox="1">
            <a:spLocks noGrp="1"/>
          </p:cNvSpPr>
          <p:nvPr>
            <p:ph type="body" sz="quarter" idx="1"/>
          </p:nvPr>
        </p:nvSpPr>
        <p:spPr>
          <a:xfrm>
            <a:off x="1123670" y="7441465"/>
            <a:ext cx="10757460" cy="1679020"/>
          </a:xfrm>
          <a:prstGeom prst="rect">
            <a:avLst/>
          </a:prstGeom>
        </p:spPr>
        <p:txBody>
          <a:bodyPr/>
          <a:lstStyle/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Complex workflow</a:t>
            </a:r>
          </a:p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Need for specialty equipment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1" build="p" bldLvl="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ombination therapy: TACE &amp; Ablation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327152">
              <a:defRPr sz="448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Combination therapy: TACE &amp; Ablation</a:t>
            </a:r>
          </a:p>
        </p:txBody>
      </p:sp>
      <p:pic>
        <p:nvPicPr>
          <p:cNvPr id="251" name="Screenshot 2024-11-21 at 16.40.18.png" descr="Screenshot 2024-11-21 at 16.40.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788" y="1579368"/>
            <a:ext cx="5866326" cy="438550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Voizard et al. Insights into Imaging (2019)"/>
          <p:cNvSpPr txBox="1"/>
          <p:nvPr/>
        </p:nvSpPr>
        <p:spPr>
          <a:xfrm>
            <a:off x="6535072" y="5936240"/>
            <a:ext cx="688979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/>
            </a:pPr>
            <a:r>
              <a:t>Voizard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et al.</a:t>
            </a:r>
            <a:r>
              <a:t>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Insights into Imaging </a:t>
            </a:r>
            <a:r>
              <a:t>(2019)</a:t>
            </a:r>
          </a:p>
        </p:txBody>
      </p:sp>
      <p:pic>
        <p:nvPicPr>
          <p:cNvPr id="253" name="Screenshot 2024-11-21 at 16.39.43.png" descr="Screenshot 2024-11-21 at 16.39.4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58" y="1607503"/>
            <a:ext cx="5866326" cy="4329236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Rationale:…"/>
          <p:cNvSpPr txBox="1">
            <a:spLocks noGrp="1"/>
          </p:cNvSpPr>
          <p:nvPr>
            <p:ph type="body" sz="half" idx="1"/>
          </p:nvPr>
        </p:nvSpPr>
        <p:spPr>
          <a:xfrm>
            <a:off x="626838" y="6193593"/>
            <a:ext cx="12188712" cy="3326514"/>
          </a:xfrm>
          <a:prstGeom prst="rect">
            <a:avLst/>
          </a:prstGeom>
        </p:spPr>
        <p:txBody>
          <a:bodyPr/>
          <a:lstStyle/>
          <a:p>
            <a:pPr marL="0" lvl="4" indent="914400" defTabSz="355600">
              <a:spcBef>
                <a:spcPts val="0"/>
              </a:spcBef>
              <a:buSzTx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Rationale: </a:t>
            </a:r>
          </a:p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070434" lvl="4" indent="-292434" defTabSz="355600">
              <a:spcBef>
                <a:spcPts val="0"/>
              </a:spcBef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Pre-ablation TACE expands ablation zone by minimising heat sink effect. </a:t>
            </a:r>
          </a:p>
          <a:p>
            <a:pPr marL="2070434" lvl="4" indent="-292434" defTabSz="355600">
              <a:spcBef>
                <a:spcPts val="0"/>
              </a:spcBef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Lipiodol tumour staining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1" build="p" bldLvl="5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ombination therapy: TACE &amp; Ablation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327152">
              <a:defRPr sz="448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Combination therapy: TACE &amp; Ablation</a:t>
            </a:r>
          </a:p>
        </p:txBody>
      </p:sp>
      <p:pic>
        <p:nvPicPr>
          <p:cNvPr id="259" name="IMG_1850.jpeg" descr="IMG_185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4" y="1452034"/>
            <a:ext cx="12293652" cy="3241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Screenshot 2024-02-29 at 07.34.37.png" descr="Screenshot 2024-02-29 at 07.34.3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933" y="4899544"/>
            <a:ext cx="9736934" cy="4405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6" name="Screenshot 2024-02-29 at 08.00.46.png" descr="Screenshot 2024-02-29 at 08.00.4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38" y="-57150"/>
            <a:ext cx="12338125" cy="986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creenshot 2024-02-29 at 11.28.13.png" descr="Screenshot 2024-02-29 at 11.28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33" y="2242924"/>
            <a:ext cx="11830734" cy="7466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850.jpeg" descr="IMG_1850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370554" y="17612"/>
            <a:ext cx="8276392" cy="2154121"/>
          </a:xfrm>
          <a:prstGeom prst="rect">
            <a:avLst/>
          </a:prstGeom>
        </p:spPr>
      </p:pic>
      <p:sp>
        <p:nvSpPr>
          <p:cNvPr id="270" name="Rectangle"/>
          <p:cNvSpPr/>
          <p:nvPr/>
        </p:nvSpPr>
        <p:spPr>
          <a:xfrm>
            <a:off x="3223991" y="2713428"/>
            <a:ext cx="1964920" cy="396038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71" name="Rectangle"/>
          <p:cNvSpPr/>
          <p:nvPr/>
        </p:nvSpPr>
        <p:spPr>
          <a:xfrm>
            <a:off x="705999" y="6761374"/>
            <a:ext cx="11592802" cy="1320877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72" name="Rectangle"/>
          <p:cNvSpPr/>
          <p:nvPr/>
        </p:nvSpPr>
        <p:spPr>
          <a:xfrm>
            <a:off x="7808125" y="2713428"/>
            <a:ext cx="1964921" cy="396038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73" name="Rectangle"/>
          <p:cNvSpPr/>
          <p:nvPr/>
        </p:nvSpPr>
        <p:spPr>
          <a:xfrm>
            <a:off x="9959513" y="2713428"/>
            <a:ext cx="2290749" cy="396038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creenshot 2024-11-20 at 21.26.28.png" descr="Screenshot 2024-11-20 at 21.26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384" y="1951645"/>
            <a:ext cx="9104032" cy="3383584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Combination therapy: TACE &amp; Ablation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327152">
              <a:defRPr sz="448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Combination therapy: TACE &amp; Ablation</a:t>
            </a:r>
          </a:p>
        </p:txBody>
      </p:sp>
      <p:sp>
        <p:nvSpPr>
          <p:cNvPr id="277" name="21 studies, 3413 patients…"/>
          <p:cNvSpPr txBox="1">
            <a:spLocks noGrp="1"/>
          </p:cNvSpPr>
          <p:nvPr>
            <p:ph type="body" sz="half" idx="1"/>
          </p:nvPr>
        </p:nvSpPr>
        <p:spPr>
          <a:xfrm>
            <a:off x="1123670" y="5793972"/>
            <a:ext cx="10757460" cy="3326513"/>
          </a:xfrm>
          <a:prstGeom prst="rect">
            <a:avLst/>
          </a:prstGeom>
        </p:spPr>
        <p:txBody>
          <a:bodyPr/>
          <a:lstStyle/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21 studies, 3413 patients</a:t>
            </a:r>
          </a:p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TACE combined with ablation better OS (p &lt;0.001) and RFS (p &lt;0.001) than TACE alone</a:t>
            </a:r>
          </a:p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92434" indent="-292434" defTabSz="355600">
              <a:spcBef>
                <a:spcPts val="0"/>
              </a:spcBef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Subgroup analysis of tumours &gt;3cm favouring combination therapy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1" build="p" bldLvl="5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elective Internal Radiation Therapy (SIRT)"/>
          <p:cNvSpPr txBox="1">
            <a:spLocks noGrp="1"/>
          </p:cNvSpPr>
          <p:nvPr>
            <p:ph type="title"/>
          </p:nvPr>
        </p:nvSpPr>
        <p:spPr>
          <a:xfrm>
            <a:off x="486073" y="209719"/>
            <a:ext cx="12032654" cy="1227833"/>
          </a:xfrm>
          <a:prstGeom prst="rect">
            <a:avLst/>
          </a:prstGeom>
        </p:spPr>
        <p:txBody>
          <a:bodyPr/>
          <a:lstStyle>
            <a:lvl1pPr defTabSz="344677">
              <a:defRPr sz="47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Selective Internal Radiation Therapy (SIRT)</a:t>
            </a:r>
          </a:p>
        </p:txBody>
      </p:sp>
      <p:sp>
        <p:nvSpPr>
          <p:cNvPr id="280" name="Intra-arterial delivery of resin/glass spheres embedded with a radioisotope (Y90/Ho166)…"/>
          <p:cNvSpPr txBox="1">
            <a:spLocks noGrp="1"/>
          </p:cNvSpPr>
          <p:nvPr>
            <p:ph type="body" sz="half" idx="1"/>
          </p:nvPr>
        </p:nvSpPr>
        <p:spPr>
          <a:xfrm>
            <a:off x="894963" y="6182504"/>
            <a:ext cx="10757461" cy="3326513"/>
          </a:xfrm>
          <a:prstGeom prst="rect">
            <a:avLst/>
          </a:prstGeom>
        </p:spPr>
        <p:txBody>
          <a:bodyPr/>
          <a:lstStyle/>
          <a:p>
            <a:pPr marL="292434" indent="-292434" defTabSz="355600">
              <a:spcBef>
                <a:spcPts val="0"/>
              </a:spcBef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Intra-arterial delivery of resin/glass spheres embedded with a radioisotope (Y90/Ho166)</a:t>
            </a:r>
          </a:p>
          <a:p>
            <a:pPr marL="292434" indent="-292434" defTabSz="355600">
              <a:spcBef>
                <a:spcPts val="0"/>
              </a:spcBef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57342" indent="-257342" defTabSz="457200">
              <a:lnSpc>
                <a:spcPct val="117999"/>
              </a:lnSpc>
              <a:spcBef>
                <a:spcPts val="0"/>
              </a:spcBef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Half life 64.2 hours</a:t>
            </a:r>
          </a:p>
          <a:p>
            <a:pPr marL="257342" indent="-257342" defTabSz="457200">
              <a:lnSpc>
                <a:spcPct val="117999"/>
              </a:lnSpc>
              <a:spcBef>
                <a:spcPts val="0"/>
              </a:spcBef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57342" indent="-257342" defTabSz="457200">
              <a:lnSpc>
                <a:spcPct val="117999"/>
              </a:lnSpc>
              <a:spcBef>
                <a:spcPts val="0"/>
              </a:spcBef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Mean tissue penetration of 2.4mm - 90% deposited within 5mm. </a:t>
            </a:r>
          </a:p>
        </p:txBody>
      </p:sp>
      <p:pic>
        <p:nvPicPr>
          <p:cNvPr id="281" name="sirtrex_1024x1024.jpg.jpeg" descr="sirtrex_1024x1024.jp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675" y="1735189"/>
            <a:ext cx="7463450" cy="4149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1" build="p" bldLvl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angle"/>
          <p:cNvSpPr txBox="1"/>
          <p:nvPr/>
        </p:nvSpPr>
        <p:spPr>
          <a:xfrm>
            <a:off x="385976" y="1449513"/>
            <a:ext cx="8053671" cy="7166677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lvl="4" algn="l" defTabSz="355600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86" name="SIRT: Protocol"/>
          <p:cNvSpPr txBox="1">
            <a:spLocks noGrp="1"/>
          </p:cNvSpPr>
          <p:nvPr>
            <p:ph type="title"/>
          </p:nvPr>
        </p:nvSpPr>
        <p:spPr>
          <a:xfrm>
            <a:off x="486073" y="209719"/>
            <a:ext cx="12032654" cy="1227833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Protocol</a:t>
            </a:r>
          </a:p>
        </p:txBody>
      </p:sp>
      <p:sp>
        <p:nvSpPr>
          <p:cNvPr id="287" name="Workup"/>
          <p:cNvSpPr txBox="1">
            <a:spLocks noGrp="1"/>
          </p:cNvSpPr>
          <p:nvPr>
            <p:ph type="body" sz="quarter" idx="1"/>
          </p:nvPr>
        </p:nvSpPr>
        <p:spPr>
          <a:xfrm>
            <a:off x="2804389" y="1526988"/>
            <a:ext cx="7599894" cy="628104"/>
          </a:xfrm>
          <a:prstGeom prst="rect">
            <a:avLst/>
          </a:prstGeom>
        </p:spPr>
        <p:txBody>
          <a:bodyPr/>
          <a:lstStyle/>
          <a:p>
            <a:pPr marL="0" lvl="4" indent="914400" defTabSz="355600">
              <a:spcBef>
                <a:spcPts val="0"/>
              </a:spcBef>
              <a:buSzTx/>
              <a:buNone/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Workup</a:t>
            </a:r>
          </a:p>
        </p:txBody>
      </p:sp>
      <p:pic>
        <p:nvPicPr>
          <p:cNvPr id="288" name="MAA Angio.png" descr="MAA Angio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30612" y="2244528"/>
            <a:ext cx="3258949" cy="3615283"/>
          </a:xfrm>
          <a:prstGeom prst="rect">
            <a:avLst/>
          </a:prstGeom>
        </p:spPr>
      </p:pic>
      <p:pic>
        <p:nvPicPr>
          <p:cNvPr id="289" name="symbia-intevo-bold-04006934_10.png.jpeg" descr="symbia-intevo-bold-04006934_10.pn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771" y="2490013"/>
            <a:ext cx="3732356" cy="2799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23914196_web1_210121-SUL-HospitalFoundation-cancerous-tumours-tech_2.jpg" descr="23914196_web1_210121-SUL-HospitalFoundation-cancerous-tumours-tech_2.jp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115239" y="2150841"/>
            <a:ext cx="3171065" cy="4247191"/>
          </a:xfrm>
          <a:prstGeom prst="rect">
            <a:avLst/>
          </a:prstGeom>
        </p:spPr>
      </p:pic>
      <p:sp>
        <p:nvSpPr>
          <p:cNvPr id="291" name="Line"/>
          <p:cNvSpPr/>
          <p:nvPr/>
        </p:nvSpPr>
        <p:spPr>
          <a:xfrm>
            <a:off x="1210206" y="9114500"/>
            <a:ext cx="10788260" cy="1"/>
          </a:xfrm>
          <a:prstGeom prst="line">
            <a:avLst/>
          </a:prstGeom>
          <a:ln w="1270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92" name="Rectangle"/>
          <p:cNvSpPr txBox="1"/>
          <p:nvPr/>
        </p:nvSpPr>
        <p:spPr>
          <a:xfrm>
            <a:off x="8638677" y="1472666"/>
            <a:ext cx="4124189" cy="7120371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pPr lvl="4" algn="l" defTabSz="355600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3" name="Treatment"/>
          <p:cNvSpPr txBox="1"/>
          <p:nvPr/>
        </p:nvSpPr>
        <p:spPr>
          <a:xfrm>
            <a:off x="8988642" y="1526988"/>
            <a:ext cx="3876972" cy="628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4" algn="l" defTabSz="355600">
              <a:defRPr sz="3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Treatment</a:t>
            </a:r>
          </a:p>
        </p:txBody>
      </p:sp>
      <p:sp>
        <p:nvSpPr>
          <p:cNvPr id="294" name="Map arterial anatomy…"/>
          <p:cNvSpPr txBox="1"/>
          <p:nvPr/>
        </p:nvSpPr>
        <p:spPr>
          <a:xfrm>
            <a:off x="-1209815" y="5478700"/>
            <a:ext cx="8512965" cy="3389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marL="2070434" lvl="4" indent="-292434" algn="l" defTabSz="355600">
              <a:buSzPct val="7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Map arterial anatomy</a:t>
            </a:r>
          </a:p>
          <a:p>
            <a:pPr marL="2070434" lvl="4" indent="-292434" algn="l" defTabSz="355600">
              <a:buSzPct val="7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Injection of Tc99m-MAA</a:t>
            </a:r>
          </a:p>
          <a:p>
            <a:pPr marL="2070434" lvl="4" indent="-292434" algn="l" defTabSz="355600">
              <a:buSzPct val="7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SPECT-CT</a:t>
            </a:r>
          </a:p>
          <a:p>
            <a:pPr marL="2070434" lvl="4" indent="-292434" algn="l" defTabSz="355600">
              <a:buSzPct val="7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Shunt fraction</a:t>
            </a:r>
          </a:p>
          <a:p>
            <a:pPr marL="2070434" lvl="4" indent="-292434" algn="l" defTabSz="355600">
              <a:buSzPct val="75000"/>
              <a:buChar char="•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Dosimetry calculations</a:t>
            </a:r>
          </a:p>
        </p:txBody>
      </p:sp>
      <p:sp>
        <p:nvSpPr>
          <p:cNvPr id="295" name="Delivery of Y90"/>
          <p:cNvSpPr txBox="1"/>
          <p:nvPr/>
        </p:nvSpPr>
        <p:spPr>
          <a:xfrm>
            <a:off x="8463678" y="5901093"/>
            <a:ext cx="4347195" cy="2799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4" algn="l" defTabSz="355600"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Delivery of Y90</a:t>
            </a:r>
          </a:p>
        </p:txBody>
      </p:sp>
      <p:pic>
        <p:nvPicPr>
          <p:cNvPr id="296" name="Post Treatment Dosemap.png" descr="Post Treatment Dosema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868" y="5744573"/>
            <a:ext cx="3399064" cy="2525293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Line"/>
          <p:cNvSpPr/>
          <p:nvPr/>
        </p:nvSpPr>
        <p:spPr>
          <a:xfrm>
            <a:off x="3512776" y="3669322"/>
            <a:ext cx="1118871" cy="1"/>
          </a:xfrm>
          <a:prstGeom prst="line">
            <a:avLst/>
          </a:prstGeom>
          <a:ln w="1270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298" name="Line"/>
          <p:cNvSpPr/>
          <p:nvPr/>
        </p:nvSpPr>
        <p:spPr>
          <a:xfrm>
            <a:off x="6398008" y="4881508"/>
            <a:ext cx="1" cy="1024628"/>
          </a:xfrm>
          <a:prstGeom prst="line">
            <a:avLst/>
          </a:prstGeom>
          <a:ln w="1270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IRT: Evidence base"/>
          <p:cNvSpPr txBox="1">
            <a:spLocks noGrp="1"/>
          </p:cNvSpPr>
          <p:nvPr>
            <p:ph type="title"/>
          </p:nvPr>
        </p:nvSpPr>
        <p:spPr>
          <a:xfrm>
            <a:off x="2330945" y="248309"/>
            <a:ext cx="8342910" cy="1154196"/>
          </a:xfrm>
          <a:prstGeom prst="rect">
            <a:avLst/>
          </a:prstGeom>
        </p:spPr>
        <p:txBody>
          <a:bodyPr/>
          <a:lstStyle>
            <a:lvl1pPr defTabSz="484886">
              <a:defRPr sz="664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Evidence base</a:t>
            </a:r>
          </a:p>
        </p:txBody>
      </p:sp>
      <p:pic>
        <p:nvPicPr>
          <p:cNvPr id="301" name="Screenshot 2024-11-21 at 14.11.18.png" descr="Screenshot 2024-11-21 at 14.11.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0" y="1706839"/>
            <a:ext cx="9156700" cy="4038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ARAH (2017) &amp; SIRveNIB (2018) - SIRT vs Sorafenib. No significant difference in OS. SIRT better tolerated"/>
          <p:cNvSpPr txBox="1">
            <a:spLocks noGrp="1"/>
          </p:cNvSpPr>
          <p:nvPr>
            <p:ph type="body" sz="half" idx="1"/>
          </p:nvPr>
        </p:nvSpPr>
        <p:spPr>
          <a:xfrm>
            <a:off x="1123670" y="5788283"/>
            <a:ext cx="10757460" cy="3326513"/>
          </a:xfrm>
          <a:prstGeom prst="rect">
            <a:avLst/>
          </a:prstGeom>
        </p:spPr>
        <p:txBody>
          <a:bodyPr/>
          <a:lstStyle/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SARAH (2017) &amp; SIRveNIB (2018) - SIRT vs Sorafenib. No significant difference in OS. SIRT better tolerated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1" build="p" bldLvl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IRT: Dose-response relationship"/>
          <p:cNvSpPr txBox="1">
            <a:spLocks noGrp="1"/>
          </p:cNvSpPr>
          <p:nvPr>
            <p:ph type="title"/>
          </p:nvPr>
        </p:nvSpPr>
        <p:spPr>
          <a:xfrm>
            <a:off x="1801937" y="248309"/>
            <a:ext cx="10385704" cy="1353020"/>
          </a:xfrm>
          <a:prstGeom prst="rect">
            <a:avLst/>
          </a:prstGeom>
        </p:spPr>
        <p:txBody>
          <a:bodyPr/>
          <a:lstStyle>
            <a:lvl1pPr defTabSz="385572">
              <a:defRPr sz="528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Dose-response relationship</a:t>
            </a:r>
          </a:p>
        </p:txBody>
      </p:sp>
      <p:pic>
        <p:nvPicPr>
          <p:cNvPr id="307" name="pasted-movie.png" descr="pasted-movie.png"/>
          <p:cNvPicPr>
            <a:picLocks noChangeAspect="1"/>
          </p:cNvPicPr>
          <p:nvPr/>
        </p:nvPicPr>
        <p:blipFill>
          <a:blip r:embed="rId2"/>
          <a:srcRect t="17825" b="4434"/>
          <a:stretch>
            <a:fillRect/>
          </a:stretch>
        </p:blipFill>
        <p:spPr>
          <a:xfrm>
            <a:off x="277018" y="4121943"/>
            <a:ext cx="12450873" cy="5458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Screenshot 2024-11-21 at 16.24.13.png" descr="Screenshot 2024-11-21 at 16.24.13.png"/>
          <p:cNvPicPr>
            <a:picLocks noChangeAspect="1"/>
          </p:cNvPicPr>
          <p:nvPr/>
        </p:nvPicPr>
        <p:blipFill>
          <a:blip r:embed="rId3"/>
          <a:srcRect t="20383"/>
          <a:stretch>
            <a:fillRect/>
          </a:stretch>
        </p:blipFill>
        <p:spPr>
          <a:xfrm>
            <a:off x="2536428" y="1732328"/>
            <a:ext cx="7931859" cy="2258592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Rectangle"/>
          <p:cNvSpPr/>
          <p:nvPr/>
        </p:nvSpPr>
        <p:spPr>
          <a:xfrm>
            <a:off x="502067" y="4672105"/>
            <a:ext cx="9965891" cy="705097"/>
          </a:xfrm>
          <a:prstGeom prst="rect">
            <a:avLst/>
          </a:prstGeom>
          <a:ln w="762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ransarterial Chemoembolisation (TACE)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315468">
              <a:defRPr sz="432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Transarterial Chemoembolisation (TACE)</a:t>
            </a:r>
          </a:p>
        </p:txBody>
      </p:sp>
      <p:pic>
        <p:nvPicPr>
          <p:cNvPr id="136" name="Screenshot 2024-11-20 at 15.38.30.png" descr="Screenshot 2024-11-20 at 15.38.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20" y="1528000"/>
            <a:ext cx="8221674" cy="5684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Screenshot 2024-11-20 at 15.40.32.png" descr="Screenshot 2024-11-20 at 15.40.3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718" y="3993315"/>
            <a:ext cx="7815907" cy="5201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IRT: Standard vs Personalised Dosimetry"/>
          <p:cNvSpPr txBox="1">
            <a:spLocks noGrp="1"/>
          </p:cNvSpPr>
          <p:nvPr>
            <p:ph type="title"/>
          </p:nvPr>
        </p:nvSpPr>
        <p:spPr>
          <a:xfrm>
            <a:off x="2330945" y="248309"/>
            <a:ext cx="8342910" cy="1154196"/>
          </a:xfrm>
          <a:prstGeom prst="rect">
            <a:avLst/>
          </a:prstGeom>
        </p:spPr>
        <p:txBody>
          <a:bodyPr/>
          <a:lstStyle>
            <a:lvl1pPr defTabSz="245363">
              <a:defRPr sz="335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Standard vs Personalised Dosimetry</a:t>
            </a:r>
          </a:p>
        </p:txBody>
      </p:sp>
      <p:pic>
        <p:nvPicPr>
          <p:cNvPr id="312" name="Screenshot 2024-11-20 at 19.37.32.png" descr="Screenshot 2024-11-20 at 19.37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02" y="4115058"/>
            <a:ext cx="10923623" cy="5035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Screenshot 2024-11-20 at 19.38.08.png" descr="Screenshot 2024-11-20 at 19.38.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414" y="1730724"/>
            <a:ext cx="9666199" cy="20561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IRT: Treatment Strategy"/>
          <p:cNvSpPr txBox="1">
            <a:spLocks noGrp="1"/>
          </p:cNvSpPr>
          <p:nvPr>
            <p:ph type="title"/>
          </p:nvPr>
        </p:nvSpPr>
        <p:spPr>
          <a:xfrm>
            <a:off x="2330945" y="248309"/>
            <a:ext cx="8342910" cy="1154196"/>
          </a:xfrm>
          <a:prstGeom prst="rect">
            <a:avLst/>
          </a:prstGeom>
        </p:spPr>
        <p:txBody>
          <a:bodyPr/>
          <a:lstStyle>
            <a:lvl1pPr defTabSz="414781">
              <a:defRPr sz="568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Treatment Strategy</a:t>
            </a:r>
          </a:p>
        </p:txBody>
      </p:sp>
      <p:pic>
        <p:nvPicPr>
          <p:cNvPr id="318" name="csm_img_sirt_7_e24cbe0ac6.jpg" descr="csm_img_sirt_7_e24cbe0ac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99" y="1503128"/>
            <a:ext cx="10311202" cy="78006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IRT: Treatment Strategy"/>
          <p:cNvSpPr txBox="1">
            <a:spLocks noGrp="1"/>
          </p:cNvSpPr>
          <p:nvPr>
            <p:ph type="title"/>
          </p:nvPr>
        </p:nvSpPr>
        <p:spPr>
          <a:xfrm>
            <a:off x="1695784" y="222160"/>
            <a:ext cx="9613232" cy="1154196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Treatment Strategy</a:t>
            </a:r>
          </a:p>
        </p:txBody>
      </p:sp>
      <p:pic>
        <p:nvPicPr>
          <p:cNvPr id="323" name="IMG_1842.jpeg" descr="IMG_1842.jpe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938315" y="1386152"/>
            <a:ext cx="4803217" cy="7242925"/>
          </a:xfrm>
          <a:prstGeom prst="rect">
            <a:avLst/>
          </a:prstGeom>
        </p:spPr>
      </p:pic>
      <p:pic>
        <p:nvPicPr>
          <p:cNvPr id="324" name="Screenshot 2024-02-28 at 21.36.15.png" descr="Screenshot 2024-02-28 at 21.36.15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68170" y="1386152"/>
            <a:ext cx="4817642" cy="7242925"/>
          </a:xfrm>
          <a:prstGeom prst="rect">
            <a:avLst/>
          </a:prstGeom>
        </p:spPr>
      </p:pic>
      <p:sp>
        <p:nvSpPr>
          <p:cNvPr id="325" name="Lewandowski et al. Radiographics (2021)"/>
          <p:cNvSpPr txBox="1"/>
          <p:nvPr/>
        </p:nvSpPr>
        <p:spPr>
          <a:xfrm>
            <a:off x="5855196" y="8917233"/>
            <a:ext cx="688979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/>
            </a:pPr>
            <a:r>
              <a:t>Lewandowski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et al. Radiographics</a:t>
            </a:r>
            <a:r>
              <a:t> (2021)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IRT: Treatment Strategy"/>
          <p:cNvSpPr txBox="1">
            <a:spLocks noGrp="1"/>
          </p:cNvSpPr>
          <p:nvPr>
            <p:ph type="title"/>
          </p:nvPr>
        </p:nvSpPr>
        <p:spPr>
          <a:xfrm>
            <a:off x="1695784" y="222160"/>
            <a:ext cx="9613232" cy="1154196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Treatment Strategy</a:t>
            </a:r>
          </a:p>
        </p:txBody>
      </p:sp>
      <p:sp>
        <p:nvSpPr>
          <p:cNvPr id="330" name="Courtesy of Dr P Littler, Newcastle"/>
          <p:cNvSpPr txBox="1"/>
          <p:nvPr/>
        </p:nvSpPr>
        <p:spPr>
          <a:xfrm>
            <a:off x="5855196" y="8917233"/>
            <a:ext cx="688979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3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Courtesy of Dr P Littler, Newcastle</a:t>
            </a:r>
          </a:p>
        </p:txBody>
      </p:sp>
      <p:pic>
        <p:nvPicPr>
          <p:cNvPr id="331" name="Screenshot 2024-11-22 at 10.50.12.png" descr="Screenshot 2024-11-22 at 10.50.12.png"/>
          <p:cNvPicPr>
            <a:picLocks noChangeAspect="1"/>
          </p:cNvPicPr>
          <p:nvPr/>
        </p:nvPicPr>
        <p:blipFill>
          <a:blip r:embed="rId3"/>
          <a:srcRect l="894" t="1714" r="894"/>
          <a:stretch>
            <a:fillRect/>
          </a:stretch>
        </p:blipFill>
        <p:spPr>
          <a:xfrm>
            <a:off x="216257" y="1795911"/>
            <a:ext cx="12572286" cy="5920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IRT: Treatment Strategy"/>
          <p:cNvSpPr txBox="1">
            <a:spLocks noGrp="1"/>
          </p:cNvSpPr>
          <p:nvPr>
            <p:ph type="title"/>
          </p:nvPr>
        </p:nvSpPr>
        <p:spPr>
          <a:xfrm>
            <a:off x="1695784" y="222160"/>
            <a:ext cx="9613232" cy="1154196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Treatment Strategy</a:t>
            </a:r>
          </a:p>
        </p:txBody>
      </p:sp>
      <p:pic>
        <p:nvPicPr>
          <p:cNvPr id="336" name="Screenshot 2024-11-22 at 10.50.47.png" descr="Screenshot 2024-11-22 at 10.50.47.png"/>
          <p:cNvPicPr>
            <a:picLocks noChangeAspect="1"/>
          </p:cNvPicPr>
          <p:nvPr/>
        </p:nvPicPr>
        <p:blipFill>
          <a:blip r:embed="rId3"/>
          <a:srcRect l="873" t="14729"/>
          <a:stretch>
            <a:fillRect/>
          </a:stretch>
        </p:blipFill>
        <p:spPr>
          <a:xfrm>
            <a:off x="113585" y="2130927"/>
            <a:ext cx="12891215" cy="6638423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Courtesy of Dr P Littler, Newcastle"/>
          <p:cNvSpPr txBox="1"/>
          <p:nvPr/>
        </p:nvSpPr>
        <p:spPr>
          <a:xfrm>
            <a:off x="5855196" y="8917233"/>
            <a:ext cx="688979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3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Courtesy of Dr P Littler, Newcastle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IRT: Treatment Strategy"/>
          <p:cNvSpPr txBox="1">
            <a:spLocks noGrp="1"/>
          </p:cNvSpPr>
          <p:nvPr>
            <p:ph type="title"/>
          </p:nvPr>
        </p:nvSpPr>
        <p:spPr>
          <a:xfrm>
            <a:off x="1695784" y="222160"/>
            <a:ext cx="9613232" cy="1154196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Treatment Strategy</a:t>
            </a:r>
          </a:p>
        </p:txBody>
      </p:sp>
      <p:pic>
        <p:nvPicPr>
          <p:cNvPr id="342" name="Screenshot 2024-11-22 at 10.51.20.png" descr="Screenshot 2024-11-22 at 10.51.20.png"/>
          <p:cNvPicPr>
            <a:picLocks noChangeAspect="1"/>
          </p:cNvPicPr>
          <p:nvPr/>
        </p:nvPicPr>
        <p:blipFill>
          <a:blip r:embed="rId3"/>
          <a:srcRect l="968" t="3008" r="2213"/>
          <a:stretch>
            <a:fillRect/>
          </a:stretch>
        </p:blipFill>
        <p:spPr>
          <a:xfrm>
            <a:off x="206970" y="1697666"/>
            <a:ext cx="12590962" cy="6622108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Courtesy of Dr P Littler, Newcastle"/>
          <p:cNvSpPr txBox="1"/>
          <p:nvPr/>
        </p:nvSpPr>
        <p:spPr>
          <a:xfrm>
            <a:off x="5855196" y="8917233"/>
            <a:ext cx="688979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3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Courtesy of Dr P Littler, Newcastle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IRT: Selection Criteria"/>
          <p:cNvSpPr txBox="1">
            <a:spLocks noGrp="1"/>
          </p:cNvSpPr>
          <p:nvPr>
            <p:ph type="title"/>
          </p:nvPr>
        </p:nvSpPr>
        <p:spPr>
          <a:xfrm>
            <a:off x="486073" y="209719"/>
            <a:ext cx="12032654" cy="1227833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Selection Criteria</a:t>
            </a:r>
          </a:p>
        </p:txBody>
      </p:sp>
      <p:sp>
        <p:nvSpPr>
          <p:cNvPr id="348" name="NICE approval for Y90 SIRT in 2021…"/>
          <p:cNvSpPr txBox="1">
            <a:spLocks noGrp="1"/>
          </p:cNvSpPr>
          <p:nvPr>
            <p:ph type="body" sz="half" idx="1"/>
          </p:nvPr>
        </p:nvSpPr>
        <p:spPr>
          <a:xfrm>
            <a:off x="764218" y="2372340"/>
            <a:ext cx="10757461" cy="3326513"/>
          </a:xfrm>
          <a:prstGeom prst="rect">
            <a:avLst/>
          </a:prstGeom>
        </p:spPr>
        <p:txBody>
          <a:bodyPr/>
          <a:lstStyle/>
          <a:p>
            <a:pPr marL="0" lvl="4" indent="914400" defTabSz="355600">
              <a:spcBef>
                <a:spcPts val="0"/>
              </a:spcBef>
              <a:buSzTx/>
              <a:buNone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NICE approval for Y90 SIRT in 2021</a:t>
            </a:r>
          </a:p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426719" lvl="6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Unresectable HCC in adults</a:t>
            </a:r>
          </a:p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Child Pugh A, Good performance status </a:t>
            </a:r>
          </a:p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426719" lvl="4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Inappropriate for conventional transarterial therapies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1" build="p" bldLvl="5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5129" y="1467992"/>
            <a:ext cx="12234542" cy="8053739"/>
          </a:xfrm>
          <a:prstGeom prst="rect">
            <a:avLst/>
          </a:prstGeom>
        </p:spPr>
        <p:txBody>
          <a:bodyPr/>
          <a:lstStyle/>
          <a:p>
            <a:pPr marL="426719" lvl="4" indent="-426719" defTabSz="355600">
              <a:spcBef>
                <a:spcPts val="0"/>
              </a:spcBef>
              <a:buFont typeface="Menlo Regular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571500" lvl="4" indent="-114300" defTabSz="457200">
              <a:spcBef>
                <a:spcPts val="0"/>
              </a:spcBef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65" name="Post Treatment Dosemap.png" descr="Post Treatment Dose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75" y="1469690"/>
            <a:ext cx="11107250" cy="8251996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Oval"/>
          <p:cNvSpPr/>
          <p:nvPr/>
        </p:nvSpPr>
        <p:spPr>
          <a:xfrm>
            <a:off x="4282085" y="5867098"/>
            <a:ext cx="2168423" cy="1545519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367" name="Oval"/>
          <p:cNvSpPr/>
          <p:nvPr/>
        </p:nvSpPr>
        <p:spPr>
          <a:xfrm>
            <a:off x="4428380" y="7605227"/>
            <a:ext cx="2168422" cy="1545519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368" name="SIRT: Post-treatment SPECT-CT"/>
          <p:cNvSpPr txBox="1">
            <a:spLocks noGrp="1"/>
          </p:cNvSpPr>
          <p:nvPr>
            <p:ph type="title"/>
          </p:nvPr>
        </p:nvSpPr>
        <p:spPr>
          <a:xfrm>
            <a:off x="486073" y="209719"/>
            <a:ext cx="12032654" cy="1227833"/>
          </a:xfrm>
          <a:prstGeom prst="rect">
            <a:avLst/>
          </a:prstGeom>
        </p:spPr>
        <p:txBody>
          <a:bodyPr/>
          <a:lstStyle>
            <a:lvl1pPr>
              <a:defRPr sz="5500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Post-treatment SPECT-CT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1" animBg="1" advAuto="0"/>
      <p:bldP spid="366" grpId="2" animBg="1" advAuto="0"/>
      <p:bldP spid="367" grpId="3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IRT: Outcomes"/>
          <p:cNvSpPr txBox="1">
            <a:spLocks noGrp="1"/>
          </p:cNvSpPr>
          <p:nvPr>
            <p:ph type="title"/>
          </p:nvPr>
        </p:nvSpPr>
        <p:spPr>
          <a:xfrm>
            <a:off x="486073" y="209719"/>
            <a:ext cx="12032654" cy="1227833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Outcomes</a:t>
            </a:r>
          </a:p>
        </p:txBody>
      </p:sp>
      <p:sp>
        <p:nvSpPr>
          <p:cNvPr id="371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5129" y="1467992"/>
            <a:ext cx="12234542" cy="8053739"/>
          </a:xfrm>
          <a:prstGeom prst="rect">
            <a:avLst/>
          </a:prstGeom>
        </p:spPr>
        <p:txBody>
          <a:bodyPr/>
          <a:lstStyle/>
          <a:p>
            <a:pPr marL="426719" lvl="4" indent="-426719" defTabSz="355600">
              <a:spcBef>
                <a:spcPts val="0"/>
              </a:spcBef>
              <a:buFont typeface="Menlo Regular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571500" lvl="4" indent="-114300" defTabSz="457200">
              <a:spcBef>
                <a:spcPts val="0"/>
              </a:spcBef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72" name="MRI.png" descr="MRI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7" y="1359222"/>
            <a:ext cx="7335165" cy="5789241"/>
          </a:xfrm>
          <a:prstGeom prst="rect">
            <a:avLst/>
          </a:prstGeom>
        </p:spPr>
      </p:pic>
      <p:pic>
        <p:nvPicPr>
          <p:cNvPr id="373" name="Screenshot 2024-11-20 at 15.53.24.png" descr="Screenshot 2024-11-20 at 15.53.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118" y="3254587"/>
            <a:ext cx="8354731" cy="6239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Screenshot 2024-11-20 at 16.33.38.png" descr="Screenshot 2024-11-20 at 16.33.3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01" y="2032800"/>
            <a:ext cx="12812998" cy="4612133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IRT: Future Directions"/>
          <p:cNvSpPr txBox="1">
            <a:spLocks noGrp="1"/>
          </p:cNvSpPr>
          <p:nvPr>
            <p:ph type="title"/>
          </p:nvPr>
        </p:nvSpPr>
        <p:spPr>
          <a:xfrm>
            <a:off x="486073" y="209719"/>
            <a:ext cx="12032654" cy="1227833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SIRT: Future Directions</a:t>
            </a:r>
          </a:p>
        </p:txBody>
      </p:sp>
      <p:sp>
        <p:nvSpPr>
          <p:cNvPr id="379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5129" y="1467992"/>
            <a:ext cx="12234542" cy="8053739"/>
          </a:xfrm>
          <a:prstGeom prst="rect">
            <a:avLst/>
          </a:prstGeom>
        </p:spPr>
        <p:txBody>
          <a:bodyPr/>
          <a:lstStyle/>
          <a:p>
            <a:pPr marL="426719" lvl="4" indent="-426719" defTabSz="355600">
              <a:spcBef>
                <a:spcPts val="0"/>
              </a:spcBef>
              <a:buFont typeface="Menlo Regular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571500" lvl="4" indent="-114300" defTabSz="457200">
              <a:spcBef>
                <a:spcPts val="0"/>
              </a:spcBef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8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3" y="2021874"/>
            <a:ext cx="12820393" cy="7167307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Oval"/>
          <p:cNvSpPr/>
          <p:nvPr/>
        </p:nvSpPr>
        <p:spPr>
          <a:xfrm>
            <a:off x="416595" y="8131728"/>
            <a:ext cx="11969155" cy="1302785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" grpId="1" animBg="1" advAuto="0"/>
      <p:bldP spid="381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creenshot 2024-11-21 at 16.48.28.png" descr="Screenshot 2024-11-21 at 16.48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70" y="934693"/>
            <a:ext cx="12769460" cy="7884214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Oval"/>
          <p:cNvSpPr/>
          <p:nvPr/>
        </p:nvSpPr>
        <p:spPr>
          <a:xfrm>
            <a:off x="2955973" y="7222758"/>
            <a:ext cx="3147152" cy="761686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3" name="Oval"/>
          <p:cNvSpPr/>
          <p:nvPr/>
        </p:nvSpPr>
        <p:spPr>
          <a:xfrm>
            <a:off x="6527355" y="3105018"/>
            <a:ext cx="1127053" cy="963932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  <p:sp>
        <p:nvSpPr>
          <p:cNvPr id="144" name="Oval"/>
          <p:cNvSpPr/>
          <p:nvPr/>
        </p:nvSpPr>
        <p:spPr>
          <a:xfrm>
            <a:off x="6395520" y="5253412"/>
            <a:ext cx="1489923" cy="761686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600"/>
            </a:pPr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ummary"/>
          <p:cNvSpPr txBox="1">
            <a:spLocks noGrp="1"/>
          </p:cNvSpPr>
          <p:nvPr>
            <p:ph type="title"/>
          </p:nvPr>
        </p:nvSpPr>
        <p:spPr>
          <a:xfrm>
            <a:off x="486073" y="719583"/>
            <a:ext cx="12032654" cy="1227834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Summary</a:t>
            </a:r>
          </a:p>
        </p:txBody>
      </p:sp>
      <p:sp>
        <p:nvSpPr>
          <p:cNvPr id="386" name="Standardisation of intra-arterial therapies is key…"/>
          <p:cNvSpPr txBox="1">
            <a:spLocks noGrp="1"/>
          </p:cNvSpPr>
          <p:nvPr>
            <p:ph type="body" idx="1"/>
          </p:nvPr>
        </p:nvSpPr>
        <p:spPr>
          <a:xfrm>
            <a:off x="385129" y="2892313"/>
            <a:ext cx="12234542" cy="5377506"/>
          </a:xfrm>
          <a:prstGeom prst="rect">
            <a:avLst/>
          </a:prstGeom>
        </p:spPr>
        <p:txBody>
          <a:bodyPr/>
          <a:lstStyle/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Standardisation of intra-arterial therapies is key</a:t>
            </a:r>
          </a:p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Novel intra-arterial devices and embolic agents</a:t>
            </a:r>
          </a:p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Combination locoregional therapy carries a high level of evidence</a:t>
            </a:r>
          </a:p>
          <a:p>
            <a:pPr marL="114299" indent="-114299" defTabSz="457200">
              <a:spcBef>
                <a:spcPts val="0"/>
              </a:spcBef>
              <a:buSzPct val="100000"/>
              <a:defRPr sz="27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192881" indent="-192881" defTabSz="457200">
              <a:spcBef>
                <a:spcPts val="0"/>
              </a:spcBef>
              <a:buSzPct val="100000"/>
              <a:defRPr sz="16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700"/>
              <a:t>Personalised dosimetry in SIRT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1" build="p" bldLvl="5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ACE: Evidence base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TACE: Evidence base</a:t>
            </a:r>
          </a:p>
        </p:txBody>
      </p:sp>
      <p:sp>
        <p:nvSpPr>
          <p:cNvPr id="147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5129" y="1467992"/>
            <a:ext cx="12234542" cy="8053739"/>
          </a:xfrm>
          <a:prstGeom prst="rect">
            <a:avLst/>
          </a:prstGeom>
        </p:spPr>
        <p:txBody>
          <a:bodyPr/>
          <a:lstStyle/>
          <a:p>
            <a:pPr marL="426719" lvl="4" indent="-426719" defTabSz="355600">
              <a:spcBef>
                <a:spcPts val="0"/>
              </a:spcBef>
              <a:buFont typeface="Menlo Regular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571500" lvl="4" indent="-114300" defTabSz="457200">
              <a:spcBef>
                <a:spcPts val="0"/>
              </a:spcBef>
              <a:buSzPct val="100000"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0" indent="0" defTabSz="457200">
              <a:spcBef>
                <a:spcPts val="0"/>
              </a:spcBef>
              <a:buSzTx/>
              <a:buNone/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grpSp>
        <p:nvGrpSpPr>
          <p:cNvPr id="150" name="Screenshot 2024-11-20 at 11.49.59.png"/>
          <p:cNvGrpSpPr/>
          <p:nvPr/>
        </p:nvGrpSpPr>
        <p:grpSpPr>
          <a:xfrm>
            <a:off x="291124" y="1346693"/>
            <a:ext cx="7193765" cy="4181623"/>
            <a:chOff x="0" y="0"/>
            <a:chExt cx="7193764" cy="4181621"/>
          </a:xfrm>
        </p:grpSpPr>
        <p:pic>
          <p:nvPicPr>
            <p:cNvPr id="149" name="Screenshot 2024-11-20 at 11.49.59.png" descr="Screenshot 2024-11-20 at 11.49.5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700" y="165100"/>
              <a:ext cx="6914365" cy="38514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8" name="Screenshot 2024-11-20 at 11.49.59.png" descr="Screenshot 2024-11-20 at 11.49.59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193765" cy="4181622"/>
            </a:xfrm>
            <a:prstGeom prst="rect">
              <a:avLst/>
            </a:prstGeom>
            <a:effectLst/>
          </p:spPr>
        </p:pic>
      </p:grpSp>
      <p:grpSp>
        <p:nvGrpSpPr>
          <p:cNvPr id="153" name="Screenshot 2024-11-20 at 12.05.02.png"/>
          <p:cNvGrpSpPr/>
          <p:nvPr/>
        </p:nvGrpSpPr>
        <p:grpSpPr>
          <a:xfrm>
            <a:off x="489008" y="5781858"/>
            <a:ext cx="7085638" cy="3301178"/>
            <a:chOff x="0" y="0"/>
            <a:chExt cx="7085637" cy="3301176"/>
          </a:xfrm>
        </p:grpSpPr>
        <p:pic>
          <p:nvPicPr>
            <p:cNvPr id="152" name="Screenshot 2024-11-20 at 12.05.02.png" descr="Screenshot 2024-11-20 at 12.05.0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700" y="165100"/>
              <a:ext cx="6806238" cy="297097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1" name="Screenshot 2024-11-20 at 12.05.02.png" descr="Screenshot 2024-11-20 at 12.05.02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7085638" cy="3301178"/>
            </a:xfrm>
            <a:prstGeom prst="rect">
              <a:avLst/>
            </a:prstGeom>
            <a:effectLst/>
          </p:spPr>
        </p:pic>
      </p:grpSp>
      <p:pic>
        <p:nvPicPr>
          <p:cNvPr id="154" name="Screenshot 2024-11-20 at 12.06.20.png" descr="Screenshot 2024-11-20 at 12.06.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3179" y="6192953"/>
            <a:ext cx="5085139" cy="3341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1-s2.0-S014067360208649X-gr3.gif" descr="1-s2.0-S014067360208649X-gr3.gif"/>
          <p:cNvPicPr>
            <a:picLocks noChangeAspect="1"/>
          </p:cNvPicPr>
          <p:nvPr/>
        </p:nvPicPr>
        <p:blipFill>
          <a:blip r:embed="rId7"/>
          <a:srcRect b="33632"/>
          <a:stretch>
            <a:fillRect/>
          </a:stretch>
        </p:blipFill>
        <p:spPr>
          <a:xfrm>
            <a:off x="7623975" y="2487343"/>
            <a:ext cx="4575772" cy="3011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ACE: Methods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TACE: Methods</a:t>
            </a:r>
          </a:p>
        </p:txBody>
      </p:sp>
      <p:sp>
        <p:nvSpPr>
          <p:cNvPr id="158" name="Drug-Eluting Beads (DEB) TACE"/>
          <p:cNvSpPr txBox="1">
            <a:spLocks noGrp="1"/>
          </p:cNvSpPr>
          <p:nvPr>
            <p:ph type="body" sz="quarter" idx="1"/>
          </p:nvPr>
        </p:nvSpPr>
        <p:spPr>
          <a:xfrm>
            <a:off x="346926" y="5098719"/>
            <a:ext cx="6855804" cy="1074170"/>
          </a:xfrm>
          <a:prstGeom prst="rect">
            <a:avLst/>
          </a:prstGeom>
        </p:spPr>
        <p:txBody>
          <a:bodyPr/>
          <a:lstStyle/>
          <a:p>
            <a:pPr marL="0" lvl="4" indent="914400" defTabSz="355600">
              <a:spcBef>
                <a:spcPts val="0"/>
              </a:spcBef>
              <a:buSzTx/>
              <a:buNone/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Drug-Eluting Beads (DEB) TACE</a:t>
            </a:r>
          </a:p>
        </p:txBody>
      </p:sp>
      <p:pic>
        <p:nvPicPr>
          <p:cNvPr id="159" name="c0bdecc5f7073c019112fc416b54e8624973351d.png" descr="c0bdecc5f7073c019112fc416b54e8624973351d.png"/>
          <p:cNvPicPr>
            <a:picLocks noChangeAspect="1"/>
          </p:cNvPicPr>
          <p:nvPr/>
        </p:nvPicPr>
        <p:blipFill>
          <a:blip r:embed="rId3"/>
          <a:srcRect t="3172" r="1048" b="3172"/>
          <a:stretch>
            <a:fillRect/>
          </a:stretch>
        </p:blipFill>
        <p:spPr>
          <a:xfrm>
            <a:off x="2351876" y="2326299"/>
            <a:ext cx="8771649" cy="2795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dcbead.png" descr="dcbe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994" y="6068319"/>
            <a:ext cx="5166139" cy="36559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Conventional TACE (cTACE)"/>
          <p:cNvSpPr txBox="1"/>
          <p:nvPr/>
        </p:nvSpPr>
        <p:spPr>
          <a:xfrm>
            <a:off x="3826471" y="1679516"/>
            <a:ext cx="5351857" cy="862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4" indent="868680" algn="l" defTabSz="337820">
              <a:defRPr sz="2565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Conventional TACE (cTACE)</a:t>
            </a:r>
          </a:p>
        </p:txBody>
      </p:sp>
      <p:sp>
        <p:nvSpPr>
          <p:cNvPr id="162" name="Bland Embolisation (TAE)"/>
          <p:cNvSpPr txBox="1"/>
          <p:nvPr/>
        </p:nvSpPr>
        <p:spPr>
          <a:xfrm>
            <a:off x="6508380" y="4867870"/>
            <a:ext cx="5351857" cy="1227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4" algn="l" defTabSz="355600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lvl="4" algn="l" defTabSz="355600">
              <a:defRPr sz="27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Bland Embolisation (TAE) </a:t>
            </a:r>
          </a:p>
        </p:txBody>
      </p:sp>
      <p:pic>
        <p:nvPicPr>
          <p:cNvPr id="163" name="Contour-250_Wet_In-Syringe.jpg" descr="Contour-250_Wet_In-Syrin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444" y="5954888"/>
            <a:ext cx="3466580" cy="34665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TACE vs DEB-TACE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cTACE vs DEB-TACE</a:t>
            </a:r>
          </a:p>
        </p:txBody>
      </p:sp>
      <p:sp>
        <p:nvSpPr>
          <p:cNvPr id="168" name="PRECISION V (2010) - DEB superior to cTACE in toxicity/local control.…"/>
          <p:cNvSpPr txBox="1">
            <a:spLocks noGrp="1"/>
          </p:cNvSpPr>
          <p:nvPr>
            <p:ph type="body" idx="1"/>
          </p:nvPr>
        </p:nvSpPr>
        <p:spPr>
          <a:xfrm>
            <a:off x="1352525" y="1324580"/>
            <a:ext cx="10299750" cy="7104440"/>
          </a:xfrm>
          <a:prstGeom prst="rect">
            <a:avLst/>
          </a:prstGeom>
        </p:spPr>
        <p:txBody>
          <a:bodyPr/>
          <a:lstStyle/>
          <a:p>
            <a:pPr marL="426719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PRECISION V (2010) - DEB superior to cTACE in toxicity/local control.</a:t>
            </a:r>
          </a:p>
          <a:p>
            <a:pPr marL="426719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426719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PRECISION ITALIA (2014) - cTACE equally as effective when performed selectively</a:t>
            </a:r>
          </a:p>
          <a:p>
            <a:pPr marL="426719" indent="-426719" defTabSz="355600">
              <a:spcBef>
                <a:spcPts val="0"/>
              </a:spcBef>
              <a:buFont typeface="Menlo Regular"/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marL="292434" indent="-292434" defTabSz="355600">
              <a:spcBef>
                <a:spcPts val="0"/>
              </a:spcBef>
              <a:defRPr sz="25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JIVROSG-1302 PRESIDENT (2020) - Selective TACE better local tumour control than DEB (Higher post embolisation syndrome)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ACE: Outcomes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TACE: Outcomes</a:t>
            </a:r>
          </a:p>
        </p:txBody>
      </p:sp>
      <p:pic>
        <p:nvPicPr>
          <p:cNvPr id="173" name="Screenshot 2024-11-20 at 13.32.47.png" descr="Screenshot 2024-11-20 at 13.32.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132" y="1720850"/>
            <a:ext cx="8370536" cy="6968436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ieghart et al. Journal of Hepatology (2015)"/>
          <p:cNvSpPr txBox="1"/>
          <p:nvPr/>
        </p:nvSpPr>
        <p:spPr>
          <a:xfrm>
            <a:off x="5855196" y="8917233"/>
            <a:ext cx="688979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/>
            </a:pPr>
            <a:r>
              <a:t>Sieghart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et al. Journal of Hepatology</a:t>
            </a:r>
            <a:r>
              <a:t> (2015)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ACE: Standardisation"/>
          <p:cNvSpPr txBox="1">
            <a:spLocks noGrp="1"/>
          </p:cNvSpPr>
          <p:nvPr>
            <p:ph type="title"/>
          </p:nvPr>
        </p:nvSpPr>
        <p:spPr>
          <a:xfrm>
            <a:off x="1282761" y="265070"/>
            <a:ext cx="10439278" cy="1227833"/>
          </a:xfrm>
          <a:prstGeom prst="rect">
            <a:avLst/>
          </a:prstGeom>
        </p:spPr>
        <p:txBody>
          <a:bodyPr/>
          <a:lstStyle>
            <a:lvl1pPr defTabSz="519937">
              <a:defRPr sz="7119">
                <a:latin typeface="Didot"/>
                <a:ea typeface="Didot"/>
                <a:cs typeface="Didot"/>
                <a:sym typeface="Didot"/>
              </a:defRPr>
            </a:lvl1pPr>
          </a:lstStyle>
          <a:p>
            <a:r>
              <a:t>TACE: Standardisation</a:t>
            </a:r>
          </a:p>
        </p:txBody>
      </p:sp>
      <p:pic>
        <p:nvPicPr>
          <p:cNvPr id="179" name="IMG_1840.jpeg" descr="IMG_184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133" y="1651636"/>
            <a:ext cx="9104348" cy="340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reenshot 2024-02-28 at 23.42.21.png" descr="Screenshot 2024-02-28 at 23.42.2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551" y="5338746"/>
            <a:ext cx="8197337" cy="4085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1220</Words>
  <Application>Microsoft Office PowerPoint</Application>
  <PresentationFormat>Custom</PresentationFormat>
  <Paragraphs>171</Paragraphs>
  <Slides>41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Helvetica</vt:lpstr>
      <vt:lpstr>Helvetica Light</vt:lpstr>
      <vt:lpstr>Helvetica Neue</vt:lpstr>
      <vt:lpstr>Menlo Regular</vt:lpstr>
      <vt:lpstr>Black</vt:lpstr>
      <vt:lpstr>Endovascular management of hepatocellular carcinoma</vt:lpstr>
      <vt:lpstr>Introduction</vt:lpstr>
      <vt:lpstr>Transarterial Chemoembolisation (TACE)</vt:lpstr>
      <vt:lpstr>PowerPoint Presentation</vt:lpstr>
      <vt:lpstr>TACE: Evidence base</vt:lpstr>
      <vt:lpstr>TACE: Methods</vt:lpstr>
      <vt:lpstr>cTACE vs DEB-TACE</vt:lpstr>
      <vt:lpstr>TACE: Outcomes</vt:lpstr>
      <vt:lpstr>TACE: Standardisation</vt:lpstr>
      <vt:lpstr>TACE: Cone Beam CT</vt:lpstr>
      <vt:lpstr>TACE: Cone Beam CT</vt:lpstr>
      <vt:lpstr>TACE: Embolisation Guidance</vt:lpstr>
      <vt:lpstr>TACE: Embolisation Guidance</vt:lpstr>
      <vt:lpstr>TACE: Embolisation Guidance</vt:lpstr>
      <vt:lpstr>TACE: Embolisation Guidance</vt:lpstr>
      <vt:lpstr>TACE: Balloon TACE </vt:lpstr>
      <vt:lpstr>DSM-TACE: Drug-Eluting Starch Microspheres</vt:lpstr>
      <vt:lpstr>PowerPoint Presentation</vt:lpstr>
      <vt:lpstr>PowerPoint Presentation</vt:lpstr>
      <vt:lpstr>PowerPoint Presentation</vt:lpstr>
      <vt:lpstr>Combination therapy: TACE &amp; Ablation</vt:lpstr>
      <vt:lpstr>Combination therapy: TACE &amp; Ablation</vt:lpstr>
      <vt:lpstr>PowerPoint Presentation</vt:lpstr>
      <vt:lpstr>PowerPoint Presentation</vt:lpstr>
      <vt:lpstr>Combination therapy: TACE &amp; Ablation</vt:lpstr>
      <vt:lpstr>Selective Internal Radiation Therapy (SIRT)</vt:lpstr>
      <vt:lpstr>SIRT: Protocol</vt:lpstr>
      <vt:lpstr>SIRT: Evidence base</vt:lpstr>
      <vt:lpstr>SIRT: Dose-response relationship</vt:lpstr>
      <vt:lpstr>SIRT: Standard vs Personalised Dosimetry</vt:lpstr>
      <vt:lpstr>SIRT: Treatment Strategy</vt:lpstr>
      <vt:lpstr>SIRT: Treatment Strategy</vt:lpstr>
      <vt:lpstr>SIRT: Treatment Strategy</vt:lpstr>
      <vt:lpstr>SIRT: Treatment Strategy</vt:lpstr>
      <vt:lpstr>SIRT: Treatment Strategy</vt:lpstr>
      <vt:lpstr>SIRT: Selection Criteria</vt:lpstr>
      <vt:lpstr>SIRT: Post-treatment SPECT-CT</vt:lpstr>
      <vt:lpstr>SIRT: Outcomes</vt:lpstr>
      <vt:lpstr>SIRT: Future Directions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Helen Dunderdale</cp:lastModifiedBy>
  <cp:revision>2</cp:revision>
  <dcterms:modified xsi:type="dcterms:W3CDTF">2024-11-25T10:41:13Z</dcterms:modified>
</cp:coreProperties>
</file>