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60" r:id="rId4"/>
    <p:sldId id="262" r:id="rId5"/>
    <p:sldId id="263" r:id="rId6"/>
    <p:sldId id="292" r:id="rId7"/>
    <p:sldId id="291" r:id="rId8"/>
    <p:sldId id="293" r:id="rId9"/>
    <p:sldId id="294" r:id="rId10"/>
    <p:sldId id="264" r:id="rId11"/>
    <p:sldId id="29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EE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76A2F-AE35-4557-B229-7C22F94E4902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55817-54EE-4949-B0C7-F270F32F2F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621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EEAF4-86D1-4B5A-9747-EEC7E8190D6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AE692-836A-4A28-8BC0-56F33AB54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370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36"/>
          <a:stretch/>
        </p:blipFill>
        <p:spPr bwMode="auto">
          <a:xfrm>
            <a:off x="8343097" y="-326853"/>
            <a:ext cx="3616211" cy="20850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29715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85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9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36"/>
          <a:stretch/>
        </p:blipFill>
        <p:spPr bwMode="auto">
          <a:xfrm>
            <a:off x="8343097" y="-326853"/>
            <a:ext cx="3616211" cy="20850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2109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81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66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20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05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68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9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32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16DB9-44BE-406F-9ED5-54C8D8031B2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333B-4438-4E10-A909-86D18AAD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30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32160"/>
            <a:ext cx="9144000" cy="2387600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IMPACT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11835"/>
            <a:ext cx="9144000" cy="1655762"/>
          </a:xfrm>
        </p:spPr>
        <p:txBody>
          <a:bodyPr>
            <a:normAutofit/>
          </a:bodyPr>
          <a:lstStyle/>
          <a:p>
            <a:r>
              <a:rPr lang="en-GB" dirty="0"/>
              <a:t>Efficacy and safety of first line </a:t>
            </a:r>
            <a:r>
              <a:rPr lang="en-GB" dirty="0" err="1"/>
              <a:t>Cemiplimab</a:t>
            </a:r>
            <a:r>
              <a:rPr lang="en-GB" dirty="0"/>
              <a:t> in advanced BCC: 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/>
              <a:t>phase 2 </a:t>
            </a:r>
            <a:r>
              <a:rPr lang="en-GB" dirty="0" smtClean="0"/>
              <a:t>trial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750" y="5540481"/>
            <a:ext cx="2571750" cy="128587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748" y="5855325"/>
            <a:ext cx="1804670" cy="469265"/>
          </a:xfrm>
          <a:prstGeom prst="rect">
            <a:avLst/>
          </a:prstGeom>
          <a:noFill/>
        </p:spPr>
      </p:pic>
      <p:pic>
        <p:nvPicPr>
          <p:cNvPr id="1026" name="Picture 2" descr="Regeneron Pharmaceuticals - Drug Discovery and Develop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884" y="5802418"/>
            <a:ext cx="291846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6"/>
          <p:cNvSpPr txBox="1">
            <a:spLocks/>
          </p:cNvSpPr>
          <p:nvPr/>
        </p:nvSpPr>
        <p:spPr>
          <a:xfrm>
            <a:off x="1086283" y="3924882"/>
            <a:ext cx="10515600" cy="1188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	Chief Investigator: Dr </a:t>
            </a:r>
            <a:r>
              <a:rPr lang="en-GB" dirty="0" err="1" smtClean="0"/>
              <a:t>Amarnath</a:t>
            </a:r>
            <a:r>
              <a:rPr lang="en-GB" dirty="0" smtClean="0"/>
              <a:t> </a:t>
            </a:r>
            <a:r>
              <a:rPr lang="en-GB" dirty="0" err="1" smtClean="0"/>
              <a:t>Challapalli</a:t>
            </a:r>
            <a:endParaRPr lang="pt-BR" dirty="0" smtClean="0"/>
          </a:p>
          <a:p>
            <a:r>
              <a:rPr lang="pt-BR" sz="4400" dirty="0" smtClean="0">
                <a:solidFill>
                  <a:schemeClr val="accent5">
                    <a:lumMod val="75000"/>
                  </a:schemeClr>
                </a:solidFill>
              </a:rPr>
              <a:t>	STUDY email: IMPACT@uhbw.nhs.uk</a:t>
            </a:r>
            <a:endParaRPr lang="en-GB" sz="44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17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Exclusion </a:t>
            </a:r>
            <a:r>
              <a:rPr lang="en-GB" dirty="0" smtClean="0"/>
              <a:t>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600" dirty="0"/>
              <a:t>ECOG performance status ≥ 2</a:t>
            </a:r>
          </a:p>
          <a:p>
            <a:pPr lvl="0" fontAlgn="auto"/>
            <a:r>
              <a:rPr lang="en-GB" sz="1600" dirty="0"/>
              <a:t>Patients with metastatic BCC or </a:t>
            </a:r>
            <a:r>
              <a:rPr lang="en-GB" sz="1600" dirty="0" err="1"/>
              <a:t>Gorlins</a:t>
            </a:r>
            <a:r>
              <a:rPr lang="en-GB" sz="1600" dirty="0"/>
              <a:t> syndrome are excluded</a:t>
            </a:r>
          </a:p>
          <a:p>
            <a:pPr lvl="0" fontAlgn="auto"/>
            <a:r>
              <a:rPr lang="en-GB" sz="1600" dirty="0"/>
              <a:t>History of severe hypersensitivity reaction (≥ grade 3) to polysorbate 80 containing drugs</a:t>
            </a:r>
          </a:p>
          <a:p>
            <a:r>
              <a:rPr lang="en-GB" sz="1600" dirty="0" err="1"/>
              <a:t>Immunosuppresive</a:t>
            </a:r>
            <a:r>
              <a:rPr lang="en-GB" sz="1600" dirty="0"/>
              <a:t> corticosteroid doses (&gt;10 mg prednisone daily or equivalent) within 4 weeks (28 days) of treatment start (Cycle 1 Day 1)</a:t>
            </a:r>
          </a:p>
          <a:p>
            <a:r>
              <a:rPr lang="en-GB" sz="1600" dirty="0"/>
              <a:t>Active infection requiring therapy, including positive tests for HIV-1 or HIV-2, Hep B or Hep C. </a:t>
            </a:r>
          </a:p>
          <a:p>
            <a:r>
              <a:rPr lang="en-GB" sz="1600" dirty="0"/>
              <a:t>Previous pneumonitis within the last 5 years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Treatment with systemic immunostimulatory agents (including, but not limited to, IFNs, IL-2) within 28 days or 5 half-lives of the drug, whichever is shorter, prior to treatment start (Cycle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1 Day 1)</a:t>
            </a:r>
            <a:endParaRPr lang="en-GB" sz="1600" dirty="0"/>
          </a:p>
          <a:p>
            <a:r>
              <a:rPr lang="en-GB" sz="1600" dirty="0"/>
              <a:t>Treatment with PI3K inhibitors e.g. </a:t>
            </a:r>
            <a:r>
              <a:rPr lang="en-GB" sz="1600" dirty="0" err="1"/>
              <a:t>idelalisib</a:t>
            </a:r>
            <a:endParaRPr lang="en-GB" sz="1600" dirty="0"/>
          </a:p>
          <a:p>
            <a:r>
              <a:rPr lang="en-GB" sz="1600" dirty="0"/>
              <a:t>Ongoing or recent (within 5 years) significant auto-immune disease requiring treatment with systemic immunosuppressive treatments. The following conditions are not exclusionary: vitiligo, childhood asthma that has resolved, type 1 diabetes, residual hypothyroidism only requiring hormone replacement or psoriasis that does not require systemic treatment.</a:t>
            </a:r>
          </a:p>
          <a:p>
            <a:r>
              <a:rPr lang="en-GB" sz="1600" dirty="0"/>
              <a:t>Any anticancer treatment within 30 days of start of treatment (Cycle 1 Day1) or planned to occur during the study period other than palliative radiotherapy to non-target lesion.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35407" y="6311900"/>
            <a:ext cx="129554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See p11-14 of the protocol</a:t>
            </a:r>
          </a:p>
        </p:txBody>
      </p:sp>
    </p:spTree>
    <p:extLst>
      <p:ext uri="{BB962C8B-B14F-4D97-AF65-F5344CB8AC3E}">
        <p14:creationId xmlns:p14="http://schemas.microsoft.com/office/powerpoint/2010/main" val="332609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Trial sites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281072"/>
              </p:ext>
            </p:extLst>
          </p:nvPr>
        </p:nvGraphicFramePr>
        <p:xfrm>
          <a:off x="2498503" y="1940687"/>
          <a:ext cx="7418587" cy="4101465"/>
        </p:xfrm>
        <a:graphic>
          <a:graphicData uri="http://schemas.openxmlformats.org/drawingml/2006/table">
            <a:tbl>
              <a:tblPr/>
              <a:tblGrid>
                <a:gridCol w="1622736"/>
                <a:gridCol w="2382678"/>
                <a:gridCol w="888360"/>
                <a:gridCol w="888360"/>
                <a:gridCol w="888360"/>
                <a:gridCol w="748093"/>
              </a:tblGrid>
              <a:tr h="38100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Site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E01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1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1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1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PI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E01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SIV date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Opened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400" b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First pateint in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Pts recruited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Bristol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1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Amar Challapalli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29/08/2023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2000" dirty="0" smtClean="0">
                          <a:effectLst/>
                        </a:rPr>
                        <a:t>*</a:t>
                      </a:r>
                      <a:endParaRPr lang="en-GB" sz="20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31/10/2023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Cambridge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Kate Fife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Cardiff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Ricky Frazer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Glasgow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Stefano Schipani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Leeds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Shirin </a:t>
                      </a:r>
                      <a:r>
                        <a:rPr lang="en-GB" sz="1400" b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Namini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15/11/2023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GB" sz="3200" b="1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Mount Vernon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Heather Shaw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04/10/2023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GB" sz="3600" b="1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4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Norwich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</a:t>
                      </a:r>
                      <a:r>
                        <a:rPr lang="en-GB" sz="14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Jenny </a:t>
                      </a:r>
                      <a:r>
                        <a:rPr lang="en-GB" sz="1400" b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Nobes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 Plymouth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Hannah Simmonds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04/01/2024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 The Christie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Robert Metcalf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Truro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Tony Talbot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GB" sz="2400" b="1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Barts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 Millie Light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Nottingham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70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Trial Schema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GB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471228" y="6561703"/>
            <a:ext cx="11320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See p5 of the protocol </a:t>
            </a:r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2415940" y="6068524"/>
            <a:ext cx="7036067" cy="3130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Post-treatment patient has survival follow up visits at 3, 6, 9, 12, 18 and 24 months.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3397717" y="5264752"/>
            <a:ext cx="5071735" cy="2778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Patients receive up to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34 cycles 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kumimoji="0" lang="en-GB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cemiplimab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given 3-weekly.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397717" y="3018169"/>
            <a:ext cx="5071736" cy="257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Patient is reviewed in clinic, assessed and consented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397717" y="3632531"/>
            <a:ext cx="5071735" cy="3234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Baseline procedures are carried out and the eligibility checklist is completed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415940" y="2336486"/>
            <a:ext cx="7036067" cy="34220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Patient treatment pathway discussed by the local/regional MDT and considers suitable for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IMPACT Trial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3397717" y="4544326"/>
            <a:ext cx="5071736" cy="273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Patient is registered onto the trial and given trial ID 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2415940" y="1268413"/>
            <a:ext cx="7036067" cy="6674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Patient with locally advanced BCC 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(metastatic patients are excluded)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Patients with histologically confirmed BCC that the MDT considers to be inappropriate for surgery or radical radiotherapy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5931001" y="1978777"/>
            <a:ext cx="0" cy="2965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5931001" y="2700787"/>
            <a:ext cx="0" cy="2965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</p:cNvCxnSpPr>
          <p:nvPr/>
        </p:nvCxnSpPr>
        <p:spPr>
          <a:xfrm>
            <a:off x="5942465" y="3304219"/>
            <a:ext cx="0" cy="2965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</p:cNvCxnSpPr>
          <p:nvPr/>
        </p:nvCxnSpPr>
        <p:spPr>
          <a:xfrm>
            <a:off x="5929628" y="4851730"/>
            <a:ext cx="0" cy="3524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</p:cNvCxnSpPr>
          <p:nvPr/>
        </p:nvCxnSpPr>
        <p:spPr>
          <a:xfrm>
            <a:off x="5932840" y="4013664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3368843" y="7747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7" name="Rectangle 15"/>
          <p:cNvSpPr>
            <a:spLocks noChangeArrowheads="1"/>
          </p:cNvSpPr>
          <p:nvPr/>
        </p:nvSpPr>
        <p:spPr bwMode="auto">
          <a:xfrm>
            <a:off x="3368843" y="12319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GB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9" name="Straight Arrow Connector 38"/>
          <p:cNvCxnSpPr>
            <a:cxnSpLocks/>
          </p:cNvCxnSpPr>
          <p:nvPr/>
        </p:nvCxnSpPr>
        <p:spPr>
          <a:xfrm>
            <a:off x="5942465" y="5610222"/>
            <a:ext cx="0" cy="3524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11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Endpoints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Primary</a:t>
            </a:r>
          </a:p>
          <a:p>
            <a:pPr marL="0" indent="0" fontAlgn="auto">
              <a:buNone/>
            </a:pPr>
            <a:endParaRPr lang="en-GB" dirty="0"/>
          </a:p>
          <a:p>
            <a:pPr marL="0" indent="0" fontAlgn="auto">
              <a:buNone/>
            </a:pPr>
            <a:r>
              <a:rPr lang="en-GB" dirty="0"/>
              <a:t>To assess the objective response rate (ORR) of </a:t>
            </a:r>
            <a:r>
              <a:rPr lang="en-GB" dirty="0" err="1"/>
              <a:t>cemiplimab</a:t>
            </a:r>
            <a:r>
              <a:rPr lang="en-GB" dirty="0"/>
              <a:t> in patients with locally advanced BCC at 6 months, by independent central review.</a:t>
            </a:r>
          </a:p>
          <a:p>
            <a:r>
              <a:rPr lang="en-GB" dirty="0"/>
              <a:t>ORR is defined as proportion of patients achieving a complete response (CR) or partial response (PR). </a:t>
            </a:r>
          </a:p>
          <a:p>
            <a:r>
              <a:rPr lang="en-GB" dirty="0" smtClean="0"/>
              <a:t>In </a:t>
            </a:r>
            <a:r>
              <a:rPr lang="en-GB" dirty="0"/>
              <a:t>patients achieving CR, histological assessment of tumour biopsies will be required to confirm CR, otherwise this will be reported as PR</a:t>
            </a:r>
          </a:p>
          <a:p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235407" y="63119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See p6&amp;10 of the protocol</a:t>
            </a:r>
          </a:p>
        </p:txBody>
      </p:sp>
    </p:spTree>
    <p:extLst>
      <p:ext uri="{BB962C8B-B14F-4D97-AF65-F5344CB8AC3E}">
        <p14:creationId xmlns:p14="http://schemas.microsoft.com/office/powerpoint/2010/main" val="296727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Endpoints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43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4100" dirty="0"/>
              <a:t>Secondary</a:t>
            </a:r>
          </a:p>
          <a:p>
            <a:pPr marL="514350" lvl="0" indent="-514350">
              <a:buFont typeface="+mj-lt"/>
              <a:buAutoNum type="arabicPeriod"/>
            </a:pP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/>
              <a:t>To evaluate safety and tolerability of study treatment </a:t>
            </a:r>
            <a:endParaRPr lang="en-GB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To </a:t>
            </a:r>
            <a:r>
              <a:rPr lang="en-GB" sz="2900" dirty="0"/>
              <a:t>assess Objective Response Rate (</a:t>
            </a:r>
            <a:r>
              <a:rPr lang="en-GB" sz="2900" dirty="0" smtClean="0"/>
              <a:t>ORR) at </a:t>
            </a:r>
            <a:r>
              <a:rPr lang="en-GB" sz="2900" dirty="0"/>
              <a:t>12 and 24 months.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900" dirty="0"/>
              <a:t>To assess Disease Control Rate (DCR) at 6, 12 and 24 months. DCR is ORR plus stable disease (SD)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900" dirty="0"/>
              <a:t>To assess Progression-Free Survival (PFS) </a:t>
            </a:r>
            <a:endParaRPr lang="en-GB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To </a:t>
            </a:r>
            <a:r>
              <a:rPr lang="en-GB" sz="2900" dirty="0"/>
              <a:t>assess overall survival (OS</a:t>
            </a:r>
            <a:r>
              <a:rPr lang="en-GB" sz="2900" dirty="0" smtClean="0"/>
              <a:t>)</a:t>
            </a:r>
            <a:endParaRPr lang="en-GB" sz="2900" dirty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/>
              <a:t>To assess patient health status and quality of life (</a:t>
            </a:r>
            <a:r>
              <a:rPr lang="en-GB" sz="2900" dirty="0" err="1"/>
              <a:t>QoL</a:t>
            </a:r>
            <a:r>
              <a:rPr lang="en-GB" sz="2900" dirty="0"/>
              <a:t>) using the patient reported outcome measures EQ-5D-5L, EORTC QLQ-C30, Skindex-16, FNAE and the </a:t>
            </a:r>
            <a:r>
              <a:rPr lang="en-GB" sz="2900" dirty="0" err="1"/>
              <a:t>Hornheide</a:t>
            </a:r>
            <a:r>
              <a:rPr lang="en-GB" sz="2900" dirty="0"/>
              <a:t> questionnaire.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900" dirty="0"/>
              <a:t>To estimate time to response (TTR) </a:t>
            </a:r>
            <a:r>
              <a:rPr lang="en-GB" sz="2900" dirty="0" smtClean="0"/>
              <a:t>and </a:t>
            </a:r>
            <a:r>
              <a:rPr lang="en-GB" sz="2900" dirty="0"/>
              <a:t>duration of response (DOR)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35407" y="63119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See p6&amp;10 of the protocol</a:t>
            </a:r>
          </a:p>
        </p:txBody>
      </p:sp>
    </p:spTree>
    <p:extLst>
      <p:ext uri="{BB962C8B-B14F-4D97-AF65-F5344CB8AC3E}">
        <p14:creationId xmlns:p14="http://schemas.microsoft.com/office/powerpoint/2010/main" val="35424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Inclusion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6275"/>
          </a:xfrm>
        </p:spPr>
        <p:txBody>
          <a:bodyPr>
            <a:normAutofit/>
          </a:bodyPr>
          <a:lstStyle/>
          <a:p>
            <a:r>
              <a:rPr lang="en-GB" sz="1800" dirty="0"/>
              <a:t>Written, informed consent</a:t>
            </a:r>
          </a:p>
          <a:p>
            <a:pPr lvl="0" fontAlgn="auto"/>
            <a:r>
              <a:rPr lang="en-GB" sz="1800" dirty="0"/>
              <a:t>Men and women age ≥18 years </a:t>
            </a:r>
          </a:p>
          <a:p>
            <a:pPr lvl="0" fontAlgn="auto"/>
            <a:r>
              <a:rPr lang="en-GB" sz="1800" dirty="0"/>
              <a:t>Performance Status ECOG 0 or 1</a:t>
            </a:r>
          </a:p>
          <a:p>
            <a:pPr lvl="0" fontAlgn="auto"/>
            <a:r>
              <a:rPr lang="en-GB" sz="1800" dirty="0"/>
              <a:t>Histologically confirmed disease that is considered to be inappropriate for surgery.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235407" y="6311900"/>
            <a:ext cx="129554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See p11-14 of the protocol</a:t>
            </a:r>
          </a:p>
        </p:txBody>
      </p:sp>
    </p:spTree>
    <p:extLst>
      <p:ext uri="{BB962C8B-B14F-4D97-AF65-F5344CB8AC3E}">
        <p14:creationId xmlns:p14="http://schemas.microsoft.com/office/powerpoint/2010/main" val="176413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Inclusion Criteria - surgery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6275"/>
          </a:xfrm>
        </p:spPr>
        <p:txBody>
          <a:bodyPr>
            <a:normAutofit/>
          </a:bodyPr>
          <a:lstStyle/>
          <a:p>
            <a:pPr marL="0" lvl="0" indent="0" algn="just" fontAlgn="auto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Acceptable inoperable/medical contraindications to surgery include:</a:t>
            </a:r>
          </a:p>
          <a:p>
            <a:pPr marL="342900" lvl="0" indent="-342900" algn="just" fontAlgn="auto">
              <a:lnSpc>
                <a:spcPct val="6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BCC that has recurred in the same location after 2 or more surgical procedures and curative resection is deemed unlikely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ct val="6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BCC ≥10 mm, and relapsing after 2 surgeries in critical locations (e.g. periocular and perioral areas)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ct val="6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BCC infiltrating in bone/cartilage/other structures or with significant local invasion and curative resection is unlikely</a:t>
            </a:r>
          </a:p>
          <a:p>
            <a:pPr marL="342900" lvl="0" indent="-342900" algn="just" fontAlgn="auto">
              <a:lnSpc>
                <a:spcPct val="6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Relapsing BCC after multiple surgeries and/or radiotherapy 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ct val="6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600" dirty="0">
                <a:effectLst/>
                <a:ea typeface="Times New Roman" panose="02020603050405020304" pitchFamily="18" charset="0"/>
              </a:rPr>
              <a:t>BCC in patients whose co-morbidities preclude them from general anaesthesia/surgery.</a:t>
            </a:r>
          </a:p>
          <a:p>
            <a:pPr marL="342900" lvl="0" indent="-342900" algn="just" fontAlgn="auto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600" dirty="0">
                <a:effectLst/>
                <a:ea typeface="Times New Roman" panose="02020603050405020304" pitchFamily="18" charset="0"/>
              </a:rPr>
              <a:t>BCC in anatomically challenging locations/size for which surgery may result in </a:t>
            </a:r>
            <a:r>
              <a:rPr lang="en-GB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substantial morbidity and/or deformity (e.g. removal of all or part of a facial structure, such as nose, ear, eyelid, eye; or requirement for limb amputation); or patient’s reluctance to accept the consequences of surgery.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235407" y="6311900"/>
            <a:ext cx="129554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See p11-14 of the protocol</a:t>
            </a:r>
          </a:p>
        </p:txBody>
      </p:sp>
    </p:spTree>
    <p:extLst>
      <p:ext uri="{BB962C8B-B14F-4D97-AF65-F5344CB8AC3E}">
        <p14:creationId xmlns:p14="http://schemas.microsoft.com/office/powerpoint/2010/main" val="2329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Inclusion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6275"/>
          </a:xfrm>
        </p:spPr>
        <p:txBody>
          <a:bodyPr>
            <a:normAutofit/>
          </a:bodyPr>
          <a:lstStyle/>
          <a:p>
            <a:r>
              <a:rPr lang="en-GB" sz="1800" dirty="0"/>
              <a:t>Written, informed consent</a:t>
            </a:r>
          </a:p>
          <a:p>
            <a:pPr lvl="0" fontAlgn="auto"/>
            <a:r>
              <a:rPr lang="en-GB" sz="1800" dirty="0"/>
              <a:t>Men and women age ≥18 years </a:t>
            </a:r>
          </a:p>
          <a:p>
            <a:pPr lvl="0" fontAlgn="auto"/>
            <a:r>
              <a:rPr lang="en-GB" sz="1800" dirty="0"/>
              <a:t>Performance Status ECOG 0 or 1</a:t>
            </a:r>
          </a:p>
          <a:p>
            <a:pPr lvl="0" fontAlgn="auto"/>
            <a:r>
              <a:rPr lang="en-GB" sz="1800" dirty="0"/>
              <a:t>Histologically confirmed disease that is considered to be inappropriate for surgery.</a:t>
            </a:r>
          </a:p>
          <a:p>
            <a:pPr lvl="0" fontAlgn="auto"/>
            <a:r>
              <a:rPr lang="en-GB" sz="1800" dirty="0"/>
              <a:t>Patients must be deemed as inappropriate for radiotherapy.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235407" y="6311900"/>
            <a:ext cx="129554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See p11-14 of the protocol</a:t>
            </a:r>
          </a:p>
        </p:txBody>
      </p:sp>
    </p:spTree>
    <p:extLst>
      <p:ext uri="{BB962C8B-B14F-4D97-AF65-F5344CB8AC3E}">
        <p14:creationId xmlns:p14="http://schemas.microsoft.com/office/powerpoint/2010/main" val="8261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Inclusion Criteria - radiotherapy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marL="0" lvl="0" indent="0" algn="just" fontAlgn="auto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900" dirty="0">
                <a:effectLst/>
                <a:ea typeface="Times New Roman" panose="02020603050405020304" pitchFamily="18" charset="0"/>
              </a:rPr>
              <a:t>Specifically, patients must meet at least 1 of the following criteria </a:t>
            </a:r>
            <a:r>
              <a:rPr lang="en-GB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(reason must be fully documented)</a:t>
            </a:r>
            <a:r>
              <a:rPr lang="en-GB" sz="1900" dirty="0">
                <a:effectLst/>
                <a:ea typeface="Times New Roman" panose="02020603050405020304" pitchFamily="18" charset="0"/>
              </a:rPr>
              <a:t>:</a:t>
            </a:r>
            <a:endParaRPr lang="en-GB" sz="1900" dirty="0">
              <a:ea typeface="Times New Roman" panose="02020603050405020304" pitchFamily="18" charset="0"/>
            </a:endParaRPr>
          </a:p>
          <a:p>
            <a:pPr marL="457200" lvl="0" indent="-457200" algn="just" fontAlgn="auto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900" dirty="0">
                <a:effectLst/>
                <a:ea typeface="Times New Roman" panose="02020603050405020304" pitchFamily="18" charset="0"/>
              </a:rPr>
              <a:t>A patient previously received radiotherapy for BCC, such that further radiotherapy would exceed the threshold of acceptable cumulative dose, as per the clinical oncologist.</a:t>
            </a:r>
            <a:endParaRPr lang="en-GB" sz="1900" dirty="0">
              <a:ea typeface="Times New Roman" panose="02020603050405020304" pitchFamily="18" charset="0"/>
            </a:endParaRPr>
          </a:p>
          <a:p>
            <a:pPr marL="457200" lvl="0" indent="-457200" algn="just" fontAlgn="auto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900" dirty="0">
                <a:effectLst/>
                <a:ea typeface="Times New Roman" panose="02020603050405020304" pitchFamily="18" charset="0"/>
              </a:rPr>
              <a:t>Judgment of clinical oncologist that such tumour is unlikely to be curative or radiotherapy was deemed to be contraindicated. </a:t>
            </a:r>
            <a:endParaRPr lang="en-GB" sz="1900" dirty="0">
              <a:ea typeface="Times New Roman" panose="02020603050405020304" pitchFamily="18" charset="0"/>
            </a:endParaRPr>
          </a:p>
          <a:p>
            <a:pPr marL="0" lvl="0" indent="0" algn="just" fontAlgn="auto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900" dirty="0">
                <a:effectLst/>
                <a:ea typeface="Times New Roman" panose="02020603050405020304" pitchFamily="18" charset="0"/>
              </a:rPr>
              <a:t>Acceptable contraindications to radiotherapy for patients who have not received any prior radiation include:</a:t>
            </a:r>
            <a:endParaRPr lang="en-GB" sz="1900" dirty="0">
              <a:ea typeface="Times New Roman" panose="02020603050405020304" pitchFamily="18" charset="0"/>
            </a:endParaRPr>
          </a:p>
          <a:p>
            <a:pPr marL="457200" lvl="0" indent="-457200" algn="just" fontAlgn="auto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900" dirty="0" err="1">
                <a:effectLst/>
                <a:ea typeface="Times New Roman" panose="02020603050405020304" pitchFamily="18" charset="0"/>
              </a:rPr>
              <a:t>laBCCs</a:t>
            </a:r>
            <a:r>
              <a:rPr lang="en-GB" sz="1900" dirty="0">
                <a:effectLst/>
                <a:ea typeface="Times New Roman" panose="02020603050405020304" pitchFamily="18" charset="0"/>
              </a:rPr>
              <a:t> in anatomically challenging locations for which radiotherapy would be associated with unacceptable toxicity risk in the context of the patient’s overall medical condition in the opinion of the multidisciplinary team. </a:t>
            </a:r>
            <a:endParaRPr lang="en-GB" sz="1900" dirty="0">
              <a:ea typeface="Times New Roman" panose="02020603050405020304" pitchFamily="18" charset="0"/>
            </a:endParaRPr>
          </a:p>
          <a:p>
            <a:pPr marL="457200" lvl="0" indent="-457200" algn="just" fontAlgn="auto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900" dirty="0">
                <a:effectLst/>
                <a:ea typeface="Times New Roman" panose="02020603050405020304" pitchFamily="18" charset="0"/>
              </a:rPr>
              <a:t>Radiotherapy is contraindicated or inappropriate (limitations because of location of tumour, or cumulative prior radiotherapy dose).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235407" y="6311900"/>
            <a:ext cx="129554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See p11-14 of the protocol</a:t>
            </a:r>
          </a:p>
        </p:txBody>
      </p:sp>
    </p:spTree>
    <p:extLst>
      <p:ext uri="{BB962C8B-B14F-4D97-AF65-F5344CB8AC3E}">
        <p14:creationId xmlns:p14="http://schemas.microsoft.com/office/powerpoint/2010/main" val="7585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Inclusion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6275"/>
          </a:xfrm>
        </p:spPr>
        <p:txBody>
          <a:bodyPr>
            <a:normAutofit fontScale="25000" lnSpcReduction="20000"/>
          </a:bodyPr>
          <a:lstStyle/>
          <a:p>
            <a:r>
              <a:rPr lang="en-GB" sz="7200" dirty="0"/>
              <a:t>Written, informed consent</a:t>
            </a:r>
          </a:p>
          <a:p>
            <a:pPr lvl="0" fontAlgn="auto"/>
            <a:r>
              <a:rPr lang="en-GB" sz="7200" dirty="0"/>
              <a:t>Men and women age ≥18 years </a:t>
            </a:r>
          </a:p>
          <a:p>
            <a:pPr lvl="0" fontAlgn="auto"/>
            <a:r>
              <a:rPr lang="en-GB" sz="7200" dirty="0"/>
              <a:t>Performance Status ECOG 0 or 1</a:t>
            </a:r>
          </a:p>
          <a:p>
            <a:pPr lvl="0" fontAlgn="auto"/>
            <a:r>
              <a:rPr lang="en-GB" sz="7200" dirty="0"/>
              <a:t>Histologically confirmed disease that is considered to be inappropriate for surgery.</a:t>
            </a:r>
          </a:p>
          <a:p>
            <a:pPr lvl="0" fontAlgn="auto"/>
            <a:r>
              <a:rPr lang="en-GB" sz="7200" dirty="0"/>
              <a:t>Patients must be deemed as inappropriate for radiotherapy. </a:t>
            </a:r>
          </a:p>
          <a:p>
            <a:pPr lvl="0" fontAlgn="auto"/>
            <a:r>
              <a:rPr lang="en-GB" sz="7200" dirty="0"/>
              <a:t>There must be at least 1 measurable baseline lesion.</a:t>
            </a:r>
          </a:p>
          <a:p>
            <a:pPr lvl="0" fontAlgn="auto"/>
            <a:r>
              <a:rPr lang="en-GB" sz="7200" dirty="0"/>
              <a:t>Anticipated life expectancy &gt;12 weeks</a:t>
            </a:r>
          </a:p>
          <a:p>
            <a:pPr lvl="0" fontAlgn="auto"/>
            <a:r>
              <a:rPr lang="en-GB" sz="7200" dirty="0"/>
              <a:t>Adequate organ function as evidenced by the following peripheral blood counts and serum biochemistry at enrolment:</a:t>
            </a:r>
          </a:p>
          <a:p>
            <a:pPr lvl="1"/>
            <a:r>
              <a:rPr lang="en-GB" sz="4800" dirty="0"/>
              <a:t>Neutrophils ≥1.5 x 10</a:t>
            </a:r>
            <a:r>
              <a:rPr lang="en-GB" sz="4800" baseline="30000" dirty="0"/>
              <a:t>9</a:t>
            </a:r>
            <a:r>
              <a:rPr lang="en-GB" sz="4800" dirty="0"/>
              <a:t>/L</a:t>
            </a:r>
          </a:p>
          <a:p>
            <a:pPr lvl="1"/>
            <a:r>
              <a:rPr lang="en-GB" sz="4800" dirty="0"/>
              <a:t>Haemoglobin ≥90 g/L</a:t>
            </a:r>
          </a:p>
          <a:p>
            <a:pPr lvl="1"/>
            <a:r>
              <a:rPr lang="en-GB" sz="4800" dirty="0"/>
              <a:t>Platelets ≥75 x 10</a:t>
            </a:r>
            <a:r>
              <a:rPr lang="en-GB" sz="4800" baseline="30000" dirty="0"/>
              <a:t>9</a:t>
            </a:r>
            <a:r>
              <a:rPr lang="en-GB" sz="4800" dirty="0"/>
              <a:t>/L</a:t>
            </a:r>
          </a:p>
          <a:p>
            <a:pPr lvl="1"/>
            <a:r>
              <a:rPr lang="en-GB" sz="4800" dirty="0"/>
              <a:t>Total bilirubin ≤1.5 upper limit of normal (ULN) - patients with </a:t>
            </a:r>
            <a:r>
              <a:rPr lang="en-GB" sz="4800" dirty="0">
                <a:effectLst/>
                <a:ea typeface="Times New Roman" panose="02020603050405020304" pitchFamily="18" charset="0"/>
              </a:rPr>
              <a:t>Gilbert’s Disease total bilirubin up to 3x ULN </a:t>
            </a:r>
            <a:endParaRPr lang="en-GB" sz="4800" dirty="0"/>
          </a:p>
          <a:p>
            <a:pPr lvl="1"/>
            <a:r>
              <a:rPr lang="pt-BR" sz="4800" dirty="0"/>
              <a:t>Transaminases </a:t>
            </a:r>
            <a:r>
              <a:rPr lang="en-GB" sz="4800" dirty="0"/>
              <a:t>≤3 x ULN</a:t>
            </a:r>
          </a:p>
          <a:p>
            <a:pPr lvl="1"/>
            <a:r>
              <a:rPr lang="en-GB" sz="4800" dirty="0"/>
              <a:t>Alkaline phosphatase (ALP) ≤2.5 x ULN</a:t>
            </a:r>
          </a:p>
          <a:p>
            <a:pPr lvl="1"/>
            <a:r>
              <a:rPr lang="en-GB" sz="4800" dirty="0"/>
              <a:t>GFR ≥30 </a:t>
            </a:r>
            <a:r>
              <a:rPr lang="en-GB" sz="4800" dirty="0" err="1"/>
              <a:t>mls</a:t>
            </a:r>
            <a:r>
              <a:rPr lang="en-GB" sz="4800" dirty="0"/>
              <a:t>/min. GFR to be assessed according to local practice. Recommended technique of </a:t>
            </a:r>
            <a:r>
              <a:rPr lang="en-GB" sz="4800" dirty="0" err="1"/>
              <a:t>eGFR</a:t>
            </a:r>
            <a:r>
              <a:rPr lang="en-GB" sz="4800" dirty="0"/>
              <a:t> using the CKD-EPI formula (Appendix 2)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235407" y="6311900"/>
            <a:ext cx="129554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See p11-14 of the protocol</a:t>
            </a:r>
          </a:p>
        </p:txBody>
      </p:sp>
    </p:spTree>
    <p:extLst>
      <p:ext uri="{BB962C8B-B14F-4D97-AF65-F5344CB8AC3E}">
        <p14:creationId xmlns:p14="http://schemas.microsoft.com/office/powerpoint/2010/main" val="368723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982</Words>
  <Application>Microsoft Office PowerPoint</Application>
  <PresentationFormat>Custom</PresentationFormat>
  <Paragraphs>176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IMPACT Trial</vt:lpstr>
      <vt:lpstr>Trial Schema</vt:lpstr>
      <vt:lpstr>Study Endpoints</vt:lpstr>
      <vt:lpstr>Study Endpoints</vt:lpstr>
      <vt:lpstr>Inclusion Criteria</vt:lpstr>
      <vt:lpstr>Inclusion Criteria - surgery</vt:lpstr>
      <vt:lpstr>Inclusion Criteria</vt:lpstr>
      <vt:lpstr>Inclusion Criteria - radiotherapy</vt:lpstr>
      <vt:lpstr>Inclusion Criteria</vt:lpstr>
      <vt:lpstr>Exclusion Criteria</vt:lpstr>
      <vt:lpstr>Trial 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 Trial</dc:title>
  <dc:creator>Foulstone, Emily</dc:creator>
  <cp:lastModifiedBy>Challapalli, Amarnath</cp:lastModifiedBy>
  <cp:revision>80</cp:revision>
  <dcterms:created xsi:type="dcterms:W3CDTF">2021-06-01T11:30:57Z</dcterms:created>
  <dcterms:modified xsi:type="dcterms:W3CDTF">2024-04-22T08:09:48Z</dcterms:modified>
</cp:coreProperties>
</file>