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6" autoAdjust="0"/>
    <p:restoredTop sz="94660"/>
  </p:normalViewPr>
  <p:slideViewPr>
    <p:cSldViewPr snapToGrid="0">
      <p:cViewPr varScale="1">
        <p:scale>
          <a:sx n="79" d="100"/>
          <a:sy n="79" d="100"/>
        </p:scale>
        <p:origin x="7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27E59-F81B-DC1B-9508-3AF122AE43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4E268D-C180-E370-5DC2-9C9D6D0012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7FAEA-AEE5-4DCB-A608-AA643200A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4062-0541-441E-8A80-B77FC0C8225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D5C3D-49C1-961B-4B4B-44BB1774B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4BC6C-E85D-B126-96B6-C225B6EC6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D6CA-828A-423A-A988-D73AA215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197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AF49B-51A6-A11F-4BDF-65CFF2C04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BF26B4-6C84-C7B8-2542-47A7A1B86D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1C5F62-8EB6-BB3E-9370-CC0B4C76E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4062-0541-441E-8A80-B77FC0C8225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81DD3-DC58-395A-EC5F-7C441DA25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73D15E-6A5D-2F74-9DD4-B5EC7724C1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D6CA-828A-423A-A988-D73AA215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61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4999BD-2036-7231-EFAD-B553FDA1F7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589B7-E80D-9AA2-0D98-07AB7A3ED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60AF1-0AE9-C1DF-0F9D-A3E8EDE21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4062-0541-441E-8A80-B77FC0C8225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98D612-B0BC-3151-6585-4B9306638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7BDC1-E748-347D-8C12-D363576FC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D6CA-828A-423A-A988-D73AA215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56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DFD71-FC96-DA0B-A498-D8D3C4E84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7DBE1-3A23-28B4-4E1B-66A17B0BD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0EB77-AB3C-66C5-FEB5-48030756F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4062-0541-441E-8A80-B77FC0C8225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86183-5FB7-C638-D42F-5342ABA0E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A1629B-16CA-19A4-135E-EF4F278B4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D6CA-828A-423A-A988-D73AA215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340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AB764-E120-0C38-85B6-18E2297EC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5D25E-478F-F4D8-4827-1D95A86F6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793A0-7091-C2EB-7BDB-5D10CB52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4062-0541-441E-8A80-B77FC0C8225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F3424-8F23-2070-F1EF-0CF0536E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4BF3C-ACC5-23AA-EB43-6161F304F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D6CA-828A-423A-A988-D73AA215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318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9DE33-518B-823C-0AEE-0754CC031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B97F1-4A27-9757-EA0E-83C70B4ECF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AF1F11-0358-43CA-26B2-C2375F8C9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3F9666-2E5E-53BB-68B0-CAACE3409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4062-0541-441E-8A80-B77FC0C8225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CEFBE-921D-2E8C-B2D7-FCCA78687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BE7C41-CC8B-DAE0-C36E-2D6B402BE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D6CA-828A-423A-A988-D73AA215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29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926AE-3F66-A39F-A057-95DDAF370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3A2C79-AE27-D652-BCFB-44B78F53B2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33BA1E-43D8-87E8-F441-54550EDB7E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8F5CFB-A5A5-7713-E795-054BFF0C26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EEFE11-DA07-E750-BC3C-C58C2C06A9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76BE1D-8283-1EA3-A7DA-7D37272F0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4062-0541-441E-8A80-B77FC0C8225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7C5037-E108-93AA-D93C-5E85FA160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372B05-CA00-705A-9F7F-9E2469382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D6CA-828A-423A-A988-D73AA215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986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64A48-07AF-6B26-8574-E3B069E98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094397-C64F-6EF1-9268-B50F30C80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4062-0541-441E-8A80-B77FC0C8225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DF9836-6D21-CEFC-1B32-39FA9FBA3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449F0D-1718-E44C-582E-E324C9B9B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D6CA-828A-423A-A988-D73AA215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714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30963C-4B5E-9161-AC45-234136E1B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4062-0541-441E-8A80-B77FC0C8225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8434E0-FE94-0086-FA91-CFC599427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0B0049-82CC-E748-CF34-FB08DC427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D6CA-828A-423A-A988-D73AA215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144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7084F-CA28-EAAA-27B3-40BF1B13C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5586C-EAE9-1A8E-8F8D-D63CBA5347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D8011C-9990-FEC0-BB2C-A9718252E1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1093FF-2E80-8A00-3BE2-9A95D049C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4062-0541-441E-8A80-B77FC0C8225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FCD392-F255-0A61-843E-6B880CDD2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2CDCBC-EB37-C19C-6868-B1E41A317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D6CA-828A-423A-A988-D73AA215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309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FAAB0-92FA-BC7B-14F2-19426E15D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C1111A-80E0-5EB7-F838-F95FD7C503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A2B028-AD19-003B-C34E-182D25E495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A2323-4013-DDDD-8CD5-3B4C3F3C7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14062-0541-441E-8A80-B77FC0C8225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3868E6-1B6E-DA94-4E29-17A2B433B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1EE1EB-C9A1-E65F-A26F-8013A425A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8D6CA-828A-423A-A988-D73AA215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397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2E055EE-0A89-3E4F-E3A8-50959D17D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8F8AA6-EDBB-076D-5751-7C7F7BC4C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038ACB-6A12-0748-145A-595495F521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A14062-0541-441E-8A80-B77FC0C8225A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D6B2F-6217-119D-5AAA-1FE898A66E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94C5B7-5521-4ED6-1FE4-B821B57563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78D6CA-828A-423A-A988-D73AA215ED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327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D6F011E-18B2-716B-55C2-AB8E9056E769}"/>
              </a:ext>
            </a:extLst>
          </p:cNvPr>
          <p:cNvSpPr txBox="1"/>
          <p:nvPr/>
        </p:nvSpPr>
        <p:spPr>
          <a:xfrm>
            <a:off x="1220491" y="1255363"/>
            <a:ext cx="8558939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Dear all</a:t>
            </a:r>
            <a:endParaRPr lang="en-GB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I am flagging a new study that is now open to recruitment in Cambridge and will soon be opening across several other UK sites - </a:t>
            </a:r>
            <a:endParaRPr lang="en-GB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Pippa Corrie, Cambridge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Ruth Plummer, Newcastle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Nash Gupta, Manchester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James Larkin, RMH London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Pavlina </a:t>
            </a:r>
            <a:r>
              <a:rPr lang="en-GB" sz="1800" dirty="0" err="1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Spiliopoulou</a:t>
            </a:r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Glasgow</a:t>
            </a:r>
          </a:p>
          <a:p>
            <a:pPr marL="342900" lvl="0" indent="-342900">
              <a:buFont typeface="Calibri" panose="020F0502020204030204" pitchFamily="34" charset="0"/>
              <a:buChar char="-"/>
            </a:pPr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Anna Olsson Brown, Brighton</a:t>
            </a:r>
          </a:p>
          <a:p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The </a:t>
            </a:r>
            <a:r>
              <a:rPr lang="en-GB" sz="1800" dirty="0">
                <a:solidFill>
                  <a:srgbClr val="1F497D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</a:rPr>
              <a:t>Melody-1 trial </a:t>
            </a:r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builds on our own microbiome work which is a collaboration between Cambridge, the </a:t>
            </a:r>
            <a:r>
              <a:rPr lang="en-GB" sz="1800" dirty="0" err="1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Wellcome</a:t>
            </a:r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Sanger Institute and Trevor Lawley’s spin-out company, </a:t>
            </a:r>
            <a:r>
              <a:rPr lang="en-GB" sz="1800" dirty="0" err="1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Microbiotica</a:t>
            </a:r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. Melody-1 is a phase 1b study </a:t>
            </a:r>
            <a:r>
              <a:rPr lang="en-GB" sz="1800" dirty="0">
                <a:solidFill>
                  <a:srgbClr val="1F497D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</a:rPr>
              <a:t>testing combining pembrolizumab with a daily capsule taken orally that contains a consortium of 9 different bacterial strains that we have shown uniquely corelates with response to IO </a:t>
            </a:r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consistently across the various cohorts published by Jen </a:t>
            </a:r>
            <a:r>
              <a:rPr lang="en-GB" sz="1800" dirty="0" err="1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Wargo</a:t>
            </a:r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, Laurence </a:t>
            </a:r>
            <a:r>
              <a:rPr lang="en-GB" sz="1800" dirty="0" err="1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Zitvogel</a:t>
            </a:r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and Tom Gajewski. </a:t>
            </a:r>
            <a:r>
              <a:rPr lang="en-GB" sz="1800" dirty="0">
                <a:solidFill>
                  <a:srgbClr val="1F497D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Aptos" panose="020B0004020202020204" pitchFamily="34" charset="0"/>
              </a:rPr>
              <a:t>The goal is to determine if manipulation of the gut microbiome can convert a non-responder into a responding patient. All patients receive the active IMP, known as MB097 alongside pembrolizumab.</a:t>
            </a:r>
            <a:endParaRPr lang="en-GB" sz="1800" dirty="0">
              <a:effectLst/>
              <a:highlight>
                <a:srgbClr val="FFFF00"/>
              </a:highlight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en-GB" sz="1800" dirty="0">
                <a:solidFill>
                  <a:srgbClr val="1F497D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 </a:t>
            </a:r>
            <a:endParaRPr lang="en-GB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046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0FA2A64-CFD2-22A6-5DA6-4CC7C6D1AA02}"/>
              </a:ext>
            </a:extLst>
          </p:cNvPr>
          <p:cNvSpPr txBox="1"/>
          <p:nvPr/>
        </p:nvSpPr>
        <p:spPr>
          <a:xfrm>
            <a:off x="1359977" y="1255362"/>
            <a:ext cx="8651928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TimesNewRomanPSMT"/>
                <a:ea typeface="Aptos" panose="020B0004020202020204" pitchFamily="34" charset="0"/>
              </a:rPr>
              <a:t>Must have primary resistant cutaneous melanoma and have experienced disease progression as defined by RECIST v1.1 after receiving at least 6 weeks of exposure to any PD-1/PD-L1 inhibitor therapy, generally correlating with 2 complete cycles of PD-1/PD-L1 inhibitor therapy, AND must be intolerant of existing therapy(</a:t>
            </a:r>
            <a:r>
              <a:rPr lang="en-GB" sz="1800" dirty="0" err="1">
                <a:effectLst/>
                <a:latin typeface="TimesNewRomanPSMT"/>
                <a:ea typeface="Aptos" panose="020B0004020202020204" pitchFamily="34" charset="0"/>
              </a:rPr>
              <a:t>ies</a:t>
            </a:r>
            <a:r>
              <a:rPr lang="en-GB" sz="1800" dirty="0">
                <a:effectLst/>
                <a:latin typeface="TimesNewRomanPSMT"/>
                <a:ea typeface="Aptos" panose="020B0004020202020204" pitchFamily="34" charset="0"/>
              </a:rPr>
              <a:t>) with known curative potential, or have no approved therapy with demonstrated clinical benefit indicated or available, or the</a:t>
            </a:r>
            <a:endParaRPr lang="en-GB" sz="16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en-GB" sz="1800" dirty="0">
                <a:effectLst/>
                <a:latin typeface="TimesNewRomanPSMT"/>
                <a:ea typeface="Aptos" panose="020B0004020202020204" pitchFamily="34" charset="0"/>
              </a:rPr>
              <a:t>patient refused standard of care. </a:t>
            </a:r>
          </a:p>
          <a:p>
            <a:endParaRPr lang="en-GB" sz="16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en-GB" sz="1800" dirty="0">
                <a:effectLst/>
                <a:latin typeface="TimesNewRomanPSMT"/>
                <a:ea typeface="Aptos" panose="020B0004020202020204" pitchFamily="34" charset="0"/>
              </a:rPr>
              <a:t>A prior best response of SD is acceptable; a prior best response of complete response (CR) or partial response (PR) are unacceptable;</a:t>
            </a:r>
          </a:p>
          <a:p>
            <a:endParaRPr lang="en-GB" sz="16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en-GB" sz="1800" dirty="0">
                <a:effectLst/>
                <a:latin typeface="TimesNewRomanPSMT"/>
                <a:ea typeface="Aptos" panose="020B0004020202020204" pitchFamily="34" charset="0"/>
              </a:rPr>
              <a:t>Primary resistance is confirmed by:</a:t>
            </a:r>
            <a:endParaRPr lang="en-GB" sz="16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en-GB" sz="1800" dirty="0">
                <a:effectLst/>
                <a:latin typeface="CourierNewPSMT"/>
                <a:ea typeface="Aptos" panose="020B0004020202020204" pitchFamily="34" charset="0"/>
              </a:rPr>
              <a:t>o </a:t>
            </a:r>
            <a:r>
              <a:rPr lang="en-GB" sz="1800" dirty="0">
                <a:effectLst/>
                <a:latin typeface="TimesNewRomanPSMT"/>
                <a:ea typeface="Aptos" panose="020B0004020202020204" pitchFamily="34" charset="0"/>
              </a:rPr>
              <a:t>2 scans at least 4 weeks apart; or</a:t>
            </a:r>
            <a:endParaRPr lang="en-GB" sz="16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en-GB" sz="1800" dirty="0">
                <a:effectLst/>
                <a:latin typeface="CourierNewPSMT"/>
                <a:ea typeface="Aptos" panose="020B0004020202020204" pitchFamily="34" charset="0"/>
              </a:rPr>
              <a:t>o </a:t>
            </a:r>
            <a:r>
              <a:rPr lang="en-GB" sz="1800" dirty="0">
                <a:effectLst/>
                <a:latin typeface="TimesNewRomanPSMT"/>
                <a:ea typeface="Aptos" panose="020B0004020202020204" pitchFamily="34" charset="0"/>
              </a:rPr>
              <a:t>1 scan after clinical disease progression.</a:t>
            </a:r>
            <a:endParaRPr lang="en-GB" sz="16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en-GB" sz="1800" dirty="0">
                <a:effectLst/>
                <a:latin typeface="TimesNewRomanPSMT"/>
                <a:ea typeface="Aptos" panose="020B0004020202020204" pitchFamily="34" charset="0"/>
              </a:rPr>
              <a:t>Disease progression should occur within:</a:t>
            </a:r>
            <a:endParaRPr lang="en-GB" sz="16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en-GB" sz="1800" dirty="0">
                <a:effectLst/>
                <a:latin typeface="CourierNewPSMT"/>
                <a:ea typeface="Aptos" panose="020B0004020202020204" pitchFamily="34" charset="0"/>
              </a:rPr>
              <a:t>o </a:t>
            </a:r>
            <a:r>
              <a:rPr lang="en-GB" sz="1800" dirty="0">
                <a:effectLst/>
                <a:latin typeface="TimesNewRomanPSMT"/>
                <a:ea typeface="Aptos" panose="020B0004020202020204" pitchFamily="34" charset="0"/>
              </a:rPr>
              <a:t>6 months of the first dose of an aPD-1/L1-containing treatment; and</a:t>
            </a:r>
            <a:endParaRPr lang="en-GB" sz="16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en-GB" sz="1800" dirty="0">
                <a:effectLst/>
                <a:latin typeface="CourierNewPSMT"/>
                <a:ea typeface="Aptos" panose="020B0004020202020204" pitchFamily="34" charset="0"/>
              </a:rPr>
              <a:t>o </a:t>
            </a:r>
            <a:r>
              <a:rPr lang="en-GB" sz="1800" dirty="0">
                <a:effectLst/>
                <a:latin typeface="TimesNewRomanPSMT"/>
                <a:ea typeface="Aptos" panose="020B0004020202020204" pitchFamily="34" charset="0"/>
              </a:rPr>
              <a:t>12 weeks of the last dose of an aPD-1/L1-containing treatment.</a:t>
            </a:r>
            <a:endParaRPr lang="en-GB" sz="16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en-GB" sz="1800" dirty="0">
                <a:effectLst/>
                <a:latin typeface="TimesNewRomanPSMT"/>
                <a:ea typeface="Aptos" panose="020B0004020202020204" pitchFamily="34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r>
              <a:rPr lang="en-GB" sz="1800" dirty="0">
                <a:effectLst/>
                <a:latin typeface="TimesNewRomanPSMT"/>
                <a:ea typeface="Aptos" panose="020B0004020202020204" pitchFamily="34" charset="0"/>
              </a:rPr>
              <a:t>Prior adjuvant therapy is allowed – prior adjuvant anti-PD1 based therapy needs to have been completed at least 6 </a:t>
            </a:r>
            <a:r>
              <a:rPr lang="en-GB" sz="1800" dirty="0" err="1">
                <a:effectLst/>
                <a:latin typeface="TimesNewRomanPSMT"/>
                <a:ea typeface="Aptos" panose="020B0004020202020204" pitchFamily="34" charset="0"/>
              </a:rPr>
              <a:t>mo</a:t>
            </a:r>
            <a:r>
              <a:rPr lang="en-GB" sz="1800" dirty="0">
                <a:effectLst/>
                <a:latin typeface="TimesNewRomanPSMT"/>
                <a:ea typeface="Aptos" panose="020B0004020202020204" pitchFamily="34" charset="0"/>
              </a:rPr>
              <a:t> prior to starting treatment for </a:t>
            </a:r>
            <a:r>
              <a:rPr lang="en-GB" sz="1800" dirty="0" err="1">
                <a:effectLst/>
                <a:latin typeface="TimesNewRomanPSMT"/>
                <a:ea typeface="Aptos" panose="020B0004020202020204" pitchFamily="34" charset="0"/>
              </a:rPr>
              <a:t>metasatic</a:t>
            </a:r>
            <a:r>
              <a:rPr lang="en-GB" sz="1800" dirty="0">
                <a:effectLst/>
                <a:latin typeface="TimesNewRomanPSMT"/>
                <a:ea typeface="Aptos" panose="020B0004020202020204" pitchFamily="34" charset="0"/>
              </a:rPr>
              <a:t> disease.</a:t>
            </a:r>
            <a:endParaRPr lang="en-GB" sz="16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2A9739-113B-9E82-3542-5F85C6BFC05B}"/>
              </a:ext>
            </a:extLst>
          </p:cNvPr>
          <p:cNvSpPr txBox="1"/>
          <p:nvPr/>
        </p:nvSpPr>
        <p:spPr>
          <a:xfrm>
            <a:off x="1359977" y="712922"/>
            <a:ext cx="1887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Eligibility criteria:</a:t>
            </a:r>
          </a:p>
        </p:txBody>
      </p:sp>
    </p:spTree>
    <p:extLst>
      <p:ext uri="{BB962C8B-B14F-4D97-AF65-F5344CB8AC3E}">
        <p14:creationId xmlns:p14="http://schemas.microsoft.com/office/powerpoint/2010/main" val="1254432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1241</TotalTime>
  <Words>366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CourierNewPSMT</vt:lpstr>
      <vt:lpstr>TimesNewRomanPSMT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Clare Barlow</dc:creator>
  <cp:lastModifiedBy>Helen Dunderdale</cp:lastModifiedBy>
  <cp:revision>2</cp:revision>
  <dcterms:created xsi:type="dcterms:W3CDTF">2024-11-19T20:41:36Z</dcterms:created>
  <dcterms:modified xsi:type="dcterms:W3CDTF">2024-11-21T09:09:46Z</dcterms:modified>
</cp:coreProperties>
</file>