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88" r:id="rId4"/>
    <p:sldId id="262" r:id="rId5"/>
    <p:sldId id="258" r:id="rId6"/>
    <p:sldId id="263" r:id="rId7"/>
    <p:sldId id="274" r:id="rId8"/>
    <p:sldId id="260" r:id="rId9"/>
    <p:sldId id="257" r:id="rId10"/>
    <p:sldId id="261" r:id="rId11"/>
    <p:sldId id="264" r:id="rId12"/>
    <p:sldId id="265" r:id="rId13"/>
    <p:sldId id="266" r:id="rId14"/>
    <p:sldId id="259" r:id="rId15"/>
    <p:sldId id="281" r:id="rId16"/>
    <p:sldId id="280" r:id="rId17"/>
    <p:sldId id="267" r:id="rId18"/>
    <p:sldId id="268" r:id="rId19"/>
    <p:sldId id="269" r:id="rId20"/>
    <p:sldId id="285" r:id="rId21"/>
    <p:sldId id="287" r:id="rId22"/>
    <p:sldId id="286" r:id="rId23"/>
    <p:sldId id="282" r:id="rId24"/>
    <p:sldId id="278" r:id="rId25"/>
    <p:sldId id="275" r:id="rId26"/>
    <p:sldId id="284" r:id="rId27"/>
    <p:sldId id="283" r:id="rId28"/>
    <p:sldId id="271" r:id="rId29"/>
    <p:sldId id="272"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660"/>
  </p:normalViewPr>
  <p:slideViewPr>
    <p:cSldViewPr snapToGrid="0">
      <p:cViewPr varScale="1">
        <p:scale>
          <a:sx n="79" d="100"/>
          <a:sy n="79" d="100"/>
        </p:scale>
        <p:origin x="7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E125-405F-78A5-D1BD-343A7DE70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C84D03-C5BD-2F9F-642E-5C82B01DF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6D45EC-9514-9C98-5358-67E2B56E5B34}"/>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8CBF184C-CE94-D224-1590-5CE5F1E30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16BCEA-1935-A4F9-A720-480CEA69AD6A}"/>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80172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CF01-51B2-6B16-7595-63842F34BA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F50FCA-606A-6EC7-B623-2F1704E9AE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837019-0B49-8B08-4DFE-C28E70187483}"/>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2B9CE4DD-F557-97E6-D75B-9FE2E2F847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EAC0D-C343-3AFE-7CA7-1952DDF849EE}"/>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319530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12E8F-52FE-569C-1767-0FE99AD11A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6C61A7-2F11-FFCC-F50F-BC8CBBD7CB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3A799-9E28-333F-DDC0-F767E0CF42F2}"/>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DF79F753-CCFD-A91E-E35E-74426B5D15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1A3388-5D80-334E-815C-0E3ECE2E37E8}"/>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140839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2475-C157-5498-9EE9-4C150F884C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FD07B-A085-DF49-0FFF-D486054817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21E1B3-FC6C-01AA-22FE-E2AE8E4F9DE9}"/>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ACBBD5A4-B643-5021-B7F8-55EB0D4748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0707A0-69E3-08DF-9D6D-ABDA2D373058}"/>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397843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0249-6FB2-BB1A-969C-219520F60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0932AE-DAB9-A4E6-2E6F-945DFDA8AB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9C6973-FC1C-FE8D-1D7F-B587C68F005A}"/>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6EDC9CAF-1089-5B69-BAEF-C6BC6A1AA0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713C70-2756-37B8-7104-22E00892E0FC}"/>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41736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64D8-7E67-4788-50B3-32BD8D51FC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06472A-394F-91B3-7BD9-46F61FE760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4DC7E0-CA4E-D52C-8DA8-A6B0074BB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504E22-A265-D0C7-5579-123DAE4E100F}"/>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6" name="Footer Placeholder 5">
            <a:extLst>
              <a:ext uri="{FF2B5EF4-FFF2-40B4-BE49-F238E27FC236}">
                <a16:creationId xmlns:a16="http://schemas.microsoft.com/office/drawing/2014/main" id="{F780B763-7AB4-652B-5E50-8AB753C1F4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2E59E9-D6DA-C475-259D-8760644A68B3}"/>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137100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9070-B94A-3A08-F8D0-6F46D3AF423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9E0B54-93D6-1FE7-E9D7-DC65F41CA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A6E6A-C89C-4D50-9260-9219828E2E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D5C1AC-579B-4365-7037-844577813B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03AB0-3034-96A8-F5B9-6406D920A2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61AD9F-2214-1C00-BD17-52E6428C247C}"/>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8" name="Footer Placeholder 7">
            <a:extLst>
              <a:ext uri="{FF2B5EF4-FFF2-40B4-BE49-F238E27FC236}">
                <a16:creationId xmlns:a16="http://schemas.microsoft.com/office/drawing/2014/main" id="{6E73580C-2F06-DDD3-3EDC-EC58149671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6B230A-FAD5-4F25-92B6-4FAC546F0F49}"/>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162983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AD53-A558-9A41-BB93-C657240303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84AEAC-D6CC-92B6-CF6A-A0539276E8C4}"/>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4" name="Footer Placeholder 3">
            <a:extLst>
              <a:ext uri="{FF2B5EF4-FFF2-40B4-BE49-F238E27FC236}">
                <a16:creationId xmlns:a16="http://schemas.microsoft.com/office/drawing/2014/main" id="{2196E9A0-6FA3-C40B-A0B4-D4A2E37002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D4FD00-970B-E6EB-6EB1-864D0F190DEC}"/>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187856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47568-D188-428D-342C-CD12CEB5CBFE}"/>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3" name="Footer Placeholder 2">
            <a:extLst>
              <a:ext uri="{FF2B5EF4-FFF2-40B4-BE49-F238E27FC236}">
                <a16:creationId xmlns:a16="http://schemas.microsoft.com/office/drawing/2014/main" id="{A6ED7D65-CB32-BB47-3D65-DFE8CB6E61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BE5C27-D01A-DB2B-66A1-6FB906BA8E7C}"/>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314072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D368-BBCC-9224-34D9-4E36DAB52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69C6F7-4AB3-0F90-05DE-634148505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84A813-E2EF-EE8A-A25B-80F5A2B20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7B541-D78D-A71C-147D-9801ACEC1C8A}"/>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6" name="Footer Placeholder 5">
            <a:extLst>
              <a:ext uri="{FF2B5EF4-FFF2-40B4-BE49-F238E27FC236}">
                <a16:creationId xmlns:a16="http://schemas.microsoft.com/office/drawing/2014/main" id="{DB934319-6DF6-945E-EE06-57503B63AF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797F08-EE11-9C82-1FB8-A006C082A644}"/>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390468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92EA-62CE-5576-A320-23F13DAEB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C00E54-78EF-689D-5CF6-3CEA510C39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831D55-1D7B-D07C-4403-3D4DB8578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CBE5-F53F-7B78-7E91-F35CEF988B45}"/>
              </a:ext>
            </a:extLst>
          </p:cNvPr>
          <p:cNvSpPr>
            <a:spLocks noGrp="1"/>
          </p:cNvSpPr>
          <p:nvPr>
            <p:ph type="dt" sz="half" idx="10"/>
          </p:nvPr>
        </p:nvSpPr>
        <p:spPr/>
        <p:txBody>
          <a:bodyPr/>
          <a:lstStyle/>
          <a:p>
            <a:fld id="{8DF72862-79E1-44D6-BC81-F505411E0E85}" type="datetimeFigureOut">
              <a:rPr lang="en-GB" smtClean="0"/>
              <a:t>22/11/2024</a:t>
            </a:fld>
            <a:endParaRPr lang="en-GB"/>
          </a:p>
        </p:txBody>
      </p:sp>
      <p:sp>
        <p:nvSpPr>
          <p:cNvPr id="6" name="Footer Placeholder 5">
            <a:extLst>
              <a:ext uri="{FF2B5EF4-FFF2-40B4-BE49-F238E27FC236}">
                <a16:creationId xmlns:a16="http://schemas.microsoft.com/office/drawing/2014/main" id="{620525D6-0ABF-B0B8-0B90-D0FF61BFB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C767E1-2648-6580-3777-26AB5BAAC163}"/>
              </a:ext>
            </a:extLst>
          </p:cNvPr>
          <p:cNvSpPr>
            <a:spLocks noGrp="1"/>
          </p:cNvSpPr>
          <p:nvPr>
            <p:ph type="sldNum" sz="quarter" idx="12"/>
          </p:nvPr>
        </p:nvSpPr>
        <p:spPr/>
        <p:txBody>
          <a:bodyPr/>
          <a:lstStyle/>
          <a:p>
            <a:fld id="{1A86F24B-8F40-4F45-8C87-B82D2A1C1CAC}" type="slidenum">
              <a:rPr lang="en-GB" smtClean="0"/>
              <a:t>‹#›</a:t>
            </a:fld>
            <a:endParaRPr lang="en-GB"/>
          </a:p>
        </p:txBody>
      </p:sp>
    </p:spTree>
    <p:extLst>
      <p:ext uri="{BB962C8B-B14F-4D97-AF65-F5344CB8AC3E}">
        <p14:creationId xmlns:p14="http://schemas.microsoft.com/office/powerpoint/2010/main" val="345123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105A7-22ED-A942-0393-9825707F0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B745E0-7456-F7D7-AC1B-B2A0D7FC11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53E713-67A0-B05C-C205-20DB5D339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F72862-79E1-44D6-BC81-F505411E0E85}" type="datetimeFigureOut">
              <a:rPr lang="en-GB" smtClean="0"/>
              <a:t>22/11/2024</a:t>
            </a:fld>
            <a:endParaRPr lang="en-GB"/>
          </a:p>
        </p:txBody>
      </p:sp>
      <p:sp>
        <p:nvSpPr>
          <p:cNvPr id="5" name="Footer Placeholder 4">
            <a:extLst>
              <a:ext uri="{FF2B5EF4-FFF2-40B4-BE49-F238E27FC236}">
                <a16:creationId xmlns:a16="http://schemas.microsoft.com/office/drawing/2014/main" id="{D01B050E-6D0B-9A6D-730D-F37F03CDA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F82E868-9FF8-A5EC-7583-370BFAD34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6F24B-8F40-4F45-8C87-B82D2A1C1CAC}" type="slidenum">
              <a:rPr lang="en-GB" smtClean="0"/>
              <a:t>‹#›</a:t>
            </a:fld>
            <a:endParaRPr lang="en-GB"/>
          </a:p>
        </p:txBody>
      </p:sp>
    </p:spTree>
    <p:extLst>
      <p:ext uri="{BB962C8B-B14F-4D97-AF65-F5344CB8AC3E}">
        <p14:creationId xmlns:p14="http://schemas.microsoft.com/office/powerpoint/2010/main" val="257386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E435-D70F-C5D4-B7C0-A11C28AF3919}"/>
              </a:ext>
            </a:extLst>
          </p:cNvPr>
          <p:cNvSpPr>
            <a:spLocks noGrp="1"/>
          </p:cNvSpPr>
          <p:nvPr>
            <p:ph type="ctrTitle"/>
          </p:nvPr>
        </p:nvSpPr>
        <p:spPr>
          <a:xfrm>
            <a:off x="1524000" y="280391"/>
            <a:ext cx="9144000" cy="2387600"/>
          </a:xfrm>
        </p:spPr>
        <p:txBody>
          <a:bodyPr>
            <a:normAutofit/>
          </a:bodyPr>
          <a:lstStyle/>
          <a:p>
            <a:r>
              <a:rPr lang="en-GB" sz="3200" b="0" i="0" u="none" strike="noStrike" baseline="0" dirty="0">
                <a:latin typeface="Helvetica" panose="020B0604020202020204" pitchFamily="34" charset="0"/>
              </a:rPr>
              <a:t>Non-invasive testing for clinically significant portal</a:t>
            </a:r>
            <a:br>
              <a:rPr lang="en-GB" sz="3200" b="0" i="0" u="none" strike="noStrike" baseline="0" dirty="0">
                <a:latin typeface="Helvetica" panose="020B0604020202020204" pitchFamily="34" charset="0"/>
              </a:rPr>
            </a:br>
            <a:r>
              <a:rPr lang="en-GB" sz="3200" b="0" i="0" u="none" strike="noStrike" baseline="0" dirty="0">
                <a:latin typeface="Helvetica" panose="020B0604020202020204" pitchFamily="34" charset="0"/>
              </a:rPr>
              <a:t>hypertension: Is this the end for endoscopy?</a:t>
            </a:r>
            <a:endParaRPr lang="en-GB" sz="3200" dirty="0"/>
          </a:p>
        </p:txBody>
      </p:sp>
      <p:sp>
        <p:nvSpPr>
          <p:cNvPr id="3" name="Subtitle 2">
            <a:extLst>
              <a:ext uri="{FF2B5EF4-FFF2-40B4-BE49-F238E27FC236}">
                <a16:creationId xmlns:a16="http://schemas.microsoft.com/office/drawing/2014/main" id="{D56CD000-60A2-9CBE-63A9-491733C24F88}"/>
              </a:ext>
            </a:extLst>
          </p:cNvPr>
          <p:cNvSpPr>
            <a:spLocks noGrp="1"/>
          </p:cNvSpPr>
          <p:nvPr>
            <p:ph type="subTitle" idx="1"/>
          </p:nvPr>
        </p:nvSpPr>
        <p:spPr/>
        <p:txBody>
          <a:bodyPr>
            <a:normAutofit lnSpcReduction="10000"/>
          </a:bodyPr>
          <a:lstStyle/>
          <a:p>
            <a:r>
              <a:rPr lang="en-GB" dirty="0"/>
              <a:t>Dr Gau Appanna</a:t>
            </a:r>
          </a:p>
          <a:p>
            <a:r>
              <a:rPr lang="en-GB" dirty="0"/>
              <a:t>South-West HPB Scientific Meeting</a:t>
            </a:r>
          </a:p>
          <a:p>
            <a:endParaRPr lang="en-GB" dirty="0"/>
          </a:p>
          <a:p>
            <a:r>
              <a:rPr lang="en-GB" dirty="0"/>
              <a:t>Friday 22</a:t>
            </a:r>
            <a:r>
              <a:rPr lang="en-GB" baseline="30000" dirty="0"/>
              <a:t>nd</a:t>
            </a:r>
            <a:r>
              <a:rPr lang="en-GB" dirty="0"/>
              <a:t> November 2024</a:t>
            </a:r>
          </a:p>
        </p:txBody>
      </p:sp>
    </p:spTree>
    <p:extLst>
      <p:ext uri="{BB962C8B-B14F-4D97-AF65-F5344CB8AC3E}">
        <p14:creationId xmlns:p14="http://schemas.microsoft.com/office/powerpoint/2010/main" val="2686824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3BB2-DC36-83E2-A269-FA1CE07CED50}"/>
              </a:ext>
            </a:extLst>
          </p:cNvPr>
          <p:cNvSpPr>
            <a:spLocks noGrp="1"/>
          </p:cNvSpPr>
          <p:nvPr>
            <p:ph type="title"/>
          </p:nvPr>
        </p:nvSpPr>
        <p:spPr/>
        <p:txBody>
          <a:bodyPr/>
          <a:lstStyle/>
          <a:p>
            <a:r>
              <a:rPr lang="en-GB" dirty="0"/>
              <a:t>Non-Invasive Testing Methods</a:t>
            </a:r>
          </a:p>
        </p:txBody>
      </p:sp>
      <p:sp>
        <p:nvSpPr>
          <p:cNvPr id="3" name="Content Placeholder 2">
            <a:extLst>
              <a:ext uri="{FF2B5EF4-FFF2-40B4-BE49-F238E27FC236}">
                <a16:creationId xmlns:a16="http://schemas.microsoft.com/office/drawing/2014/main" id="{3E93C0D4-7668-0985-BC97-AA60571EF687}"/>
              </a:ext>
            </a:extLst>
          </p:cNvPr>
          <p:cNvSpPr>
            <a:spLocks noGrp="1"/>
          </p:cNvSpPr>
          <p:nvPr>
            <p:ph idx="1"/>
          </p:nvPr>
        </p:nvSpPr>
        <p:spPr/>
        <p:txBody>
          <a:bodyPr>
            <a:normAutofit fontScale="77500" lnSpcReduction="20000"/>
          </a:bodyPr>
          <a:lstStyle/>
          <a:p>
            <a:r>
              <a:rPr lang="en-GB" b="1" dirty="0"/>
              <a:t>Imaging techniques:</a:t>
            </a:r>
          </a:p>
          <a:p>
            <a:r>
              <a:rPr lang="en-GB" dirty="0"/>
              <a:t>Doppler ultrasound: Portal vein flow and congestion index.</a:t>
            </a:r>
          </a:p>
          <a:p>
            <a:r>
              <a:rPr lang="en-GB" dirty="0"/>
              <a:t>Elastography (</a:t>
            </a:r>
            <a:r>
              <a:rPr lang="en-GB" dirty="0" err="1"/>
              <a:t>FibroScan</a:t>
            </a:r>
            <a:r>
              <a:rPr lang="en-GB" dirty="0"/>
              <a:t>®): Liver stiffness measurement (LSM).</a:t>
            </a:r>
          </a:p>
          <a:p>
            <a:r>
              <a:rPr lang="en-GB" dirty="0"/>
              <a:t>MRI: Collateral circulation and </a:t>
            </a:r>
            <a:r>
              <a:rPr lang="en-GB" dirty="0" err="1"/>
              <a:t>hemodynamics</a:t>
            </a:r>
            <a:r>
              <a:rPr lang="en-GB" dirty="0"/>
              <a:t>.</a:t>
            </a:r>
          </a:p>
          <a:p>
            <a:endParaRPr lang="en-GB" dirty="0"/>
          </a:p>
          <a:p>
            <a:r>
              <a:rPr lang="en-GB" b="1" dirty="0"/>
              <a:t>Biomarkers:</a:t>
            </a:r>
          </a:p>
          <a:p>
            <a:r>
              <a:rPr lang="en-GB" dirty="0"/>
              <a:t>Platelet count, spleen diameter, and serum markers.</a:t>
            </a:r>
          </a:p>
          <a:p>
            <a:r>
              <a:rPr lang="en-GB" dirty="0"/>
              <a:t>Examples: AST-to-platelet ratio index (APRI), Fibrosis-4 index (FIB-4).</a:t>
            </a:r>
          </a:p>
          <a:p>
            <a:endParaRPr lang="en-GB" dirty="0"/>
          </a:p>
          <a:p>
            <a:r>
              <a:rPr lang="en-GB" b="1" dirty="0"/>
              <a:t>Composite models:</a:t>
            </a:r>
          </a:p>
          <a:p>
            <a:r>
              <a:rPr lang="en-GB" dirty="0" err="1"/>
              <a:t>Baveno</a:t>
            </a:r>
            <a:r>
              <a:rPr lang="en-GB" dirty="0"/>
              <a:t> VI criteria: Platelets &gt;150 × 10^9/L and LSM &lt;20 kPa.</a:t>
            </a:r>
          </a:p>
          <a:p>
            <a:r>
              <a:rPr lang="en-GB" dirty="0"/>
              <a:t>Expanded </a:t>
            </a:r>
            <a:r>
              <a:rPr lang="en-GB" dirty="0" err="1"/>
              <a:t>Baveno</a:t>
            </a:r>
            <a:r>
              <a:rPr lang="en-GB" dirty="0"/>
              <a:t> VI: Recent adaptations improving sensitivity.</a:t>
            </a:r>
          </a:p>
        </p:txBody>
      </p:sp>
    </p:spTree>
    <p:extLst>
      <p:ext uri="{BB962C8B-B14F-4D97-AF65-F5344CB8AC3E}">
        <p14:creationId xmlns:p14="http://schemas.microsoft.com/office/powerpoint/2010/main" val="76107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F296-7858-8914-2BDD-CC32A22525F3}"/>
              </a:ext>
            </a:extLst>
          </p:cNvPr>
          <p:cNvSpPr>
            <a:spLocks noGrp="1"/>
          </p:cNvSpPr>
          <p:nvPr>
            <p:ph type="title"/>
          </p:nvPr>
        </p:nvSpPr>
        <p:spPr/>
        <p:txBody>
          <a:bodyPr/>
          <a:lstStyle/>
          <a:p>
            <a:r>
              <a:rPr lang="en-GB" dirty="0"/>
              <a:t>Elastography as a Game-Changer!</a:t>
            </a:r>
          </a:p>
        </p:txBody>
      </p:sp>
      <p:sp>
        <p:nvSpPr>
          <p:cNvPr id="3" name="Content Placeholder 2">
            <a:extLst>
              <a:ext uri="{FF2B5EF4-FFF2-40B4-BE49-F238E27FC236}">
                <a16:creationId xmlns:a16="http://schemas.microsoft.com/office/drawing/2014/main" id="{E14B0D76-CBCB-E02C-4BEC-E6019AAB0CD3}"/>
              </a:ext>
            </a:extLst>
          </p:cNvPr>
          <p:cNvSpPr>
            <a:spLocks noGrp="1"/>
          </p:cNvSpPr>
          <p:nvPr>
            <p:ph idx="1"/>
          </p:nvPr>
        </p:nvSpPr>
        <p:spPr/>
        <p:txBody>
          <a:bodyPr/>
          <a:lstStyle/>
          <a:p>
            <a:r>
              <a:rPr lang="en-GB" dirty="0"/>
              <a:t>LSM correlates well with CSPH thresholds (e.g., LSM &gt;25 kPa indicates high CSPH risk).</a:t>
            </a:r>
          </a:p>
          <a:p>
            <a:endParaRPr lang="en-GB" dirty="0"/>
          </a:p>
          <a:p>
            <a:pPr marL="0" indent="0">
              <a:buNone/>
            </a:pPr>
            <a:r>
              <a:rPr lang="en-GB" b="1" dirty="0"/>
              <a:t>Advantages:</a:t>
            </a:r>
          </a:p>
          <a:p>
            <a:r>
              <a:rPr lang="en-GB" dirty="0"/>
              <a:t>Non-invasive.</a:t>
            </a:r>
          </a:p>
          <a:p>
            <a:r>
              <a:rPr lang="en-GB" dirty="0"/>
              <a:t>Easily repeatable.</a:t>
            </a:r>
          </a:p>
          <a:p>
            <a:r>
              <a:rPr lang="en-GB" dirty="0"/>
              <a:t>High negative predictive value for varices needing treatment (VNT).</a:t>
            </a:r>
          </a:p>
        </p:txBody>
      </p:sp>
      <p:pic>
        <p:nvPicPr>
          <p:cNvPr id="4" name="Picture 3">
            <a:extLst>
              <a:ext uri="{FF2B5EF4-FFF2-40B4-BE49-F238E27FC236}">
                <a16:creationId xmlns:a16="http://schemas.microsoft.com/office/drawing/2014/main" id="{D6042474-7A84-825B-6ADD-6C6ABA577D2F}"/>
              </a:ext>
            </a:extLst>
          </p:cNvPr>
          <p:cNvPicPr>
            <a:picLocks noChangeAspect="1"/>
          </p:cNvPicPr>
          <p:nvPr/>
        </p:nvPicPr>
        <p:blipFill>
          <a:blip r:embed="rId2"/>
          <a:stretch>
            <a:fillRect/>
          </a:stretch>
        </p:blipFill>
        <p:spPr>
          <a:xfrm>
            <a:off x="10604544" y="202157"/>
            <a:ext cx="1355454" cy="1817143"/>
          </a:xfrm>
          <a:prstGeom prst="rect">
            <a:avLst/>
          </a:prstGeom>
        </p:spPr>
      </p:pic>
    </p:spTree>
    <p:extLst>
      <p:ext uri="{BB962C8B-B14F-4D97-AF65-F5344CB8AC3E}">
        <p14:creationId xmlns:p14="http://schemas.microsoft.com/office/powerpoint/2010/main" val="15685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1A0E-2267-8B42-9584-879B260A73B5}"/>
              </a:ext>
            </a:extLst>
          </p:cNvPr>
          <p:cNvSpPr>
            <a:spLocks noGrp="1"/>
          </p:cNvSpPr>
          <p:nvPr>
            <p:ph type="title"/>
          </p:nvPr>
        </p:nvSpPr>
        <p:spPr/>
        <p:txBody>
          <a:bodyPr/>
          <a:lstStyle/>
          <a:p>
            <a:r>
              <a:rPr lang="en-GB" dirty="0"/>
              <a:t>Biomarkers and Composite Models</a:t>
            </a:r>
          </a:p>
        </p:txBody>
      </p:sp>
      <p:sp>
        <p:nvSpPr>
          <p:cNvPr id="3" name="Content Placeholder 2">
            <a:extLst>
              <a:ext uri="{FF2B5EF4-FFF2-40B4-BE49-F238E27FC236}">
                <a16:creationId xmlns:a16="http://schemas.microsoft.com/office/drawing/2014/main" id="{9E0FE8E8-EBC0-8774-244D-654ECD67287E}"/>
              </a:ext>
            </a:extLst>
          </p:cNvPr>
          <p:cNvSpPr>
            <a:spLocks noGrp="1"/>
          </p:cNvSpPr>
          <p:nvPr>
            <p:ph idx="1"/>
          </p:nvPr>
        </p:nvSpPr>
        <p:spPr/>
        <p:txBody>
          <a:bodyPr/>
          <a:lstStyle/>
          <a:p>
            <a:r>
              <a:rPr lang="en-GB" dirty="0"/>
              <a:t>APRI and FIB-4: Widely used for liver fibrosis, now applied to CSPH.</a:t>
            </a:r>
          </a:p>
          <a:p>
            <a:endParaRPr lang="en-GB" dirty="0"/>
          </a:p>
          <a:p>
            <a:pPr marL="0" indent="0">
              <a:buNone/>
            </a:pPr>
            <a:r>
              <a:rPr lang="en-GB" b="1" dirty="0"/>
              <a:t>Limitations:</a:t>
            </a:r>
          </a:p>
          <a:p>
            <a:r>
              <a:rPr lang="en-GB" dirty="0"/>
              <a:t>Overlap in cut-offs for severe vs. mild disease.</a:t>
            </a:r>
          </a:p>
          <a:p>
            <a:r>
              <a:rPr lang="en-GB" dirty="0"/>
              <a:t>Affected by other comorbidities (e.g., thrombocytopenia from other causes).</a:t>
            </a:r>
          </a:p>
        </p:txBody>
      </p:sp>
    </p:spTree>
    <p:extLst>
      <p:ext uri="{BB962C8B-B14F-4D97-AF65-F5344CB8AC3E}">
        <p14:creationId xmlns:p14="http://schemas.microsoft.com/office/powerpoint/2010/main" val="233058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B87B7-F812-913A-7029-0459CC824BFA}"/>
              </a:ext>
            </a:extLst>
          </p:cNvPr>
          <p:cNvSpPr>
            <a:spLocks noGrp="1"/>
          </p:cNvSpPr>
          <p:nvPr>
            <p:ph type="title"/>
          </p:nvPr>
        </p:nvSpPr>
        <p:spPr/>
        <p:txBody>
          <a:bodyPr/>
          <a:lstStyle/>
          <a:p>
            <a:r>
              <a:rPr lang="en-GB" dirty="0"/>
              <a:t>Evidence Supporting Non-Invasive Methods</a:t>
            </a:r>
          </a:p>
        </p:txBody>
      </p:sp>
      <p:sp>
        <p:nvSpPr>
          <p:cNvPr id="3" name="Content Placeholder 2">
            <a:extLst>
              <a:ext uri="{FF2B5EF4-FFF2-40B4-BE49-F238E27FC236}">
                <a16:creationId xmlns:a16="http://schemas.microsoft.com/office/drawing/2014/main" id="{1197A644-88B5-84B9-7DB8-158CBBF1A8BD}"/>
              </a:ext>
            </a:extLst>
          </p:cNvPr>
          <p:cNvSpPr>
            <a:spLocks noGrp="1"/>
          </p:cNvSpPr>
          <p:nvPr>
            <p:ph idx="1"/>
          </p:nvPr>
        </p:nvSpPr>
        <p:spPr/>
        <p:txBody>
          <a:bodyPr/>
          <a:lstStyle/>
          <a:p>
            <a:r>
              <a:rPr lang="en-GB" dirty="0"/>
              <a:t>Meta-analysis of studies comparing elastography to HVPG and endoscopy:</a:t>
            </a:r>
          </a:p>
          <a:p>
            <a:r>
              <a:rPr lang="en-GB" dirty="0"/>
              <a:t>Sensitivity and specificity for LSM in identifying CSPH.</a:t>
            </a:r>
          </a:p>
          <a:p>
            <a:endParaRPr lang="en-GB" dirty="0"/>
          </a:p>
          <a:p>
            <a:r>
              <a:rPr lang="en-GB" dirty="0"/>
              <a:t>Expanded </a:t>
            </a:r>
            <a:r>
              <a:rPr lang="en-GB" dirty="0" err="1"/>
              <a:t>Baveno</a:t>
            </a:r>
            <a:r>
              <a:rPr lang="en-GB" dirty="0"/>
              <a:t> VI criteria:</a:t>
            </a:r>
          </a:p>
          <a:p>
            <a:r>
              <a:rPr lang="en-GB" dirty="0"/>
              <a:t>Reduced unnecessary endoscopies by up to 40%.</a:t>
            </a:r>
          </a:p>
        </p:txBody>
      </p:sp>
    </p:spTree>
    <p:extLst>
      <p:ext uri="{BB962C8B-B14F-4D97-AF65-F5344CB8AC3E}">
        <p14:creationId xmlns:p14="http://schemas.microsoft.com/office/powerpoint/2010/main" val="398580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ABE5-3F9C-837C-319E-E87DCC356DDE}"/>
              </a:ext>
            </a:extLst>
          </p:cNvPr>
          <p:cNvSpPr>
            <a:spLocks noGrp="1"/>
          </p:cNvSpPr>
          <p:nvPr>
            <p:ph type="title"/>
          </p:nvPr>
        </p:nvSpPr>
        <p:spPr/>
        <p:txBody>
          <a:bodyPr/>
          <a:lstStyle/>
          <a:p>
            <a:r>
              <a:rPr lang="en-GB" dirty="0"/>
              <a:t>Evidence through </a:t>
            </a:r>
            <a:r>
              <a:rPr lang="en-GB" dirty="0" err="1"/>
              <a:t>Baveno</a:t>
            </a:r>
            <a:r>
              <a:rPr lang="en-GB" dirty="0"/>
              <a:t> VI</a:t>
            </a:r>
          </a:p>
        </p:txBody>
      </p:sp>
      <p:pic>
        <p:nvPicPr>
          <p:cNvPr id="4" name="Content Placeholder 3">
            <a:extLst>
              <a:ext uri="{FF2B5EF4-FFF2-40B4-BE49-F238E27FC236}">
                <a16:creationId xmlns:a16="http://schemas.microsoft.com/office/drawing/2014/main" id="{A319D3B6-7C95-B98B-3E28-A63F6799E233}"/>
              </a:ext>
            </a:extLst>
          </p:cNvPr>
          <p:cNvPicPr>
            <a:picLocks noGrp="1" noChangeAspect="1"/>
          </p:cNvPicPr>
          <p:nvPr>
            <p:ph idx="1"/>
          </p:nvPr>
        </p:nvPicPr>
        <p:blipFill>
          <a:blip r:embed="rId2"/>
          <a:stretch>
            <a:fillRect/>
          </a:stretch>
        </p:blipFill>
        <p:spPr>
          <a:xfrm>
            <a:off x="838200" y="2284937"/>
            <a:ext cx="10515600" cy="3432714"/>
          </a:xfrm>
          <a:prstGeom prst="rect">
            <a:avLst/>
          </a:prstGeom>
        </p:spPr>
      </p:pic>
      <p:sp>
        <p:nvSpPr>
          <p:cNvPr id="5" name="TextBox 4">
            <a:extLst>
              <a:ext uri="{FF2B5EF4-FFF2-40B4-BE49-F238E27FC236}">
                <a16:creationId xmlns:a16="http://schemas.microsoft.com/office/drawing/2014/main" id="{C1C10EED-E595-410A-DAA7-6D5D2CC0FF13}"/>
              </a:ext>
            </a:extLst>
          </p:cNvPr>
          <p:cNvSpPr txBox="1"/>
          <p:nvPr/>
        </p:nvSpPr>
        <p:spPr>
          <a:xfrm>
            <a:off x="6815471" y="6379535"/>
            <a:ext cx="5178056" cy="369332"/>
          </a:xfrm>
          <a:prstGeom prst="rect">
            <a:avLst/>
          </a:prstGeom>
          <a:noFill/>
        </p:spPr>
        <p:txBody>
          <a:bodyPr wrap="square" rtlCol="0">
            <a:spAutoFit/>
          </a:bodyPr>
          <a:lstStyle/>
          <a:p>
            <a:r>
              <a:rPr lang="en-GB" dirty="0"/>
              <a:t>Garcia-Tsao, </a:t>
            </a:r>
            <a:r>
              <a:rPr lang="en-GB" dirty="0" err="1"/>
              <a:t>Abraldes</a:t>
            </a:r>
            <a:r>
              <a:rPr lang="en-GB" dirty="0"/>
              <a:t>. Gastroenterology (2021)</a:t>
            </a:r>
          </a:p>
        </p:txBody>
      </p:sp>
    </p:spTree>
    <p:extLst>
      <p:ext uri="{BB962C8B-B14F-4D97-AF65-F5344CB8AC3E}">
        <p14:creationId xmlns:p14="http://schemas.microsoft.com/office/powerpoint/2010/main" val="237987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A4CB25-7929-24FD-D217-5BB0E781E508}"/>
              </a:ext>
            </a:extLst>
          </p:cNvPr>
          <p:cNvSpPr>
            <a:spLocks noGrp="1"/>
          </p:cNvSpPr>
          <p:nvPr>
            <p:ph type="title"/>
          </p:nvPr>
        </p:nvSpPr>
        <p:spPr/>
        <p:txBody>
          <a:bodyPr/>
          <a:lstStyle/>
          <a:p>
            <a:r>
              <a:rPr lang="en-GB" dirty="0"/>
              <a:t>Validation of </a:t>
            </a:r>
            <a:r>
              <a:rPr lang="en-GB" dirty="0" err="1"/>
              <a:t>Baveno</a:t>
            </a:r>
            <a:r>
              <a:rPr lang="en-GB" dirty="0"/>
              <a:t> VI </a:t>
            </a:r>
          </a:p>
        </p:txBody>
      </p:sp>
      <p:pic>
        <p:nvPicPr>
          <p:cNvPr id="7" name="Content Placeholder 6">
            <a:extLst>
              <a:ext uri="{FF2B5EF4-FFF2-40B4-BE49-F238E27FC236}">
                <a16:creationId xmlns:a16="http://schemas.microsoft.com/office/drawing/2014/main" id="{26E612B2-037A-4778-55E5-2BEF8605E74E}"/>
              </a:ext>
            </a:extLst>
          </p:cNvPr>
          <p:cNvPicPr>
            <a:picLocks noGrp="1" noChangeAspect="1"/>
          </p:cNvPicPr>
          <p:nvPr>
            <p:ph sz="half" idx="1"/>
          </p:nvPr>
        </p:nvPicPr>
        <p:blipFill>
          <a:blip r:embed="rId2"/>
          <a:stretch>
            <a:fillRect/>
          </a:stretch>
        </p:blipFill>
        <p:spPr>
          <a:xfrm>
            <a:off x="838200" y="4040669"/>
            <a:ext cx="5181600" cy="2136294"/>
          </a:xfrm>
          <a:prstGeom prst="rect">
            <a:avLst/>
          </a:prstGeom>
        </p:spPr>
      </p:pic>
      <p:sp>
        <p:nvSpPr>
          <p:cNvPr id="6" name="Content Placeholder 5">
            <a:extLst>
              <a:ext uri="{FF2B5EF4-FFF2-40B4-BE49-F238E27FC236}">
                <a16:creationId xmlns:a16="http://schemas.microsoft.com/office/drawing/2014/main" id="{5509B12F-4F2C-C26D-4FF6-A69B3AEA2B70}"/>
              </a:ext>
            </a:extLst>
          </p:cNvPr>
          <p:cNvSpPr>
            <a:spLocks noGrp="1"/>
          </p:cNvSpPr>
          <p:nvPr>
            <p:ph sz="half" idx="2"/>
          </p:nvPr>
        </p:nvSpPr>
        <p:spPr>
          <a:xfrm>
            <a:off x="6172200" y="2791859"/>
            <a:ext cx="5181600" cy="1932469"/>
          </a:xfrm>
        </p:spPr>
        <p:txBody>
          <a:bodyPr/>
          <a:lstStyle/>
          <a:p>
            <a:r>
              <a:rPr lang="en-GB" b="0" i="0" dirty="0" err="1">
                <a:solidFill>
                  <a:srgbClr val="2E2E2E"/>
                </a:solidFill>
                <a:effectLst/>
                <a:latin typeface="Elsevier Sans"/>
              </a:rPr>
              <a:t>Baveno</a:t>
            </a:r>
            <a:r>
              <a:rPr lang="en-GB" b="0" i="0" dirty="0">
                <a:solidFill>
                  <a:srgbClr val="2E2E2E"/>
                </a:solidFill>
                <a:effectLst/>
                <a:latin typeface="Elsevier Sans"/>
              </a:rPr>
              <a:t> VI criteria performed well correctly identifying 98% of patients who could safely avoid endoscopy</a:t>
            </a:r>
            <a:endParaRPr lang="en-GB" dirty="0"/>
          </a:p>
        </p:txBody>
      </p:sp>
      <p:pic>
        <p:nvPicPr>
          <p:cNvPr id="9" name="Picture 8">
            <a:extLst>
              <a:ext uri="{FF2B5EF4-FFF2-40B4-BE49-F238E27FC236}">
                <a16:creationId xmlns:a16="http://schemas.microsoft.com/office/drawing/2014/main" id="{75F0D7E3-8740-CB2F-A4EA-5E48E8377383}"/>
              </a:ext>
            </a:extLst>
          </p:cNvPr>
          <p:cNvPicPr>
            <a:picLocks noChangeAspect="1"/>
          </p:cNvPicPr>
          <p:nvPr/>
        </p:nvPicPr>
        <p:blipFill>
          <a:blip r:embed="rId3"/>
          <a:stretch>
            <a:fillRect/>
          </a:stretch>
        </p:blipFill>
        <p:spPr>
          <a:xfrm>
            <a:off x="832760" y="1690688"/>
            <a:ext cx="5187040" cy="2067406"/>
          </a:xfrm>
          <a:prstGeom prst="rect">
            <a:avLst/>
          </a:prstGeom>
        </p:spPr>
      </p:pic>
    </p:spTree>
    <p:extLst>
      <p:ext uri="{BB962C8B-B14F-4D97-AF65-F5344CB8AC3E}">
        <p14:creationId xmlns:p14="http://schemas.microsoft.com/office/powerpoint/2010/main" val="133551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405600-CE69-F541-DB31-A93C37BE2B06}"/>
              </a:ext>
            </a:extLst>
          </p:cNvPr>
          <p:cNvSpPr>
            <a:spLocks noGrp="1"/>
          </p:cNvSpPr>
          <p:nvPr>
            <p:ph type="title"/>
          </p:nvPr>
        </p:nvSpPr>
        <p:spPr/>
        <p:txBody>
          <a:bodyPr/>
          <a:lstStyle/>
          <a:p>
            <a:r>
              <a:rPr lang="en-GB" dirty="0"/>
              <a:t>Cost effectiveness</a:t>
            </a:r>
          </a:p>
        </p:txBody>
      </p:sp>
      <p:pic>
        <p:nvPicPr>
          <p:cNvPr id="7" name="Content Placeholder 6">
            <a:extLst>
              <a:ext uri="{FF2B5EF4-FFF2-40B4-BE49-F238E27FC236}">
                <a16:creationId xmlns:a16="http://schemas.microsoft.com/office/drawing/2014/main" id="{46AA1E5B-3032-9E4E-37C9-1FB8CBA523F6}"/>
              </a:ext>
            </a:extLst>
          </p:cNvPr>
          <p:cNvPicPr>
            <a:picLocks noGrp="1" noChangeAspect="1"/>
          </p:cNvPicPr>
          <p:nvPr>
            <p:ph sz="half" idx="1"/>
          </p:nvPr>
        </p:nvPicPr>
        <p:blipFill>
          <a:blip r:embed="rId2"/>
          <a:stretch>
            <a:fillRect/>
          </a:stretch>
        </p:blipFill>
        <p:spPr>
          <a:xfrm>
            <a:off x="838200" y="2433889"/>
            <a:ext cx="5181600" cy="1990221"/>
          </a:xfrm>
          <a:prstGeom prst="rect">
            <a:avLst/>
          </a:prstGeom>
        </p:spPr>
      </p:pic>
      <p:sp>
        <p:nvSpPr>
          <p:cNvPr id="6" name="Content Placeholder 5">
            <a:extLst>
              <a:ext uri="{FF2B5EF4-FFF2-40B4-BE49-F238E27FC236}">
                <a16:creationId xmlns:a16="http://schemas.microsoft.com/office/drawing/2014/main" id="{5A81C7BD-8400-FA06-32F5-EA5B54F58426}"/>
              </a:ext>
            </a:extLst>
          </p:cNvPr>
          <p:cNvSpPr>
            <a:spLocks noGrp="1"/>
          </p:cNvSpPr>
          <p:nvPr>
            <p:ph sz="half" idx="2"/>
          </p:nvPr>
        </p:nvSpPr>
        <p:spPr>
          <a:xfrm>
            <a:off x="6248400" y="1822450"/>
            <a:ext cx="5105400" cy="3606454"/>
          </a:xfrm>
          <a:ln>
            <a:solidFill>
              <a:schemeClr val="tx1"/>
            </a:solidFill>
            <a:prstDash val="solid"/>
          </a:ln>
        </p:spPr>
        <p:txBody>
          <a:bodyPr>
            <a:normAutofit/>
          </a:bodyPr>
          <a:lstStyle/>
          <a:p>
            <a:pPr marL="0" indent="0" algn="just">
              <a:buNone/>
            </a:pPr>
            <a:r>
              <a:rPr lang="en-GB" sz="2000" dirty="0"/>
              <a:t>For 1000 patients</a:t>
            </a:r>
          </a:p>
          <a:p>
            <a:pPr algn="just"/>
            <a:r>
              <a:rPr lang="en-GB" sz="2000" dirty="0"/>
              <a:t>Produced 0.16 additional QALYs at an incremental cost of £326 ($443.41) over 5 years, resulting in an incremental cost of £2081 ($2830) per additional QALY gained. </a:t>
            </a:r>
          </a:p>
          <a:p>
            <a:pPr algn="just"/>
            <a:endParaRPr lang="en-GB" sz="2000" dirty="0"/>
          </a:p>
          <a:p>
            <a:pPr algn="just"/>
            <a:r>
              <a:rPr lang="en-GB" sz="2000" dirty="0"/>
              <a:t>The incremental net monetary benefit of </a:t>
            </a:r>
            <a:r>
              <a:rPr lang="en-GB" sz="2000" dirty="0" err="1"/>
              <a:t>Baveno</a:t>
            </a:r>
            <a:r>
              <a:rPr lang="en-GB" sz="2000" dirty="0"/>
              <a:t> VI compared with OGD was £2808 ($3819) over 5 years per patient. </a:t>
            </a:r>
            <a:r>
              <a:rPr lang="en-GB" sz="2000" dirty="0" err="1"/>
              <a:t>Baveno</a:t>
            </a:r>
            <a:r>
              <a:rPr lang="en-GB" sz="2000" dirty="0"/>
              <a:t> VI criteria also were cost effective in Canada and Spain.</a:t>
            </a:r>
          </a:p>
        </p:txBody>
      </p:sp>
    </p:spTree>
    <p:extLst>
      <p:ext uri="{BB962C8B-B14F-4D97-AF65-F5344CB8AC3E}">
        <p14:creationId xmlns:p14="http://schemas.microsoft.com/office/powerpoint/2010/main" val="244200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6B4D-8D45-0C75-04C4-57BE511BF359}"/>
              </a:ext>
            </a:extLst>
          </p:cNvPr>
          <p:cNvSpPr>
            <a:spLocks noGrp="1"/>
          </p:cNvSpPr>
          <p:nvPr>
            <p:ph type="title"/>
          </p:nvPr>
        </p:nvSpPr>
        <p:spPr/>
        <p:txBody>
          <a:bodyPr/>
          <a:lstStyle/>
          <a:p>
            <a:r>
              <a:rPr lang="en-GB" dirty="0"/>
              <a:t>Benefits of Non-Invasive Methods</a:t>
            </a:r>
            <a:endParaRPr lang="en-GB" b="1" dirty="0"/>
          </a:p>
        </p:txBody>
      </p:sp>
      <p:sp>
        <p:nvSpPr>
          <p:cNvPr id="3" name="Content Placeholder 2">
            <a:extLst>
              <a:ext uri="{FF2B5EF4-FFF2-40B4-BE49-F238E27FC236}">
                <a16:creationId xmlns:a16="http://schemas.microsoft.com/office/drawing/2014/main" id="{BC288140-07F8-4BF8-65A6-9239E05C4E09}"/>
              </a:ext>
            </a:extLst>
          </p:cNvPr>
          <p:cNvSpPr>
            <a:spLocks noGrp="1"/>
          </p:cNvSpPr>
          <p:nvPr>
            <p:ph idx="1"/>
          </p:nvPr>
        </p:nvSpPr>
        <p:spPr/>
        <p:txBody>
          <a:bodyPr/>
          <a:lstStyle/>
          <a:p>
            <a:pPr marL="0" indent="0">
              <a:buNone/>
            </a:pPr>
            <a:r>
              <a:rPr lang="en-GB" b="1" dirty="0"/>
              <a:t>For Patients:</a:t>
            </a:r>
          </a:p>
          <a:p>
            <a:r>
              <a:rPr lang="en-GB" dirty="0"/>
              <a:t>Less discomfort and risk.</a:t>
            </a:r>
          </a:p>
          <a:p>
            <a:r>
              <a:rPr lang="en-GB" dirty="0"/>
              <a:t>Lower cost.</a:t>
            </a:r>
          </a:p>
          <a:p>
            <a:r>
              <a:rPr lang="en-GB" dirty="0"/>
              <a:t>Suitable for repeated monitoring.</a:t>
            </a:r>
          </a:p>
          <a:p>
            <a:endParaRPr lang="en-GB" dirty="0"/>
          </a:p>
          <a:p>
            <a:pPr marL="0" indent="0">
              <a:buNone/>
            </a:pPr>
            <a:r>
              <a:rPr lang="en-GB" b="1" dirty="0"/>
              <a:t>For Healthcare Systems:</a:t>
            </a:r>
          </a:p>
          <a:p>
            <a:pPr>
              <a:buFont typeface="Arial" panose="020B0604020202020204" pitchFamily="34" charset="0"/>
              <a:buChar char="•"/>
            </a:pPr>
            <a:r>
              <a:rPr lang="en-GB" dirty="0"/>
              <a:t>Reduced burden on endoscopy services.</a:t>
            </a:r>
          </a:p>
          <a:p>
            <a:pPr>
              <a:buFont typeface="Arial" panose="020B0604020202020204" pitchFamily="34" charset="0"/>
              <a:buChar char="•"/>
            </a:pPr>
            <a:r>
              <a:rPr lang="en-GB" dirty="0"/>
              <a:t>Accessible in remote or resource-limited settings.</a:t>
            </a:r>
          </a:p>
          <a:p>
            <a:endParaRPr lang="en-GB" dirty="0"/>
          </a:p>
        </p:txBody>
      </p:sp>
    </p:spTree>
    <p:extLst>
      <p:ext uri="{BB962C8B-B14F-4D97-AF65-F5344CB8AC3E}">
        <p14:creationId xmlns:p14="http://schemas.microsoft.com/office/powerpoint/2010/main" val="183368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6E97-93D5-7039-E2C2-2702E899A345}"/>
              </a:ext>
            </a:extLst>
          </p:cNvPr>
          <p:cNvSpPr>
            <a:spLocks noGrp="1"/>
          </p:cNvSpPr>
          <p:nvPr>
            <p:ph type="title"/>
          </p:nvPr>
        </p:nvSpPr>
        <p:spPr/>
        <p:txBody>
          <a:bodyPr/>
          <a:lstStyle/>
          <a:p>
            <a:r>
              <a:rPr lang="en-GB" dirty="0"/>
              <a:t>Limitations of Non-Invasive Testing</a:t>
            </a:r>
          </a:p>
        </p:txBody>
      </p:sp>
      <p:sp>
        <p:nvSpPr>
          <p:cNvPr id="3" name="Content Placeholder 2">
            <a:extLst>
              <a:ext uri="{FF2B5EF4-FFF2-40B4-BE49-F238E27FC236}">
                <a16:creationId xmlns:a16="http://schemas.microsoft.com/office/drawing/2014/main" id="{0DA24306-B7E9-61E0-D75B-03079564DB95}"/>
              </a:ext>
            </a:extLst>
          </p:cNvPr>
          <p:cNvSpPr>
            <a:spLocks noGrp="1"/>
          </p:cNvSpPr>
          <p:nvPr>
            <p:ph idx="1"/>
          </p:nvPr>
        </p:nvSpPr>
        <p:spPr/>
        <p:txBody>
          <a:bodyPr/>
          <a:lstStyle/>
          <a:p>
            <a:r>
              <a:rPr lang="en-GB" dirty="0"/>
              <a:t>Cannot directly confirm variceal bleeding risk.</a:t>
            </a:r>
          </a:p>
          <a:p>
            <a:r>
              <a:rPr lang="en-GB" dirty="0"/>
              <a:t>Variability in accuracy across different populations.</a:t>
            </a:r>
          </a:p>
          <a:p>
            <a:r>
              <a:rPr lang="en-GB" dirty="0"/>
              <a:t>Need for standardisation of thresholds.</a:t>
            </a:r>
          </a:p>
        </p:txBody>
      </p:sp>
      <p:pic>
        <p:nvPicPr>
          <p:cNvPr id="4" name="Picture 3">
            <a:extLst>
              <a:ext uri="{FF2B5EF4-FFF2-40B4-BE49-F238E27FC236}">
                <a16:creationId xmlns:a16="http://schemas.microsoft.com/office/drawing/2014/main" id="{41627335-BB72-894D-82C1-DAEC9E5D59CF}"/>
              </a:ext>
            </a:extLst>
          </p:cNvPr>
          <p:cNvPicPr>
            <a:picLocks noChangeAspect="1"/>
          </p:cNvPicPr>
          <p:nvPr/>
        </p:nvPicPr>
        <p:blipFill>
          <a:blip r:embed="rId2"/>
          <a:stretch>
            <a:fillRect/>
          </a:stretch>
        </p:blipFill>
        <p:spPr>
          <a:xfrm>
            <a:off x="1722148" y="3694546"/>
            <a:ext cx="8747704" cy="2701636"/>
          </a:xfrm>
          <a:prstGeom prst="rect">
            <a:avLst/>
          </a:prstGeom>
        </p:spPr>
      </p:pic>
    </p:spTree>
    <p:extLst>
      <p:ext uri="{BB962C8B-B14F-4D97-AF65-F5344CB8AC3E}">
        <p14:creationId xmlns:p14="http://schemas.microsoft.com/office/powerpoint/2010/main" val="374992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AA28-CE6A-D801-CCD5-2156BC7A2E7A}"/>
              </a:ext>
            </a:extLst>
          </p:cNvPr>
          <p:cNvSpPr>
            <a:spLocks noGrp="1"/>
          </p:cNvSpPr>
          <p:nvPr>
            <p:ph type="title"/>
          </p:nvPr>
        </p:nvSpPr>
        <p:spPr/>
        <p:txBody>
          <a:bodyPr/>
          <a:lstStyle/>
          <a:p>
            <a:r>
              <a:rPr lang="en-GB" dirty="0"/>
              <a:t>Hybrid Approaches</a:t>
            </a:r>
          </a:p>
        </p:txBody>
      </p:sp>
      <p:sp>
        <p:nvSpPr>
          <p:cNvPr id="3" name="Content Placeholder 2">
            <a:extLst>
              <a:ext uri="{FF2B5EF4-FFF2-40B4-BE49-F238E27FC236}">
                <a16:creationId xmlns:a16="http://schemas.microsoft.com/office/drawing/2014/main" id="{FE2C383E-04D6-0703-BF9B-49813BD102E3}"/>
              </a:ext>
            </a:extLst>
          </p:cNvPr>
          <p:cNvSpPr>
            <a:spLocks noGrp="1"/>
          </p:cNvSpPr>
          <p:nvPr>
            <p:ph idx="1"/>
          </p:nvPr>
        </p:nvSpPr>
        <p:spPr/>
        <p:txBody>
          <a:bodyPr/>
          <a:lstStyle/>
          <a:p>
            <a:r>
              <a:rPr lang="en-GB" dirty="0"/>
              <a:t>Combining non-invasive methods with selective endoscopy:</a:t>
            </a:r>
          </a:p>
          <a:p>
            <a:r>
              <a:rPr lang="en-GB" dirty="0"/>
              <a:t>Use non-invasive tests to stratify risk.</a:t>
            </a:r>
          </a:p>
          <a:p>
            <a:r>
              <a:rPr lang="en-GB" dirty="0"/>
              <a:t>Reserve endoscopy for high-risk cases or those with inconclusive results.</a:t>
            </a:r>
          </a:p>
        </p:txBody>
      </p:sp>
    </p:spTree>
    <p:extLst>
      <p:ext uri="{BB962C8B-B14F-4D97-AF65-F5344CB8AC3E}">
        <p14:creationId xmlns:p14="http://schemas.microsoft.com/office/powerpoint/2010/main" val="319906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ECAD-1E19-E0DD-400B-722998CB470D}"/>
              </a:ext>
            </a:extLst>
          </p:cNvPr>
          <p:cNvSpPr>
            <a:spLocks noGrp="1"/>
          </p:cNvSpPr>
          <p:nvPr>
            <p:ph type="title"/>
          </p:nvPr>
        </p:nvSpPr>
        <p:spPr/>
        <p:txBody>
          <a:bodyPr/>
          <a:lstStyle/>
          <a:p>
            <a:r>
              <a:rPr lang="en-GB" dirty="0"/>
              <a:t>Portal hypertension</a:t>
            </a:r>
          </a:p>
        </p:txBody>
      </p:sp>
      <p:sp>
        <p:nvSpPr>
          <p:cNvPr id="3" name="Content Placeholder 2">
            <a:extLst>
              <a:ext uri="{FF2B5EF4-FFF2-40B4-BE49-F238E27FC236}">
                <a16:creationId xmlns:a16="http://schemas.microsoft.com/office/drawing/2014/main" id="{CC7FBC92-D9E2-A16E-5F51-24F54C535540}"/>
              </a:ext>
            </a:extLst>
          </p:cNvPr>
          <p:cNvSpPr>
            <a:spLocks noGrp="1"/>
          </p:cNvSpPr>
          <p:nvPr>
            <p:ph idx="1"/>
          </p:nvPr>
        </p:nvSpPr>
        <p:spPr/>
        <p:txBody>
          <a:bodyPr>
            <a:normAutofit/>
          </a:bodyPr>
          <a:lstStyle/>
          <a:p>
            <a:pPr algn="just"/>
            <a:r>
              <a:rPr lang="en-GB" sz="2000" dirty="0"/>
              <a:t>In the natural history of chronic liver diseases, development of portal hypertension is the earliest complication, with clinically significant portal hypertension (CSPH) being the key driver of increased risk of hepatic decompensation</a:t>
            </a:r>
          </a:p>
        </p:txBody>
      </p:sp>
      <p:pic>
        <p:nvPicPr>
          <p:cNvPr id="4" name="Picture 3">
            <a:extLst>
              <a:ext uri="{FF2B5EF4-FFF2-40B4-BE49-F238E27FC236}">
                <a16:creationId xmlns:a16="http://schemas.microsoft.com/office/drawing/2014/main" id="{BE67B236-1D91-542F-D909-FDF13FD6FB50}"/>
              </a:ext>
            </a:extLst>
          </p:cNvPr>
          <p:cNvPicPr>
            <a:picLocks noChangeAspect="1"/>
          </p:cNvPicPr>
          <p:nvPr/>
        </p:nvPicPr>
        <p:blipFill>
          <a:blip r:embed="rId2"/>
          <a:stretch>
            <a:fillRect/>
          </a:stretch>
        </p:blipFill>
        <p:spPr>
          <a:xfrm>
            <a:off x="2657660" y="3106204"/>
            <a:ext cx="6876680" cy="3070759"/>
          </a:xfrm>
          <a:prstGeom prst="rect">
            <a:avLst/>
          </a:prstGeom>
        </p:spPr>
      </p:pic>
      <p:sp>
        <p:nvSpPr>
          <p:cNvPr id="5" name="TextBox 4">
            <a:extLst>
              <a:ext uri="{FF2B5EF4-FFF2-40B4-BE49-F238E27FC236}">
                <a16:creationId xmlns:a16="http://schemas.microsoft.com/office/drawing/2014/main" id="{A76D90E1-BFE3-D732-49D4-9C3A62D19721}"/>
              </a:ext>
            </a:extLst>
          </p:cNvPr>
          <p:cNvSpPr txBox="1"/>
          <p:nvPr/>
        </p:nvSpPr>
        <p:spPr>
          <a:xfrm>
            <a:off x="6815471" y="6379535"/>
            <a:ext cx="5178056" cy="369332"/>
          </a:xfrm>
          <a:prstGeom prst="rect">
            <a:avLst/>
          </a:prstGeom>
          <a:noFill/>
        </p:spPr>
        <p:txBody>
          <a:bodyPr wrap="square" rtlCol="0">
            <a:spAutoFit/>
          </a:bodyPr>
          <a:lstStyle/>
          <a:p>
            <a:pPr algn="r"/>
            <a:r>
              <a:rPr lang="en-GB" dirty="0"/>
              <a:t>Muir et al. </a:t>
            </a:r>
            <a:r>
              <a:rPr lang="en-GB" dirty="0" err="1"/>
              <a:t>Clinial</a:t>
            </a:r>
            <a:r>
              <a:rPr lang="en-GB" dirty="0"/>
              <a:t> Therapeutics (2015)</a:t>
            </a:r>
          </a:p>
        </p:txBody>
      </p:sp>
    </p:spTree>
    <p:extLst>
      <p:ext uri="{BB962C8B-B14F-4D97-AF65-F5344CB8AC3E}">
        <p14:creationId xmlns:p14="http://schemas.microsoft.com/office/powerpoint/2010/main" val="1026943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DEA6-4D01-5372-B101-8C3A3BC11793}"/>
              </a:ext>
            </a:extLst>
          </p:cNvPr>
          <p:cNvSpPr>
            <a:spLocks noGrp="1"/>
          </p:cNvSpPr>
          <p:nvPr>
            <p:ph type="title"/>
          </p:nvPr>
        </p:nvSpPr>
        <p:spPr/>
        <p:txBody>
          <a:bodyPr/>
          <a:lstStyle/>
          <a:p>
            <a:r>
              <a:rPr lang="en-GB" dirty="0"/>
              <a:t>Splenic stiffness: NKOTB</a:t>
            </a:r>
          </a:p>
        </p:txBody>
      </p:sp>
      <p:pic>
        <p:nvPicPr>
          <p:cNvPr id="5" name="Content Placeholder 4">
            <a:extLst>
              <a:ext uri="{FF2B5EF4-FFF2-40B4-BE49-F238E27FC236}">
                <a16:creationId xmlns:a16="http://schemas.microsoft.com/office/drawing/2014/main" id="{455E3ECA-E829-B84A-69BF-F34151A86F81}"/>
              </a:ext>
            </a:extLst>
          </p:cNvPr>
          <p:cNvPicPr>
            <a:picLocks noGrp="1" noChangeAspect="1"/>
          </p:cNvPicPr>
          <p:nvPr>
            <p:ph idx="1"/>
          </p:nvPr>
        </p:nvPicPr>
        <p:blipFill>
          <a:blip r:embed="rId2"/>
          <a:stretch>
            <a:fillRect/>
          </a:stretch>
        </p:blipFill>
        <p:spPr>
          <a:xfrm>
            <a:off x="838200" y="2736580"/>
            <a:ext cx="10515600" cy="2529428"/>
          </a:xfrm>
        </p:spPr>
      </p:pic>
    </p:spTree>
    <p:extLst>
      <p:ext uri="{BB962C8B-B14F-4D97-AF65-F5344CB8AC3E}">
        <p14:creationId xmlns:p14="http://schemas.microsoft.com/office/powerpoint/2010/main" val="196838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ABE5-3F9C-837C-319E-E87DCC356DDE}"/>
              </a:ext>
            </a:extLst>
          </p:cNvPr>
          <p:cNvSpPr>
            <a:spLocks noGrp="1"/>
          </p:cNvSpPr>
          <p:nvPr>
            <p:ph type="title"/>
          </p:nvPr>
        </p:nvSpPr>
        <p:spPr/>
        <p:txBody>
          <a:bodyPr/>
          <a:lstStyle/>
          <a:p>
            <a:r>
              <a:rPr lang="en-GB" dirty="0"/>
              <a:t>Recommendations through </a:t>
            </a:r>
            <a:r>
              <a:rPr lang="en-GB" dirty="0" err="1"/>
              <a:t>Baveno</a:t>
            </a:r>
            <a:r>
              <a:rPr lang="en-GB" dirty="0"/>
              <a:t> VI</a:t>
            </a:r>
          </a:p>
        </p:txBody>
      </p:sp>
      <p:pic>
        <p:nvPicPr>
          <p:cNvPr id="4" name="Content Placeholder 3">
            <a:extLst>
              <a:ext uri="{FF2B5EF4-FFF2-40B4-BE49-F238E27FC236}">
                <a16:creationId xmlns:a16="http://schemas.microsoft.com/office/drawing/2014/main" id="{A319D3B6-7C95-B98B-3E28-A63F6799E233}"/>
              </a:ext>
            </a:extLst>
          </p:cNvPr>
          <p:cNvPicPr>
            <a:picLocks noGrp="1" noChangeAspect="1"/>
          </p:cNvPicPr>
          <p:nvPr>
            <p:ph idx="1"/>
          </p:nvPr>
        </p:nvPicPr>
        <p:blipFill>
          <a:blip r:embed="rId2"/>
          <a:stretch>
            <a:fillRect/>
          </a:stretch>
        </p:blipFill>
        <p:spPr>
          <a:xfrm>
            <a:off x="838200" y="2284937"/>
            <a:ext cx="10515600" cy="3432714"/>
          </a:xfrm>
          <a:prstGeom prst="rect">
            <a:avLst/>
          </a:prstGeom>
        </p:spPr>
      </p:pic>
      <p:sp>
        <p:nvSpPr>
          <p:cNvPr id="5" name="TextBox 4">
            <a:extLst>
              <a:ext uri="{FF2B5EF4-FFF2-40B4-BE49-F238E27FC236}">
                <a16:creationId xmlns:a16="http://schemas.microsoft.com/office/drawing/2014/main" id="{C1C10EED-E595-410A-DAA7-6D5D2CC0FF13}"/>
              </a:ext>
            </a:extLst>
          </p:cNvPr>
          <p:cNvSpPr txBox="1"/>
          <p:nvPr/>
        </p:nvSpPr>
        <p:spPr>
          <a:xfrm>
            <a:off x="6815471" y="6379535"/>
            <a:ext cx="5178056" cy="369332"/>
          </a:xfrm>
          <a:prstGeom prst="rect">
            <a:avLst/>
          </a:prstGeom>
          <a:noFill/>
        </p:spPr>
        <p:txBody>
          <a:bodyPr wrap="square" rtlCol="0">
            <a:spAutoFit/>
          </a:bodyPr>
          <a:lstStyle/>
          <a:p>
            <a:r>
              <a:rPr lang="en-GB" dirty="0"/>
              <a:t>Garcia-Tsao, </a:t>
            </a:r>
            <a:r>
              <a:rPr lang="en-GB" dirty="0" err="1"/>
              <a:t>Abraldes</a:t>
            </a:r>
            <a:r>
              <a:rPr lang="en-GB" dirty="0"/>
              <a:t>. Gastroenterology (2021)</a:t>
            </a:r>
          </a:p>
        </p:txBody>
      </p:sp>
    </p:spTree>
    <p:extLst>
      <p:ext uri="{BB962C8B-B14F-4D97-AF65-F5344CB8AC3E}">
        <p14:creationId xmlns:p14="http://schemas.microsoft.com/office/powerpoint/2010/main" val="182384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C020-A81D-4EFE-0522-73DA8BE237D7}"/>
              </a:ext>
            </a:extLst>
          </p:cNvPr>
          <p:cNvSpPr>
            <a:spLocks noGrp="1"/>
          </p:cNvSpPr>
          <p:nvPr>
            <p:ph type="title"/>
          </p:nvPr>
        </p:nvSpPr>
        <p:spPr/>
        <p:txBody>
          <a:bodyPr/>
          <a:lstStyle/>
          <a:p>
            <a:r>
              <a:rPr lang="en-GB" dirty="0"/>
              <a:t>Splenic stiffness	</a:t>
            </a:r>
          </a:p>
        </p:txBody>
      </p:sp>
      <p:sp>
        <p:nvSpPr>
          <p:cNvPr id="3" name="Content Placeholder 2">
            <a:extLst>
              <a:ext uri="{FF2B5EF4-FFF2-40B4-BE49-F238E27FC236}">
                <a16:creationId xmlns:a16="http://schemas.microsoft.com/office/drawing/2014/main" id="{A5822674-5719-2915-A24A-6A237CC562F3}"/>
              </a:ext>
            </a:extLst>
          </p:cNvPr>
          <p:cNvSpPr>
            <a:spLocks noGrp="1"/>
          </p:cNvSpPr>
          <p:nvPr>
            <p:ph idx="1"/>
          </p:nvPr>
        </p:nvSpPr>
        <p:spPr/>
        <p:txBody>
          <a:bodyPr/>
          <a:lstStyle/>
          <a:p>
            <a:r>
              <a:rPr lang="en-GB" dirty="0"/>
              <a:t>The ‘grey zone’</a:t>
            </a:r>
          </a:p>
          <a:p>
            <a:r>
              <a:rPr lang="en-GB" dirty="0"/>
              <a:t>Development of CSPH when Fibroscan &lt; 20 kPa</a:t>
            </a:r>
          </a:p>
          <a:p>
            <a:endParaRPr lang="en-GB" dirty="0"/>
          </a:p>
          <a:p>
            <a:endParaRPr lang="en-GB" dirty="0"/>
          </a:p>
        </p:txBody>
      </p:sp>
      <p:pic>
        <p:nvPicPr>
          <p:cNvPr id="5" name="Picture 4">
            <a:extLst>
              <a:ext uri="{FF2B5EF4-FFF2-40B4-BE49-F238E27FC236}">
                <a16:creationId xmlns:a16="http://schemas.microsoft.com/office/drawing/2014/main" id="{D5B32759-1241-EBC3-8C8F-676097F8AC77}"/>
              </a:ext>
            </a:extLst>
          </p:cNvPr>
          <p:cNvPicPr>
            <a:picLocks noChangeAspect="1"/>
          </p:cNvPicPr>
          <p:nvPr/>
        </p:nvPicPr>
        <p:blipFill>
          <a:blip r:embed="rId2"/>
          <a:stretch>
            <a:fillRect/>
          </a:stretch>
        </p:blipFill>
        <p:spPr>
          <a:xfrm>
            <a:off x="1582479" y="2879431"/>
            <a:ext cx="8050619" cy="3160272"/>
          </a:xfrm>
          <a:prstGeom prst="rect">
            <a:avLst/>
          </a:prstGeom>
        </p:spPr>
      </p:pic>
    </p:spTree>
    <p:extLst>
      <p:ext uri="{BB962C8B-B14F-4D97-AF65-F5344CB8AC3E}">
        <p14:creationId xmlns:p14="http://schemas.microsoft.com/office/powerpoint/2010/main" val="265664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F5D1-1B3D-7A41-19B2-D90BC0A19C3B}"/>
              </a:ext>
            </a:extLst>
          </p:cNvPr>
          <p:cNvSpPr>
            <a:spLocks noGrp="1"/>
          </p:cNvSpPr>
          <p:nvPr>
            <p:ph type="title"/>
          </p:nvPr>
        </p:nvSpPr>
        <p:spPr/>
        <p:txBody>
          <a:bodyPr/>
          <a:lstStyle/>
          <a:p>
            <a:r>
              <a:rPr lang="en-GB" dirty="0"/>
              <a:t>Identifying CSPH: What next?</a:t>
            </a:r>
          </a:p>
        </p:txBody>
      </p:sp>
      <p:sp>
        <p:nvSpPr>
          <p:cNvPr id="5" name="Content Placeholder 4">
            <a:extLst>
              <a:ext uri="{FF2B5EF4-FFF2-40B4-BE49-F238E27FC236}">
                <a16:creationId xmlns:a16="http://schemas.microsoft.com/office/drawing/2014/main" id="{0AF504CB-9481-D610-1D2D-D0F5668593D1}"/>
              </a:ext>
            </a:extLst>
          </p:cNvPr>
          <p:cNvSpPr>
            <a:spLocks noGrp="1"/>
          </p:cNvSpPr>
          <p:nvPr>
            <p:ph sz="half" idx="1"/>
          </p:nvPr>
        </p:nvSpPr>
        <p:spPr/>
        <p:txBody>
          <a:bodyPr>
            <a:normAutofit fontScale="85000" lnSpcReduction="20000"/>
          </a:bodyPr>
          <a:lstStyle/>
          <a:p>
            <a:r>
              <a:rPr lang="en-GB" dirty="0"/>
              <a:t>Reduce pressure?</a:t>
            </a:r>
          </a:p>
          <a:p>
            <a:r>
              <a:rPr lang="en-GB" dirty="0"/>
              <a:t>PREDESCI trial (Propranolol and Carvedilol for Preventing Decompensation in Cirrhosis) </a:t>
            </a:r>
          </a:p>
          <a:p>
            <a:endParaRPr lang="en-GB" dirty="0"/>
          </a:p>
          <a:p>
            <a:r>
              <a:rPr lang="en-GB" dirty="0"/>
              <a:t>Significant reduction in HVPG with carvedilol compared to propranolol</a:t>
            </a:r>
          </a:p>
          <a:p>
            <a:endParaRPr lang="en-GB" dirty="0"/>
          </a:p>
          <a:p>
            <a:r>
              <a:rPr lang="en-GB" dirty="0"/>
              <a:t>Decompensation or death occurred in 16% of patients receiving beta-blockers versus 27% in the placebo group (Hazard Ratio [HR] 0.51, p=0.04)</a:t>
            </a:r>
          </a:p>
        </p:txBody>
      </p:sp>
      <p:pic>
        <p:nvPicPr>
          <p:cNvPr id="8" name="Content Placeholder 7">
            <a:extLst>
              <a:ext uri="{FF2B5EF4-FFF2-40B4-BE49-F238E27FC236}">
                <a16:creationId xmlns:a16="http://schemas.microsoft.com/office/drawing/2014/main" id="{8BF2DD04-7E87-790B-4CE4-EFBD19A8108E}"/>
              </a:ext>
            </a:extLst>
          </p:cNvPr>
          <p:cNvPicPr>
            <a:picLocks noGrp="1" noChangeAspect="1"/>
          </p:cNvPicPr>
          <p:nvPr>
            <p:ph sz="half" idx="2"/>
          </p:nvPr>
        </p:nvPicPr>
        <p:blipFill>
          <a:blip r:embed="rId2"/>
          <a:stretch>
            <a:fillRect/>
          </a:stretch>
        </p:blipFill>
        <p:spPr>
          <a:xfrm>
            <a:off x="7230304" y="1825625"/>
            <a:ext cx="3065391" cy="4351338"/>
          </a:xfrm>
          <a:prstGeom prst="rect">
            <a:avLst/>
          </a:prstGeom>
        </p:spPr>
      </p:pic>
    </p:spTree>
    <p:extLst>
      <p:ext uri="{BB962C8B-B14F-4D97-AF65-F5344CB8AC3E}">
        <p14:creationId xmlns:p14="http://schemas.microsoft.com/office/powerpoint/2010/main" val="299243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08D6-81BF-2DC0-6761-8DEF0E1563CE}"/>
              </a:ext>
            </a:extLst>
          </p:cNvPr>
          <p:cNvSpPr>
            <a:spLocks noGrp="1"/>
          </p:cNvSpPr>
          <p:nvPr>
            <p:ph type="title"/>
          </p:nvPr>
        </p:nvSpPr>
        <p:spPr/>
        <p:txBody>
          <a:bodyPr/>
          <a:lstStyle/>
          <a:p>
            <a:r>
              <a:rPr lang="en-GB" dirty="0"/>
              <a:t>Beta blockers in CSPH</a:t>
            </a:r>
          </a:p>
        </p:txBody>
      </p:sp>
      <p:pic>
        <p:nvPicPr>
          <p:cNvPr id="4" name="Content Placeholder 3">
            <a:extLst>
              <a:ext uri="{FF2B5EF4-FFF2-40B4-BE49-F238E27FC236}">
                <a16:creationId xmlns:a16="http://schemas.microsoft.com/office/drawing/2014/main" id="{DF7AD283-9E78-4A22-54EA-99769729FF16}"/>
              </a:ext>
            </a:extLst>
          </p:cNvPr>
          <p:cNvPicPr>
            <a:picLocks noGrp="1" noChangeAspect="1"/>
          </p:cNvPicPr>
          <p:nvPr>
            <p:ph idx="1"/>
          </p:nvPr>
        </p:nvPicPr>
        <p:blipFill>
          <a:blip r:embed="rId2"/>
          <a:stretch>
            <a:fillRect/>
          </a:stretch>
        </p:blipFill>
        <p:spPr>
          <a:xfrm>
            <a:off x="2874191" y="1825625"/>
            <a:ext cx="6443618" cy="4351338"/>
          </a:xfrm>
          <a:prstGeom prst="rect">
            <a:avLst/>
          </a:prstGeom>
        </p:spPr>
      </p:pic>
      <p:sp>
        <p:nvSpPr>
          <p:cNvPr id="5" name="TextBox 4">
            <a:extLst>
              <a:ext uri="{FF2B5EF4-FFF2-40B4-BE49-F238E27FC236}">
                <a16:creationId xmlns:a16="http://schemas.microsoft.com/office/drawing/2014/main" id="{502F8E2A-1D2D-228E-812E-835B20AB7E81}"/>
              </a:ext>
            </a:extLst>
          </p:cNvPr>
          <p:cNvSpPr txBox="1"/>
          <p:nvPr/>
        </p:nvSpPr>
        <p:spPr>
          <a:xfrm>
            <a:off x="6815471" y="6379535"/>
            <a:ext cx="5178056" cy="369332"/>
          </a:xfrm>
          <a:prstGeom prst="rect">
            <a:avLst/>
          </a:prstGeom>
          <a:noFill/>
        </p:spPr>
        <p:txBody>
          <a:bodyPr wrap="square" rtlCol="0">
            <a:spAutoFit/>
          </a:bodyPr>
          <a:lstStyle/>
          <a:p>
            <a:pPr algn="r"/>
            <a:r>
              <a:rPr lang="en-GB" dirty="0"/>
              <a:t>Gillespie et al. AP&amp;T (2023)</a:t>
            </a:r>
          </a:p>
        </p:txBody>
      </p:sp>
    </p:spTree>
    <p:extLst>
      <p:ext uri="{BB962C8B-B14F-4D97-AF65-F5344CB8AC3E}">
        <p14:creationId xmlns:p14="http://schemas.microsoft.com/office/powerpoint/2010/main" val="40504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9B38-F58F-B76F-8900-29E45CB26DCA}"/>
              </a:ext>
            </a:extLst>
          </p:cNvPr>
          <p:cNvSpPr>
            <a:spLocks noGrp="1"/>
          </p:cNvSpPr>
          <p:nvPr>
            <p:ph type="title"/>
          </p:nvPr>
        </p:nvSpPr>
        <p:spPr/>
        <p:txBody>
          <a:bodyPr/>
          <a:lstStyle/>
          <a:p>
            <a:r>
              <a:rPr lang="en-GB" dirty="0"/>
              <a:t>Effect of beta blockers</a:t>
            </a:r>
          </a:p>
        </p:txBody>
      </p:sp>
      <p:pic>
        <p:nvPicPr>
          <p:cNvPr id="5" name="Content Placeholder 4">
            <a:extLst>
              <a:ext uri="{FF2B5EF4-FFF2-40B4-BE49-F238E27FC236}">
                <a16:creationId xmlns:a16="http://schemas.microsoft.com/office/drawing/2014/main" id="{1AEDBF21-EDB7-D8ED-3D6C-345EB362CA38}"/>
              </a:ext>
            </a:extLst>
          </p:cNvPr>
          <p:cNvPicPr>
            <a:picLocks noGrp="1" noChangeAspect="1"/>
          </p:cNvPicPr>
          <p:nvPr>
            <p:ph idx="1"/>
          </p:nvPr>
        </p:nvPicPr>
        <p:blipFill>
          <a:blip r:embed="rId2"/>
          <a:stretch>
            <a:fillRect/>
          </a:stretch>
        </p:blipFill>
        <p:spPr>
          <a:xfrm>
            <a:off x="1943857" y="1888554"/>
            <a:ext cx="8304285" cy="4729673"/>
          </a:xfrm>
          <a:prstGeom prst="rect">
            <a:avLst/>
          </a:prstGeom>
        </p:spPr>
      </p:pic>
    </p:spTree>
    <p:extLst>
      <p:ext uri="{BB962C8B-B14F-4D97-AF65-F5344CB8AC3E}">
        <p14:creationId xmlns:p14="http://schemas.microsoft.com/office/powerpoint/2010/main" val="1139338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6F16637-E393-7594-C912-46AAAF6FAB01}"/>
              </a:ext>
            </a:extLst>
          </p:cNvPr>
          <p:cNvSpPr>
            <a:spLocks noGrp="1"/>
          </p:cNvSpPr>
          <p:nvPr>
            <p:ph type="title"/>
          </p:nvPr>
        </p:nvSpPr>
        <p:spPr/>
        <p:txBody>
          <a:bodyPr/>
          <a:lstStyle/>
          <a:p>
            <a:r>
              <a:rPr lang="en-GB" dirty="0"/>
              <a:t>Carvedilol and HCC development</a:t>
            </a:r>
          </a:p>
        </p:txBody>
      </p:sp>
      <p:pic>
        <p:nvPicPr>
          <p:cNvPr id="8" name="Content Placeholder 7">
            <a:extLst>
              <a:ext uri="{FF2B5EF4-FFF2-40B4-BE49-F238E27FC236}">
                <a16:creationId xmlns:a16="http://schemas.microsoft.com/office/drawing/2014/main" id="{2D5D9D46-7D0E-880A-91F9-B1D474F80363}"/>
              </a:ext>
            </a:extLst>
          </p:cNvPr>
          <p:cNvPicPr>
            <a:picLocks noGrp="1" noChangeAspect="1"/>
          </p:cNvPicPr>
          <p:nvPr>
            <p:ph sz="half" idx="1"/>
          </p:nvPr>
        </p:nvPicPr>
        <p:blipFill>
          <a:blip r:embed="rId2"/>
          <a:stretch>
            <a:fillRect/>
          </a:stretch>
        </p:blipFill>
        <p:spPr>
          <a:xfrm>
            <a:off x="838200" y="2068621"/>
            <a:ext cx="5181600" cy="1705610"/>
          </a:xfrm>
        </p:spPr>
      </p:pic>
      <p:pic>
        <p:nvPicPr>
          <p:cNvPr id="10" name="Content Placeholder 9">
            <a:extLst>
              <a:ext uri="{FF2B5EF4-FFF2-40B4-BE49-F238E27FC236}">
                <a16:creationId xmlns:a16="http://schemas.microsoft.com/office/drawing/2014/main" id="{5E6D8CFC-962C-A74A-56E2-4D18D0982C52}"/>
              </a:ext>
            </a:extLst>
          </p:cNvPr>
          <p:cNvPicPr>
            <a:picLocks noGrp="1" noChangeAspect="1"/>
          </p:cNvPicPr>
          <p:nvPr>
            <p:ph sz="half" idx="2"/>
          </p:nvPr>
        </p:nvPicPr>
        <p:blipFill>
          <a:blip r:embed="rId3"/>
          <a:stretch>
            <a:fillRect/>
          </a:stretch>
        </p:blipFill>
        <p:spPr>
          <a:xfrm>
            <a:off x="6096000" y="2068621"/>
            <a:ext cx="5181600" cy="1865095"/>
          </a:xfrm>
        </p:spPr>
      </p:pic>
      <p:pic>
        <p:nvPicPr>
          <p:cNvPr id="15" name="Picture 14">
            <a:extLst>
              <a:ext uri="{FF2B5EF4-FFF2-40B4-BE49-F238E27FC236}">
                <a16:creationId xmlns:a16="http://schemas.microsoft.com/office/drawing/2014/main" id="{F5D7BE5A-F358-DDBF-BD05-185DBD99244F}"/>
              </a:ext>
            </a:extLst>
          </p:cNvPr>
          <p:cNvPicPr>
            <a:picLocks noChangeAspect="1"/>
          </p:cNvPicPr>
          <p:nvPr/>
        </p:nvPicPr>
        <p:blipFill>
          <a:blip r:embed="rId4"/>
          <a:stretch>
            <a:fillRect/>
          </a:stretch>
        </p:blipFill>
        <p:spPr>
          <a:xfrm>
            <a:off x="6096000" y="4311649"/>
            <a:ext cx="5202031" cy="2142013"/>
          </a:xfrm>
          <a:prstGeom prst="rect">
            <a:avLst/>
          </a:prstGeom>
        </p:spPr>
      </p:pic>
    </p:spTree>
    <p:extLst>
      <p:ext uri="{BB962C8B-B14F-4D97-AF65-F5344CB8AC3E}">
        <p14:creationId xmlns:p14="http://schemas.microsoft.com/office/powerpoint/2010/main" val="1428729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6DB3-BDF3-E4DA-9B62-40E7F27BEDA4}"/>
              </a:ext>
            </a:extLst>
          </p:cNvPr>
          <p:cNvSpPr>
            <a:spLocks noGrp="1"/>
          </p:cNvSpPr>
          <p:nvPr>
            <p:ph type="title"/>
          </p:nvPr>
        </p:nvSpPr>
        <p:spPr/>
        <p:txBody>
          <a:bodyPr/>
          <a:lstStyle/>
          <a:p>
            <a:r>
              <a:rPr lang="en-GB" dirty="0"/>
              <a:t>Carvedilol and HCC development</a:t>
            </a:r>
          </a:p>
        </p:txBody>
      </p:sp>
      <p:sp>
        <p:nvSpPr>
          <p:cNvPr id="3" name="Content Placeholder 2">
            <a:extLst>
              <a:ext uri="{FF2B5EF4-FFF2-40B4-BE49-F238E27FC236}">
                <a16:creationId xmlns:a16="http://schemas.microsoft.com/office/drawing/2014/main" id="{98004374-8393-9703-ABD4-E740A6DDA4ED}"/>
              </a:ext>
            </a:extLst>
          </p:cNvPr>
          <p:cNvSpPr>
            <a:spLocks noGrp="1"/>
          </p:cNvSpPr>
          <p:nvPr>
            <p:ph idx="1"/>
          </p:nvPr>
        </p:nvSpPr>
        <p:spPr/>
        <p:txBody>
          <a:bodyPr>
            <a:normAutofit fontScale="92500" lnSpcReduction="20000"/>
          </a:bodyPr>
          <a:lstStyle/>
          <a:p>
            <a:pPr marL="0" indent="0">
              <a:buNone/>
            </a:pPr>
            <a:r>
              <a:rPr lang="en-GB" b="1" dirty="0"/>
              <a:t>Link Between Carvedilol and HCC Development</a:t>
            </a:r>
          </a:p>
          <a:p>
            <a:r>
              <a:rPr lang="en-GB" dirty="0"/>
              <a:t>Anti-Cancer Properties: Preclinical and some clinical studies have suggested that carvedilol may have anti-cancer properties:</a:t>
            </a:r>
          </a:p>
          <a:p>
            <a:endParaRPr lang="en-GB" dirty="0"/>
          </a:p>
          <a:p>
            <a:pPr marL="514350" indent="-514350">
              <a:buAutoNum type="arabicParenR"/>
            </a:pPr>
            <a:r>
              <a:rPr lang="en-GB" dirty="0"/>
              <a:t>Antioxidant Effects: Carvedilol exhibits antioxidant properties, reducing oxidative stress, which is a known contributor to the development of HCC.</a:t>
            </a:r>
          </a:p>
          <a:p>
            <a:pPr marL="514350" indent="-514350">
              <a:buAutoNum type="arabicParenR"/>
            </a:pPr>
            <a:r>
              <a:rPr lang="en-GB" dirty="0"/>
              <a:t>Anti-Proliferative Activity: It has been shown to inhibit the growth and proliferation of cancer cells in vitro.</a:t>
            </a:r>
          </a:p>
          <a:p>
            <a:pPr marL="514350" indent="-514350">
              <a:buAutoNum type="arabicParenR"/>
            </a:pPr>
            <a:r>
              <a:rPr lang="en-GB" dirty="0"/>
              <a:t>Anti-Angiogenic Effects: Carvedilol may reduce angiogenesis, the formation of new blood vessels, which is crucial for tumour growth and metastasis.</a:t>
            </a:r>
          </a:p>
        </p:txBody>
      </p:sp>
    </p:spTree>
    <p:extLst>
      <p:ext uri="{BB962C8B-B14F-4D97-AF65-F5344CB8AC3E}">
        <p14:creationId xmlns:p14="http://schemas.microsoft.com/office/powerpoint/2010/main" val="2406171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3744-9154-C6F5-CCAA-1919C3FD9131}"/>
              </a:ext>
            </a:extLst>
          </p:cNvPr>
          <p:cNvSpPr>
            <a:spLocks noGrp="1"/>
          </p:cNvSpPr>
          <p:nvPr>
            <p:ph type="title"/>
          </p:nvPr>
        </p:nvSpPr>
        <p:spPr/>
        <p:txBody>
          <a:bodyPr/>
          <a:lstStyle/>
          <a:p>
            <a:r>
              <a:rPr lang="en-GB" dirty="0"/>
              <a:t>Future Directions</a:t>
            </a:r>
          </a:p>
        </p:txBody>
      </p:sp>
      <p:sp>
        <p:nvSpPr>
          <p:cNvPr id="3" name="Content Placeholder 2">
            <a:extLst>
              <a:ext uri="{FF2B5EF4-FFF2-40B4-BE49-F238E27FC236}">
                <a16:creationId xmlns:a16="http://schemas.microsoft.com/office/drawing/2014/main" id="{B179BB1E-906F-BC32-0AB5-68157C75AFE7}"/>
              </a:ext>
            </a:extLst>
          </p:cNvPr>
          <p:cNvSpPr>
            <a:spLocks noGrp="1"/>
          </p:cNvSpPr>
          <p:nvPr>
            <p:ph idx="1"/>
          </p:nvPr>
        </p:nvSpPr>
        <p:spPr/>
        <p:txBody>
          <a:bodyPr/>
          <a:lstStyle/>
          <a:p>
            <a:r>
              <a:rPr lang="en-GB" dirty="0"/>
              <a:t>Enhanced imaging modalities (AI-assisted interpretation, 4D flow MRI).</a:t>
            </a:r>
          </a:p>
          <a:p>
            <a:r>
              <a:rPr lang="en-GB" dirty="0"/>
              <a:t>Novel biomarkers targeting pathophysiological pathways.</a:t>
            </a:r>
          </a:p>
          <a:p>
            <a:r>
              <a:rPr lang="en-GB" dirty="0"/>
              <a:t>Integration into liver disease management guidelines.</a:t>
            </a:r>
          </a:p>
        </p:txBody>
      </p:sp>
      <p:pic>
        <p:nvPicPr>
          <p:cNvPr id="5" name="Picture 4">
            <a:extLst>
              <a:ext uri="{FF2B5EF4-FFF2-40B4-BE49-F238E27FC236}">
                <a16:creationId xmlns:a16="http://schemas.microsoft.com/office/drawing/2014/main" id="{CB303591-40E8-5720-B1A6-D05491BACF82}"/>
              </a:ext>
            </a:extLst>
          </p:cNvPr>
          <p:cNvPicPr>
            <a:picLocks noChangeAspect="1"/>
          </p:cNvPicPr>
          <p:nvPr/>
        </p:nvPicPr>
        <p:blipFill>
          <a:blip r:embed="rId2"/>
          <a:stretch>
            <a:fillRect/>
          </a:stretch>
        </p:blipFill>
        <p:spPr>
          <a:xfrm>
            <a:off x="2376487" y="4001294"/>
            <a:ext cx="7439025" cy="2333625"/>
          </a:xfrm>
          <a:prstGeom prst="rect">
            <a:avLst/>
          </a:prstGeom>
        </p:spPr>
      </p:pic>
    </p:spTree>
    <p:extLst>
      <p:ext uri="{BB962C8B-B14F-4D97-AF65-F5344CB8AC3E}">
        <p14:creationId xmlns:p14="http://schemas.microsoft.com/office/powerpoint/2010/main" val="2079175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E386-DAB6-9F2E-2FB8-046FA6E9486A}"/>
              </a:ext>
            </a:extLst>
          </p:cNvPr>
          <p:cNvSpPr>
            <a:spLocks noGrp="1"/>
          </p:cNvSpPr>
          <p:nvPr>
            <p:ph type="title"/>
          </p:nvPr>
        </p:nvSpPr>
        <p:spPr/>
        <p:txBody>
          <a:bodyPr/>
          <a:lstStyle/>
          <a:p>
            <a:r>
              <a:rPr lang="en-GB" dirty="0"/>
              <a:t>Discussion: The End for Endoscopy?</a:t>
            </a:r>
          </a:p>
        </p:txBody>
      </p:sp>
      <p:sp>
        <p:nvSpPr>
          <p:cNvPr id="3" name="Content Placeholder 2">
            <a:extLst>
              <a:ext uri="{FF2B5EF4-FFF2-40B4-BE49-F238E27FC236}">
                <a16:creationId xmlns:a16="http://schemas.microsoft.com/office/drawing/2014/main" id="{E1061DF4-9668-2E4A-5267-94D353D215E5}"/>
              </a:ext>
            </a:extLst>
          </p:cNvPr>
          <p:cNvSpPr>
            <a:spLocks noGrp="1"/>
          </p:cNvSpPr>
          <p:nvPr>
            <p:ph idx="1"/>
          </p:nvPr>
        </p:nvSpPr>
        <p:spPr/>
        <p:txBody>
          <a:bodyPr/>
          <a:lstStyle/>
          <a:p>
            <a:r>
              <a:rPr lang="en-GB" dirty="0"/>
              <a:t>Endoscopy remains critical for high-risk and symptomatic patients.</a:t>
            </a:r>
          </a:p>
          <a:p>
            <a:r>
              <a:rPr lang="en-GB" dirty="0"/>
              <a:t>Non-invasive methods show promise for low-risk stratification and regular monitoring.</a:t>
            </a:r>
          </a:p>
          <a:p>
            <a:r>
              <a:rPr lang="en-GB" dirty="0"/>
              <a:t>Likely outcome: Complementary roles rather than complete replacement.</a:t>
            </a:r>
          </a:p>
        </p:txBody>
      </p:sp>
    </p:spTree>
    <p:extLst>
      <p:ext uri="{BB962C8B-B14F-4D97-AF65-F5344CB8AC3E}">
        <p14:creationId xmlns:p14="http://schemas.microsoft.com/office/powerpoint/2010/main" val="97417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0514-D860-1CE8-7C1C-090FCF376A67}"/>
              </a:ext>
            </a:extLst>
          </p:cNvPr>
          <p:cNvSpPr>
            <a:spLocks noGrp="1"/>
          </p:cNvSpPr>
          <p:nvPr>
            <p:ph type="title"/>
          </p:nvPr>
        </p:nvSpPr>
        <p:spPr/>
        <p:txBody>
          <a:bodyPr/>
          <a:lstStyle/>
          <a:p>
            <a:r>
              <a:rPr lang="en-GB" dirty="0"/>
              <a:t>The burden of liver disease</a:t>
            </a:r>
          </a:p>
        </p:txBody>
      </p:sp>
      <p:pic>
        <p:nvPicPr>
          <p:cNvPr id="4" name="Content Placeholder 3">
            <a:extLst>
              <a:ext uri="{FF2B5EF4-FFF2-40B4-BE49-F238E27FC236}">
                <a16:creationId xmlns:a16="http://schemas.microsoft.com/office/drawing/2014/main" id="{B3D9F557-99BB-F4AD-6E05-BDF8FEACA5E6}"/>
              </a:ext>
            </a:extLst>
          </p:cNvPr>
          <p:cNvPicPr>
            <a:picLocks noGrp="1" noChangeAspect="1"/>
          </p:cNvPicPr>
          <p:nvPr>
            <p:ph idx="1"/>
          </p:nvPr>
        </p:nvPicPr>
        <p:blipFill>
          <a:blip r:embed="rId2"/>
          <a:stretch>
            <a:fillRect/>
          </a:stretch>
        </p:blipFill>
        <p:spPr>
          <a:xfrm>
            <a:off x="1535708" y="1825625"/>
            <a:ext cx="9120583" cy="4351338"/>
          </a:xfrm>
          <a:prstGeom prst="rect">
            <a:avLst/>
          </a:prstGeom>
        </p:spPr>
      </p:pic>
      <p:sp>
        <p:nvSpPr>
          <p:cNvPr id="6" name="TextBox 5">
            <a:extLst>
              <a:ext uri="{FF2B5EF4-FFF2-40B4-BE49-F238E27FC236}">
                <a16:creationId xmlns:a16="http://schemas.microsoft.com/office/drawing/2014/main" id="{F6D6FFB5-E1C3-DEE6-F6FF-ADBC6590A2FA}"/>
              </a:ext>
            </a:extLst>
          </p:cNvPr>
          <p:cNvSpPr txBox="1"/>
          <p:nvPr/>
        </p:nvSpPr>
        <p:spPr>
          <a:xfrm>
            <a:off x="6815471" y="6379535"/>
            <a:ext cx="5178056" cy="369332"/>
          </a:xfrm>
          <a:prstGeom prst="rect">
            <a:avLst/>
          </a:prstGeom>
          <a:noFill/>
        </p:spPr>
        <p:txBody>
          <a:bodyPr wrap="square" rtlCol="0">
            <a:spAutoFit/>
          </a:bodyPr>
          <a:lstStyle/>
          <a:p>
            <a:pPr algn="r"/>
            <a:r>
              <a:rPr lang="en-GB" dirty="0"/>
              <a:t>Williams et al. Lancet (2024)</a:t>
            </a:r>
          </a:p>
        </p:txBody>
      </p:sp>
    </p:spTree>
    <p:extLst>
      <p:ext uri="{BB962C8B-B14F-4D97-AF65-F5344CB8AC3E}">
        <p14:creationId xmlns:p14="http://schemas.microsoft.com/office/powerpoint/2010/main" val="1178331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F1E1-59A5-8FAA-8A52-556B9C3D4167}"/>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7D021F3F-43FB-80E1-D32E-D59E95B19730}"/>
              </a:ext>
            </a:extLst>
          </p:cNvPr>
          <p:cNvSpPr>
            <a:spLocks noGrp="1"/>
          </p:cNvSpPr>
          <p:nvPr>
            <p:ph idx="1"/>
          </p:nvPr>
        </p:nvSpPr>
        <p:spPr/>
        <p:txBody>
          <a:bodyPr/>
          <a:lstStyle/>
          <a:p>
            <a:r>
              <a:rPr lang="en-GB" dirty="0"/>
              <a:t>Non-invasive tests are revolutionizing CSPH assessment.</a:t>
            </a:r>
          </a:p>
          <a:p>
            <a:r>
              <a:rPr lang="en-GB" dirty="0"/>
              <a:t>These methods reduce the need for invasive procedures in many cases.</a:t>
            </a:r>
          </a:p>
          <a:p>
            <a:r>
              <a:rPr lang="en-GB" dirty="0"/>
              <a:t>Continued research is essential for validation and integration.</a:t>
            </a:r>
          </a:p>
        </p:txBody>
      </p:sp>
    </p:spTree>
    <p:extLst>
      <p:ext uri="{BB962C8B-B14F-4D97-AF65-F5344CB8AC3E}">
        <p14:creationId xmlns:p14="http://schemas.microsoft.com/office/powerpoint/2010/main" val="2749272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FA06-D9B2-794A-5D45-848DDE65BC94}"/>
              </a:ext>
            </a:extLst>
          </p:cNvPr>
          <p:cNvSpPr>
            <a:spLocks noGrp="1"/>
          </p:cNvSpPr>
          <p:nvPr>
            <p:ph type="title"/>
          </p:nvPr>
        </p:nvSpPr>
        <p:spPr/>
        <p:txBody>
          <a:bodyPr/>
          <a:lstStyle/>
          <a:p>
            <a:r>
              <a:rPr lang="en-GB" dirty="0"/>
              <a:t>Pathophysiology of Portal Hypertension</a:t>
            </a:r>
          </a:p>
        </p:txBody>
      </p:sp>
      <p:sp>
        <p:nvSpPr>
          <p:cNvPr id="3" name="Content Placeholder 2">
            <a:extLst>
              <a:ext uri="{FF2B5EF4-FFF2-40B4-BE49-F238E27FC236}">
                <a16:creationId xmlns:a16="http://schemas.microsoft.com/office/drawing/2014/main" id="{C671AF54-43EF-F8E2-B871-AD45E0B52A8A}"/>
              </a:ext>
            </a:extLst>
          </p:cNvPr>
          <p:cNvSpPr>
            <a:spLocks noGrp="1"/>
          </p:cNvSpPr>
          <p:nvPr>
            <p:ph sz="half" idx="1"/>
          </p:nvPr>
        </p:nvSpPr>
        <p:spPr/>
        <p:txBody>
          <a:bodyPr/>
          <a:lstStyle/>
          <a:p>
            <a:r>
              <a:rPr lang="en-GB" dirty="0"/>
              <a:t>Increased intrahepatic resistance due to fibrosis.</a:t>
            </a:r>
          </a:p>
          <a:p>
            <a:r>
              <a:rPr lang="en-GB" dirty="0"/>
              <a:t>Splanchnic vasodilation and increased portal blood flow.</a:t>
            </a:r>
          </a:p>
          <a:p>
            <a:pPr marL="0" indent="0">
              <a:buNone/>
            </a:pPr>
            <a:endParaRPr lang="en-GB" dirty="0"/>
          </a:p>
          <a:p>
            <a:pPr marL="0" indent="0">
              <a:buNone/>
            </a:pPr>
            <a:r>
              <a:rPr lang="en-GB" b="1" dirty="0"/>
              <a:t>Role of CSPH in predicting:</a:t>
            </a:r>
          </a:p>
          <a:p>
            <a:r>
              <a:rPr lang="en-GB" dirty="0"/>
              <a:t>Oesophageal varices.</a:t>
            </a:r>
          </a:p>
          <a:p>
            <a:r>
              <a:rPr lang="en-GB" dirty="0"/>
              <a:t>Risk of bleeding and mortality.</a:t>
            </a:r>
          </a:p>
        </p:txBody>
      </p:sp>
      <p:pic>
        <p:nvPicPr>
          <p:cNvPr id="5" name="Content Placeholder 4">
            <a:extLst>
              <a:ext uri="{FF2B5EF4-FFF2-40B4-BE49-F238E27FC236}">
                <a16:creationId xmlns:a16="http://schemas.microsoft.com/office/drawing/2014/main" id="{69E640B9-BD6C-46C9-5A5D-3D7F06F9D46A}"/>
              </a:ext>
            </a:extLst>
          </p:cNvPr>
          <p:cNvPicPr>
            <a:picLocks noGrp="1" noChangeAspect="1"/>
          </p:cNvPicPr>
          <p:nvPr>
            <p:ph sz="half" idx="2"/>
          </p:nvPr>
        </p:nvPicPr>
        <p:blipFill>
          <a:blip r:embed="rId2"/>
          <a:stretch>
            <a:fillRect/>
          </a:stretch>
        </p:blipFill>
        <p:spPr>
          <a:xfrm>
            <a:off x="6172200" y="2059718"/>
            <a:ext cx="5181600" cy="3883152"/>
          </a:xfrm>
          <a:prstGeom prst="rect">
            <a:avLst/>
          </a:prstGeom>
        </p:spPr>
      </p:pic>
    </p:spTree>
    <p:extLst>
      <p:ext uri="{BB962C8B-B14F-4D97-AF65-F5344CB8AC3E}">
        <p14:creationId xmlns:p14="http://schemas.microsoft.com/office/powerpoint/2010/main" val="393911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F4A5-9618-7EBA-E978-1EB918519559}"/>
              </a:ext>
            </a:extLst>
          </p:cNvPr>
          <p:cNvSpPr>
            <a:spLocks noGrp="1"/>
          </p:cNvSpPr>
          <p:nvPr>
            <p:ph type="title"/>
          </p:nvPr>
        </p:nvSpPr>
        <p:spPr/>
        <p:txBody>
          <a:bodyPr/>
          <a:lstStyle/>
          <a:p>
            <a:r>
              <a:rPr lang="en-GB" dirty="0"/>
              <a:t>Cirrhosis and Portal Hypertension</a:t>
            </a:r>
          </a:p>
        </p:txBody>
      </p:sp>
      <p:pic>
        <p:nvPicPr>
          <p:cNvPr id="4" name="Content Placeholder 3">
            <a:extLst>
              <a:ext uri="{FF2B5EF4-FFF2-40B4-BE49-F238E27FC236}">
                <a16:creationId xmlns:a16="http://schemas.microsoft.com/office/drawing/2014/main" id="{9848012B-D2C2-B213-5164-0D64BEE47BBC}"/>
              </a:ext>
            </a:extLst>
          </p:cNvPr>
          <p:cNvPicPr>
            <a:picLocks noGrp="1" noChangeAspect="1"/>
          </p:cNvPicPr>
          <p:nvPr>
            <p:ph idx="1"/>
          </p:nvPr>
        </p:nvPicPr>
        <p:blipFill>
          <a:blip r:embed="rId2"/>
          <a:stretch>
            <a:fillRect/>
          </a:stretch>
        </p:blipFill>
        <p:spPr>
          <a:xfrm>
            <a:off x="2144464" y="1825625"/>
            <a:ext cx="7903071" cy="4351338"/>
          </a:xfrm>
          <a:prstGeom prst="rect">
            <a:avLst/>
          </a:prstGeom>
        </p:spPr>
      </p:pic>
      <p:sp>
        <p:nvSpPr>
          <p:cNvPr id="5" name="TextBox 4">
            <a:extLst>
              <a:ext uri="{FF2B5EF4-FFF2-40B4-BE49-F238E27FC236}">
                <a16:creationId xmlns:a16="http://schemas.microsoft.com/office/drawing/2014/main" id="{8DF5C147-8DF9-99CD-2B4A-32069161E146}"/>
              </a:ext>
            </a:extLst>
          </p:cNvPr>
          <p:cNvSpPr txBox="1"/>
          <p:nvPr/>
        </p:nvSpPr>
        <p:spPr>
          <a:xfrm>
            <a:off x="6815471" y="6379535"/>
            <a:ext cx="5178056" cy="369332"/>
          </a:xfrm>
          <a:prstGeom prst="rect">
            <a:avLst/>
          </a:prstGeom>
          <a:noFill/>
        </p:spPr>
        <p:txBody>
          <a:bodyPr wrap="square" rtlCol="0">
            <a:spAutoFit/>
          </a:bodyPr>
          <a:lstStyle/>
          <a:p>
            <a:r>
              <a:rPr lang="en-GB" dirty="0" err="1"/>
              <a:t>Felli</a:t>
            </a:r>
            <a:r>
              <a:rPr lang="en-GB" dirty="0"/>
              <a:t> et al. Current Hepatology Reports (2023)</a:t>
            </a:r>
          </a:p>
        </p:txBody>
      </p:sp>
    </p:spTree>
    <p:extLst>
      <p:ext uri="{BB962C8B-B14F-4D97-AF65-F5344CB8AC3E}">
        <p14:creationId xmlns:p14="http://schemas.microsoft.com/office/powerpoint/2010/main" val="32809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9C497-CDB2-ACCA-6FAB-096EF9D5295C}"/>
              </a:ext>
            </a:extLst>
          </p:cNvPr>
          <p:cNvSpPr>
            <a:spLocks noGrp="1"/>
          </p:cNvSpPr>
          <p:nvPr>
            <p:ph type="title"/>
          </p:nvPr>
        </p:nvSpPr>
        <p:spPr/>
        <p:txBody>
          <a:bodyPr/>
          <a:lstStyle/>
          <a:p>
            <a:r>
              <a:rPr lang="en-GB" dirty="0"/>
              <a:t>Why is this important in cirrhosis?</a:t>
            </a:r>
          </a:p>
        </p:txBody>
      </p:sp>
      <p:pic>
        <p:nvPicPr>
          <p:cNvPr id="7" name="Content Placeholder 6">
            <a:extLst>
              <a:ext uri="{FF2B5EF4-FFF2-40B4-BE49-F238E27FC236}">
                <a16:creationId xmlns:a16="http://schemas.microsoft.com/office/drawing/2014/main" id="{FE714A4B-095B-8320-53AD-CD1BFBE83454}"/>
              </a:ext>
            </a:extLst>
          </p:cNvPr>
          <p:cNvPicPr>
            <a:picLocks noGrp="1" noChangeAspect="1"/>
          </p:cNvPicPr>
          <p:nvPr>
            <p:ph idx="1"/>
          </p:nvPr>
        </p:nvPicPr>
        <p:blipFill>
          <a:blip r:embed="rId2"/>
          <a:stretch>
            <a:fillRect/>
          </a:stretch>
        </p:blipFill>
        <p:spPr>
          <a:xfrm>
            <a:off x="838200" y="1972799"/>
            <a:ext cx="10515600" cy="4056990"/>
          </a:xfrm>
          <a:prstGeom prst="rect">
            <a:avLst/>
          </a:prstGeom>
        </p:spPr>
      </p:pic>
      <p:sp>
        <p:nvSpPr>
          <p:cNvPr id="10" name="TextBox 9">
            <a:extLst>
              <a:ext uri="{FF2B5EF4-FFF2-40B4-BE49-F238E27FC236}">
                <a16:creationId xmlns:a16="http://schemas.microsoft.com/office/drawing/2014/main" id="{DA99AAC7-75FC-B116-8F8B-D0078235DD9E}"/>
              </a:ext>
            </a:extLst>
          </p:cNvPr>
          <p:cNvSpPr txBox="1"/>
          <p:nvPr/>
        </p:nvSpPr>
        <p:spPr>
          <a:xfrm>
            <a:off x="6815471" y="6379535"/>
            <a:ext cx="5178056" cy="369332"/>
          </a:xfrm>
          <a:prstGeom prst="rect">
            <a:avLst/>
          </a:prstGeom>
          <a:noFill/>
        </p:spPr>
        <p:txBody>
          <a:bodyPr wrap="square" rtlCol="0">
            <a:spAutoFit/>
          </a:bodyPr>
          <a:lstStyle/>
          <a:p>
            <a:pPr algn="r"/>
            <a:r>
              <a:rPr lang="en-GB" dirty="0" err="1"/>
              <a:t>Paternostro</a:t>
            </a:r>
            <a:r>
              <a:rPr lang="en-GB" dirty="0"/>
              <a:t> et al. J Hepatology (2024)</a:t>
            </a:r>
          </a:p>
        </p:txBody>
      </p:sp>
    </p:spTree>
    <p:extLst>
      <p:ext uri="{BB962C8B-B14F-4D97-AF65-F5344CB8AC3E}">
        <p14:creationId xmlns:p14="http://schemas.microsoft.com/office/powerpoint/2010/main" val="151102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8C05-9028-020E-D24E-A392D67A06EC}"/>
              </a:ext>
            </a:extLst>
          </p:cNvPr>
          <p:cNvSpPr>
            <a:spLocks noGrp="1"/>
          </p:cNvSpPr>
          <p:nvPr>
            <p:ph type="title"/>
          </p:nvPr>
        </p:nvSpPr>
        <p:spPr/>
        <p:txBody>
          <a:bodyPr/>
          <a:lstStyle/>
          <a:p>
            <a:r>
              <a:rPr lang="en-GB" dirty="0"/>
              <a:t>Why is this important in cirrhosis?</a:t>
            </a:r>
          </a:p>
        </p:txBody>
      </p:sp>
      <p:pic>
        <p:nvPicPr>
          <p:cNvPr id="4" name="Content Placeholder 3">
            <a:extLst>
              <a:ext uri="{FF2B5EF4-FFF2-40B4-BE49-F238E27FC236}">
                <a16:creationId xmlns:a16="http://schemas.microsoft.com/office/drawing/2014/main" id="{DBEC6CB8-42E9-11B2-59C8-6A5762CE5362}"/>
              </a:ext>
            </a:extLst>
          </p:cNvPr>
          <p:cNvPicPr>
            <a:picLocks noGrp="1" noChangeAspect="1"/>
          </p:cNvPicPr>
          <p:nvPr>
            <p:ph idx="1"/>
          </p:nvPr>
        </p:nvPicPr>
        <p:blipFill>
          <a:blip r:embed="rId2"/>
          <a:stretch>
            <a:fillRect/>
          </a:stretch>
        </p:blipFill>
        <p:spPr>
          <a:xfrm>
            <a:off x="1403332" y="1825625"/>
            <a:ext cx="9385335" cy="4351338"/>
          </a:xfrm>
          <a:prstGeom prst="rect">
            <a:avLst/>
          </a:prstGeom>
        </p:spPr>
      </p:pic>
      <p:sp>
        <p:nvSpPr>
          <p:cNvPr id="5" name="TextBox 4">
            <a:extLst>
              <a:ext uri="{FF2B5EF4-FFF2-40B4-BE49-F238E27FC236}">
                <a16:creationId xmlns:a16="http://schemas.microsoft.com/office/drawing/2014/main" id="{C0FAC0F9-8E7D-27CE-A557-C898CC278849}"/>
              </a:ext>
            </a:extLst>
          </p:cNvPr>
          <p:cNvSpPr txBox="1"/>
          <p:nvPr/>
        </p:nvSpPr>
        <p:spPr>
          <a:xfrm>
            <a:off x="6815471" y="6379535"/>
            <a:ext cx="5178056" cy="369332"/>
          </a:xfrm>
          <a:prstGeom prst="rect">
            <a:avLst/>
          </a:prstGeom>
          <a:noFill/>
        </p:spPr>
        <p:txBody>
          <a:bodyPr wrap="square" rtlCol="0">
            <a:spAutoFit/>
          </a:bodyPr>
          <a:lstStyle/>
          <a:p>
            <a:pPr algn="r"/>
            <a:r>
              <a:rPr lang="en-GB" dirty="0" err="1"/>
              <a:t>Paternostro</a:t>
            </a:r>
            <a:r>
              <a:rPr lang="en-GB" dirty="0"/>
              <a:t> et al. J Hepatology (2024)</a:t>
            </a:r>
          </a:p>
        </p:txBody>
      </p:sp>
    </p:spTree>
    <p:extLst>
      <p:ext uri="{BB962C8B-B14F-4D97-AF65-F5344CB8AC3E}">
        <p14:creationId xmlns:p14="http://schemas.microsoft.com/office/powerpoint/2010/main" val="213988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1919-70AF-1459-9A8B-F3E3DF74B8AE}"/>
              </a:ext>
            </a:extLst>
          </p:cNvPr>
          <p:cNvSpPr>
            <a:spLocks noGrp="1"/>
          </p:cNvSpPr>
          <p:nvPr>
            <p:ph type="title"/>
          </p:nvPr>
        </p:nvSpPr>
        <p:spPr/>
        <p:txBody>
          <a:bodyPr/>
          <a:lstStyle/>
          <a:p>
            <a:r>
              <a:rPr lang="en-GB" dirty="0"/>
              <a:t>Current Methods for Assessing CSPH</a:t>
            </a:r>
          </a:p>
        </p:txBody>
      </p:sp>
      <p:sp>
        <p:nvSpPr>
          <p:cNvPr id="3" name="Content Placeholder 2">
            <a:extLst>
              <a:ext uri="{FF2B5EF4-FFF2-40B4-BE49-F238E27FC236}">
                <a16:creationId xmlns:a16="http://schemas.microsoft.com/office/drawing/2014/main" id="{B8E2998E-FAEE-340E-507B-D77F22B7391C}"/>
              </a:ext>
            </a:extLst>
          </p:cNvPr>
          <p:cNvSpPr>
            <a:spLocks noGrp="1"/>
          </p:cNvSpPr>
          <p:nvPr>
            <p:ph idx="1"/>
          </p:nvPr>
        </p:nvSpPr>
        <p:spPr/>
        <p:txBody>
          <a:bodyPr/>
          <a:lstStyle/>
          <a:p>
            <a:pPr marL="0" indent="0">
              <a:buNone/>
            </a:pPr>
            <a:r>
              <a:rPr lang="en-GB" dirty="0">
                <a:sym typeface="Wingdings" panose="05000000000000000000" pitchFamily="2" charset="2"/>
              </a:rPr>
              <a:t> </a:t>
            </a:r>
            <a:r>
              <a:rPr lang="en-GB" dirty="0"/>
              <a:t>Invasive methods:</a:t>
            </a:r>
          </a:p>
          <a:p>
            <a:pPr marL="0" indent="0">
              <a:buNone/>
            </a:pPr>
            <a:r>
              <a:rPr lang="en-GB" dirty="0"/>
              <a:t>- HVPG: Accurate but requires catheterisation and expertise.</a:t>
            </a:r>
          </a:p>
          <a:p>
            <a:pPr>
              <a:buFontTx/>
              <a:buChar char="-"/>
            </a:pPr>
            <a:r>
              <a:rPr lang="en-GB" dirty="0"/>
              <a:t>Endoscopy: Used for variceal screening but resource-intensive.</a:t>
            </a:r>
          </a:p>
          <a:p>
            <a:pPr>
              <a:buFontTx/>
              <a:buChar char="-"/>
            </a:pPr>
            <a:endParaRPr lang="en-GB" dirty="0"/>
          </a:p>
          <a:p>
            <a:pPr marL="0" indent="0">
              <a:buNone/>
            </a:pPr>
            <a:r>
              <a:rPr lang="en-GB" dirty="0">
                <a:sym typeface="Wingdings" panose="05000000000000000000" pitchFamily="2" charset="2"/>
              </a:rPr>
              <a:t> </a:t>
            </a:r>
            <a:r>
              <a:rPr lang="en-GB" dirty="0"/>
              <a:t>Limitations:</a:t>
            </a:r>
          </a:p>
          <a:p>
            <a:r>
              <a:rPr lang="en-GB" dirty="0"/>
              <a:t>Risk of complications.</a:t>
            </a:r>
          </a:p>
          <a:p>
            <a:r>
              <a:rPr lang="en-GB" dirty="0"/>
              <a:t>Limited accessibility in low-resource settings.</a:t>
            </a:r>
          </a:p>
          <a:p>
            <a:r>
              <a:rPr lang="en-GB" dirty="0"/>
              <a:t>Patient reluctance due to discomfort.</a:t>
            </a:r>
          </a:p>
        </p:txBody>
      </p:sp>
      <p:pic>
        <p:nvPicPr>
          <p:cNvPr id="4" name="Picture 3">
            <a:extLst>
              <a:ext uri="{FF2B5EF4-FFF2-40B4-BE49-F238E27FC236}">
                <a16:creationId xmlns:a16="http://schemas.microsoft.com/office/drawing/2014/main" id="{A15D5047-6B87-989F-D06D-55FAB4B019CF}"/>
              </a:ext>
            </a:extLst>
          </p:cNvPr>
          <p:cNvPicPr>
            <a:picLocks noChangeAspect="1"/>
          </p:cNvPicPr>
          <p:nvPr/>
        </p:nvPicPr>
        <p:blipFill>
          <a:blip r:embed="rId2"/>
          <a:stretch>
            <a:fillRect/>
          </a:stretch>
        </p:blipFill>
        <p:spPr>
          <a:xfrm>
            <a:off x="8228294" y="3771900"/>
            <a:ext cx="3792255" cy="2235200"/>
          </a:xfrm>
          <a:prstGeom prst="rect">
            <a:avLst/>
          </a:prstGeom>
        </p:spPr>
      </p:pic>
    </p:spTree>
    <p:extLst>
      <p:ext uri="{BB962C8B-B14F-4D97-AF65-F5344CB8AC3E}">
        <p14:creationId xmlns:p14="http://schemas.microsoft.com/office/powerpoint/2010/main" val="169610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3764-F248-C4BC-477C-8361F7DD3BA8}"/>
              </a:ext>
            </a:extLst>
          </p:cNvPr>
          <p:cNvSpPr>
            <a:spLocks noGrp="1"/>
          </p:cNvSpPr>
          <p:nvPr>
            <p:ph type="title"/>
          </p:nvPr>
        </p:nvSpPr>
        <p:spPr/>
        <p:txBody>
          <a:bodyPr/>
          <a:lstStyle/>
          <a:p>
            <a:r>
              <a:rPr lang="en-GB" dirty="0"/>
              <a:t>Key Points </a:t>
            </a:r>
          </a:p>
        </p:txBody>
      </p:sp>
      <p:sp>
        <p:nvSpPr>
          <p:cNvPr id="3" name="Content Placeholder 2">
            <a:extLst>
              <a:ext uri="{FF2B5EF4-FFF2-40B4-BE49-F238E27FC236}">
                <a16:creationId xmlns:a16="http://schemas.microsoft.com/office/drawing/2014/main" id="{FEB51B7D-D786-D941-8EB8-7E905339ABB8}"/>
              </a:ext>
            </a:extLst>
          </p:cNvPr>
          <p:cNvSpPr>
            <a:spLocks noGrp="1"/>
          </p:cNvSpPr>
          <p:nvPr>
            <p:ph idx="1"/>
          </p:nvPr>
        </p:nvSpPr>
        <p:spPr/>
        <p:txBody>
          <a:bodyPr>
            <a:normAutofit fontScale="92500" lnSpcReduction="20000"/>
          </a:bodyPr>
          <a:lstStyle/>
          <a:p>
            <a:r>
              <a:rPr lang="en-GB" dirty="0"/>
              <a:t>Portal hypertension (PH) is a major complication of chronic liver disease.</a:t>
            </a:r>
          </a:p>
          <a:p>
            <a:r>
              <a:rPr lang="en-GB" dirty="0"/>
              <a:t>Clinically significant portal hypertension (CSPH) increases the risk of variceal bleeding and hepatic decompensation.</a:t>
            </a:r>
          </a:p>
          <a:p>
            <a:r>
              <a:rPr lang="en-GB" dirty="0"/>
              <a:t>Impact on other treatments: surgery</a:t>
            </a:r>
          </a:p>
          <a:p>
            <a:endParaRPr lang="en-GB" dirty="0"/>
          </a:p>
          <a:p>
            <a:r>
              <a:rPr lang="en-GB" dirty="0"/>
              <a:t>Gold standard: Hepatic venous pressure gradient (HVPG) measurement and endoscopy.</a:t>
            </a:r>
          </a:p>
          <a:p>
            <a:r>
              <a:rPr lang="en-GB" dirty="0"/>
              <a:t>Problem: Invasiveness, cost, and patient discomfort.</a:t>
            </a:r>
          </a:p>
          <a:p>
            <a:endParaRPr lang="en-GB" dirty="0"/>
          </a:p>
          <a:p>
            <a:r>
              <a:rPr lang="en-GB" dirty="0"/>
              <a:t>We therefore need better ways of addressing this.</a:t>
            </a:r>
          </a:p>
        </p:txBody>
      </p:sp>
    </p:spTree>
    <p:extLst>
      <p:ext uri="{BB962C8B-B14F-4D97-AF65-F5344CB8AC3E}">
        <p14:creationId xmlns:p14="http://schemas.microsoft.com/office/powerpoint/2010/main" val="498627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569</TotalTime>
  <Words>990</Words>
  <Application>Microsoft Office PowerPoint</Application>
  <PresentationFormat>Widescreen</PresentationFormat>
  <Paragraphs>135</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Display</vt:lpstr>
      <vt:lpstr>Arial</vt:lpstr>
      <vt:lpstr>Elsevier Sans</vt:lpstr>
      <vt:lpstr>Helvetica</vt:lpstr>
      <vt:lpstr>Wingdings</vt:lpstr>
      <vt:lpstr>Office Theme</vt:lpstr>
      <vt:lpstr>Non-invasive testing for clinically significant portal hypertension: Is this the end for endoscopy?</vt:lpstr>
      <vt:lpstr>Portal hypertension</vt:lpstr>
      <vt:lpstr>The burden of liver disease</vt:lpstr>
      <vt:lpstr>Pathophysiology of Portal Hypertension</vt:lpstr>
      <vt:lpstr>Cirrhosis and Portal Hypertension</vt:lpstr>
      <vt:lpstr>Why is this important in cirrhosis?</vt:lpstr>
      <vt:lpstr>Why is this important in cirrhosis?</vt:lpstr>
      <vt:lpstr>Current Methods for Assessing CSPH</vt:lpstr>
      <vt:lpstr>Key Points </vt:lpstr>
      <vt:lpstr>Non-Invasive Testing Methods</vt:lpstr>
      <vt:lpstr>Elastography as a Game-Changer!</vt:lpstr>
      <vt:lpstr>Biomarkers and Composite Models</vt:lpstr>
      <vt:lpstr>Evidence Supporting Non-Invasive Methods</vt:lpstr>
      <vt:lpstr>Evidence through Baveno VI</vt:lpstr>
      <vt:lpstr>Validation of Baveno VI </vt:lpstr>
      <vt:lpstr>Cost effectiveness</vt:lpstr>
      <vt:lpstr>Benefits of Non-Invasive Methods</vt:lpstr>
      <vt:lpstr>Limitations of Non-Invasive Testing</vt:lpstr>
      <vt:lpstr>Hybrid Approaches</vt:lpstr>
      <vt:lpstr>Splenic stiffness: NKOTB</vt:lpstr>
      <vt:lpstr>Recommendations through Baveno VI</vt:lpstr>
      <vt:lpstr>Splenic stiffness </vt:lpstr>
      <vt:lpstr>Identifying CSPH: What next?</vt:lpstr>
      <vt:lpstr>Beta blockers in CSPH</vt:lpstr>
      <vt:lpstr>Effect of beta blockers</vt:lpstr>
      <vt:lpstr>Carvedilol and HCC development</vt:lpstr>
      <vt:lpstr>Carvedilol and HCC development</vt:lpstr>
      <vt:lpstr>Future Directions</vt:lpstr>
      <vt:lpstr>Discussion: The End for Endoscopy?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Gautham Appanna</dc:creator>
  <cp:lastModifiedBy>Helen Dunderdale</cp:lastModifiedBy>
  <cp:revision>3</cp:revision>
  <dcterms:created xsi:type="dcterms:W3CDTF">2024-11-21T18:09:51Z</dcterms:created>
  <dcterms:modified xsi:type="dcterms:W3CDTF">2024-11-22T16:23:40Z</dcterms:modified>
</cp:coreProperties>
</file>