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60" r:id="rId5"/>
    <p:sldId id="262" r:id="rId6"/>
    <p:sldId id="261" r:id="rId7"/>
    <p:sldId id="263" r:id="rId8"/>
    <p:sldId id="264" r:id="rId9"/>
    <p:sldId id="272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41B6E6"/>
    <a:srgbClr val="FFB81C"/>
    <a:srgbClr val="AE25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0E2C-742D-48C8-BA45-84AF4E7DB5BF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48FB9-B9E3-4606-80DE-923216994E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991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48FB9-B9E3-4606-80DE-923216994EC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832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56D8-69FE-48C1-B0EF-AACF2AE7017F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F5CC-5014-46AB-856B-844FA1323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07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DE6-699B-4C12-BE52-E3FD79ADB6C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7EEE-6B59-49AC-9991-048B2C47BF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676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DE6-699B-4C12-BE52-E3FD79ADB6C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7EEE-6B59-49AC-9991-048B2C47BF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56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56D8-69FE-48C1-B0EF-AACF2AE7017F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F5CC-5014-46AB-856B-844FA1323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925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DE6-699B-4C12-BE52-E3FD79ADB6C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7EEE-6B59-49AC-9991-048B2C47BF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63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DE6-699B-4C12-BE52-E3FD79ADB6C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7EEE-6B59-49AC-9991-048B2C47BF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5235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DE6-699B-4C12-BE52-E3FD79ADB6C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7EEE-6B59-49AC-9991-048B2C47BF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117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DE6-699B-4C12-BE52-E3FD79ADB6C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7EEE-6B59-49AC-9991-048B2C47BF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79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DE6-699B-4C12-BE52-E3FD79ADB6C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7EEE-6B59-49AC-9991-048B2C47BF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035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DE6-699B-4C12-BE52-E3FD79ADB6C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7EEE-6B59-49AC-9991-048B2C47BF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909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DE6-699B-4C12-BE52-E3FD79ADB6C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7EEE-6B59-49AC-9991-048B2C47BF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47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B56D8-69FE-48C1-B0EF-AACF2AE7017F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EF5CC-5014-46AB-856B-844FA132323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Z:\Images General\7 - Logos\UHBW\RIGHT ALIGNED\UHBW LOGO BLUE AWK_RIGHT ALIGNED noback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466" y="-387424"/>
            <a:ext cx="3189038" cy="2255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0" y="1412776"/>
            <a:ext cx="9144000" cy="45719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877272"/>
            <a:ext cx="961087" cy="85593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877272"/>
            <a:ext cx="1234380" cy="85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649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429000"/>
            <a:ext cx="2247900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Obesity and the Upper GI Surgical Pathway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Sarah Perkins</a:t>
            </a:r>
            <a:br>
              <a:rPr lang="en-GB" dirty="0"/>
            </a:br>
            <a:r>
              <a:rPr lang="en-GB" dirty="0"/>
              <a:t>Tom Lander</a:t>
            </a:r>
          </a:p>
          <a:p>
            <a:r>
              <a:rPr lang="en-GB" dirty="0"/>
              <a:t>Natasha Morris</a:t>
            </a:r>
          </a:p>
          <a:p>
            <a:endParaRPr lang="en-GB" dirty="0"/>
          </a:p>
        </p:txBody>
      </p:sp>
      <p:sp>
        <p:nvSpPr>
          <p:cNvPr id="4" name="AutoShape 2" descr="Dual Sided Durable Measuring Tape fo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456272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6504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Questions/ discussion</a:t>
            </a:r>
          </a:p>
        </p:txBody>
      </p:sp>
    </p:spTree>
    <p:extLst>
      <p:ext uri="{BB962C8B-B14F-4D97-AF65-F5344CB8AC3E}">
        <p14:creationId xmlns:p14="http://schemas.microsoft.com/office/powerpoint/2010/main" val="2482138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u="sng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en-GB" dirty="0"/>
              <a:t>What we want</a:t>
            </a:r>
          </a:p>
          <a:p>
            <a:r>
              <a:rPr lang="en-GB" dirty="0"/>
              <a:t>What we’ve got</a:t>
            </a:r>
          </a:p>
          <a:p>
            <a:r>
              <a:rPr lang="en-GB" dirty="0"/>
              <a:t>How can we use what we’ve got to get closer to what we want?</a:t>
            </a:r>
          </a:p>
          <a:p>
            <a:pPr lvl="1"/>
            <a:r>
              <a:rPr lang="en-GB" dirty="0"/>
              <a:t>Proposed model</a:t>
            </a:r>
          </a:p>
          <a:p>
            <a:r>
              <a:rPr lang="en-GB" dirty="0"/>
              <a:t>Potential challenges</a:t>
            </a:r>
          </a:p>
          <a:p>
            <a:r>
              <a:rPr lang="en-GB" dirty="0"/>
              <a:t>What next?</a:t>
            </a:r>
          </a:p>
          <a:p>
            <a:r>
              <a:rPr lang="en-GB" dirty="0"/>
              <a:t>Questions/ discussion</a:t>
            </a:r>
          </a:p>
        </p:txBody>
      </p:sp>
    </p:spTree>
    <p:extLst>
      <p:ext uri="{BB962C8B-B14F-4D97-AF65-F5344CB8AC3E}">
        <p14:creationId xmlns:p14="http://schemas.microsoft.com/office/powerpoint/2010/main" val="2416070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u="sng" dirty="0"/>
              <a:t>What we want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424936" cy="4248472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Bespoke nutritional intervention along the pathway, tailored to patient needs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Nutritional input to optimise fitness for surgery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Consistent messages for patients across regional patch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Reduced surgical risk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Improved patient outcomes</a:t>
            </a:r>
          </a:p>
        </p:txBody>
      </p:sp>
    </p:spTree>
    <p:extLst>
      <p:ext uri="{BB962C8B-B14F-4D97-AF65-F5344CB8AC3E}">
        <p14:creationId xmlns:p14="http://schemas.microsoft.com/office/powerpoint/2010/main" val="2009584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What we’ve got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856984" cy="468052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No Dietetic prehab funding</a:t>
            </a:r>
          </a:p>
          <a:p>
            <a:pPr lvl="1"/>
            <a:r>
              <a:rPr lang="en-GB" dirty="0"/>
              <a:t>Multiple bids / repeated applications for all relevant funding sources not successful</a:t>
            </a:r>
          </a:p>
          <a:p>
            <a:r>
              <a:rPr lang="en-GB" dirty="0"/>
              <a:t>No Dietetic tier 2/3 weight management service in Bristol</a:t>
            </a:r>
          </a:p>
          <a:p>
            <a:r>
              <a:rPr lang="en-GB" dirty="0"/>
              <a:t>Current UHBW Dietetic service:</a:t>
            </a:r>
          </a:p>
          <a:p>
            <a:pPr lvl="1"/>
            <a:r>
              <a:rPr lang="en-GB" dirty="0"/>
              <a:t>2.2 WTE covering malignant and non malignant upper GI, HPB, colorectal inpatient surgery caseload, PN nutrition team caseload, outpatient Upper GI and HPB service and a subset of home enteral feeding patients</a:t>
            </a:r>
          </a:p>
          <a:p>
            <a:pPr lvl="1"/>
            <a:r>
              <a:rPr lang="en-GB" dirty="0"/>
              <a:t>2 WTE BRI dedicated Oncology outpatient service covering all cancer sites</a:t>
            </a:r>
          </a:p>
          <a:p>
            <a:pPr lvl="1"/>
            <a:r>
              <a:rPr lang="en-GB" dirty="0"/>
              <a:t>0.6 WTE WGH dedicated Oncology outpatient service covering all cancer sites (vacant)</a:t>
            </a:r>
          </a:p>
        </p:txBody>
      </p:sp>
    </p:spTree>
    <p:extLst>
      <p:ext uri="{BB962C8B-B14F-4D97-AF65-F5344CB8AC3E}">
        <p14:creationId xmlns:p14="http://schemas.microsoft.com/office/powerpoint/2010/main" val="355426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6804248" cy="1143000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Proposed Model for UHBW patients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70034" y="44371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**working title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0"/>
          <a:stretch/>
        </p:blipFill>
        <p:spPr>
          <a:xfrm>
            <a:off x="1314450" y="1548142"/>
            <a:ext cx="5755584" cy="540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043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0528" y="260648"/>
            <a:ext cx="7092280" cy="1143000"/>
          </a:xfrm>
        </p:spPr>
        <p:txBody>
          <a:bodyPr>
            <a:normAutofit/>
          </a:bodyPr>
          <a:lstStyle/>
          <a:p>
            <a:r>
              <a:rPr lang="en-GB" sz="3700" u="sng" dirty="0"/>
              <a:t>Improving your fitness for surgery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Patient resource including:</a:t>
            </a:r>
          </a:p>
          <a:p>
            <a:pPr lvl="1"/>
            <a:r>
              <a:rPr lang="en-GB" dirty="0"/>
              <a:t>Tables to record weight, waist circumference and hand grip strength throughout treatment</a:t>
            </a:r>
          </a:p>
          <a:p>
            <a:pPr lvl="1"/>
            <a:r>
              <a:rPr lang="en-GB" dirty="0"/>
              <a:t>Healthy eating advice tailored to Upper GI cancer patient group</a:t>
            </a:r>
          </a:p>
          <a:p>
            <a:pPr lvl="1"/>
            <a:r>
              <a:rPr lang="en-GB" dirty="0"/>
              <a:t>Physical activity advice in liaison with prehab team</a:t>
            </a:r>
          </a:p>
          <a:p>
            <a:pPr lvl="1"/>
            <a:r>
              <a:rPr lang="en-GB" dirty="0"/>
              <a:t>Target % weight loss set by surgical team with duration (5-10% likely to be clinically significant and still realistic)</a:t>
            </a:r>
          </a:p>
          <a:p>
            <a:pPr lvl="1"/>
            <a:r>
              <a:rPr lang="en-GB" dirty="0"/>
              <a:t>Outlines risk of unintentional weight loss/ sarcopenia and potential of balancing nutrition support needs if situation changes (e.g. worsening dysphagia)</a:t>
            </a:r>
          </a:p>
          <a:p>
            <a:pPr lvl="1"/>
            <a:r>
              <a:rPr lang="en-GB" dirty="0"/>
              <a:t>Local and regional Dietetic contact details</a:t>
            </a:r>
          </a:p>
        </p:txBody>
      </p:sp>
    </p:spTree>
    <p:extLst>
      <p:ext uri="{BB962C8B-B14F-4D97-AF65-F5344CB8AC3E}">
        <p14:creationId xmlns:p14="http://schemas.microsoft.com/office/powerpoint/2010/main" val="342939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What if they’re out of area?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Clear documentation of nutritional aim in Upper GI clinic letter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Improving your fitness for surgery could be sent to regional Dietitian teams and follow the patient across the pathway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473506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91064" cy="1143000"/>
          </a:xfrm>
        </p:spPr>
        <p:txBody>
          <a:bodyPr/>
          <a:lstStyle/>
          <a:p>
            <a:r>
              <a:rPr lang="en-GB" u="sng" dirty="0"/>
              <a:t>Potential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Little evidence for management of obesity in this context, but strong evidence for the risk of malnutrition</a:t>
            </a:r>
          </a:p>
          <a:p>
            <a:r>
              <a:rPr lang="en-GB" dirty="0"/>
              <a:t>Other prehab services do not recommend weight loss for cancer patients</a:t>
            </a:r>
          </a:p>
          <a:p>
            <a:r>
              <a:rPr lang="en-GB" dirty="0"/>
              <a:t>Contacted Upper GI specialist groups/ BDA specialist groups and does not appear to be an intervention provided elsewhere</a:t>
            </a:r>
          </a:p>
          <a:p>
            <a:r>
              <a:rPr lang="en-GB" dirty="0"/>
              <a:t>Potential for mixed messages/ difficult to switch between nutrition support and weight management</a:t>
            </a:r>
          </a:p>
          <a:p>
            <a:r>
              <a:rPr lang="en-GB" dirty="0"/>
              <a:t>Complexity of patient relationship with supplement drinks</a:t>
            </a:r>
          </a:p>
          <a:p>
            <a:r>
              <a:rPr lang="en-GB" dirty="0"/>
              <a:t>Is this a realistic moment for behavioural change?</a:t>
            </a:r>
          </a:p>
          <a:p>
            <a:r>
              <a:rPr lang="en-GB" dirty="0"/>
              <a:t>Patient specific factors: literacy, engagement, social circumstances</a:t>
            </a:r>
          </a:p>
        </p:txBody>
      </p:sp>
    </p:spTree>
    <p:extLst>
      <p:ext uri="{BB962C8B-B14F-4D97-AF65-F5344CB8AC3E}">
        <p14:creationId xmlns:p14="http://schemas.microsoft.com/office/powerpoint/2010/main" val="80794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What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r>
              <a:rPr lang="en-GB" dirty="0"/>
              <a:t>If we want to go ahead with this:</a:t>
            </a:r>
          </a:p>
          <a:p>
            <a:pPr lvl="1"/>
            <a:r>
              <a:rPr lang="en-GB" dirty="0"/>
              <a:t>Can liaise with YDH/MPH/WGH/RUH Dietitians</a:t>
            </a:r>
          </a:p>
          <a:p>
            <a:pPr lvl="1"/>
            <a:r>
              <a:rPr lang="en-GB" dirty="0"/>
              <a:t>Development of </a:t>
            </a:r>
            <a:r>
              <a:rPr lang="en-GB" i="1" dirty="0"/>
              <a:t>Improving fitness for surgery </a:t>
            </a:r>
            <a:r>
              <a:rPr lang="en-GB" dirty="0"/>
              <a:t> resource and agree criteria of patients to receive this</a:t>
            </a:r>
          </a:p>
          <a:p>
            <a:pPr lvl="1"/>
            <a:r>
              <a:rPr lang="en-GB" dirty="0"/>
              <a:t>Draft sent round Dietetic and surgical teams for feedback</a:t>
            </a:r>
          </a:p>
          <a:p>
            <a:pPr lvl="1"/>
            <a:r>
              <a:rPr lang="en-GB" dirty="0"/>
              <a:t>Launch of resource</a:t>
            </a:r>
          </a:p>
          <a:p>
            <a:pPr lvl="1"/>
            <a:r>
              <a:rPr lang="en-GB" dirty="0"/>
              <a:t>Monitoring/ audit of this intervention</a:t>
            </a:r>
          </a:p>
        </p:txBody>
      </p:sp>
    </p:spTree>
    <p:extLst>
      <p:ext uri="{BB962C8B-B14F-4D97-AF65-F5344CB8AC3E}">
        <p14:creationId xmlns:p14="http://schemas.microsoft.com/office/powerpoint/2010/main" val="1521221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D9C6BF50AAC2438C497F25514F29F5" ma:contentTypeVersion="14" ma:contentTypeDescription="Create a new document." ma:contentTypeScope="" ma:versionID="19ddd96e6fb1cfef3c0b54dda09f4ad4">
  <xsd:schema xmlns:xsd="http://www.w3.org/2001/XMLSchema" xmlns:xs="http://www.w3.org/2001/XMLSchema" xmlns:p="http://schemas.microsoft.com/office/2006/metadata/properties" xmlns:ns2="8a59c32d-d06a-435c-b80c-a9ed7073125d" xmlns:ns3="25ca63f5-c70b-400a-9dac-9a3e9b559301" targetNamespace="http://schemas.microsoft.com/office/2006/metadata/properties" ma:root="true" ma:fieldsID="e41725af8c2ab13265f8ce6ebd396331" ns2:_="" ns3:_="">
    <xsd:import namespace="8a59c32d-d06a-435c-b80c-a9ed7073125d"/>
    <xsd:import namespace="25ca63f5-c70b-400a-9dac-9a3e9b5593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59c32d-d06a-435c-b80c-a9ed707312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73e9af6-01d4-423d-8bd2-cf099f328a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ca63f5-c70b-400a-9dac-9a3e9b5593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fd2246d6-0549-427e-95ed-60ca00047c1c}" ma:internalName="TaxCatchAll" ma:showField="CatchAllData" ma:web="25ca63f5-c70b-400a-9dac-9a3e9b55930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lcf76f155ced4ddcb4097134ff3c332f xmlns="8a59c32d-d06a-435c-b80c-a9ed7073125d">
      <Terms xmlns="http://schemas.microsoft.com/office/infopath/2007/PartnerControls"/>
    </lcf76f155ced4ddcb4097134ff3c332f>
    <TaxCatchAll xmlns="25ca63f5-c70b-400a-9dac-9a3e9b559301" xsi:nil="true"/>
  </documentManagement>
</p:properties>
</file>

<file path=customXml/itemProps1.xml><?xml version="1.0" encoding="utf-8"?>
<ds:datastoreItem xmlns:ds="http://schemas.openxmlformats.org/officeDocument/2006/customXml" ds:itemID="{ED429F05-48EC-4567-9179-CBBE98E6EC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6D7F83-D340-4AFA-A52B-C0B65BD111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59c32d-d06a-435c-b80c-a9ed7073125d"/>
    <ds:schemaRef ds:uri="25ca63f5-c70b-400a-9dac-9a3e9b5593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86BD205-8372-48EF-BD4D-D92A6742DEC1}">
  <ds:schemaRefs>
    <ds:schemaRef ds:uri="http://purl.org/dc/elements/1.1/"/>
    <ds:schemaRef ds:uri="http://schemas.microsoft.com/office/2006/metadata/properties"/>
    <ds:schemaRef ds:uri="25ca63f5-c70b-400a-9dac-9a3e9b559301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8a59c32d-d06a-435c-b80c-a9ed7073125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</TotalTime>
  <Words>462</Words>
  <Application>Microsoft Office PowerPoint</Application>
  <PresentationFormat>On-screen Show (4:3)</PresentationFormat>
  <Paragraphs>60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Obesity and the Upper GI Surgical Pathway</vt:lpstr>
      <vt:lpstr>Contents</vt:lpstr>
      <vt:lpstr>What we want</vt:lpstr>
      <vt:lpstr>What we’ve got</vt:lpstr>
      <vt:lpstr>Proposed Model for UHBW patients</vt:lpstr>
      <vt:lpstr>Improving your fitness for surgery</vt:lpstr>
      <vt:lpstr>What if they’re out of area?</vt:lpstr>
      <vt:lpstr>Potential Challenges</vt:lpstr>
      <vt:lpstr>What next?</vt:lpstr>
      <vt:lpstr>Questions/ discussion</vt:lpstr>
    </vt:vector>
  </TitlesOfParts>
  <Company>University Hospitals Bristol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Warr, Tasmeen</dc:creator>
  <cp:lastModifiedBy>Helen Dunderdale</cp:lastModifiedBy>
  <cp:revision>86</cp:revision>
  <dcterms:created xsi:type="dcterms:W3CDTF">2019-08-02T11:03:15Z</dcterms:created>
  <dcterms:modified xsi:type="dcterms:W3CDTF">2024-11-08T09:50:23Z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0x01010032D9C6BF50AAC2438C497F25514F29F5</vt:lpwstr>
  </property>
</Properties>
</file>