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393" r:id="rId7"/>
    <p:sldId id="378" r:id="rId8"/>
    <p:sldId id="40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9165-6FC2-4603-9D33-B7263770372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F0A4-EE69-49E9-A10A-C58F107CE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896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9165-6FC2-4603-9D33-B7263770372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F0A4-EE69-49E9-A10A-C58F107CE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35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9165-6FC2-4603-9D33-B7263770372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F0A4-EE69-49E9-A10A-C58F107CE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983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9165-6FC2-4603-9D33-B7263770372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F0A4-EE69-49E9-A10A-C58F107CE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18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9165-6FC2-4603-9D33-B7263770372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F0A4-EE69-49E9-A10A-C58F107CE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11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9165-6FC2-4603-9D33-B7263770372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F0A4-EE69-49E9-A10A-C58F107CE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066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9165-6FC2-4603-9D33-B7263770372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F0A4-EE69-49E9-A10A-C58F107CE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32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9165-6FC2-4603-9D33-B7263770372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F0A4-EE69-49E9-A10A-C58F107CE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33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9165-6FC2-4603-9D33-B7263770372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F0A4-EE69-49E9-A10A-C58F107CE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35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9165-6FC2-4603-9D33-B7263770372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F0A4-EE69-49E9-A10A-C58F107CE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110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9165-6FC2-4603-9D33-B7263770372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F0A4-EE69-49E9-A10A-C58F107CE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013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E9165-6FC2-4603-9D33-B72637703723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DF0A4-EE69-49E9-A10A-C58F107CEF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1727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5343D-B417-6395-7819-D825B68844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>
                <a:solidFill>
                  <a:srgbClr val="FFFF00"/>
                </a:solidFill>
              </a:rPr>
              <a:t>Interventional approaches to the management of portal hypertension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84B18B-043A-0219-C5C0-C932053C2C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Graham Collin</a:t>
            </a:r>
          </a:p>
          <a:p>
            <a:r>
              <a:rPr lang="en-GB" dirty="0">
                <a:solidFill>
                  <a:srgbClr val="FFFF00"/>
                </a:solidFill>
              </a:rPr>
              <a:t>Consultant Interventional Radiologist</a:t>
            </a:r>
          </a:p>
          <a:p>
            <a:r>
              <a:rPr lang="en-GB" dirty="0">
                <a:solidFill>
                  <a:srgbClr val="FFFF00"/>
                </a:solidFill>
              </a:rPr>
              <a:t>NBT and UHBW NHS trusts</a:t>
            </a:r>
          </a:p>
        </p:txBody>
      </p:sp>
    </p:spTree>
    <p:extLst>
      <p:ext uri="{BB962C8B-B14F-4D97-AF65-F5344CB8AC3E}">
        <p14:creationId xmlns:p14="http://schemas.microsoft.com/office/powerpoint/2010/main" val="3036136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E0103-4DD5-809B-9F79-FF3145425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Portal hypertension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963D3-3361-9333-336A-FF94A131879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solidFill>
                  <a:srgbClr val="FFFF00"/>
                </a:solidFill>
              </a:rPr>
              <a:t>PV to right heart pressure gradient 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Normal 1-4mm Hg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Clinically insignificant 5-9mm Hg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Clinically significant &gt;10mm Hg</a:t>
            </a:r>
          </a:p>
          <a:p>
            <a:pPr marL="457200" lvl="1" indent="0">
              <a:buNone/>
            </a:pPr>
            <a:endParaRPr lang="en-GB" dirty="0">
              <a:solidFill>
                <a:srgbClr val="FFFF00"/>
              </a:solidFill>
            </a:endParaRP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739D8E-B4FD-31B3-DDC4-BB9C9126D8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solidFill>
                  <a:srgbClr val="FFFF00"/>
                </a:solidFill>
              </a:rPr>
              <a:t>Pre-hepatic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Hypersplenism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Splenic/ portal / SMV thrombosis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Arterioportal AVF</a:t>
            </a:r>
          </a:p>
          <a:p>
            <a:r>
              <a:rPr lang="en-GB" dirty="0">
                <a:solidFill>
                  <a:srgbClr val="FFFF00"/>
                </a:solidFill>
              </a:rPr>
              <a:t>Hepatic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Any cause of chronic liver disease!</a:t>
            </a:r>
          </a:p>
          <a:p>
            <a:r>
              <a:rPr lang="en-GB" dirty="0">
                <a:solidFill>
                  <a:srgbClr val="FFFF00"/>
                </a:solidFill>
              </a:rPr>
              <a:t>Post hepatic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Budd Chiari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IVC occlusion</a:t>
            </a:r>
          </a:p>
          <a:p>
            <a:pPr lvl="1"/>
            <a:endParaRPr lang="en-GB" dirty="0">
              <a:solidFill>
                <a:srgbClr val="FFFF00"/>
              </a:solidFill>
            </a:endParaRPr>
          </a:p>
          <a:p>
            <a:pPr lvl="1"/>
            <a:r>
              <a:rPr lang="en-GB" dirty="0">
                <a:solidFill>
                  <a:srgbClr val="FFFF00"/>
                </a:solidFill>
              </a:rPr>
              <a:t>Right heart failure</a:t>
            </a:r>
          </a:p>
        </p:txBody>
      </p:sp>
    </p:spTree>
    <p:extLst>
      <p:ext uri="{BB962C8B-B14F-4D97-AF65-F5344CB8AC3E}">
        <p14:creationId xmlns:p14="http://schemas.microsoft.com/office/powerpoint/2010/main" val="4224037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59E54-F295-108C-113C-0A62888DD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Consequences of portal hypertension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7AA3A-6DFF-932F-DBEA-9F6A0C5EDCC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solidFill>
                  <a:srgbClr val="FFFF00"/>
                </a:solidFill>
              </a:rPr>
              <a:t>Ascites /Hepatic hydrothorax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Sodium and water retention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Increased hydrostatic pressure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Risk of SBP due to bacterial overgrowth and “leaky” bowel wall</a:t>
            </a:r>
          </a:p>
          <a:p>
            <a:r>
              <a:rPr lang="en-GB" dirty="0">
                <a:solidFill>
                  <a:srgbClr val="FFFF00"/>
                </a:solidFill>
              </a:rPr>
              <a:t>Portal venous shunting (varices) which may bleed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Oesophageal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Splenic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Gastric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Rectal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Caput medusae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3CDA33-9DE6-FEF0-B47B-C441CA2D313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solidFill>
                  <a:srgbClr val="FFFF00"/>
                </a:solidFill>
              </a:rPr>
              <a:t>Encephalopathy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Increased ammonia levels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PV to systemic shunting</a:t>
            </a:r>
          </a:p>
          <a:p>
            <a:r>
              <a:rPr lang="en-GB" dirty="0">
                <a:solidFill>
                  <a:srgbClr val="FFFF00"/>
                </a:solidFill>
              </a:rPr>
              <a:t>Hepatorenal syndrome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Renal vasoconstriction</a:t>
            </a:r>
          </a:p>
          <a:p>
            <a:r>
              <a:rPr lang="en-GB" dirty="0">
                <a:solidFill>
                  <a:srgbClr val="FFFF00"/>
                </a:solidFill>
              </a:rPr>
              <a:t>Splenomegaly	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Splenic aneurysm formation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Thrombocytopenia</a:t>
            </a:r>
          </a:p>
          <a:p>
            <a:r>
              <a:rPr lang="en-GB" dirty="0">
                <a:solidFill>
                  <a:srgbClr val="FFFF00"/>
                </a:solidFill>
              </a:rPr>
              <a:t>Cardiomyopathy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High output failure due to increased splanchnic blood flow</a:t>
            </a:r>
          </a:p>
        </p:txBody>
      </p:sp>
    </p:spTree>
    <p:extLst>
      <p:ext uri="{BB962C8B-B14F-4D97-AF65-F5344CB8AC3E}">
        <p14:creationId xmlns:p14="http://schemas.microsoft.com/office/powerpoint/2010/main" val="2685470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5BE70-1A89-7B8E-904B-C49CACDAA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97A03-51C4-D4BD-0C8C-AF327F24075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Diagnose and treat the underlying cause!</a:t>
            </a:r>
          </a:p>
          <a:p>
            <a:r>
              <a:rPr lang="en-GB" dirty="0">
                <a:solidFill>
                  <a:srgbClr val="FFFF00"/>
                </a:solidFill>
              </a:rPr>
              <a:t>Manage the symptoms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Diuretics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Paracentesis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Beta blockade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Lactulose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OGD surveillance and variceal banding 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??EUS interventions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FBCAAC-A291-5A3B-1062-F7CB3999F1E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But what about the radiology interventions……</a:t>
            </a:r>
          </a:p>
        </p:txBody>
      </p:sp>
    </p:spTree>
    <p:extLst>
      <p:ext uri="{BB962C8B-B14F-4D97-AF65-F5344CB8AC3E}">
        <p14:creationId xmlns:p14="http://schemas.microsoft.com/office/powerpoint/2010/main" val="2413749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1D1F6-3932-192C-AA34-ED4A9E346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FF00"/>
                </a:solidFill>
              </a:rPr>
              <a:t>Transjugular</a:t>
            </a:r>
            <a:r>
              <a:rPr lang="en-GB" dirty="0">
                <a:solidFill>
                  <a:srgbClr val="FFFF00"/>
                </a:solidFill>
              </a:rPr>
              <a:t> Intra-hepatic Portal Venous Stent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FA4C2-3107-BA89-F78C-C2EC97532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Form a connection between Portal vein and Hepatic vein to decompress Portal pressure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Immediate reduction in portal pressure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Effective at reducing ascites</a:t>
            </a:r>
          </a:p>
          <a:p>
            <a:pPr lvl="1"/>
            <a:r>
              <a:rPr lang="en-GB" dirty="0">
                <a:solidFill>
                  <a:srgbClr val="FFFF00"/>
                </a:solidFill>
              </a:rPr>
              <a:t>Effective at decompressing varices and treating variceal bleeding</a:t>
            </a:r>
          </a:p>
          <a:p>
            <a:pPr lvl="1"/>
            <a:endParaRPr lang="en-GB" dirty="0">
              <a:solidFill>
                <a:srgbClr val="FFFF00"/>
              </a:solidFill>
            </a:endParaRPr>
          </a:p>
          <a:p>
            <a:pPr lvl="1"/>
            <a:r>
              <a:rPr lang="en-GB" dirty="0">
                <a:solidFill>
                  <a:srgbClr val="FFFF00"/>
                </a:solidFill>
              </a:rPr>
              <a:t>Risks </a:t>
            </a:r>
          </a:p>
          <a:p>
            <a:pPr lvl="2"/>
            <a:r>
              <a:rPr lang="en-GB" dirty="0">
                <a:solidFill>
                  <a:srgbClr val="FFFF00"/>
                </a:solidFill>
              </a:rPr>
              <a:t>Decompensating of heart failure</a:t>
            </a:r>
          </a:p>
          <a:p>
            <a:pPr lvl="2"/>
            <a:r>
              <a:rPr lang="en-GB" dirty="0">
                <a:solidFill>
                  <a:srgbClr val="FFFF00"/>
                </a:solidFill>
              </a:rPr>
              <a:t>Worsening hepatic encephalopathy</a:t>
            </a:r>
          </a:p>
          <a:p>
            <a:pPr lvl="2"/>
            <a:r>
              <a:rPr lang="en-GB" dirty="0">
                <a:solidFill>
                  <a:srgbClr val="FFFF00"/>
                </a:solidFill>
              </a:rPr>
              <a:t>Technical failure</a:t>
            </a:r>
          </a:p>
          <a:p>
            <a:pPr lvl="2"/>
            <a:r>
              <a:rPr lang="en-GB" dirty="0">
                <a:solidFill>
                  <a:srgbClr val="FFFF00"/>
                </a:solidFill>
              </a:rPr>
              <a:t>Death</a:t>
            </a:r>
          </a:p>
          <a:p>
            <a:pPr marL="914400" lvl="2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2298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EB277-2EA0-BB6A-0218-F5DE41BA6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Current state of practice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84F4B4-B76E-0591-524B-070EB75F1B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313032"/>
            <a:ext cx="10515600" cy="1376524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7760FF4-3E5D-EE21-DDB7-F17E7887C2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2919" y="4629944"/>
            <a:ext cx="6668431" cy="15527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333A643-9A42-CEF5-3818-B27B446652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012" y="1371536"/>
            <a:ext cx="6053813" cy="197031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4EB91C0-6EFE-4C01-822D-1E75D8A692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2203590"/>
            <a:ext cx="10247788" cy="2450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44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7E692-F8B7-86B7-B909-D4CAF518A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General approach…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20CD2D-630E-AE42-70AA-DB8DAFE8D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What’s the clinical presentation</a:t>
            </a:r>
          </a:p>
          <a:p>
            <a:r>
              <a:rPr lang="en-GB" dirty="0">
                <a:solidFill>
                  <a:srgbClr val="FFFF00"/>
                </a:solidFill>
              </a:rPr>
              <a:t>What’s the underlying problem and associated anatomy</a:t>
            </a:r>
          </a:p>
          <a:p>
            <a:r>
              <a:rPr lang="en-GB" dirty="0">
                <a:solidFill>
                  <a:srgbClr val="FFFF00"/>
                </a:solidFill>
              </a:rPr>
              <a:t>Medical treatment or transplant candidate?</a:t>
            </a:r>
          </a:p>
          <a:p>
            <a:r>
              <a:rPr lang="en-GB" dirty="0">
                <a:solidFill>
                  <a:srgbClr val="FFFF00"/>
                </a:solidFill>
              </a:rPr>
              <a:t>Can I reduce the portal pressure (TIPSS)</a:t>
            </a:r>
          </a:p>
          <a:p>
            <a:r>
              <a:rPr lang="en-GB" dirty="0">
                <a:solidFill>
                  <a:srgbClr val="FFFF00"/>
                </a:solidFill>
              </a:rPr>
              <a:t>Are there any shunts I can / should try to block</a:t>
            </a:r>
          </a:p>
          <a:p>
            <a:r>
              <a:rPr lang="en-GB" dirty="0">
                <a:solidFill>
                  <a:srgbClr val="FFFF00"/>
                </a:solidFill>
              </a:rPr>
              <a:t>What about the inflow?</a:t>
            </a:r>
          </a:p>
          <a:p>
            <a:r>
              <a:rPr lang="en-GB" dirty="0">
                <a:solidFill>
                  <a:srgbClr val="FFFF00"/>
                </a:solidFill>
              </a:rPr>
              <a:t>Don’t compromise the long term options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4399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FBB61-016D-0B79-09CA-B6E9ECA1D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Any Questions?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DB3A464-A896-80B6-25A1-D55DC17E547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85850" y="1990074"/>
            <a:ext cx="10020300" cy="4228460"/>
          </a:xfrm>
        </p:spPr>
      </p:pic>
    </p:spTree>
    <p:extLst>
      <p:ext uri="{BB962C8B-B14F-4D97-AF65-F5344CB8AC3E}">
        <p14:creationId xmlns:p14="http://schemas.microsoft.com/office/powerpoint/2010/main" val="1812079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751</TotalTime>
  <Words>271</Words>
  <Application>Microsoft Office PowerPoint</Application>
  <PresentationFormat>Widescreen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Interventional approaches to the management of portal hypertension</vt:lpstr>
      <vt:lpstr>Portal hypertension</vt:lpstr>
      <vt:lpstr>Consequences of portal hypertension</vt:lpstr>
      <vt:lpstr>Management</vt:lpstr>
      <vt:lpstr>Transjugular Intra-hepatic Portal Venous Stent</vt:lpstr>
      <vt:lpstr>Current state of practice</vt:lpstr>
      <vt:lpstr>General approach…</vt:lpstr>
      <vt:lpstr>Any Questions?</vt:lpstr>
    </vt:vector>
  </TitlesOfParts>
  <Company>North Bristol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Interventional approaches to the management of portal hypertension</dc:title>
  <dc:creator>Graham Collin</dc:creator>
  <cp:lastModifiedBy>Helen Dunderdale</cp:lastModifiedBy>
  <cp:revision>10</cp:revision>
  <dcterms:created xsi:type="dcterms:W3CDTF">2024-11-20T21:13:57Z</dcterms:created>
  <dcterms:modified xsi:type="dcterms:W3CDTF">2024-11-25T10:29:19Z</dcterms:modified>
</cp:coreProperties>
</file>