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85" r:id="rId9"/>
    <p:sldId id="275" r:id="rId10"/>
    <p:sldId id="272" r:id="rId11"/>
    <p:sldId id="263" r:id="rId12"/>
    <p:sldId id="273" r:id="rId13"/>
    <p:sldId id="274" r:id="rId14"/>
    <p:sldId id="268" r:id="rId15"/>
    <p:sldId id="277" r:id="rId16"/>
    <p:sldId id="266" r:id="rId17"/>
    <p:sldId id="269" r:id="rId18"/>
    <p:sldId id="267" r:id="rId19"/>
    <p:sldId id="270" r:id="rId20"/>
    <p:sldId id="276" r:id="rId21"/>
    <p:sldId id="280" r:id="rId22"/>
    <p:sldId id="279" r:id="rId23"/>
    <p:sldId id="286" r:id="rId24"/>
    <p:sldId id="284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1"/>
    <p:restoredTop sz="94679"/>
  </p:normalViewPr>
  <p:slideViewPr>
    <p:cSldViewPr snapToGrid="0">
      <p:cViewPr varScale="1">
        <p:scale>
          <a:sx n="79" d="100"/>
          <a:sy n="79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0F55-14CA-67F8-7C70-EA8FA0706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3ADC-8790-B381-4FD4-8D07C948C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3954-9451-D310-BABC-53E0C5DA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26362-CA10-8172-706E-6A4CD25A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C2E24-26B3-433D-FA34-A885A82E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0255-4628-07DA-60E9-670593E6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F17C5-B7D7-8DC0-E9BC-AFDFE9AF9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42A7-8AD8-9325-2F1C-6665F415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3538B-137E-4E09-3399-4FA483A0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300C-7EA3-52D5-76A1-DFEC3B45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E36B8-2070-1372-29EC-2A083CFC1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AB26E-084F-769C-3DC4-11220C000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7BE2-5A22-5C14-78B0-5338AC9A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EADB-B45A-4829-D742-4E48E234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11C2F-010D-42FB-9F7A-1C65F772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9F96-F9D8-5928-3B50-1A22A518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BE86-6CF5-A536-3AF7-F3CCA13C1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24D4-7CF8-98BC-E60E-80AA95EC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7C88-9F3E-D75E-78C8-0EBBCBE1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2FEC9-F152-A9AB-3EBB-D7124CD0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2D48-C157-E43F-3A1F-16FC7F4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FD8E9-F7FC-92A0-5DFA-F5C44C24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91607-846D-CE1C-DB69-D549E26C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366AA-C0AC-0D5C-0CDE-E51B04B4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B0FB-7138-F610-9E24-B9374A3F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B20F-AC0C-F1A1-299A-21D128BF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4F13-74D9-7E28-B60C-35DE22A59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46C68-5F41-25A7-B272-BDD03208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B0DA-0039-1384-DFF6-CA8F7AA8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63C72-6392-0FE7-97BA-75EE9872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F3AA1-3487-5719-F05F-E6E6C9B4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36E4-9678-E7EF-FDE1-566A69DD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58E29-D466-83E0-A0BA-3435C05E8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23956-AEB8-94F2-4B8E-44BCCD370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0688-C243-41A0-E8E6-EAE1F0EFC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2BD8E-128D-E559-EC2F-49AE3DE51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C0448-94CD-6077-54A9-DF8307FF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52C13-C517-0C02-DE82-2261CD13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83CE5-2EDF-620B-DCF7-FC3E9B32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3DFB-37B7-4E28-9505-69DDE27E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CF292-45A3-E9BF-279B-FF96EFC0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3313F-4DD7-48F6-F707-6618CE48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8CC5-4AC4-9C39-5134-8AFC053D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8F16A-38B3-C963-0F39-B9D39D04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8133-9AAB-4BAD-5C88-3459ABBE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43E70-E549-E0F9-0116-3B910245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C51A-D2F9-8F62-B769-59127DF5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D566-A618-A3F3-27AE-4EB12A2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B85D-FD39-7150-CD2A-C85C689D7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5DF6D-54F1-2778-3702-9DFFAD24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96748-A519-2C6F-ED32-3AC0A315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6FD4E-490A-B521-9EF6-412416F4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E0B7-9501-47A8-4051-6A5395D8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7477C-39D1-C84B-73D0-5818BF3A4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536EB-A5D8-8CDF-D86C-E2C951FC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11A26-9A12-CD15-98F1-8CD6D7B0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157F-B637-7C70-F7E6-3A272E4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AB38D-33D3-209F-2787-F65DD691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63207-90FE-6BE7-C99F-EC9AD543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AE47D-AFAF-E2CC-18C8-979F78F3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BE2D2-25EF-28D8-8378-02CFE9FB3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4508B-14E0-D346-AF4F-3DB788ECEF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4204-71B4-5B47-BF03-829227F54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F05B-35BF-04BC-AF00-8E8B9D23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D3B51-9FAC-FA45-9F91-B03AC137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D99B-7015-2C63-7167-F7AF4B98B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Surgical treatment of HCC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23960-6BFB-810A-C234-A3C989459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Reyad Abbadi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Consultant Hepatobiliary, Pancreatic and General Surgeon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1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75A7-631B-67D8-1C58-784F21D3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TACE and PVE</a:t>
            </a:r>
          </a:p>
        </p:txBody>
      </p:sp>
      <p:pic>
        <p:nvPicPr>
          <p:cNvPr id="8" name="Content Placeholder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81D36A8-3C19-6D9F-0494-775A92EBC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421" y="1355834"/>
            <a:ext cx="10040415" cy="5443116"/>
          </a:xfrm>
        </p:spPr>
      </p:pic>
    </p:spTree>
    <p:extLst>
      <p:ext uri="{BB962C8B-B14F-4D97-AF65-F5344CB8AC3E}">
        <p14:creationId xmlns:p14="http://schemas.microsoft.com/office/powerpoint/2010/main" val="237717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964B-C154-9763-9A73-D9B6E974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Tumour</a:t>
            </a:r>
            <a:r>
              <a:rPr lang="en-US" dirty="0"/>
              <a:t> size and staging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5ADE3-2174-696E-D17E-AA983290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016" y="897732"/>
            <a:ext cx="8266669" cy="5926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0F609E-D70B-B257-0C6B-45AFDE95D721}"/>
              </a:ext>
            </a:extLst>
          </p:cNvPr>
          <p:cNvSpPr/>
          <p:nvPr/>
        </p:nvSpPr>
        <p:spPr>
          <a:xfrm>
            <a:off x="1989438" y="803188"/>
            <a:ext cx="3422821" cy="406537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7A167-3710-4989-DC31-ECBF4C6BCD61}"/>
              </a:ext>
            </a:extLst>
          </p:cNvPr>
          <p:cNvSpPr/>
          <p:nvPr/>
        </p:nvSpPr>
        <p:spPr>
          <a:xfrm>
            <a:off x="5511114" y="803188"/>
            <a:ext cx="4411362" cy="40777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6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180BB-1F4E-449D-106F-1475E353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392864"/>
            <a:ext cx="10518736" cy="5797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AEFC4B-048F-18AB-1079-ED485434F2F9}"/>
              </a:ext>
            </a:extLst>
          </p:cNvPr>
          <p:cNvSpPr txBox="1"/>
          <p:nvPr/>
        </p:nvSpPr>
        <p:spPr>
          <a:xfrm>
            <a:off x="2261061" y="6375861"/>
            <a:ext cx="868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effectLst/>
                <a:latin typeface="Helvetica" pitchFamily="2" charset="0"/>
              </a:rPr>
              <a:t>Suddle</a:t>
            </a:r>
            <a:r>
              <a:rPr lang="en-GB" dirty="0">
                <a:effectLst/>
                <a:latin typeface="Helvetica" pitchFamily="2" charset="0"/>
              </a:rPr>
              <a:t> A, et al. Gut 2024;0:1–34. doi:10.1136/gutjnl-2023-331695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2EA84C2-17DF-6C1F-14CC-CC9772BFCB7C}"/>
              </a:ext>
            </a:extLst>
          </p:cNvPr>
          <p:cNvSpPr/>
          <p:nvPr/>
        </p:nvSpPr>
        <p:spPr>
          <a:xfrm>
            <a:off x="714895" y="4463935"/>
            <a:ext cx="756458" cy="1413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D42651B-98E4-E926-35C4-5B73F638D453}"/>
              </a:ext>
            </a:extLst>
          </p:cNvPr>
          <p:cNvSpPr/>
          <p:nvPr/>
        </p:nvSpPr>
        <p:spPr>
          <a:xfrm>
            <a:off x="1504603" y="4679397"/>
            <a:ext cx="756458" cy="1413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7EAE3-AE30-52AC-3B8C-AFF183F1984C}"/>
              </a:ext>
            </a:extLst>
          </p:cNvPr>
          <p:cNvSpPr/>
          <p:nvPr/>
        </p:nvSpPr>
        <p:spPr>
          <a:xfrm>
            <a:off x="3494881" y="4820713"/>
            <a:ext cx="756458" cy="1413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A85758-F684-6081-C2A5-0F45F8EEB62B}"/>
              </a:ext>
            </a:extLst>
          </p:cNvPr>
          <p:cNvSpPr/>
          <p:nvPr/>
        </p:nvSpPr>
        <p:spPr>
          <a:xfrm>
            <a:off x="4608978" y="4455718"/>
            <a:ext cx="756458" cy="1413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AD20F0F-8568-392E-967D-B654BC0ABAFC}"/>
              </a:ext>
            </a:extLst>
          </p:cNvPr>
          <p:cNvSpPr/>
          <p:nvPr/>
        </p:nvSpPr>
        <p:spPr>
          <a:xfrm>
            <a:off x="2464866" y="5478183"/>
            <a:ext cx="940485" cy="155362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725CFD0-D8BB-05B2-D012-2E4AFDF096B5}"/>
              </a:ext>
            </a:extLst>
          </p:cNvPr>
          <p:cNvSpPr/>
          <p:nvPr/>
        </p:nvSpPr>
        <p:spPr>
          <a:xfrm>
            <a:off x="5554908" y="5478183"/>
            <a:ext cx="940485" cy="155362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CF04EA3-550D-8E80-5261-EA132D18C5DE}"/>
              </a:ext>
            </a:extLst>
          </p:cNvPr>
          <p:cNvSpPr/>
          <p:nvPr/>
        </p:nvSpPr>
        <p:spPr>
          <a:xfrm>
            <a:off x="7131461" y="5562886"/>
            <a:ext cx="940484" cy="15536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C4A6E-D91B-17F4-974A-DC906AC2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Tumour</a:t>
            </a:r>
            <a:r>
              <a:rPr lang="en-US" sz="4000" dirty="0">
                <a:solidFill>
                  <a:srgbClr val="FFFFFF"/>
                </a:solidFill>
              </a:rPr>
              <a:t> size -solitary 2 cm or less- Ablation or resection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5602-E3F5-EED0-A9E0-2C1064DD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145233"/>
            <a:ext cx="6555347" cy="3827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Best seen as synergistic rather than competing. </a:t>
            </a:r>
          </a:p>
          <a:p>
            <a:endParaRPr lang="en-US" sz="2000" dirty="0"/>
          </a:p>
          <a:p>
            <a:r>
              <a:rPr lang="en-US" sz="2000" dirty="0"/>
              <a:t>Ablation has a better safety and economic profile. Surgery has better recurrence rate. However, surgery can be used as salvage for recurrence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246310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0A5FD-B681-7E90-03FB-05EC5761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Tumour</a:t>
            </a:r>
            <a:r>
              <a:rPr lang="en-US" sz="4000" dirty="0">
                <a:solidFill>
                  <a:srgbClr val="FFFFFF"/>
                </a:solidFill>
              </a:rPr>
              <a:t> size-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solitary &gt;2cm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9A40-1AD9-9748-19FC-B0B12BD3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Within transplant criteria: Meta- analyses of observational studies suggest better safety profile for resection in the first year and better long-term survival in transplant as the entire diseased liver (source of further </a:t>
            </a:r>
            <a:r>
              <a:rPr lang="en-US" sz="2000" dirty="0" err="1"/>
              <a:t>tumours</a:t>
            </a:r>
            <a:r>
              <a:rPr lang="en-US" sz="2000" dirty="0"/>
              <a:t>) is removed but organ shortage is an important factor. Overall, probably equivalent with marginally better outcomes for OLT. However, for </a:t>
            </a:r>
            <a:r>
              <a:rPr lang="en-US" sz="2000" dirty="0" err="1"/>
              <a:t>resectable</a:t>
            </a:r>
            <a:r>
              <a:rPr lang="en-US" sz="2000" dirty="0"/>
              <a:t> patients surgery is first choice. </a:t>
            </a:r>
          </a:p>
          <a:p>
            <a:endParaRPr lang="en-US" sz="2000" dirty="0"/>
          </a:p>
          <a:p>
            <a:r>
              <a:rPr lang="en-US" sz="2000" dirty="0"/>
              <a:t>5-7 cm may be transplanted if stable for more than 6 months or resected.</a:t>
            </a:r>
          </a:p>
          <a:p>
            <a:endParaRPr lang="en-US" sz="2000" dirty="0"/>
          </a:p>
          <a:p>
            <a:r>
              <a:rPr lang="en-US" sz="2000" dirty="0"/>
              <a:t>Resection is  feasible for </a:t>
            </a:r>
            <a:r>
              <a:rPr lang="en-US" sz="2000" dirty="0" err="1"/>
              <a:t>tumours</a:t>
            </a:r>
            <a:r>
              <a:rPr lang="en-US" sz="2000" dirty="0"/>
              <a:t> larger than 10cm with good 5 year survival (around 50%) in those with solitary lesion, no cirrhosis and no vascular invasion.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2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1C73-217D-9AF3-090E-CA94011E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Tumours</a:t>
            </a:r>
            <a:r>
              <a:rPr lang="en-US" dirty="0"/>
              <a:t> &gt;10cm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759790-68D9-F542-6A2B-6C5B62734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68" y="2581166"/>
            <a:ext cx="5270500" cy="20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64EA5-79B8-FBD8-B8EB-FE216024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047" y="1124607"/>
            <a:ext cx="3183281" cy="5414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0BCB2-B325-AB9A-FCDF-D3A6CEEF7BA8}"/>
              </a:ext>
            </a:extLst>
          </p:cNvPr>
          <p:cNvSpPr txBox="1"/>
          <p:nvPr/>
        </p:nvSpPr>
        <p:spPr>
          <a:xfrm>
            <a:off x="838200" y="4813738"/>
            <a:ext cx="5615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471 patients. </a:t>
            </a:r>
          </a:p>
          <a:p>
            <a:r>
              <a:rPr lang="en-US" dirty="0"/>
              <a:t>Median </a:t>
            </a:r>
            <a:r>
              <a:rPr lang="en-US" dirty="0" err="1"/>
              <a:t>tumour</a:t>
            </a:r>
            <a:r>
              <a:rPr lang="en-US" dirty="0"/>
              <a:t> size 13cm.</a:t>
            </a:r>
          </a:p>
          <a:p>
            <a:r>
              <a:rPr lang="en-US" dirty="0"/>
              <a:t>93% solitary. </a:t>
            </a:r>
          </a:p>
          <a:p>
            <a:r>
              <a:rPr lang="en-US" dirty="0"/>
              <a:t>10% macroscopic portal vein invasion</a:t>
            </a:r>
          </a:p>
          <a:p>
            <a:r>
              <a:rPr lang="en-US" dirty="0"/>
              <a:t>2%  bile duct invasion</a:t>
            </a:r>
          </a:p>
        </p:txBody>
      </p:sp>
    </p:spTree>
    <p:extLst>
      <p:ext uri="{BB962C8B-B14F-4D97-AF65-F5344CB8AC3E}">
        <p14:creationId xmlns:p14="http://schemas.microsoft.com/office/powerpoint/2010/main" val="28732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B38A0-B136-0ADE-AE52-A1A6609D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Unclear areas – multiple lesions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surgery vs OLT vs ablation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3368BE-5F75-C0C8-CBD9-D0B942340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765" y="586855"/>
            <a:ext cx="7868246" cy="56409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2D5BF-E3FA-BDCE-536B-3C6BEB0B1E64}"/>
              </a:ext>
            </a:extLst>
          </p:cNvPr>
          <p:cNvCxnSpPr>
            <a:cxnSpLocks/>
          </p:cNvCxnSpPr>
          <p:nvPr/>
        </p:nvCxnSpPr>
        <p:spPr>
          <a:xfrm flipH="1">
            <a:off x="7006281" y="1927654"/>
            <a:ext cx="296562" cy="124803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2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63BD0-3161-E63F-F72B-5E181C91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Multiple </a:t>
            </a:r>
            <a:r>
              <a:rPr lang="en-US" sz="4000" dirty="0" err="1">
                <a:solidFill>
                  <a:srgbClr val="FFFFFF"/>
                </a:solidFill>
              </a:rPr>
              <a:t>tumours</a:t>
            </a:r>
            <a:r>
              <a:rPr lang="en-US" sz="4000" dirty="0">
                <a:solidFill>
                  <a:srgbClr val="FFFFFF"/>
                </a:solidFill>
              </a:rPr>
              <a:t>-within OLT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87E0-640C-A494-FD11-6A4DF568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Meta- analyses of observational studies suggest better safety profile for resection in the first year and better long term survival in transplant as the entire diseased liver (source of further </a:t>
            </a:r>
            <a:r>
              <a:rPr lang="en-US" sz="2000" dirty="0" err="1"/>
              <a:t>tumours</a:t>
            </a:r>
            <a:r>
              <a:rPr lang="en-US" sz="2000" dirty="0"/>
              <a:t>) is removed but organ shortage is an important factor. </a:t>
            </a:r>
          </a:p>
          <a:p>
            <a:endParaRPr lang="en-US" sz="2000" dirty="0"/>
          </a:p>
          <a:p>
            <a:r>
              <a:rPr lang="en-US" sz="2000" dirty="0"/>
              <a:t>Overall, nearly equivalent outcomes with preference for OLT if organ availability and progression on waiting list were not an issue due to higher recurrence in resection patients.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282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3E7D4-9FE1-0077-BC4D-7BDD22F4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Area of uncertainty - surgery in suitable lesions with “mild” CSPH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FB2E4-4498-A0A2-6A85-7556782C6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529" y="586854"/>
            <a:ext cx="7885482" cy="565330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9B4DA2-6AE2-7737-7F23-FC71995177C1}"/>
              </a:ext>
            </a:extLst>
          </p:cNvPr>
          <p:cNvCxnSpPr>
            <a:cxnSpLocks/>
          </p:cNvCxnSpPr>
          <p:nvPr/>
        </p:nvCxnSpPr>
        <p:spPr>
          <a:xfrm>
            <a:off x="4905054" y="1927654"/>
            <a:ext cx="1190946" cy="1025611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1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F452-B885-B9B7-414F-E021172A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PHT &amp; minimally invasive surgery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557C38-A3C7-1194-4A71-C4A2B1EBE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262" y="5616575"/>
            <a:ext cx="51308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86448-6559-CF7D-6093-84D8B3ABD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563" y="6175375"/>
            <a:ext cx="1803400" cy="31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96F5A-8A17-BBA4-AF2D-94C0E04DFD20}"/>
              </a:ext>
            </a:extLst>
          </p:cNvPr>
          <p:cNvSpPr txBox="1"/>
          <p:nvPr/>
        </p:nvSpPr>
        <p:spPr>
          <a:xfrm>
            <a:off x="1114098" y="2274838"/>
            <a:ext cx="3647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 review of 6 studies</a:t>
            </a:r>
          </a:p>
          <a:p>
            <a:r>
              <a:rPr lang="en-US" dirty="0"/>
              <a:t>165 pure lap</a:t>
            </a:r>
          </a:p>
          <a:p>
            <a:r>
              <a:rPr lang="en-US" dirty="0"/>
              <a:t>3 lap assisted</a:t>
            </a:r>
          </a:p>
          <a:p>
            <a:r>
              <a:rPr lang="en-US" dirty="0"/>
              <a:t>14 </a:t>
            </a:r>
            <a:r>
              <a:rPr lang="en-US" dirty="0" err="1"/>
              <a:t>hemihepatectomies</a:t>
            </a:r>
            <a:endParaRPr lang="en-US" dirty="0"/>
          </a:p>
          <a:p>
            <a:r>
              <a:rPr lang="en-US" dirty="0"/>
              <a:t>16 three segment</a:t>
            </a:r>
          </a:p>
          <a:p>
            <a:r>
              <a:rPr lang="en-US" dirty="0"/>
              <a:t>3 left lateral </a:t>
            </a:r>
            <a:r>
              <a:rPr lang="en-US" dirty="0" err="1"/>
              <a:t>sectionectomies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Liver failure around 5%</a:t>
            </a:r>
          </a:p>
          <a:p>
            <a:r>
              <a:rPr lang="en-US" dirty="0">
                <a:solidFill>
                  <a:srgbClr val="FF0000"/>
                </a:solidFill>
              </a:rPr>
              <a:t>Transient ascites 90%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C4AD7-9732-2098-60D9-1890CED85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39" y="1739900"/>
            <a:ext cx="6314963" cy="38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8A6C1-383B-04DA-F663-9A31DA1C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HCC -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66F78-0471-BC0B-CD35-6CF77599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201328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Liver cancer is the fastest-rising cause of cancer related deaths in the UK, 85% are HCC.</a:t>
            </a:r>
          </a:p>
          <a:p>
            <a:endParaRPr lang="en-US" sz="2000" dirty="0"/>
          </a:p>
          <a:p>
            <a:r>
              <a:rPr lang="en-US" sz="2000" dirty="0"/>
              <a:t>Around 85% of HCC cases occur in patients with cirrhosis.</a:t>
            </a:r>
          </a:p>
          <a:p>
            <a:endParaRPr lang="en-US" sz="2000" dirty="0"/>
          </a:p>
          <a:p>
            <a:r>
              <a:rPr lang="en-US" sz="2000" dirty="0"/>
              <a:t>According to Cancer Research UK, around 6,200 people are diagnosed with liver cancer each year. 80% are stage 3 or 4 at diagnosis. M:F, 2:1</a:t>
            </a:r>
          </a:p>
          <a:p>
            <a:endParaRPr lang="en-US" sz="2000" dirty="0"/>
          </a:p>
          <a:p>
            <a:r>
              <a:rPr lang="en-US" sz="2000" dirty="0"/>
              <a:t>Incidence of HCC has increased by 50% over the past decade and is expected to continue to rise. </a:t>
            </a:r>
          </a:p>
          <a:p>
            <a:endParaRPr lang="en-US" sz="2000" dirty="0"/>
          </a:p>
          <a:p>
            <a:r>
              <a:rPr lang="en-US" sz="2000" dirty="0"/>
              <a:t>Following a liver cancer diagnosis 40% will survive for 1 year or more and only 13% will survive 5 years or more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035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B385-A8D7-23B8-18D7-83E0C232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Resect all?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4C8517-9D3B-647B-3B35-E275B0F73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4473"/>
          <a:stretch/>
        </p:blipFill>
        <p:spPr>
          <a:xfrm>
            <a:off x="533400" y="5558311"/>
            <a:ext cx="4286688" cy="110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65C61-539D-527B-AF7D-E1FF2E80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969437"/>
            <a:ext cx="27432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4FF48-8E6C-DE31-DBD7-CCC080BFF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482" y="1325956"/>
            <a:ext cx="3599683" cy="4232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8F926-60DC-CC84-1BF8-B5E9B7A27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165" y="2370081"/>
            <a:ext cx="3388150" cy="2891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D43220-2D29-3217-71C1-4FB409E3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473" y="1403656"/>
            <a:ext cx="3350282" cy="871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7A50BD-608D-DB10-24D1-54B5832DD145}"/>
              </a:ext>
            </a:extLst>
          </p:cNvPr>
          <p:cNvSpPr txBox="1"/>
          <p:nvPr/>
        </p:nvSpPr>
        <p:spPr>
          <a:xfrm>
            <a:off x="622846" y="1614070"/>
            <a:ext cx="3494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434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126 (29%) multiple HCCs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(5%) had 4 or more HCCs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136 (31%) with PHT but only 79 with varices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313 (61%) cirrhotic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16% CP-B</a:t>
            </a:r>
          </a:p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9AF0B4-2336-5CC0-7D8A-BAD87D19E6F5}"/>
              </a:ext>
            </a:extLst>
          </p:cNvPr>
          <p:cNvSpPr/>
          <p:nvPr/>
        </p:nvSpPr>
        <p:spPr>
          <a:xfrm>
            <a:off x="4361793" y="5150069"/>
            <a:ext cx="3195145" cy="525517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7CEE7A-90E0-E124-8C5C-EEA43E3052D0}"/>
              </a:ext>
            </a:extLst>
          </p:cNvPr>
          <p:cNvSpPr/>
          <p:nvPr/>
        </p:nvSpPr>
        <p:spPr>
          <a:xfrm>
            <a:off x="7876907" y="4267200"/>
            <a:ext cx="3332848" cy="420414"/>
          </a:xfrm>
          <a:prstGeom prst="roundRect">
            <a:avLst/>
          </a:prstGeom>
          <a:solidFill>
            <a:srgbClr val="FF0000">
              <a:alpha val="1253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ct scan&#10;&#10;Description automatically generated">
            <a:extLst>
              <a:ext uri="{FF2B5EF4-FFF2-40B4-BE49-F238E27FC236}">
                <a16:creationId xmlns:a16="http://schemas.microsoft.com/office/drawing/2014/main" id="{47ABDF1E-B61C-49C8-56FA-9ABC1884F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817" t="15232" r="18960" b="20483"/>
          <a:stretch/>
        </p:blipFill>
        <p:spPr>
          <a:xfrm>
            <a:off x="269767" y="2622331"/>
            <a:ext cx="3839779" cy="294289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073ADC-4D06-1331-129E-2C567D8B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Resection after rupture</a:t>
            </a:r>
          </a:p>
        </p:txBody>
      </p:sp>
      <p:pic>
        <p:nvPicPr>
          <p:cNvPr id="8" name="Picture 7" descr="A close-up of an x-ray&#10;&#10;Description automatically generated">
            <a:extLst>
              <a:ext uri="{FF2B5EF4-FFF2-40B4-BE49-F238E27FC236}">
                <a16:creationId xmlns:a16="http://schemas.microsoft.com/office/drawing/2014/main" id="{F86D7771-AE47-B1F7-8262-C497CB9E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69" t="13008" r="18362" b="20596"/>
          <a:stretch/>
        </p:blipFill>
        <p:spPr>
          <a:xfrm>
            <a:off x="4456387" y="2622331"/>
            <a:ext cx="3773215" cy="2942896"/>
          </a:xfrm>
          <a:prstGeom prst="rect">
            <a:avLst/>
          </a:prstGeom>
        </p:spPr>
      </p:pic>
      <p:pic>
        <p:nvPicPr>
          <p:cNvPr id="10" name="Picture 9" descr="An x-ray of an abdomen&#10;&#10;Description automatically generated">
            <a:extLst>
              <a:ext uri="{FF2B5EF4-FFF2-40B4-BE49-F238E27FC236}">
                <a16:creationId xmlns:a16="http://schemas.microsoft.com/office/drawing/2014/main" id="{FD44BB7A-EBF0-9AA5-068C-CC5BE2183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69" t="2988" r="25061" b="9511"/>
          <a:stretch/>
        </p:blipFill>
        <p:spPr>
          <a:xfrm>
            <a:off x="8807670" y="2154620"/>
            <a:ext cx="2808889" cy="38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AA77-032E-FAD6-6F34-54F74D77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Resection after rupture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33D9ADE-D62F-B1C0-761D-3D4054805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0979" y="3276599"/>
            <a:ext cx="1697421" cy="16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 descr="Close-up of a human body&#10;&#10;Description automatically generated">
            <a:extLst>
              <a:ext uri="{FF2B5EF4-FFF2-40B4-BE49-F238E27FC236}">
                <a16:creationId xmlns:a16="http://schemas.microsoft.com/office/drawing/2014/main" id="{98FF78DA-9A95-954F-E54A-D4D26FB78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717" t="15354" r="8911" b="9864"/>
          <a:stretch/>
        </p:blipFill>
        <p:spPr>
          <a:xfrm>
            <a:off x="732957" y="1920765"/>
            <a:ext cx="3679219" cy="3300064"/>
          </a:xfrm>
        </p:spPr>
      </p:pic>
      <p:pic>
        <p:nvPicPr>
          <p:cNvPr id="13" name="Picture 12" descr="A close-up of a human lung&#10;&#10;Description automatically generated">
            <a:extLst>
              <a:ext uri="{FF2B5EF4-FFF2-40B4-BE49-F238E27FC236}">
                <a16:creationId xmlns:a16="http://schemas.microsoft.com/office/drawing/2014/main" id="{DC6706DB-63FB-E96C-D3F1-2BB84C808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0" t="2444" r="21299" b="10586"/>
          <a:stretch/>
        </p:blipFill>
        <p:spPr>
          <a:xfrm>
            <a:off x="4643352" y="1920765"/>
            <a:ext cx="3609488" cy="3300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6E1B48-7ED2-315A-0D72-2BA65A023E52}"/>
              </a:ext>
            </a:extLst>
          </p:cNvPr>
          <p:cNvSpPr txBox="1"/>
          <p:nvPr/>
        </p:nvSpPr>
        <p:spPr>
          <a:xfrm>
            <a:off x="8610724" y="2016525"/>
            <a:ext cx="3302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T4R0</a:t>
            </a:r>
          </a:p>
          <a:p>
            <a:endParaRPr lang="en-US" sz="2800" dirty="0"/>
          </a:p>
          <a:p>
            <a:r>
              <a:rPr lang="en-US" sz="2800" dirty="0"/>
              <a:t>Local recurrence within 5 months</a:t>
            </a:r>
          </a:p>
          <a:p>
            <a:endParaRPr lang="en-US" sz="2800" dirty="0"/>
          </a:p>
          <a:p>
            <a:r>
              <a:rPr lang="en-US" sz="2800" dirty="0"/>
              <a:t>Survival post –op around 9 months</a:t>
            </a:r>
          </a:p>
        </p:txBody>
      </p:sp>
    </p:spTree>
    <p:extLst>
      <p:ext uri="{BB962C8B-B14F-4D97-AF65-F5344CB8AC3E}">
        <p14:creationId xmlns:p14="http://schemas.microsoft.com/office/powerpoint/2010/main" val="227323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8A4E5-83CD-D851-3928-5984A5A5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Ideal surgical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9F8F-6970-2FBA-C460-41B02112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Fit, PS 0 or 1</a:t>
            </a:r>
          </a:p>
          <a:p>
            <a:endParaRPr lang="en-US" sz="2000"/>
          </a:p>
          <a:p>
            <a:r>
              <a:rPr lang="en-US" sz="2000"/>
              <a:t>Preserved liver function – Child Pugh A</a:t>
            </a:r>
          </a:p>
          <a:p>
            <a:endParaRPr lang="en-US" sz="2000"/>
          </a:p>
          <a:p>
            <a:r>
              <a:rPr lang="en-US" sz="2000"/>
              <a:t>Solitary tumour</a:t>
            </a:r>
          </a:p>
          <a:p>
            <a:endParaRPr lang="en-US" sz="2000"/>
          </a:p>
          <a:p>
            <a:r>
              <a:rPr lang="en-US" sz="2000"/>
              <a:t>No macroscopic vascular invasion</a:t>
            </a:r>
          </a:p>
          <a:p>
            <a:endParaRPr lang="en-US" sz="2000"/>
          </a:p>
          <a:p>
            <a:r>
              <a:rPr lang="en-US" sz="2000"/>
              <a:t>No clinically significant portal hypertension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6001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7F8A8-C543-9705-FD2D-C137884C3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6A76-4937-4313-1801-FF182A2C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Resect all?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AF73BF-5DC8-4516-C82E-F81C7D1A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4473"/>
          <a:stretch/>
        </p:blipFill>
        <p:spPr>
          <a:xfrm>
            <a:off x="533400" y="5558311"/>
            <a:ext cx="4286688" cy="110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C7807-A6B9-EB2E-32AD-C1DE0A7D3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969437"/>
            <a:ext cx="27432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04D30-7068-1719-3AE7-E4487F6E5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482" y="1325956"/>
            <a:ext cx="3599683" cy="4232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C2968-6444-8291-C943-A7A845D9A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165" y="2370081"/>
            <a:ext cx="3388150" cy="2891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1099E-3FE8-36A7-95F4-C1872AB0C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473" y="1403656"/>
            <a:ext cx="3350282" cy="871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D99AE-5F99-3B0E-0ED9-A1712FFAFEEE}"/>
              </a:ext>
            </a:extLst>
          </p:cNvPr>
          <p:cNvSpPr txBox="1"/>
          <p:nvPr/>
        </p:nvSpPr>
        <p:spPr>
          <a:xfrm>
            <a:off x="622846" y="1614070"/>
            <a:ext cx="3494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434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126 (29%) multiple HCCs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(5%) had 4 or more HCCs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136 (31%) with PHT but only 79 with varices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313 (61%) cirrhotic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16% CP-B</a:t>
            </a:r>
          </a:p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94F34B6-C61C-A8A6-85CD-4A9A1C43802C}"/>
              </a:ext>
            </a:extLst>
          </p:cNvPr>
          <p:cNvSpPr/>
          <p:nvPr/>
        </p:nvSpPr>
        <p:spPr>
          <a:xfrm>
            <a:off x="4361793" y="5150069"/>
            <a:ext cx="3195145" cy="525517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F76273-F819-45B0-7E87-1C987A08BF1A}"/>
              </a:ext>
            </a:extLst>
          </p:cNvPr>
          <p:cNvSpPr/>
          <p:nvPr/>
        </p:nvSpPr>
        <p:spPr>
          <a:xfrm>
            <a:off x="7876907" y="4267200"/>
            <a:ext cx="3332848" cy="420414"/>
          </a:xfrm>
          <a:prstGeom prst="roundRect">
            <a:avLst/>
          </a:prstGeom>
          <a:solidFill>
            <a:srgbClr val="FF0000">
              <a:alpha val="1253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0646-5558-8C84-A5AE-63AB1704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22D7-47FE-29D4-996E-3CA71686F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Surgery for HCC is reserved for fit patients. PS 0 and 1.</a:t>
            </a:r>
          </a:p>
          <a:p>
            <a:endParaRPr lang="en-US" sz="2400" dirty="0"/>
          </a:p>
          <a:p>
            <a:r>
              <a:rPr lang="en-US" sz="2400" dirty="0"/>
              <a:t>With preserved liver function. Child-Pugh A.</a:t>
            </a:r>
          </a:p>
          <a:p>
            <a:endParaRPr lang="en-US" sz="2400" dirty="0"/>
          </a:p>
          <a:p>
            <a:r>
              <a:rPr lang="en-US" sz="2400" dirty="0"/>
              <a:t>Size and perhaps number of </a:t>
            </a:r>
            <a:r>
              <a:rPr lang="en-US" sz="2400" dirty="0" err="1"/>
              <a:t>tumours</a:t>
            </a:r>
            <a:r>
              <a:rPr lang="en-US" sz="2400" dirty="0"/>
              <a:t> do not preclude surgery in selected patients</a:t>
            </a:r>
          </a:p>
          <a:p>
            <a:endParaRPr lang="en-US" sz="2400" dirty="0"/>
          </a:p>
          <a:p>
            <a:r>
              <a:rPr lang="en-US" sz="2400" dirty="0"/>
              <a:t>Some patients with portal hypertension may be suitable for resection </a:t>
            </a:r>
          </a:p>
          <a:p>
            <a:endParaRPr lang="en-US" sz="2400" dirty="0"/>
          </a:p>
          <a:p>
            <a:r>
              <a:rPr lang="en-US" sz="2400" dirty="0"/>
              <a:t>Macroscopic vascular invasion is not a definite contraindication to surgery </a:t>
            </a:r>
          </a:p>
        </p:txBody>
      </p:sp>
    </p:spTree>
    <p:extLst>
      <p:ext uri="{BB962C8B-B14F-4D97-AF65-F5344CB8AC3E}">
        <p14:creationId xmlns:p14="http://schemas.microsoft.com/office/powerpoint/2010/main" val="3704260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FBDC-8F46-A8C9-197B-709E3458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047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ABA8-0092-3EC8-6BF6-0F2A1E81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94157-D8A4-B9A8-FB86-C46C1519C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538" y="1313792"/>
            <a:ext cx="7538999" cy="54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2C24-757C-016F-74C7-5C61BB9F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52F30-2C09-BF69-2584-2AF9AFE9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Ways in which surgeons treat HCC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6A7E-8276-6E67-4635-130DEF29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Liver transplantation</a:t>
            </a:r>
          </a:p>
          <a:p>
            <a:endParaRPr lang="en-US" sz="2000" dirty="0"/>
          </a:p>
          <a:p>
            <a:r>
              <a:rPr lang="en-US" sz="5400" dirty="0"/>
              <a:t>Liver resection</a:t>
            </a:r>
          </a:p>
          <a:p>
            <a:endParaRPr lang="en-US" sz="2000" dirty="0"/>
          </a:p>
          <a:p>
            <a:r>
              <a:rPr lang="en-US" sz="2000" dirty="0"/>
              <a:t>Assist in ablation</a:t>
            </a:r>
          </a:p>
        </p:txBody>
      </p:sp>
    </p:spTree>
    <p:extLst>
      <p:ext uri="{BB962C8B-B14F-4D97-AF65-F5344CB8AC3E}">
        <p14:creationId xmlns:p14="http://schemas.microsoft.com/office/powerpoint/2010/main" val="29475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DB9FF-C85D-41E5-14BC-6E1E4ECE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Factors used to determine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A75C-1E01-464E-EE91-7136DDAE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Patient – fitness, suitability and wishes. PS&lt;2 for surgery</a:t>
            </a:r>
          </a:p>
          <a:p>
            <a:endParaRPr lang="en-US" dirty="0"/>
          </a:p>
          <a:p>
            <a:r>
              <a:rPr lang="en-US" dirty="0"/>
              <a:t>Liver function – level of dysfunction and future remnant</a:t>
            </a:r>
          </a:p>
          <a:p>
            <a:endParaRPr lang="en-US" dirty="0"/>
          </a:p>
          <a:p>
            <a:r>
              <a:rPr lang="en-US" dirty="0" err="1"/>
              <a:t>Tumour</a:t>
            </a:r>
            <a:r>
              <a:rPr lang="en-US" dirty="0"/>
              <a:t> size and number – also staging</a:t>
            </a:r>
          </a:p>
          <a:p>
            <a:endParaRPr lang="en-US" dirty="0"/>
          </a:p>
          <a:p>
            <a:r>
              <a:rPr lang="en-US" dirty="0"/>
              <a:t>Portal hypertension</a:t>
            </a:r>
          </a:p>
        </p:txBody>
      </p:sp>
    </p:spTree>
    <p:extLst>
      <p:ext uri="{BB962C8B-B14F-4D97-AF65-F5344CB8AC3E}">
        <p14:creationId xmlns:p14="http://schemas.microsoft.com/office/powerpoint/2010/main" val="238159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17110-337D-A4C8-C237-14151B41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Fitness, suitability and wishes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F434-BC0A-98D5-157F-A2833196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Increasing detection in advanced age</a:t>
            </a:r>
          </a:p>
          <a:p>
            <a:r>
              <a:rPr lang="en-US" sz="2000" dirty="0"/>
              <a:t>Increasing cases in patients with metabolic syndrome with high BMI, cardiovascular disease and diabetes. OSA and raised right heart pressures and bleeding.</a:t>
            </a:r>
          </a:p>
          <a:p>
            <a:r>
              <a:rPr lang="en-US" sz="2000" dirty="0"/>
              <a:t>Alcohol/substance abuse and impact on post-op recovery, cardiac damage etc.</a:t>
            </a:r>
          </a:p>
          <a:p>
            <a:r>
              <a:rPr lang="en-US" sz="2000" dirty="0"/>
              <a:t>Wishes – surgery vs ablative therapy</a:t>
            </a:r>
          </a:p>
          <a:p>
            <a:endParaRPr lang="en-US" sz="2000" dirty="0"/>
          </a:p>
          <a:p>
            <a:r>
              <a:rPr lang="en-US" sz="2000" dirty="0"/>
              <a:t>CPET</a:t>
            </a:r>
          </a:p>
          <a:p>
            <a:r>
              <a:rPr lang="en-US" sz="2000" dirty="0"/>
              <a:t>Pre-habilitation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91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450E0-0B5C-9FB7-C0EB-AAD7EC18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Liver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C09F-22CE-CF40-D1E6-B44F7F70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If cirrhosis is present – Child Pugh-A level of function required.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Calculating liver volumes. Functional scanning.</a:t>
            </a:r>
          </a:p>
          <a:p>
            <a:endParaRPr lang="en-US" sz="2000" dirty="0"/>
          </a:p>
          <a:p>
            <a:r>
              <a:rPr lang="en-US" sz="2000" dirty="0"/>
              <a:t>Manipulating liver function/</a:t>
            </a:r>
            <a:r>
              <a:rPr lang="en-US" sz="2000" dirty="0" err="1"/>
              <a:t>tumour</a:t>
            </a:r>
            <a:r>
              <a:rPr lang="en-US" sz="2000" dirty="0"/>
              <a:t>, PVE, TAE, TA radiation.</a:t>
            </a:r>
          </a:p>
        </p:txBody>
      </p:sp>
    </p:spTree>
    <p:extLst>
      <p:ext uri="{BB962C8B-B14F-4D97-AF65-F5344CB8AC3E}">
        <p14:creationId xmlns:p14="http://schemas.microsoft.com/office/powerpoint/2010/main" val="176785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8A4E5-83CD-D851-3928-5984A5A5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Ideal surgical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9F8F-6970-2FBA-C460-41B02112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Fit, PS 0 or 1</a:t>
            </a:r>
          </a:p>
          <a:p>
            <a:endParaRPr lang="en-US" sz="2000"/>
          </a:p>
          <a:p>
            <a:r>
              <a:rPr lang="en-US" sz="2000"/>
              <a:t>Preserved liver function – Child Pugh A</a:t>
            </a:r>
          </a:p>
          <a:p>
            <a:endParaRPr lang="en-US" sz="2000"/>
          </a:p>
          <a:p>
            <a:r>
              <a:rPr lang="en-US" sz="2000"/>
              <a:t>Solitary tumour</a:t>
            </a:r>
          </a:p>
          <a:p>
            <a:endParaRPr lang="en-US" sz="2000"/>
          </a:p>
          <a:p>
            <a:r>
              <a:rPr lang="en-US" sz="2000"/>
              <a:t>No macroscopic vascular invasion</a:t>
            </a:r>
          </a:p>
          <a:p>
            <a:endParaRPr lang="en-US" sz="2000"/>
          </a:p>
          <a:p>
            <a:r>
              <a:rPr lang="en-US" sz="2000"/>
              <a:t>No clinically significant portal hypertension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178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BC0C8-4993-47D8-BD64-9BD9E49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Aim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B7B1-BA33-3D51-03ED-FF3863B5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Achieve R0 – complete resection</a:t>
            </a:r>
          </a:p>
          <a:p>
            <a:endParaRPr lang="en-US" sz="2000" dirty="0"/>
          </a:p>
          <a:p>
            <a:r>
              <a:rPr lang="en-US" sz="2000" dirty="0"/>
              <a:t>Preserve &gt;40% liver</a:t>
            </a:r>
          </a:p>
          <a:p>
            <a:endParaRPr lang="en-US" sz="2000" dirty="0"/>
          </a:p>
          <a:p>
            <a:r>
              <a:rPr lang="en-US" sz="2000" dirty="0"/>
              <a:t>Mortality &lt;3%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81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839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Helvetica</vt:lpstr>
      <vt:lpstr>Office Theme</vt:lpstr>
      <vt:lpstr>Surgical treatment of HCC</vt:lpstr>
      <vt:lpstr>HCC - Epidemiology</vt:lpstr>
      <vt:lpstr>Management</vt:lpstr>
      <vt:lpstr>Ways in which surgeons treat HCC</vt:lpstr>
      <vt:lpstr>Factors used to determine treatment options</vt:lpstr>
      <vt:lpstr>Fitness, suitability and wishes</vt:lpstr>
      <vt:lpstr>Liver function</vt:lpstr>
      <vt:lpstr>Ideal surgical patient</vt:lpstr>
      <vt:lpstr>Aim of surgery</vt:lpstr>
      <vt:lpstr>TACE and PVE</vt:lpstr>
      <vt:lpstr>Tumour size and staging</vt:lpstr>
      <vt:lpstr>PowerPoint Presentation</vt:lpstr>
      <vt:lpstr>Tumour size -solitary 2 cm or less- Ablation or resection </vt:lpstr>
      <vt:lpstr>Tumour size- solitary &gt;2cm</vt:lpstr>
      <vt:lpstr>Tumours &gt;10cm</vt:lpstr>
      <vt:lpstr>Unclear areas – multiple lesions surgery vs OLT vs ablation</vt:lpstr>
      <vt:lpstr>Multiple tumours-within OLT criteria</vt:lpstr>
      <vt:lpstr>Area of uncertainty - surgery in suitable lesions with “mild” CSPH</vt:lpstr>
      <vt:lpstr>PHT &amp; minimally invasive surgery</vt:lpstr>
      <vt:lpstr>Resect all?</vt:lpstr>
      <vt:lpstr>Resection after rupture</vt:lpstr>
      <vt:lpstr>Resection after rupture</vt:lpstr>
      <vt:lpstr>Ideal surgical patient</vt:lpstr>
      <vt:lpstr>Resect all?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Reyad Abbadi</dc:creator>
  <cp:lastModifiedBy>Helen Dunderdale</cp:lastModifiedBy>
  <cp:revision>12</cp:revision>
  <dcterms:created xsi:type="dcterms:W3CDTF">2024-11-18T19:42:38Z</dcterms:created>
  <dcterms:modified xsi:type="dcterms:W3CDTF">2024-11-25T10:34:15Z</dcterms:modified>
</cp:coreProperties>
</file>