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  <p:sldMasterId id="2147483658" r:id="rId5"/>
  </p:sldMasterIdLst>
  <p:notesMasterIdLst>
    <p:notesMasterId r:id="rId43"/>
  </p:notesMasterIdLst>
  <p:sldIdLst>
    <p:sldId id="268" r:id="rId6"/>
    <p:sldId id="303" r:id="rId7"/>
    <p:sldId id="269" r:id="rId8"/>
    <p:sldId id="270" r:id="rId9"/>
    <p:sldId id="319" r:id="rId10"/>
    <p:sldId id="272" r:id="rId11"/>
    <p:sldId id="310" r:id="rId12"/>
    <p:sldId id="312" r:id="rId13"/>
    <p:sldId id="313" r:id="rId14"/>
    <p:sldId id="320" r:id="rId15"/>
    <p:sldId id="308" r:id="rId16"/>
    <p:sldId id="323" r:id="rId17"/>
    <p:sldId id="482" r:id="rId18"/>
    <p:sldId id="341" r:id="rId19"/>
    <p:sldId id="395" r:id="rId20"/>
    <p:sldId id="396" r:id="rId21"/>
    <p:sldId id="354" r:id="rId22"/>
    <p:sldId id="397" r:id="rId23"/>
    <p:sldId id="351" r:id="rId24"/>
    <p:sldId id="490" r:id="rId25"/>
    <p:sldId id="398" r:id="rId26"/>
    <p:sldId id="400" r:id="rId27"/>
    <p:sldId id="401" r:id="rId28"/>
    <p:sldId id="352" r:id="rId29"/>
    <p:sldId id="453" r:id="rId30"/>
    <p:sldId id="483" r:id="rId31"/>
    <p:sldId id="454" r:id="rId32"/>
    <p:sldId id="489" r:id="rId33"/>
    <p:sldId id="491" r:id="rId34"/>
    <p:sldId id="492" r:id="rId35"/>
    <p:sldId id="495" r:id="rId36"/>
    <p:sldId id="493" r:id="rId37"/>
    <p:sldId id="306" r:id="rId38"/>
    <p:sldId id="307" r:id="rId39"/>
    <p:sldId id="494" r:id="rId40"/>
    <p:sldId id="496" r:id="rId41"/>
    <p:sldId id="333" r:id="rId42"/>
  </p:sldIdLst>
  <p:sldSz cx="26811288" cy="15081250"/>
  <p:notesSz cx="20104100" cy="15081250"/>
  <p:embeddedFontLst>
    <p:embeddedFont>
      <p:font typeface="ＭＳ Ｐゴシック" panose="020B0600070205080204" pitchFamily="34" charset="-128"/>
      <p:regular r:id="rId44"/>
    </p:embeddedFont>
    <p:embeddedFont>
      <p:font typeface="Inter" panose="020B0604020202020204" charset="0"/>
      <p:regular r:id="rId45"/>
      <p:bold r:id="rId46"/>
      <p:italic r:id="rId47"/>
      <p:boldItalic r:id="rId48"/>
    </p:embeddedFont>
    <p:embeddedFont>
      <p:font typeface="InterstateCondensed" panose="020B0604020202020204" charset="0"/>
      <p:bold r:id="rId49"/>
    </p:embeddedFont>
    <p:embeddedFont>
      <p:font typeface="InterstateCondensed Light" panose="020B0604020202020204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33F24F-1872-1EBD-2F5C-107F6C58A7B2}" name="Tarka, Alicja" initials="TA" userId="S::alicja.tarka@accenture.com::7b4bfb8f-3627-44a3-b67e-9da45d8da5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William {MWUL~WELWYN}" initials="BW{" lastIdx="37" clrIdx="0">
    <p:extLst>
      <p:ext uri="{19B8F6BF-5375-455C-9EA6-DF929625EA0E}">
        <p15:presenceInfo xmlns:p15="http://schemas.microsoft.com/office/powerpoint/2012/main" userId="Brown, William {MWUL~WELWYN}" providerId="None"/>
      </p:ext>
    </p:extLst>
  </p:cmAuthor>
  <p:cmAuthor id="2" name="Grygier, Patryk" initials="GP" lastIdx="1" clrIdx="1">
    <p:extLst>
      <p:ext uri="{19B8F6BF-5375-455C-9EA6-DF929625EA0E}">
        <p15:presenceInfo xmlns:p15="http://schemas.microsoft.com/office/powerpoint/2012/main" userId="S::patryk.grygier@accenture.com::c189da63-0e46-4c16-960e-d3a163a8823c" providerId="AD"/>
      </p:ext>
    </p:extLst>
  </p:cmAuthor>
  <p:cmAuthor id="3" name="Tandon, Nitika {MWUL~Welwyn}" initials="TN{" lastIdx="3" clrIdx="2">
    <p:extLst>
      <p:ext uri="{19B8F6BF-5375-455C-9EA6-DF929625EA0E}">
        <p15:presenceInfo xmlns:p15="http://schemas.microsoft.com/office/powerpoint/2012/main" userId="Tandon, Nitika {MWUL~Welwyn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95B"/>
    <a:srgbClr val="00B0F0"/>
    <a:srgbClr val="FDEADA"/>
    <a:srgbClr val="A6DDF6"/>
    <a:srgbClr val="F9CDD4"/>
    <a:srgbClr val="C59305"/>
    <a:srgbClr val="C46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2" autoAdjust="0"/>
    <p:restoredTop sz="95274" autoAdjust="0"/>
  </p:normalViewPr>
  <p:slideViewPr>
    <p:cSldViewPr snapToGrid="0">
      <p:cViewPr varScale="1">
        <p:scale>
          <a:sx n="38" d="100"/>
          <a:sy n="38" d="100"/>
        </p:scale>
        <p:origin x="581" y="82"/>
      </p:cViewPr>
      <p:guideLst>
        <p:guide orient="horz" pos="288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024438" y="1130300"/>
            <a:ext cx="10056812" cy="5656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2034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EC805-AB04-42CE-B557-66244CACF2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5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Maybe image with TACE procedure?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Maybe image with TACE procedure?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Maybe image with TACE procedure?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BCLC B: heterogeneous entity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3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267538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26595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Maybe image with TACE procedure?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4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2343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:notes"/>
          <p:cNvSpPr txBox="1">
            <a:spLocks noGrp="1"/>
          </p:cNvSpPr>
          <p:nvPr>
            <p:ph type="body" idx="1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24438" y="1130300"/>
            <a:ext cx="10056812" cy="5656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96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23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3635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73772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21327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7564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60388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Milan criteria: 1 &lt;5cm</a:t>
            </a:r>
          </a:p>
          <a:p>
            <a:r>
              <a:rPr lang="it-IT" dirty="0"/>
              <a:t>Up to 3 &lt;3cm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EC805-AB04-42CE-B557-66244CACF2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1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1670823" y="3086067"/>
            <a:ext cx="22523684" cy="72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722" lvl="0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34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444" lvl="1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9166" lvl="2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888" lvl="3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8610" lvl="4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8332" lvl="5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8053" lvl="6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7775" lvl="7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7497" lvl="8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ftr" idx="11"/>
          </p:nvPr>
        </p:nvSpPr>
        <p:spPr>
          <a:xfrm>
            <a:off x="9115838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xfrm>
            <a:off x="19304129" y="14025563"/>
            <a:ext cx="6166596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1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ftr" idx="11"/>
          </p:nvPr>
        </p:nvSpPr>
        <p:spPr>
          <a:xfrm>
            <a:off x="9115838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9304129" y="14025563"/>
            <a:ext cx="6166596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FE4-C441-9968-29AB-D3D3E386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9D486-6638-74C9-2E83-88F86D57036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D9FE-2EE9-4661-354F-96D112C8EB4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E779B0-21B5-28A8-CFFE-8887FB5751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9469" y="3086067"/>
            <a:ext cx="22525038" cy="546303"/>
          </a:xfrm>
        </p:spPr>
        <p:txBody>
          <a:bodyPr/>
          <a:lstStyle>
            <a:lvl1pPr marL="800100" indent="-571500">
              <a:buClr>
                <a:srgbClr val="6E295B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971550" indent="-285750">
              <a:buSzPct val="100000"/>
              <a:buFont typeface="Arial" panose="020B0604020202020204" pitchFamily="34" charset="0"/>
              <a:buChar char="•"/>
              <a:defRPr/>
            </a:lvl2pPr>
            <a:lvl3pPr marL="1428750" indent="-285750">
              <a:buSzPct val="100000"/>
              <a:buFont typeface="Arial" panose="020B0604020202020204" pitchFamily="34" charset="0"/>
              <a:buChar char="•"/>
              <a:defRPr/>
            </a:lvl3pPr>
            <a:lvl4pPr marL="1885950" indent="-285750">
              <a:buSzPct val="100000"/>
              <a:buFont typeface="Arial" panose="020B0604020202020204" pitchFamily="34" charset="0"/>
              <a:buChar char="•"/>
              <a:defRPr/>
            </a:lvl4pPr>
            <a:lvl5pPr marL="2343150" indent="-285750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3007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766"/>
            <a:ext cx="26811287" cy="130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/>
          <p:cNvSpPr/>
          <p:nvPr/>
        </p:nvSpPr>
        <p:spPr>
          <a:xfrm>
            <a:off x="5492748" y="63"/>
            <a:ext cx="16436522" cy="542290"/>
          </a:xfrm>
          <a:custGeom>
            <a:avLst/>
            <a:gdLst/>
            <a:ahLst/>
            <a:cxnLst/>
            <a:rect l="l" t="t" r="r" b="b"/>
            <a:pathLst>
              <a:path w="12324715" h="542290" extrusionOk="0">
                <a:moveTo>
                  <a:pt x="11667051" y="0"/>
                </a:moveTo>
                <a:lnTo>
                  <a:pt x="745279" y="0"/>
                </a:lnTo>
                <a:lnTo>
                  <a:pt x="0" y="542286"/>
                </a:lnTo>
                <a:lnTo>
                  <a:pt x="12324217" y="542286"/>
                </a:lnTo>
                <a:lnTo>
                  <a:pt x="11667051" y="0"/>
                </a:lnTo>
                <a:close/>
              </a:path>
            </a:pathLst>
          </a:custGeom>
          <a:solidFill>
            <a:srgbClr val="956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14641495" y="64"/>
            <a:ext cx="7288843" cy="542290"/>
          </a:xfrm>
          <a:custGeom>
            <a:avLst/>
            <a:gdLst/>
            <a:ahLst/>
            <a:cxnLst/>
            <a:rect l="l" t="t" r="r" b="b"/>
            <a:pathLst>
              <a:path w="5465444" h="542290" extrusionOk="0">
                <a:moveTo>
                  <a:pt x="4807775" y="0"/>
                </a:moveTo>
                <a:lnTo>
                  <a:pt x="0" y="0"/>
                </a:lnTo>
                <a:lnTo>
                  <a:pt x="39939" y="542286"/>
                </a:lnTo>
                <a:lnTo>
                  <a:pt x="5465063" y="542286"/>
                </a:lnTo>
                <a:lnTo>
                  <a:pt x="4807775" y="0"/>
                </a:lnTo>
                <a:close/>
              </a:path>
            </a:pathLst>
          </a:custGeom>
          <a:solidFill>
            <a:srgbClr val="6A1C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4594723" y="63"/>
            <a:ext cx="1896945" cy="542290"/>
          </a:xfrm>
          <a:custGeom>
            <a:avLst/>
            <a:gdLst/>
            <a:ahLst/>
            <a:cxnLst/>
            <a:rect l="l" t="t" r="r" b="b"/>
            <a:pathLst>
              <a:path w="1422400" h="542290" extrusionOk="0">
                <a:moveTo>
                  <a:pt x="1421805" y="0"/>
                </a:moveTo>
                <a:lnTo>
                  <a:pt x="752692" y="0"/>
                </a:lnTo>
                <a:lnTo>
                  <a:pt x="0" y="542286"/>
                </a:lnTo>
                <a:lnTo>
                  <a:pt x="676687" y="542286"/>
                </a:lnTo>
                <a:lnTo>
                  <a:pt x="1421805" y="0"/>
                </a:lnTo>
                <a:close/>
              </a:path>
            </a:pathLst>
          </a:custGeom>
          <a:solidFill>
            <a:srgbClr val="B793A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21051968" y="64"/>
            <a:ext cx="1822422" cy="542290"/>
          </a:xfrm>
          <a:custGeom>
            <a:avLst/>
            <a:gdLst/>
            <a:ahLst/>
            <a:cxnLst/>
            <a:rect l="l" t="t" r="r" b="b"/>
            <a:pathLst>
              <a:path w="1366519" h="542290" extrusionOk="0">
                <a:moveTo>
                  <a:pt x="702697" y="0"/>
                </a:moveTo>
                <a:lnTo>
                  <a:pt x="0" y="0"/>
                </a:lnTo>
                <a:lnTo>
                  <a:pt x="657287" y="542286"/>
                </a:lnTo>
                <a:lnTo>
                  <a:pt x="1366223" y="542286"/>
                </a:lnTo>
                <a:lnTo>
                  <a:pt x="702697" y="0"/>
                </a:lnTo>
                <a:close/>
              </a:path>
            </a:pathLst>
          </a:custGeom>
          <a:solidFill>
            <a:srgbClr val="491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16463850" y="64"/>
            <a:ext cx="5468959" cy="542290"/>
          </a:xfrm>
          <a:custGeom>
            <a:avLst/>
            <a:gdLst/>
            <a:ahLst/>
            <a:cxnLst/>
            <a:rect l="l" t="t" r="r" b="b"/>
            <a:pathLst>
              <a:path w="4100830" h="542290" extrusionOk="0">
                <a:moveTo>
                  <a:pt x="3443017" y="0"/>
                </a:moveTo>
                <a:lnTo>
                  <a:pt x="0" y="0"/>
                </a:lnTo>
                <a:lnTo>
                  <a:pt x="204319" y="542286"/>
                </a:lnTo>
                <a:lnTo>
                  <a:pt x="4100674" y="542286"/>
                </a:lnTo>
                <a:lnTo>
                  <a:pt x="3443017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4810619" y="63"/>
            <a:ext cx="5940657" cy="542290"/>
          </a:xfrm>
          <a:custGeom>
            <a:avLst/>
            <a:gdLst/>
            <a:ahLst/>
            <a:cxnLst/>
            <a:rect l="l" t="t" r="r" b="b"/>
            <a:pathLst>
              <a:path w="4454525" h="542290" extrusionOk="0">
                <a:moveTo>
                  <a:pt x="4036534" y="0"/>
                </a:moveTo>
                <a:lnTo>
                  <a:pt x="309574" y="0"/>
                </a:lnTo>
                <a:lnTo>
                  <a:pt x="0" y="542286"/>
                </a:lnTo>
                <a:lnTo>
                  <a:pt x="4454453" y="542286"/>
                </a:lnTo>
                <a:lnTo>
                  <a:pt x="4036534" y="0"/>
                </a:lnTo>
                <a:close/>
              </a:path>
            </a:pathLst>
          </a:custGeom>
          <a:solidFill>
            <a:srgbClr val="8B5171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7723" y="64"/>
            <a:ext cx="9203652" cy="5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9953501" y="63"/>
            <a:ext cx="1979090" cy="542290"/>
          </a:xfrm>
          <a:custGeom>
            <a:avLst/>
            <a:gdLst/>
            <a:ahLst/>
            <a:cxnLst/>
            <a:rect l="l" t="t" r="r" b="b"/>
            <a:pathLst>
              <a:path w="1483994" h="542290" extrusionOk="0">
                <a:moveTo>
                  <a:pt x="827035" y="0"/>
                </a:moveTo>
                <a:lnTo>
                  <a:pt x="34207" y="0"/>
                </a:lnTo>
                <a:lnTo>
                  <a:pt x="0" y="542286"/>
                </a:lnTo>
                <a:lnTo>
                  <a:pt x="1483812" y="542286"/>
                </a:lnTo>
                <a:lnTo>
                  <a:pt x="827035" y="0"/>
                </a:lnTo>
                <a:close/>
              </a:path>
            </a:pathLst>
          </a:custGeom>
          <a:solidFill>
            <a:srgbClr val="E4E4E4">
              <a:alpha val="4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>
            <a:off x="15874937" y="64"/>
            <a:ext cx="6059216" cy="542290"/>
          </a:xfrm>
          <a:custGeom>
            <a:avLst/>
            <a:gdLst/>
            <a:ahLst/>
            <a:cxnLst/>
            <a:rect l="l" t="t" r="r" b="b"/>
            <a:pathLst>
              <a:path w="4543425" h="542290" extrusionOk="0">
                <a:moveTo>
                  <a:pt x="3886648" y="0"/>
                </a:moveTo>
                <a:lnTo>
                  <a:pt x="0" y="0"/>
                </a:lnTo>
                <a:lnTo>
                  <a:pt x="66010" y="542286"/>
                </a:lnTo>
                <a:lnTo>
                  <a:pt x="4543018" y="542286"/>
                </a:lnTo>
                <a:lnTo>
                  <a:pt x="3886648" y="0"/>
                </a:lnTo>
                <a:close/>
              </a:path>
            </a:pathLst>
          </a:custGeom>
          <a:solidFill>
            <a:srgbClr val="6A1C4B">
              <a:alpha val="2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6043" y="64"/>
            <a:ext cx="7281077" cy="5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/>
          <p:nvPr/>
        </p:nvSpPr>
        <p:spPr>
          <a:xfrm>
            <a:off x="5498182" y="64"/>
            <a:ext cx="6805291" cy="542290"/>
          </a:xfrm>
          <a:custGeom>
            <a:avLst/>
            <a:gdLst/>
            <a:ahLst/>
            <a:cxnLst/>
            <a:rect l="l" t="t" r="r" b="b"/>
            <a:pathLst>
              <a:path w="5102859" h="542290" extrusionOk="0">
                <a:moveTo>
                  <a:pt x="5102266" y="0"/>
                </a:moveTo>
                <a:lnTo>
                  <a:pt x="745523" y="0"/>
                </a:lnTo>
                <a:lnTo>
                  <a:pt x="0" y="542286"/>
                </a:lnTo>
                <a:lnTo>
                  <a:pt x="4916910" y="542286"/>
                </a:lnTo>
                <a:lnTo>
                  <a:pt x="5102266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5497241" y="64"/>
            <a:ext cx="2875058" cy="542290"/>
          </a:xfrm>
          <a:custGeom>
            <a:avLst/>
            <a:gdLst/>
            <a:ahLst/>
            <a:cxnLst/>
            <a:rect l="l" t="t" r="r" b="b"/>
            <a:pathLst>
              <a:path w="2155825" h="542290" extrusionOk="0">
                <a:moveTo>
                  <a:pt x="2155214" y="0"/>
                </a:moveTo>
                <a:lnTo>
                  <a:pt x="745379" y="0"/>
                </a:lnTo>
                <a:lnTo>
                  <a:pt x="0" y="542286"/>
                </a:lnTo>
                <a:lnTo>
                  <a:pt x="2087147" y="542286"/>
                </a:lnTo>
                <a:lnTo>
                  <a:pt x="2155214" y="0"/>
                </a:lnTo>
                <a:close/>
              </a:path>
            </a:pathLst>
          </a:custGeom>
          <a:solidFill>
            <a:srgbClr val="742B55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17152431" y="63"/>
            <a:ext cx="2322064" cy="542290"/>
          </a:xfrm>
          <a:custGeom>
            <a:avLst/>
            <a:gdLst/>
            <a:ahLst/>
            <a:cxnLst/>
            <a:rect l="l" t="t" r="r" b="b"/>
            <a:pathLst>
              <a:path w="1741169" h="542290" extrusionOk="0">
                <a:moveTo>
                  <a:pt x="1740575" y="0"/>
                </a:moveTo>
                <a:lnTo>
                  <a:pt x="88168" y="0"/>
                </a:lnTo>
                <a:lnTo>
                  <a:pt x="0" y="542286"/>
                </a:lnTo>
                <a:lnTo>
                  <a:pt x="883356" y="542286"/>
                </a:lnTo>
                <a:lnTo>
                  <a:pt x="1740575" y="0"/>
                </a:lnTo>
                <a:close/>
              </a:path>
            </a:pathLst>
          </a:custGeom>
          <a:solidFill>
            <a:srgbClr val="6A1C4B">
              <a:alpha val="2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>
            <a:off x="7156014" y="63"/>
            <a:ext cx="2598983" cy="542290"/>
          </a:xfrm>
          <a:custGeom>
            <a:avLst/>
            <a:gdLst/>
            <a:ahLst/>
            <a:cxnLst/>
            <a:rect l="l" t="t" r="r" b="b"/>
            <a:pathLst>
              <a:path w="1948815" h="542290" extrusionOk="0">
                <a:moveTo>
                  <a:pt x="540166" y="0"/>
                </a:moveTo>
                <a:lnTo>
                  <a:pt x="0" y="0"/>
                </a:lnTo>
                <a:lnTo>
                  <a:pt x="190441" y="542286"/>
                </a:lnTo>
                <a:lnTo>
                  <a:pt x="1948229" y="542286"/>
                </a:lnTo>
                <a:lnTo>
                  <a:pt x="540166" y="0"/>
                </a:lnTo>
                <a:close/>
              </a:path>
            </a:pathLst>
          </a:custGeom>
          <a:solidFill>
            <a:srgbClr val="6A1C4B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3"/>
          <p:cNvSpPr/>
          <p:nvPr/>
        </p:nvSpPr>
        <p:spPr>
          <a:xfrm>
            <a:off x="10897784" y="63"/>
            <a:ext cx="3737998" cy="542290"/>
          </a:xfrm>
          <a:custGeom>
            <a:avLst/>
            <a:gdLst/>
            <a:ahLst/>
            <a:cxnLst/>
            <a:rect l="l" t="t" r="r" b="b"/>
            <a:pathLst>
              <a:path w="2802890" h="542290" extrusionOk="0">
                <a:moveTo>
                  <a:pt x="2479557" y="0"/>
                </a:moveTo>
                <a:lnTo>
                  <a:pt x="114290" y="0"/>
                </a:lnTo>
                <a:lnTo>
                  <a:pt x="0" y="542286"/>
                </a:lnTo>
                <a:lnTo>
                  <a:pt x="2802793" y="542286"/>
                </a:lnTo>
                <a:lnTo>
                  <a:pt x="2479557" y="0"/>
                </a:lnTo>
                <a:close/>
              </a:path>
            </a:pathLst>
          </a:custGeom>
          <a:solidFill>
            <a:srgbClr val="6A1C4B">
              <a:alpha val="2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3"/>
          <p:cNvSpPr/>
          <p:nvPr/>
        </p:nvSpPr>
        <p:spPr>
          <a:xfrm>
            <a:off x="0" y="1"/>
            <a:ext cx="4517948" cy="542925"/>
          </a:xfrm>
          <a:custGeom>
            <a:avLst/>
            <a:gdLst/>
            <a:ahLst/>
            <a:cxnLst/>
            <a:rect l="l" t="t" r="r" b="b"/>
            <a:pathLst>
              <a:path w="3387725" h="542925" extrusionOk="0">
                <a:moveTo>
                  <a:pt x="3387434" y="0"/>
                </a:moveTo>
                <a:lnTo>
                  <a:pt x="0" y="0"/>
                </a:lnTo>
                <a:lnTo>
                  <a:pt x="0" y="542394"/>
                </a:lnTo>
                <a:lnTo>
                  <a:pt x="2638885" y="542394"/>
                </a:lnTo>
                <a:lnTo>
                  <a:pt x="3387434" y="0"/>
                </a:lnTo>
                <a:close/>
              </a:path>
            </a:pathLst>
          </a:custGeom>
          <a:solidFill>
            <a:srgbClr val="98D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/>
          <p:nvPr/>
        </p:nvSpPr>
        <p:spPr>
          <a:xfrm>
            <a:off x="0" y="-1"/>
            <a:ext cx="4515407" cy="542925"/>
          </a:xfrm>
          <a:custGeom>
            <a:avLst/>
            <a:gdLst/>
            <a:ahLst/>
            <a:cxnLst/>
            <a:rect l="l" t="t" r="r" b="b"/>
            <a:pathLst>
              <a:path w="3385820" h="542925" extrusionOk="0">
                <a:moveTo>
                  <a:pt x="3385600" y="0"/>
                </a:moveTo>
                <a:lnTo>
                  <a:pt x="0" y="0"/>
                </a:lnTo>
                <a:lnTo>
                  <a:pt x="0" y="542394"/>
                </a:lnTo>
                <a:lnTo>
                  <a:pt x="2636946" y="542394"/>
                </a:lnTo>
                <a:lnTo>
                  <a:pt x="3385600" y="0"/>
                </a:lnTo>
                <a:close/>
              </a:path>
            </a:pathLst>
          </a:custGeom>
          <a:solidFill>
            <a:srgbClr val="1C9C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3508161" y="2"/>
            <a:ext cx="2072243" cy="542925"/>
          </a:xfrm>
          <a:custGeom>
            <a:avLst/>
            <a:gdLst/>
            <a:ahLst/>
            <a:cxnLst/>
            <a:rect l="l" t="t" r="r" b="b"/>
            <a:pathLst>
              <a:path w="1553845" h="542925" extrusionOk="0">
                <a:moveTo>
                  <a:pt x="1553624" y="0"/>
                </a:moveTo>
                <a:lnTo>
                  <a:pt x="748211" y="0"/>
                </a:lnTo>
                <a:lnTo>
                  <a:pt x="0" y="542394"/>
                </a:lnTo>
                <a:lnTo>
                  <a:pt x="802323" y="542394"/>
                </a:lnTo>
                <a:lnTo>
                  <a:pt x="1553624" y="0"/>
                </a:lnTo>
                <a:close/>
              </a:path>
            </a:pathLst>
          </a:custGeom>
          <a:solidFill>
            <a:srgbClr val="017BB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4518852" cy="54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0"/>
            <a:ext cx="3175608" cy="54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22144123" y="37"/>
            <a:ext cx="4667840" cy="542925"/>
          </a:xfrm>
          <a:custGeom>
            <a:avLst/>
            <a:gdLst/>
            <a:ahLst/>
            <a:cxnLst/>
            <a:rect l="l" t="t" r="r" b="b"/>
            <a:pathLst>
              <a:path w="3500119" h="542925" extrusionOk="0">
                <a:moveTo>
                  <a:pt x="3474005" y="0"/>
                </a:moveTo>
                <a:lnTo>
                  <a:pt x="0" y="0"/>
                </a:lnTo>
                <a:lnTo>
                  <a:pt x="672247" y="542313"/>
                </a:lnTo>
                <a:lnTo>
                  <a:pt x="3499612" y="542313"/>
                </a:lnTo>
                <a:lnTo>
                  <a:pt x="3499612" y="44627"/>
                </a:lnTo>
                <a:lnTo>
                  <a:pt x="3474005" y="0"/>
                </a:lnTo>
                <a:close/>
              </a:path>
            </a:pathLst>
          </a:custGeom>
          <a:solidFill>
            <a:srgbClr val="EB81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22143318" y="36"/>
            <a:ext cx="4668686" cy="542925"/>
          </a:xfrm>
          <a:custGeom>
            <a:avLst/>
            <a:gdLst/>
            <a:ahLst/>
            <a:cxnLst/>
            <a:rect l="l" t="t" r="r" b="b"/>
            <a:pathLst>
              <a:path w="3500755" h="542925" extrusionOk="0">
                <a:moveTo>
                  <a:pt x="3474076" y="0"/>
                </a:moveTo>
                <a:lnTo>
                  <a:pt x="0" y="0"/>
                </a:lnTo>
                <a:lnTo>
                  <a:pt x="672202" y="542313"/>
                </a:lnTo>
                <a:lnTo>
                  <a:pt x="3500215" y="542313"/>
                </a:lnTo>
                <a:lnTo>
                  <a:pt x="3500215" y="45566"/>
                </a:lnTo>
                <a:lnTo>
                  <a:pt x="3474076" y="0"/>
                </a:lnTo>
                <a:close/>
              </a:path>
            </a:pathLst>
          </a:custGeom>
          <a:solidFill>
            <a:srgbClr val="DF1F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21958998" y="38"/>
            <a:ext cx="1081428" cy="542925"/>
          </a:xfrm>
          <a:custGeom>
            <a:avLst/>
            <a:gdLst/>
            <a:ahLst/>
            <a:cxnLst/>
            <a:rect l="l" t="t" r="r" b="b"/>
            <a:pathLst>
              <a:path w="810894" h="542925" extrusionOk="0">
                <a:moveTo>
                  <a:pt x="138310" y="0"/>
                </a:moveTo>
                <a:lnTo>
                  <a:pt x="0" y="0"/>
                </a:lnTo>
                <a:lnTo>
                  <a:pt x="671399" y="542313"/>
                </a:lnTo>
                <a:lnTo>
                  <a:pt x="810513" y="542313"/>
                </a:lnTo>
                <a:lnTo>
                  <a:pt x="138310" y="0"/>
                </a:lnTo>
                <a:close/>
              </a:path>
            </a:pathLst>
          </a:custGeom>
          <a:solidFill>
            <a:srgbClr val="B1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22729542" y="38"/>
            <a:ext cx="4081820" cy="542925"/>
          </a:xfrm>
          <a:custGeom>
            <a:avLst/>
            <a:gdLst/>
            <a:ahLst/>
            <a:cxnLst/>
            <a:rect l="l" t="t" r="r" b="b"/>
            <a:pathLst>
              <a:path w="3060700" h="542925" extrusionOk="0">
                <a:moveTo>
                  <a:pt x="3046396" y="0"/>
                </a:moveTo>
                <a:lnTo>
                  <a:pt x="0" y="0"/>
                </a:lnTo>
                <a:lnTo>
                  <a:pt x="1480303" y="542313"/>
                </a:lnTo>
                <a:lnTo>
                  <a:pt x="3060642" y="542313"/>
                </a:lnTo>
                <a:lnTo>
                  <a:pt x="3060642" y="24748"/>
                </a:lnTo>
                <a:lnTo>
                  <a:pt x="3046396" y="0"/>
                </a:lnTo>
                <a:close/>
              </a:path>
            </a:pathLst>
          </a:custGeom>
          <a:solidFill>
            <a:srgbClr val="C96150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22434147" y="38"/>
            <a:ext cx="4377370" cy="542925"/>
          </a:xfrm>
          <a:custGeom>
            <a:avLst/>
            <a:gdLst/>
            <a:ahLst/>
            <a:cxnLst/>
            <a:rect l="l" t="t" r="r" b="b"/>
            <a:pathLst>
              <a:path w="3282315" h="542925" extrusionOk="0">
                <a:moveTo>
                  <a:pt x="3254223" y="0"/>
                </a:moveTo>
                <a:lnTo>
                  <a:pt x="611605" y="0"/>
                </a:lnTo>
                <a:lnTo>
                  <a:pt x="0" y="174653"/>
                </a:lnTo>
                <a:lnTo>
                  <a:pt x="455628" y="542313"/>
                </a:lnTo>
                <a:lnTo>
                  <a:pt x="3282142" y="542313"/>
                </a:lnTo>
                <a:lnTo>
                  <a:pt x="3282142" y="48771"/>
                </a:lnTo>
                <a:lnTo>
                  <a:pt x="3254223" y="0"/>
                </a:lnTo>
                <a:close/>
              </a:path>
            </a:pathLst>
          </a:custGeom>
          <a:solidFill>
            <a:srgbClr val="6A1C4B">
              <a:alpha val="4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22155682" y="37"/>
            <a:ext cx="4655983" cy="542925"/>
          </a:xfrm>
          <a:custGeom>
            <a:avLst/>
            <a:gdLst/>
            <a:ahLst/>
            <a:cxnLst/>
            <a:rect l="l" t="t" r="r" b="b"/>
            <a:pathLst>
              <a:path w="3491230" h="542925" extrusionOk="0">
                <a:moveTo>
                  <a:pt x="3462783" y="0"/>
                </a:moveTo>
                <a:lnTo>
                  <a:pt x="0" y="0"/>
                </a:lnTo>
                <a:lnTo>
                  <a:pt x="670768" y="542313"/>
                </a:lnTo>
                <a:lnTo>
                  <a:pt x="3490945" y="542313"/>
                </a:lnTo>
                <a:lnTo>
                  <a:pt x="3490945" y="49294"/>
                </a:lnTo>
                <a:lnTo>
                  <a:pt x="3462783" y="0"/>
                </a:lnTo>
                <a:close/>
              </a:path>
            </a:pathLst>
          </a:custGeom>
          <a:solidFill>
            <a:srgbClr val="DF1F2B">
              <a:alpha val="2784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41671" y="37"/>
            <a:ext cx="4669615" cy="54231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22142720" y="38"/>
            <a:ext cx="4668686" cy="542925"/>
          </a:xfrm>
          <a:custGeom>
            <a:avLst/>
            <a:gdLst/>
            <a:ahLst/>
            <a:cxnLst/>
            <a:rect l="l" t="t" r="r" b="b"/>
            <a:pathLst>
              <a:path w="3500755" h="542925" extrusionOk="0">
                <a:moveTo>
                  <a:pt x="3473242" y="0"/>
                </a:moveTo>
                <a:lnTo>
                  <a:pt x="0" y="0"/>
                </a:lnTo>
                <a:lnTo>
                  <a:pt x="672145" y="542313"/>
                </a:lnTo>
                <a:lnTo>
                  <a:pt x="3276183" y="542313"/>
                </a:lnTo>
                <a:lnTo>
                  <a:pt x="3500664" y="135835"/>
                </a:lnTo>
                <a:lnTo>
                  <a:pt x="3500664" y="48064"/>
                </a:lnTo>
                <a:lnTo>
                  <a:pt x="3473242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0193" y="37"/>
            <a:ext cx="2555163" cy="5423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883006" y="12555861"/>
            <a:ext cx="586867" cy="397510"/>
          </a:xfrm>
          <a:custGeom>
            <a:avLst/>
            <a:gdLst/>
            <a:ahLst/>
            <a:cxnLst/>
            <a:rect l="l" t="t" r="r" b="b"/>
            <a:pathLst>
              <a:path w="440055" h="397509" extrusionOk="0">
                <a:moveTo>
                  <a:pt x="10666" y="208227"/>
                </a:moveTo>
                <a:lnTo>
                  <a:pt x="62825" y="208227"/>
                </a:lnTo>
                <a:lnTo>
                  <a:pt x="62825" y="387049"/>
                </a:lnTo>
                <a:lnTo>
                  <a:pt x="62825" y="392635"/>
                </a:lnTo>
                <a:lnTo>
                  <a:pt x="67399" y="397200"/>
                </a:lnTo>
                <a:lnTo>
                  <a:pt x="73492" y="397200"/>
                </a:lnTo>
                <a:lnTo>
                  <a:pt x="156575" y="397200"/>
                </a:lnTo>
                <a:lnTo>
                  <a:pt x="162622" y="397200"/>
                </a:lnTo>
                <a:lnTo>
                  <a:pt x="167187" y="392635"/>
                </a:lnTo>
                <a:lnTo>
                  <a:pt x="167187" y="387049"/>
                </a:lnTo>
                <a:lnTo>
                  <a:pt x="167187" y="272065"/>
                </a:lnTo>
                <a:lnTo>
                  <a:pt x="266984" y="272065"/>
                </a:lnTo>
                <a:lnTo>
                  <a:pt x="266984" y="387049"/>
                </a:lnTo>
                <a:lnTo>
                  <a:pt x="266984" y="392635"/>
                </a:lnTo>
                <a:lnTo>
                  <a:pt x="271549" y="397200"/>
                </a:lnTo>
                <a:lnTo>
                  <a:pt x="277651" y="397200"/>
                </a:lnTo>
                <a:lnTo>
                  <a:pt x="365308" y="397200"/>
                </a:lnTo>
                <a:lnTo>
                  <a:pt x="371356" y="397200"/>
                </a:lnTo>
                <a:lnTo>
                  <a:pt x="375921" y="392635"/>
                </a:lnTo>
                <a:lnTo>
                  <a:pt x="375921" y="387049"/>
                </a:lnTo>
                <a:lnTo>
                  <a:pt x="375921" y="208227"/>
                </a:lnTo>
                <a:lnTo>
                  <a:pt x="428125" y="208227"/>
                </a:lnTo>
                <a:lnTo>
                  <a:pt x="431171" y="208227"/>
                </a:lnTo>
                <a:lnTo>
                  <a:pt x="433666" y="207215"/>
                </a:lnTo>
                <a:lnTo>
                  <a:pt x="435700" y="204674"/>
                </a:lnTo>
                <a:lnTo>
                  <a:pt x="439759" y="200607"/>
                </a:lnTo>
                <a:lnTo>
                  <a:pt x="439252" y="194053"/>
                </a:lnTo>
                <a:lnTo>
                  <a:pt x="435185" y="189994"/>
                </a:lnTo>
                <a:lnTo>
                  <a:pt x="224941" y="3552"/>
                </a:lnTo>
                <a:lnTo>
                  <a:pt x="221425" y="0"/>
                </a:lnTo>
                <a:lnTo>
                  <a:pt x="215341" y="0"/>
                </a:lnTo>
                <a:lnTo>
                  <a:pt x="211273" y="3552"/>
                </a:lnTo>
                <a:lnTo>
                  <a:pt x="4067" y="189994"/>
                </a:lnTo>
                <a:lnTo>
                  <a:pt x="1527" y="191513"/>
                </a:lnTo>
                <a:lnTo>
                  <a:pt x="0" y="194559"/>
                </a:lnTo>
                <a:lnTo>
                  <a:pt x="0" y="198075"/>
                </a:lnTo>
                <a:lnTo>
                  <a:pt x="0" y="203662"/>
                </a:lnTo>
                <a:lnTo>
                  <a:pt x="5080" y="208227"/>
                </a:lnTo>
                <a:lnTo>
                  <a:pt x="10666" y="208227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3"/>
          <p:cNvSpPr/>
          <p:nvPr/>
        </p:nvSpPr>
        <p:spPr>
          <a:xfrm>
            <a:off x="2005004" y="12557201"/>
            <a:ext cx="424272" cy="398145"/>
          </a:xfrm>
          <a:custGeom>
            <a:avLst/>
            <a:gdLst/>
            <a:ahLst/>
            <a:cxnLst/>
            <a:rect l="l" t="t" r="r" b="b"/>
            <a:pathLst>
              <a:path w="318135" h="398145" extrusionOk="0">
                <a:moveTo>
                  <a:pt x="92544" y="318389"/>
                </a:moveTo>
                <a:lnTo>
                  <a:pt x="90817" y="309829"/>
                </a:lnTo>
                <a:lnTo>
                  <a:pt x="90436" y="309257"/>
                </a:lnTo>
                <a:lnTo>
                  <a:pt x="86106" y="302844"/>
                </a:lnTo>
                <a:lnTo>
                  <a:pt x="79692" y="298526"/>
                </a:lnTo>
                <a:lnTo>
                  <a:pt x="79692" y="313359"/>
                </a:lnTo>
                <a:lnTo>
                  <a:pt x="79692" y="323418"/>
                </a:lnTo>
                <a:lnTo>
                  <a:pt x="75603" y="327507"/>
                </a:lnTo>
                <a:lnTo>
                  <a:pt x="65532" y="327507"/>
                </a:lnTo>
                <a:lnTo>
                  <a:pt x="61442" y="323418"/>
                </a:lnTo>
                <a:lnTo>
                  <a:pt x="61442" y="313359"/>
                </a:lnTo>
                <a:lnTo>
                  <a:pt x="65532" y="309257"/>
                </a:lnTo>
                <a:lnTo>
                  <a:pt x="75603" y="309257"/>
                </a:lnTo>
                <a:lnTo>
                  <a:pt x="79692" y="313359"/>
                </a:lnTo>
                <a:lnTo>
                  <a:pt x="79692" y="298526"/>
                </a:lnTo>
                <a:lnTo>
                  <a:pt x="79121" y="298132"/>
                </a:lnTo>
                <a:lnTo>
                  <a:pt x="70561" y="296392"/>
                </a:lnTo>
                <a:lnTo>
                  <a:pt x="62014" y="298132"/>
                </a:lnTo>
                <a:lnTo>
                  <a:pt x="55016" y="302844"/>
                </a:lnTo>
                <a:lnTo>
                  <a:pt x="50304" y="309829"/>
                </a:lnTo>
                <a:lnTo>
                  <a:pt x="48577" y="318389"/>
                </a:lnTo>
                <a:lnTo>
                  <a:pt x="50304" y="326936"/>
                </a:lnTo>
                <a:lnTo>
                  <a:pt x="55016" y="333933"/>
                </a:lnTo>
                <a:lnTo>
                  <a:pt x="62014" y="338645"/>
                </a:lnTo>
                <a:lnTo>
                  <a:pt x="70561" y="340372"/>
                </a:lnTo>
                <a:lnTo>
                  <a:pt x="79121" y="338645"/>
                </a:lnTo>
                <a:lnTo>
                  <a:pt x="86106" y="333933"/>
                </a:lnTo>
                <a:lnTo>
                  <a:pt x="90436" y="327507"/>
                </a:lnTo>
                <a:lnTo>
                  <a:pt x="90817" y="326936"/>
                </a:lnTo>
                <a:lnTo>
                  <a:pt x="92544" y="318389"/>
                </a:lnTo>
                <a:close/>
              </a:path>
              <a:path w="318135" h="398145" extrusionOk="0">
                <a:moveTo>
                  <a:pt x="92544" y="238569"/>
                </a:moveTo>
                <a:lnTo>
                  <a:pt x="90817" y="230009"/>
                </a:lnTo>
                <a:lnTo>
                  <a:pt x="90436" y="229450"/>
                </a:lnTo>
                <a:lnTo>
                  <a:pt x="86106" y="223024"/>
                </a:lnTo>
                <a:lnTo>
                  <a:pt x="79692" y="218706"/>
                </a:lnTo>
                <a:lnTo>
                  <a:pt x="79692" y="233540"/>
                </a:lnTo>
                <a:lnTo>
                  <a:pt x="79692" y="243611"/>
                </a:lnTo>
                <a:lnTo>
                  <a:pt x="75603" y="247700"/>
                </a:lnTo>
                <a:lnTo>
                  <a:pt x="65532" y="247700"/>
                </a:lnTo>
                <a:lnTo>
                  <a:pt x="61442" y="243611"/>
                </a:lnTo>
                <a:lnTo>
                  <a:pt x="61442" y="233540"/>
                </a:lnTo>
                <a:lnTo>
                  <a:pt x="65532" y="229450"/>
                </a:lnTo>
                <a:lnTo>
                  <a:pt x="75603" y="229450"/>
                </a:lnTo>
                <a:lnTo>
                  <a:pt x="79692" y="233540"/>
                </a:lnTo>
                <a:lnTo>
                  <a:pt x="79692" y="218706"/>
                </a:lnTo>
                <a:lnTo>
                  <a:pt x="79121" y="218313"/>
                </a:lnTo>
                <a:lnTo>
                  <a:pt x="70561" y="216585"/>
                </a:lnTo>
                <a:lnTo>
                  <a:pt x="62014" y="218313"/>
                </a:lnTo>
                <a:lnTo>
                  <a:pt x="55016" y="223024"/>
                </a:lnTo>
                <a:lnTo>
                  <a:pt x="50304" y="230009"/>
                </a:lnTo>
                <a:lnTo>
                  <a:pt x="48577" y="238569"/>
                </a:lnTo>
                <a:lnTo>
                  <a:pt x="50304" y="247129"/>
                </a:lnTo>
                <a:lnTo>
                  <a:pt x="55016" y="254114"/>
                </a:lnTo>
                <a:lnTo>
                  <a:pt x="62014" y="258826"/>
                </a:lnTo>
                <a:lnTo>
                  <a:pt x="70561" y="260553"/>
                </a:lnTo>
                <a:lnTo>
                  <a:pt x="79121" y="258826"/>
                </a:lnTo>
                <a:lnTo>
                  <a:pt x="86106" y="254114"/>
                </a:lnTo>
                <a:lnTo>
                  <a:pt x="90436" y="247700"/>
                </a:lnTo>
                <a:lnTo>
                  <a:pt x="90817" y="247129"/>
                </a:lnTo>
                <a:lnTo>
                  <a:pt x="92544" y="238569"/>
                </a:lnTo>
                <a:close/>
              </a:path>
              <a:path w="318135" h="398145" extrusionOk="0">
                <a:moveTo>
                  <a:pt x="92544" y="158762"/>
                </a:moveTo>
                <a:lnTo>
                  <a:pt x="90817" y="150202"/>
                </a:lnTo>
                <a:lnTo>
                  <a:pt x="90436" y="149644"/>
                </a:lnTo>
                <a:lnTo>
                  <a:pt x="86106" y="143217"/>
                </a:lnTo>
                <a:lnTo>
                  <a:pt x="79692" y="138899"/>
                </a:lnTo>
                <a:lnTo>
                  <a:pt x="79692" y="153733"/>
                </a:lnTo>
                <a:lnTo>
                  <a:pt x="79692" y="163791"/>
                </a:lnTo>
                <a:lnTo>
                  <a:pt x="75603" y="167894"/>
                </a:lnTo>
                <a:lnTo>
                  <a:pt x="65532" y="167894"/>
                </a:lnTo>
                <a:lnTo>
                  <a:pt x="61442" y="163791"/>
                </a:lnTo>
                <a:lnTo>
                  <a:pt x="61442" y="153733"/>
                </a:lnTo>
                <a:lnTo>
                  <a:pt x="65532" y="149644"/>
                </a:lnTo>
                <a:lnTo>
                  <a:pt x="75603" y="149644"/>
                </a:lnTo>
                <a:lnTo>
                  <a:pt x="79692" y="153733"/>
                </a:lnTo>
                <a:lnTo>
                  <a:pt x="79692" y="138899"/>
                </a:lnTo>
                <a:lnTo>
                  <a:pt x="79121" y="138506"/>
                </a:lnTo>
                <a:lnTo>
                  <a:pt x="70561" y="136779"/>
                </a:lnTo>
                <a:lnTo>
                  <a:pt x="62014" y="138506"/>
                </a:lnTo>
                <a:lnTo>
                  <a:pt x="55016" y="143217"/>
                </a:lnTo>
                <a:lnTo>
                  <a:pt x="50304" y="150202"/>
                </a:lnTo>
                <a:lnTo>
                  <a:pt x="48577" y="158762"/>
                </a:lnTo>
                <a:lnTo>
                  <a:pt x="50304" y="167322"/>
                </a:lnTo>
                <a:lnTo>
                  <a:pt x="55016" y="174307"/>
                </a:lnTo>
                <a:lnTo>
                  <a:pt x="62014" y="179019"/>
                </a:lnTo>
                <a:lnTo>
                  <a:pt x="70561" y="180746"/>
                </a:lnTo>
                <a:lnTo>
                  <a:pt x="79121" y="179019"/>
                </a:lnTo>
                <a:lnTo>
                  <a:pt x="86106" y="174307"/>
                </a:lnTo>
                <a:lnTo>
                  <a:pt x="90436" y="167894"/>
                </a:lnTo>
                <a:lnTo>
                  <a:pt x="90817" y="167322"/>
                </a:lnTo>
                <a:lnTo>
                  <a:pt x="92544" y="158762"/>
                </a:lnTo>
                <a:close/>
              </a:path>
              <a:path w="318135" h="398145" extrusionOk="0">
                <a:moveTo>
                  <a:pt x="92544" y="78638"/>
                </a:moveTo>
                <a:lnTo>
                  <a:pt x="90817" y="70091"/>
                </a:lnTo>
                <a:lnTo>
                  <a:pt x="90436" y="69519"/>
                </a:lnTo>
                <a:lnTo>
                  <a:pt x="86106" y="63093"/>
                </a:lnTo>
                <a:lnTo>
                  <a:pt x="79692" y="58775"/>
                </a:lnTo>
                <a:lnTo>
                  <a:pt x="79692" y="73621"/>
                </a:lnTo>
                <a:lnTo>
                  <a:pt x="79692" y="83680"/>
                </a:lnTo>
                <a:lnTo>
                  <a:pt x="75603" y="87769"/>
                </a:lnTo>
                <a:lnTo>
                  <a:pt x="65532" y="87769"/>
                </a:lnTo>
                <a:lnTo>
                  <a:pt x="61442" y="83680"/>
                </a:lnTo>
                <a:lnTo>
                  <a:pt x="61442" y="73621"/>
                </a:lnTo>
                <a:lnTo>
                  <a:pt x="65532" y="69519"/>
                </a:lnTo>
                <a:lnTo>
                  <a:pt x="75603" y="69519"/>
                </a:lnTo>
                <a:lnTo>
                  <a:pt x="79692" y="73621"/>
                </a:lnTo>
                <a:lnTo>
                  <a:pt x="79692" y="58775"/>
                </a:lnTo>
                <a:lnTo>
                  <a:pt x="79121" y="58381"/>
                </a:lnTo>
                <a:lnTo>
                  <a:pt x="70561" y="56654"/>
                </a:lnTo>
                <a:lnTo>
                  <a:pt x="62014" y="58381"/>
                </a:lnTo>
                <a:lnTo>
                  <a:pt x="55016" y="63093"/>
                </a:lnTo>
                <a:lnTo>
                  <a:pt x="50304" y="70091"/>
                </a:lnTo>
                <a:lnTo>
                  <a:pt x="48577" y="78638"/>
                </a:lnTo>
                <a:lnTo>
                  <a:pt x="50304" y="87198"/>
                </a:lnTo>
                <a:lnTo>
                  <a:pt x="55016" y="94183"/>
                </a:lnTo>
                <a:lnTo>
                  <a:pt x="62014" y="98894"/>
                </a:lnTo>
                <a:lnTo>
                  <a:pt x="70561" y="100622"/>
                </a:lnTo>
                <a:lnTo>
                  <a:pt x="79121" y="98894"/>
                </a:lnTo>
                <a:lnTo>
                  <a:pt x="86106" y="94183"/>
                </a:lnTo>
                <a:lnTo>
                  <a:pt x="90436" y="87769"/>
                </a:lnTo>
                <a:lnTo>
                  <a:pt x="90817" y="87198"/>
                </a:lnTo>
                <a:lnTo>
                  <a:pt x="92544" y="78638"/>
                </a:lnTo>
                <a:close/>
              </a:path>
              <a:path w="318135" h="398145" extrusionOk="0">
                <a:moveTo>
                  <a:pt x="317995" y="4140"/>
                </a:moveTo>
                <a:lnTo>
                  <a:pt x="313855" y="0"/>
                </a:lnTo>
                <a:lnTo>
                  <a:pt x="305142" y="0"/>
                </a:lnTo>
                <a:lnTo>
                  <a:pt x="305142" y="12852"/>
                </a:lnTo>
                <a:lnTo>
                  <a:pt x="305142" y="384670"/>
                </a:lnTo>
                <a:lnTo>
                  <a:pt x="12865" y="384670"/>
                </a:lnTo>
                <a:lnTo>
                  <a:pt x="12865" y="12852"/>
                </a:lnTo>
                <a:lnTo>
                  <a:pt x="305142" y="12852"/>
                </a:lnTo>
                <a:lnTo>
                  <a:pt x="305142" y="0"/>
                </a:lnTo>
                <a:lnTo>
                  <a:pt x="4127" y="0"/>
                </a:lnTo>
                <a:lnTo>
                  <a:pt x="0" y="4140"/>
                </a:lnTo>
                <a:lnTo>
                  <a:pt x="0" y="393407"/>
                </a:lnTo>
                <a:lnTo>
                  <a:pt x="4127" y="397535"/>
                </a:lnTo>
                <a:lnTo>
                  <a:pt x="313855" y="397535"/>
                </a:lnTo>
                <a:lnTo>
                  <a:pt x="317995" y="393407"/>
                </a:lnTo>
                <a:lnTo>
                  <a:pt x="317995" y="384670"/>
                </a:lnTo>
                <a:lnTo>
                  <a:pt x="317995" y="12852"/>
                </a:lnTo>
                <a:lnTo>
                  <a:pt x="317995" y="4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3"/>
          <p:cNvSpPr/>
          <p:nvPr/>
        </p:nvSpPr>
        <p:spPr>
          <a:xfrm>
            <a:off x="2169618" y="12635838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3"/>
          <p:cNvSpPr/>
          <p:nvPr/>
        </p:nvSpPr>
        <p:spPr>
          <a:xfrm>
            <a:off x="2169618" y="12715956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3"/>
          <p:cNvSpPr/>
          <p:nvPr/>
        </p:nvSpPr>
        <p:spPr>
          <a:xfrm>
            <a:off x="2169618" y="12796074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69618" y="12876193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3"/>
          <p:cNvSpPr/>
          <p:nvPr/>
        </p:nvSpPr>
        <p:spPr>
          <a:xfrm>
            <a:off x="0" y="13032337"/>
            <a:ext cx="26811288" cy="45720"/>
          </a:xfrm>
          <a:custGeom>
            <a:avLst/>
            <a:gdLst/>
            <a:ahLst/>
            <a:cxnLst/>
            <a:rect l="l" t="t" r="r" b="b"/>
            <a:pathLst>
              <a:path w="20104100" h="45719" extrusionOk="0">
                <a:moveTo>
                  <a:pt x="20104099" y="0"/>
                </a:moveTo>
                <a:lnTo>
                  <a:pt x="0" y="0"/>
                </a:lnTo>
                <a:lnTo>
                  <a:pt x="0" y="45198"/>
                </a:lnTo>
                <a:lnTo>
                  <a:pt x="20104099" y="4519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243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57648" y="14196597"/>
            <a:ext cx="87414" cy="668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22434146" y="28"/>
            <a:ext cx="4377749" cy="15081158"/>
            <a:chOff x="16232418" y="27"/>
            <a:chExt cx="3872138" cy="13078087"/>
          </a:xfrm>
        </p:grpSpPr>
        <p:sp>
          <p:nvSpPr>
            <p:cNvPr id="93" name="Google Shape;93;p3"/>
            <p:cNvSpPr/>
            <p:nvPr/>
          </p:nvSpPr>
          <p:spPr>
            <a:xfrm>
              <a:off x="16234108" y="37"/>
              <a:ext cx="3870325" cy="13077825"/>
            </a:xfrm>
            <a:custGeom>
              <a:avLst/>
              <a:gdLst/>
              <a:ahLst/>
              <a:cxnLst/>
              <a:rect l="l" t="t" r="r" b="b"/>
              <a:pathLst>
                <a:path w="3870325" h="13077825" extrusionOk="0">
                  <a:moveTo>
                    <a:pt x="906749" y="0"/>
                  </a:moveTo>
                  <a:lnTo>
                    <a:pt x="0" y="0"/>
                  </a:lnTo>
                  <a:lnTo>
                    <a:pt x="2185548" y="6398700"/>
                  </a:lnTo>
                  <a:lnTo>
                    <a:pt x="386363" y="13077507"/>
                  </a:lnTo>
                  <a:lnTo>
                    <a:pt x="501187" y="13077507"/>
                  </a:lnTo>
                  <a:lnTo>
                    <a:pt x="3869991" y="8496308"/>
                  </a:lnTo>
                  <a:lnTo>
                    <a:pt x="3869991" y="3628019"/>
                  </a:lnTo>
                  <a:lnTo>
                    <a:pt x="906749" y="0"/>
                  </a:lnTo>
                  <a:close/>
                </a:path>
              </a:pathLst>
            </a:custGeom>
            <a:solidFill>
              <a:srgbClr val="9561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621500" y="6179438"/>
              <a:ext cx="3482975" cy="6898640"/>
            </a:xfrm>
            <a:custGeom>
              <a:avLst/>
              <a:gdLst/>
              <a:ahLst/>
              <a:cxnLst/>
              <a:rect l="l" t="t" r="r" b="b"/>
              <a:pathLst>
                <a:path w="3482975" h="6898640" extrusionOk="0">
                  <a:moveTo>
                    <a:pt x="3482599" y="0"/>
                  </a:moveTo>
                  <a:lnTo>
                    <a:pt x="1798192" y="219130"/>
                  </a:lnTo>
                  <a:lnTo>
                    <a:pt x="0" y="6898106"/>
                  </a:lnTo>
                  <a:lnTo>
                    <a:pt x="114703" y="6898106"/>
                  </a:lnTo>
                  <a:lnTo>
                    <a:pt x="3482599" y="2317273"/>
                  </a:lnTo>
                  <a:lnTo>
                    <a:pt x="3482599" y="0"/>
                  </a:lnTo>
                  <a:close/>
                </a:path>
              </a:pathLst>
            </a:custGeom>
            <a:solidFill>
              <a:srgbClr val="6A1C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7138773" y="36"/>
              <a:ext cx="2965450" cy="3630295"/>
            </a:xfrm>
            <a:custGeom>
              <a:avLst/>
              <a:gdLst/>
              <a:ahLst/>
              <a:cxnLst/>
              <a:rect l="l" t="t" r="r" b="b"/>
              <a:pathLst>
                <a:path w="2965450" h="3630295" extrusionOk="0">
                  <a:moveTo>
                    <a:pt x="498522" y="0"/>
                  </a:moveTo>
                  <a:lnTo>
                    <a:pt x="0" y="0"/>
                  </a:lnTo>
                  <a:lnTo>
                    <a:pt x="2965326" y="3629817"/>
                  </a:lnTo>
                  <a:lnTo>
                    <a:pt x="2965326" y="2945874"/>
                  </a:lnTo>
                  <a:lnTo>
                    <a:pt x="498522" y="0"/>
                  </a:lnTo>
                  <a:close/>
                </a:path>
              </a:pathLst>
            </a:custGeom>
            <a:solidFill>
              <a:srgbClr val="B793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6735641" y="8495954"/>
              <a:ext cx="3368675" cy="4582160"/>
            </a:xfrm>
            <a:custGeom>
              <a:avLst/>
              <a:gdLst/>
              <a:ahLst/>
              <a:cxnLst/>
              <a:rect l="l" t="t" r="r" b="b"/>
              <a:pathLst>
                <a:path w="3368675" h="4582159" extrusionOk="0">
                  <a:moveTo>
                    <a:pt x="3368458" y="0"/>
                  </a:moveTo>
                  <a:lnTo>
                    <a:pt x="0" y="4581590"/>
                  </a:lnTo>
                  <a:lnTo>
                    <a:pt x="429846" y="4581590"/>
                  </a:lnTo>
                  <a:lnTo>
                    <a:pt x="3368458" y="545600"/>
                  </a:lnTo>
                  <a:lnTo>
                    <a:pt x="3368458" y="0"/>
                  </a:lnTo>
                  <a:close/>
                </a:path>
              </a:pathLst>
            </a:custGeom>
            <a:solidFill>
              <a:srgbClr val="4918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642339" y="36"/>
              <a:ext cx="3462020" cy="6401435"/>
            </a:xfrm>
            <a:custGeom>
              <a:avLst/>
              <a:gdLst/>
              <a:ahLst/>
              <a:cxnLst/>
              <a:rect l="l" t="t" r="r" b="b"/>
              <a:pathLst>
                <a:path w="3462019" h="6401435" extrusionOk="0">
                  <a:moveTo>
                    <a:pt x="495485" y="0"/>
                  </a:moveTo>
                  <a:lnTo>
                    <a:pt x="0" y="0"/>
                  </a:lnTo>
                  <a:lnTo>
                    <a:pt x="1778760" y="6401010"/>
                  </a:lnTo>
                  <a:lnTo>
                    <a:pt x="3461759" y="6180569"/>
                  </a:lnTo>
                  <a:lnTo>
                    <a:pt x="3461759" y="5553981"/>
                  </a:lnTo>
                  <a:lnTo>
                    <a:pt x="3227548" y="3348360"/>
                  </a:lnTo>
                  <a:lnTo>
                    <a:pt x="495485" y="0"/>
                  </a:lnTo>
                  <a:close/>
                </a:path>
              </a:pathLst>
            </a:custGeom>
            <a:solidFill>
              <a:srgbClr val="CDB7C4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7258117" y="6832388"/>
              <a:ext cx="2846070" cy="3880485"/>
            </a:xfrm>
            <a:custGeom>
              <a:avLst/>
              <a:gdLst/>
              <a:ahLst/>
              <a:cxnLst/>
              <a:rect l="l" t="t" r="r" b="b"/>
              <a:pathLst>
                <a:path w="2846069" h="3880484" extrusionOk="0">
                  <a:moveTo>
                    <a:pt x="2845983" y="0"/>
                  </a:moveTo>
                  <a:lnTo>
                    <a:pt x="802889" y="903037"/>
                  </a:lnTo>
                  <a:lnTo>
                    <a:pt x="0" y="3880323"/>
                  </a:lnTo>
                  <a:lnTo>
                    <a:pt x="1429569" y="3592520"/>
                  </a:lnTo>
                  <a:lnTo>
                    <a:pt x="2845983" y="1664873"/>
                  </a:lnTo>
                  <a:lnTo>
                    <a:pt x="2845983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7168518" y="6418478"/>
              <a:ext cx="2935605" cy="4624070"/>
            </a:xfrm>
            <a:custGeom>
              <a:avLst/>
              <a:gdLst/>
              <a:ahLst/>
              <a:cxnLst/>
              <a:rect l="l" t="t" r="r" b="b"/>
              <a:pathLst>
                <a:path w="2935605" h="4624070" extrusionOk="0">
                  <a:moveTo>
                    <a:pt x="1242440" y="0"/>
                  </a:moveTo>
                  <a:lnTo>
                    <a:pt x="0" y="4623897"/>
                  </a:lnTo>
                  <a:lnTo>
                    <a:pt x="2924757" y="2097533"/>
                  </a:lnTo>
                  <a:lnTo>
                    <a:pt x="2935582" y="2082871"/>
                  </a:lnTo>
                  <a:lnTo>
                    <a:pt x="2935582" y="844931"/>
                  </a:lnTo>
                  <a:lnTo>
                    <a:pt x="1242440" y="0"/>
                  </a:lnTo>
                  <a:close/>
                </a:path>
              </a:pathLst>
            </a:custGeom>
            <a:solidFill>
              <a:srgbClr val="8B5171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7087769" y="9297845"/>
              <a:ext cx="2419350" cy="3230245"/>
            </a:xfrm>
            <a:custGeom>
              <a:avLst/>
              <a:gdLst/>
              <a:ahLst/>
              <a:cxnLst/>
              <a:rect l="l" t="t" r="r" b="b"/>
              <a:pathLst>
                <a:path w="2419350" h="3230245" extrusionOk="0">
                  <a:moveTo>
                    <a:pt x="543307" y="0"/>
                  </a:moveTo>
                  <a:lnTo>
                    <a:pt x="0" y="2047607"/>
                  </a:lnTo>
                  <a:lnTo>
                    <a:pt x="51521" y="3229511"/>
                  </a:lnTo>
                  <a:lnTo>
                    <a:pt x="52605" y="3229771"/>
                  </a:lnTo>
                  <a:lnTo>
                    <a:pt x="2419162" y="13480"/>
                  </a:lnTo>
                  <a:lnTo>
                    <a:pt x="543307" y="0"/>
                  </a:lnTo>
                  <a:close/>
                </a:path>
              </a:pathLst>
            </a:custGeom>
            <a:solidFill>
              <a:srgbClr val="E4E4E4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7931407" y="6810138"/>
              <a:ext cx="2172970" cy="4448810"/>
            </a:xfrm>
            <a:custGeom>
              <a:avLst/>
              <a:gdLst/>
              <a:ahLst/>
              <a:cxnLst/>
              <a:rect l="l" t="t" r="r" b="b"/>
              <a:pathLst>
                <a:path w="2172969" h="4448809" extrusionOk="0">
                  <a:moveTo>
                    <a:pt x="2172693" y="0"/>
                  </a:moveTo>
                  <a:lnTo>
                    <a:pt x="285434" y="337535"/>
                  </a:lnTo>
                  <a:lnTo>
                    <a:pt x="0" y="1398695"/>
                  </a:lnTo>
                  <a:lnTo>
                    <a:pt x="142789" y="4448570"/>
                  </a:lnTo>
                  <a:lnTo>
                    <a:pt x="2172693" y="1691568"/>
                  </a:lnTo>
                  <a:lnTo>
                    <a:pt x="2172693" y="0"/>
                  </a:lnTo>
                  <a:close/>
                </a:path>
              </a:pathLst>
            </a:custGeom>
            <a:solidFill>
              <a:srgbClr val="6A1C4B">
                <a:alpha val="2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02" name="Google Shape;102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234660" y="37"/>
              <a:ext cx="3869440" cy="130775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3"/>
            <p:cNvSpPr/>
            <p:nvPr/>
          </p:nvSpPr>
          <p:spPr>
            <a:xfrm>
              <a:off x="17007026" y="608866"/>
              <a:ext cx="3097530" cy="4798060"/>
            </a:xfrm>
            <a:custGeom>
              <a:avLst/>
              <a:gdLst/>
              <a:ahLst/>
              <a:cxnLst/>
              <a:rect l="l" t="t" r="r" b="b"/>
              <a:pathLst>
                <a:path w="3097530" h="4798060" extrusionOk="0">
                  <a:moveTo>
                    <a:pt x="628877" y="0"/>
                  </a:moveTo>
                  <a:lnTo>
                    <a:pt x="226" y="1657711"/>
                  </a:lnTo>
                  <a:lnTo>
                    <a:pt x="0" y="1658655"/>
                  </a:lnTo>
                  <a:lnTo>
                    <a:pt x="859161" y="4169786"/>
                  </a:lnTo>
                  <a:lnTo>
                    <a:pt x="3097072" y="4797593"/>
                  </a:lnTo>
                  <a:lnTo>
                    <a:pt x="3097072" y="3022740"/>
                  </a:lnTo>
                  <a:lnTo>
                    <a:pt x="629020" y="34"/>
                  </a:lnTo>
                  <a:lnTo>
                    <a:pt x="628877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232418" y="36"/>
              <a:ext cx="3293110" cy="2922270"/>
            </a:xfrm>
            <a:custGeom>
              <a:avLst/>
              <a:gdLst/>
              <a:ahLst/>
              <a:cxnLst/>
              <a:rect l="l" t="t" r="r" b="b"/>
              <a:pathLst>
                <a:path w="3293109" h="2922270" extrusionOk="0">
                  <a:moveTo>
                    <a:pt x="906694" y="0"/>
                  </a:moveTo>
                  <a:lnTo>
                    <a:pt x="0" y="0"/>
                  </a:lnTo>
                  <a:lnTo>
                    <a:pt x="943318" y="2758442"/>
                  </a:lnTo>
                  <a:lnTo>
                    <a:pt x="949727" y="2759979"/>
                  </a:lnTo>
                  <a:lnTo>
                    <a:pt x="3292921" y="2921950"/>
                  </a:lnTo>
                  <a:lnTo>
                    <a:pt x="906694" y="0"/>
                  </a:lnTo>
                  <a:close/>
                </a:path>
              </a:pathLst>
            </a:custGeom>
            <a:solidFill>
              <a:srgbClr val="742B5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091939" y="7703618"/>
              <a:ext cx="2012314" cy="1792605"/>
            </a:xfrm>
            <a:custGeom>
              <a:avLst/>
              <a:gdLst/>
              <a:ahLst/>
              <a:cxnLst/>
              <a:rect l="l" t="t" r="r" b="b"/>
              <a:pathLst>
                <a:path w="2012315" h="1792604" extrusionOk="0">
                  <a:moveTo>
                    <a:pt x="0" y="0"/>
                  </a:moveTo>
                  <a:lnTo>
                    <a:pt x="1279096" y="1792048"/>
                  </a:lnTo>
                  <a:lnTo>
                    <a:pt x="2012160" y="837246"/>
                  </a:lnTo>
                  <a:lnTo>
                    <a:pt x="2012160" y="212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7195455" y="2117966"/>
              <a:ext cx="1626870" cy="2820670"/>
            </a:xfrm>
            <a:custGeom>
              <a:avLst/>
              <a:gdLst/>
              <a:ahLst/>
              <a:cxnLst/>
              <a:rect l="l" t="t" r="r" b="b"/>
              <a:pathLst>
                <a:path w="1626869" h="2820670" extrusionOk="0">
                  <a:moveTo>
                    <a:pt x="1626289" y="0"/>
                  </a:moveTo>
                  <a:lnTo>
                    <a:pt x="0" y="675313"/>
                  </a:lnTo>
                  <a:lnTo>
                    <a:pt x="717401" y="2820494"/>
                  </a:lnTo>
                  <a:lnTo>
                    <a:pt x="1625973" y="1319"/>
                  </a:lnTo>
                  <a:lnTo>
                    <a:pt x="1626289" y="0"/>
                  </a:lnTo>
                  <a:close/>
                </a:path>
              </a:pathLst>
            </a:custGeom>
            <a:solidFill>
              <a:srgbClr val="6A1C4B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665393" y="4179692"/>
              <a:ext cx="2439035" cy="2216785"/>
            </a:xfrm>
            <a:custGeom>
              <a:avLst/>
              <a:gdLst/>
              <a:ahLst/>
              <a:cxnLst/>
              <a:rect l="l" t="t" r="r" b="b"/>
              <a:pathLst>
                <a:path w="2439034" h="2216785" extrusionOk="0">
                  <a:moveTo>
                    <a:pt x="9" y="0"/>
                  </a:moveTo>
                  <a:lnTo>
                    <a:pt x="756669" y="2216305"/>
                  </a:lnTo>
                  <a:lnTo>
                    <a:pt x="2438706" y="1081860"/>
                  </a:lnTo>
                  <a:lnTo>
                    <a:pt x="2438706" y="3732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8117577" y="28"/>
              <a:ext cx="1986914" cy="2378075"/>
            </a:xfrm>
            <a:custGeom>
              <a:avLst/>
              <a:gdLst/>
              <a:ahLst/>
              <a:cxnLst/>
              <a:rect l="l" t="t" r="r" b="b"/>
              <a:pathLst>
                <a:path w="1986915" h="2378075" extrusionOk="0">
                  <a:moveTo>
                    <a:pt x="1976129" y="0"/>
                  </a:moveTo>
                  <a:lnTo>
                    <a:pt x="0" y="0"/>
                  </a:lnTo>
                  <a:lnTo>
                    <a:pt x="1986502" y="2377779"/>
                  </a:lnTo>
                  <a:lnTo>
                    <a:pt x="1986502" y="4887"/>
                  </a:lnTo>
                  <a:lnTo>
                    <a:pt x="1976129" y="0"/>
                  </a:lnTo>
                  <a:close/>
                </a:path>
              </a:pathLst>
            </a:custGeom>
            <a:solidFill>
              <a:srgbClr val="98D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8119141" y="28"/>
              <a:ext cx="1985010" cy="2376805"/>
            </a:xfrm>
            <a:custGeom>
              <a:avLst/>
              <a:gdLst/>
              <a:ahLst/>
              <a:cxnLst/>
              <a:rect l="l" t="t" r="r" b="b"/>
              <a:pathLst>
                <a:path w="1985009" h="2376805" extrusionOk="0">
                  <a:moveTo>
                    <a:pt x="1974522" y="0"/>
                  </a:moveTo>
                  <a:lnTo>
                    <a:pt x="0" y="0"/>
                  </a:lnTo>
                  <a:lnTo>
                    <a:pt x="1984938" y="2376227"/>
                  </a:lnTo>
                  <a:lnTo>
                    <a:pt x="1984938" y="4907"/>
                  </a:lnTo>
                  <a:lnTo>
                    <a:pt x="1974522" y="0"/>
                  </a:lnTo>
                  <a:close/>
                </a:path>
              </a:pathLst>
            </a:custGeom>
            <a:solidFill>
              <a:srgbClr val="1C9C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605085" y="27"/>
              <a:ext cx="2499360" cy="3002280"/>
            </a:xfrm>
            <a:custGeom>
              <a:avLst/>
              <a:gdLst/>
              <a:ahLst/>
              <a:cxnLst/>
              <a:rect l="l" t="t" r="r" b="b"/>
              <a:pathLst>
                <a:path w="2499359" h="3002280" extrusionOk="0">
                  <a:moveTo>
                    <a:pt x="517036" y="0"/>
                  </a:moveTo>
                  <a:lnTo>
                    <a:pt x="0" y="0"/>
                  </a:lnTo>
                  <a:lnTo>
                    <a:pt x="2498994" y="3001827"/>
                  </a:lnTo>
                  <a:lnTo>
                    <a:pt x="2498994" y="2371302"/>
                  </a:lnTo>
                  <a:lnTo>
                    <a:pt x="517036" y="0"/>
                  </a:lnTo>
                  <a:close/>
                </a:path>
              </a:pathLst>
            </a:custGeom>
            <a:solidFill>
              <a:srgbClr val="017B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44296" y="1351395"/>
              <a:ext cx="859790" cy="1026794"/>
            </a:xfrm>
            <a:custGeom>
              <a:avLst/>
              <a:gdLst/>
              <a:ahLst/>
              <a:cxnLst/>
              <a:rect l="l" t="t" r="r" b="b"/>
              <a:pathLst>
                <a:path w="859790" h="1026794" extrusionOk="0">
                  <a:moveTo>
                    <a:pt x="0" y="0"/>
                  </a:moveTo>
                  <a:lnTo>
                    <a:pt x="859783" y="1026770"/>
                  </a:lnTo>
                  <a:lnTo>
                    <a:pt x="859783" y="1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BB2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12" name="Google Shape;112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17128" y="28"/>
              <a:ext cx="1986954" cy="2378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26123" y="27"/>
              <a:ext cx="1977957" cy="2231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17171422" y="9044290"/>
              <a:ext cx="2933065" cy="4033520"/>
            </a:xfrm>
            <a:custGeom>
              <a:avLst/>
              <a:gdLst/>
              <a:ahLst/>
              <a:cxnLst/>
              <a:rect l="l" t="t" r="r" b="b"/>
              <a:pathLst>
                <a:path w="2933065" h="4033519" extrusionOk="0">
                  <a:moveTo>
                    <a:pt x="2932677" y="0"/>
                  </a:moveTo>
                  <a:lnTo>
                    <a:pt x="0" y="4033209"/>
                  </a:lnTo>
                  <a:lnTo>
                    <a:pt x="2860536" y="4033209"/>
                  </a:lnTo>
                  <a:lnTo>
                    <a:pt x="2932677" y="3986276"/>
                  </a:lnTo>
                  <a:lnTo>
                    <a:pt x="2932677" y="0"/>
                  </a:lnTo>
                  <a:close/>
                </a:path>
              </a:pathLst>
            </a:custGeom>
            <a:solidFill>
              <a:srgbClr val="EB816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7171423" y="9501094"/>
              <a:ext cx="2933065" cy="3576954"/>
            </a:xfrm>
            <a:custGeom>
              <a:avLst/>
              <a:gdLst/>
              <a:ahLst/>
              <a:cxnLst/>
              <a:rect l="l" t="t" r="r" b="b"/>
              <a:pathLst>
                <a:path w="2933065" h="3576955" extrusionOk="0">
                  <a:moveTo>
                    <a:pt x="2600520" y="0"/>
                  </a:moveTo>
                  <a:lnTo>
                    <a:pt x="0" y="3576405"/>
                  </a:lnTo>
                  <a:lnTo>
                    <a:pt x="2860810" y="3576405"/>
                  </a:lnTo>
                  <a:lnTo>
                    <a:pt x="2932677" y="3529663"/>
                  </a:lnTo>
                  <a:lnTo>
                    <a:pt x="2932677" y="1776189"/>
                  </a:lnTo>
                  <a:lnTo>
                    <a:pt x="2600520" y="0"/>
                  </a:lnTo>
                  <a:close/>
                </a:path>
              </a:pathLst>
            </a:custGeom>
            <a:solidFill>
              <a:srgbClr val="DF1F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9955018" y="10454823"/>
              <a:ext cx="149225" cy="840105"/>
            </a:xfrm>
            <a:custGeom>
              <a:avLst/>
              <a:gdLst/>
              <a:ahLst/>
              <a:cxnLst/>
              <a:rect l="l" t="t" r="r" b="b"/>
              <a:pathLst>
                <a:path w="149225" h="840104" extrusionOk="0">
                  <a:moveTo>
                    <a:pt x="149081" y="0"/>
                  </a:moveTo>
                  <a:lnTo>
                    <a:pt x="81" y="33112"/>
                  </a:lnTo>
                  <a:lnTo>
                    <a:pt x="0" y="33300"/>
                  </a:lnTo>
                  <a:lnTo>
                    <a:pt x="149081" y="839782"/>
                  </a:lnTo>
                  <a:lnTo>
                    <a:pt x="149081" y="0"/>
                  </a:lnTo>
                  <a:close/>
                </a:path>
              </a:pathLst>
            </a:custGeom>
            <a:solidFill>
              <a:srgbClr val="B1252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7171423" y="11365822"/>
              <a:ext cx="2933065" cy="1711960"/>
            </a:xfrm>
            <a:custGeom>
              <a:avLst/>
              <a:gdLst/>
              <a:ahLst/>
              <a:cxnLst/>
              <a:rect l="l" t="t" r="r" b="b"/>
              <a:pathLst>
                <a:path w="2933065" h="1711959" extrusionOk="0">
                  <a:moveTo>
                    <a:pt x="1244616" y="0"/>
                  </a:moveTo>
                  <a:lnTo>
                    <a:pt x="0" y="1711677"/>
                  </a:lnTo>
                  <a:lnTo>
                    <a:pt x="2864360" y="1711677"/>
                  </a:lnTo>
                  <a:lnTo>
                    <a:pt x="2932677" y="1667097"/>
                  </a:lnTo>
                  <a:lnTo>
                    <a:pt x="2932677" y="1265456"/>
                  </a:lnTo>
                  <a:lnTo>
                    <a:pt x="1244616" y="0"/>
                  </a:lnTo>
                  <a:close/>
                </a:path>
              </a:pathLst>
            </a:custGeom>
            <a:solidFill>
              <a:srgbClr val="C96150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7171423" y="10645855"/>
              <a:ext cx="1906905" cy="2432050"/>
            </a:xfrm>
            <a:custGeom>
              <a:avLst/>
              <a:gdLst/>
              <a:ahLst/>
              <a:cxnLst/>
              <a:rect l="l" t="t" r="r" b="b"/>
              <a:pathLst>
                <a:path w="1906905" h="2432050" extrusionOk="0">
                  <a:moveTo>
                    <a:pt x="1768127" y="0"/>
                  </a:moveTo>
                  <a:lnTo>
                    <a:pt x="0" y="2431645"/>
                  </a:lnTo>
                  <a:lnTo>
                    <a:pt x="1906366" y="2431645"/>
                  </a:lnTo>
                  <a:lnTo>
                    <a:pt x="1768127" y="0"/>
                  </a:lnTo>
                  <a:close/>
                </a:path>
              </a:pathLst>
            </a:custGeom>
            <a:solidFill>
              <a:srgbClr val="DF1F2B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171422" y="9044290"/>
              <a:ext cx="2932678" cy="40332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17171422" y="10355403"/>
              <a:ext cx="1979930" cy="2722245"/>
            </a:xfrm>
            <a:custGeom>
              <a:avLst/>
              <a:gdLst/>
              <a:ahLst/>
              <a:cxnLst/>
              <a:rect l="l" t="t" r="r" b="b"/>
              <a:pathLst>
                <a:path w="1979930" h="2722244" extrusionOk="0">
                  <a:moveTo>
                    <a:pt x="1979324" y="0"/>
                  </a:moveTo>
                  <a:lnTo>
                    <a:pt x="0" y="2722096"/>
                  </a:lnTo>
                  <a:lnTo>
                    <a:pt x="1595939" y="2722096"/>
                  </a:lnTo>
                  <a:lnTo>
                    <a:pt x="1979324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685F01-EF04-C5EB-3F7B-380E77F60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2713" t="2786" r="245" b="1414"/>
          <a:stretch/>
        </p:blipFill>
        <p:spPr>
          <a:xfrm>
            <a:off x="2515519" y="686355"/>
            <a:ext cx="2072243" cy="1049630"/>
          </a:xfrm>
          <a:prstGeom prst="rect">
            <a:avLst/>
          </a:prstGeom>
        </p:spPr>
      </p:pic>
      <p:pic>
        <p:nvPicPr>
          <p:cNvPr id="3" name="Picture 2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2B4267DA-531B-F167-7BEE-0E02E4929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5807" y="702118"/>
            <a:ext cx="1931247" cy="1003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1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ftr" idx="11"/>
          </p:nvPr>
        </p:nvSpPr>
        <p:spPr>
          <a:xfrm>
            <a:off x="9115838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9304129" y="14025563"/>
            <a:ext cx="6166596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7" y="720899"/>
            <a:ext cx="11354429" cy="6497548"/>
          </a:xfrm>
        </p:spPr>
        <p:txBody>
          <a:bodyPr/>
          <a:lstStyle>
            <a:lvl1pPr>
              <a:defRPr sz="1407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05646" y="719153"/>
            <a:ext cx="12705252" cy="16542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101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1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1670823" y="3086067"/>
            <a:ext cx="22523684" cy="72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722" lvl="0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34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444" lvl="1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9166" lvl="2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888" lvl="3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8610" lvl="4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8332" lvl="5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8053" lvl="6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7775" lvl="7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7497" lvl="8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ftr" idx="11"/>
          </p:nvPr>
        </p:nvSpPr>
        <p:spPr>
          <a:xfrm>
            <a:off x="9115838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xfrm>
            <a:off x="19304129" y="14025563"/>
            <a:ext cx="6166596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FE4-C441-9968-29AB-D3D3E386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9D486-6638-74C9-2E83-88F86D57036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D9FE-2EE9-4661-354F-96D112C8EB4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E779B0-21B5-28A8-CFFE-8887FB5751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9469" y="3086067"/>
            <a:ext cx="22525038" cy="546303"/>
          </a:xfrm>
        </p:spPr>
        <p:txBody>
          <a:bodyPr/>
          <a:lstStyle>
            <a:lvl1pPr marL="800100" indent="-571500">
              <a:buClr>
                <a:srgbClr val="6E295B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971550" indent="-285750">
              <a:buSzPct val="100000"/>
              <a:buFont typeface="Arial" panose="020B0604020202020204" pitchFamily="34" charset="0"/>
              <a:buChar char="•"/>
              <a:defRPr/>
            </a:lvl2pPr>
            <a:lvl3pPr marL="1428750" indent="-285750">
              <a:buSzPct val="100000"/>
              <a:buFont typeface="Arial" panose="020B0604020202020204" pitchFamily="34" charset="0"/>
              <a:buChar char="•"/>
              <a:defRPr/>
            </a:lvl3pPr>
            <a:lvl4pPr marL="1885950" indent="-285750">
              <a:buSzPct val="100000"/>
              <a:buFont typeface="Arial" panose="020B0604020202020204" pitchFamily="34" charset="0"/>
              <a:buChar char="•"/>
              <a:defRPr/>
            </a:lvl4pPr>
            <a:lvl5pPr marL="2343150" indent="-285750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0049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766"/>
            <a:ext cx="26811287" cy="130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/>
          <p:cNvSpPr/>
          <p:nvPr/>
        </p:nvSpPr>
        <p:spPr>
          <a:xfrm>
            <a:off x="5492748" y="63"/>
            <a:ext cx="16436522" cy="542290"/>
          </a:xfrm>
          <a:custGeom>
            <a:avLst/>
            <a:gdLst/>
            <a:ahLst/>
            <a:cxnLst/>
            <a:rect l="l" t="t" r="r" b="b"/>
            <a:pathLst>
              <a:path w="12324715" h="542290" extrusionOk="0">
                <a:moveTo>
                  <a:pt x="11667051" y="0"/>
                </a:moveTo>
                <a:lnTo>
                  <a:pt x="745279" y="0"/>
                </a:lnTo>
                <a:lnTo>
                  <a:pt x="0" y="542286"/>
                </a:lnTo>
                <a:lnTo>
                  <a:pt x="12324217" y="542286"/>
                </a:lnTo>
                <a:lnTo>
                  <a:pt x="11667051" y="0"/>
                </a:lnTo>
                <a:close/>
              </a:path>
            </a:pathLst>
          </a:custGeom>
          <a:solidFill>
            <a:srgbClr val="956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14641495" y="64"/>
            <a:ext cx="7288843" cy="542290"/>
          </a:xfrm>
          <a:custGeom>
            <a:avLst/>
            <a:gdLst/>
            <a:ahLst/>
            <a:cxnLst/>
            <a:rect l="l" t="t" r="r" b="b"/>
            <a:pathLst>
              <a:path w="5465444" h="542290" extrusionOk="0">
                <a:moveTo>
                  <a:pt x="4807775" y="0"/>
                </a:moveTo>
                <a:lnTo>
                  <a:pt x="0" y="0"/>
                </a:lnTo>
                <a:lnTo>
                  <a:pt x="39939" y="542286"/>
                </a:lnTo>
                <a:lnTo>
                  <a:pt x="5465063" y="542286"/>
                </a:lnTo>
                <a:lnTo>
                  <a:pt x="4807775" y="0"/>
                </a:lnTo>
                <a:close/>
              </a:path>
            </a:pathLst>
          </a:custGeom>
          <a:solidFill>
            <a:srgbClr val="6A1C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4594723" y="63"/>
            <a:ext cx="1896945" cy="542290"/>
          </a:xfrm>
          <a:custGeom>
            <a:avLst/>
            <a:gdLst/>
            <a:ahLst/>
            <a:cxnLst/>
            <a:rect l="l" t="t" r="r" b="b"/>
            <a:pathLst>
              <a:path w="1422400" h="542290" extrusionOk="0">
                <a:moveTo>
                  <a:pt x="1421805" y="0"/>
                </a:moveTo>
                <a:lnTo>
                  <a:pt x="752692" y="0"/>
                </a:lnTo>
                <a:lnTo>
                  <a:pt x="0" y="542286"/>
                </a:lnTo>
                <a:lnTo>
                  <a:pt x="676687" y="542286"/>
                </a:lnTo>
                <a:lnTo>
                  <a:pt x="1421805" y="0"/>
                </a:lnTo>
                <a:close/>
              </a:path>
            </a:pathLst>
          </a:custGeom>
          <a:solidFill>
            <a:srgbClr val="B793A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21051968" y="64"/>
            <a:ext cx="1822422" cy="542290"/>
          </a:xfrm>
          <a:custGeom>
            <a:avLst/>
            <a:gdLst/>
            <a:ahLst/>
            <a:cxnLst/>
            <a:rect l="l" t="t" r="r" b="b"/>
            <a:pathLst>
              <a:path w="1366519" h="542290" extrusionOk="0">
                <a:moveTo>
                  <a:pt x="702697" y="0"/>
                </a:moveTo>
                <a:lnTo>
                  <a:pt x="0" y="0"/>
                </a:lnTo>
                <a:lnTo>
                  <a:pt x="657287" y="542286"/>
                </a:lnTo>
                <a:lnTo>
                  <a:pt x="1366223" y="542286"/>
                </a:lnTo>
                <a:lnTo>
                  <a:pt x="702697" y="0"/>
                </a:lnTo>
                <a:close/>
              </a:path>
            </a:pathLst>
          </a:custGeom>
          <a:solidFill>
            <a:srgbClr val="491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16463850" y="64"/>
            <a:ext cx="5468959" cy="542290"/>
          </a:xfrm>
          <a:custGeom>
            <a:avLst/>
            <a:gdLst/>
            <a:ahLst/>
            <a:cxnLst/>
            <a:rect l="l" t="t" r="r" b="b"/>
            <a:pathLst>
              <a:path w="4100830" h="542290" extrusionOk="0">
                <a:moveTo>
                  <a:pt x="3443017" y="0"/>
                </a:moveTo>
                <a:lnTo>
                  <a:pt x="0" y="0"/>
                </a:lnTo>
                <a:lnTo>
                  <a:pt x="204319" y="542286"/>
                </a:lnTo>
                <a:lnTo>
                  <a:pt x="4100674" y="542286"/>
                </a:lnTo>
                <a:lnTo>
                  <a:pt x="3443017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4810619" y="63"/>
            <a:ext cx="5940657" cy="542290"/>
          </a:xfrm>
          <a:custGeom>
            <a:avLst/>
            <a:gdLst/>
            <a:ahLst/>
            <a:cxnLst/>
            <a:rect l="l" t="t" r="r" b="b"/>
            <a:pathLst>
              <a:path w="4454525" h="542290" extrusionOk="0">
                <a:moveTo>
                  <a:pt x="4036534" y="0"/>
                </a:moveTo>
                <a:lnTo>
                  <a:pt x="309574" y="0"/>
                </a:lnTo>
                <a:lnTo>
                  <a:pt x="0" y="542286"/>
                </a:lnTo>
                <a:lnTo>
                  <a:pt x="4454453" y="542286"/>
                </a:lnTo>
                <a:lnTo>
                  <a:pt x="4036534" y="0"/>
                </a:lnTo>
                <a:close/>
              </a:path>
            </a:pathLst>
          </a:custGeom>
          <a:solidFill>
            <a:srgbClr val="8B5171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7723" y="64"/>
            <a:ext cx="9203652" cy="5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9953501" y="63"/>
            <a:ext cx="1979090" cy="542290"/>
          </a:xfrm>
          <a:custGeom>
            <a:avLst/>
            <a:gdLst/>
            <a:ahLst/>
            <a:cxnLst/>
            <a:rect l="l" t="t" r="r" b="b"/>
            <a:pathLst>
              <a:path w="1483994" h="542290" extrusionOk="0">
                <a:moveTo>
                  <a:pt x="827035" y="0"/>
                </a:moveTo>
                <a:lnTo>
                  <a:pt x="34207" y="0"/>
                </a:lnTo>
                <a:lnTo>
                  <a:pt x="0" y="542286"/>
                </a:lnTo>
                <a:lnTo>
                  <a:pt x="1483812" y="542286"/>
                </a:lnTo>
                <a:lnTo>
                  <a:pt x="827035" y="0"/>
                </a:lnTo>
                <a:close/>
              </a:path>
            </a:pathLst>
          </a:custGeom>
          <a:solidFill>
            <a:srgbClr val="E4E4E4">
              <a:alpha val="4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>
            <a:off x="15874937" y="64"/>
            <a:ext cx="6059216" cy="542290"/>
          </a:xfrm>
          <a:custGeom>
            <a:avLst/>
            <a:gdLst/>
            <a:ahLst/>
            <a:cxnLst/>
            <a:rect l="l" t="t" r="r" b="b"/>
            <a:pathLst>
              <a:path w="4543425" h="542290" extrusionOk="0">
                <a:moveTo>
                  <a:pt x="3886648" y="0"/>
                </a:moveTo>
                <a:lnTo>
                  <a:pt x="0" y="0"/>
                </a:lnTo>
                <a:lnTo>
                  <a:pt x="66010" y="542286"/>
                </a:lnTo>
                <a:lnTo>
                  <a:pt x="4543018" y="542286"/>
                </a:lnTo>
                <a:lnTo>
                  <a:pt x="3886648" y="0"/>
                </a:lnTo>
                <a:close/>
              </a:path>
            </a:pathLst>
          </a:custGeom>
          <a:solidFill>
            <a:srgbClr val="6A1C4B">
              <a:alpha val="2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6043" y="64"/>
            <a:ext cx="7281077" cy="5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/>
          <p:nvPr/>
        </p:nvSpPr>
        <p:spPr>
          <a:xfrm>
            <a:off x="5498182" y="64"/>
            <a:ext cx="6805291" cy="542290"/>
          </a:xfrm>
          <a:custGeom>
            <a:avLst/>
            <a:gdLst/>
            <a:ahLst/>
            <a:cxnLst/>
            <a:rect l="l" t="t" r="r" b="b"/>
            <a:pathLst>
              <a:path w="5102859" h="542290" extrusionOk="0">
                <a:moveTo>
                  <a:pt x="5102266" y="0"/>
                </a:moveTo>
                <a:lnTo>
                  <a:pt x="745523" y="0"/>
                </a:lnTo>
                <a:lnTo>
                  <a:pt x="0" y="542286"/>
                </a:lnTo>
                <a:lnTo>
                  <a:pt x="4916910" y="542286"/>
                </a:lnTo>
                <a:lnTo>
                  <a:pt x="5102266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5497241" y="64"/>
            <a:ext cx="2875058" cy="542290"/>
          </a:xfrm>
          <a:custGeom>
            <a:avLst/>
            <a:gdLst/>
            <a:ahLst/>
            <a:cxnLst/>
            <a:rect l="l" t="t" r="r" b="b"/>
            <a:pathLst>
              <a:path w="2155825" h="542290" extrusionOk="0">
                <a:moveTo>
                  <a:pt x="2155214" y="0"/>
                </a:moveTo>
                <a:lnTo>
                  <a:pt x="745379" y="0"/>
                </a:lnTo>
                <a:lnTo>
                  <a:pt x="0" y="542286"/>
                </a:lnTo>
                <a:lnTo>
                  <a:pt x="2087147" y="542286"/>
                </a:lnTo>
                <a:lnTo>
                  <a:pt x="2155214" y="0"/>
                </a:lnTo>
                <a:close/>
              </a:path>
            </a:pathLst>
          </a:custGeom>
          <a:solidFill>
            <a:srgbClr val="742B55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17152431" y="63"/>
            <a:ext cx="2322064" cy="542290"/>
          </a:xfrm>
          <a:custGeom>
            <a:avLst/>
            <a:gdLst/>
            <a:ahLst/>
            <a:cxnLst/>
            <a:rect l="l" t="t" r="r" b="b"/>
            <a:pathLst>
              <a:path w="1741169" h="542290" extrusionOk="0">
                <a:moveTo>
                  <a:pt x="1740575" y="0"/>
                </a:moveTo>
                <a:lnTo>
                  <a:pt x="88168" y="0"/>
                </a:lnTo>
                <a:lnTo>
                  <a:pt x="0" y="542286"/>
                </a:lnTo>
                <a:lnTo>
                  <a:pt x="883356" y="542286"/>
                </a:lnTo>
                <a:lnTo>
                  <a:pt x="1740575" y="0"/>
                </a:lnTo>
                <a:close/>
              </a:path>
            </a:pathLst>
          </a:custGeom>
          <a:solidFill>
            <a:srgbClr val="6A1C4B">
              <a:alpha val="2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>
            <a:off x="7156014" y="63"/>
            <a:ext cx="2598983" cy="542290"/>
          </a:xfrm>
          <a:custGeom>
            <a:avLst/>
            <a:gdLst/>
            <a:ahLst/>
            <a:cxnLst/>
            <a:rect l="l" t="t" r="r" b="b"/>
            <a:pathLst>
              <a:path w="1948815" h="542290" extrusionOk="0">
                <a:moveTo>
                  <a:pt x="540166" y="0"/>
                </a:moveTo>
                <a:lnTo>
                  <a:pt x="0" y="0"/>
                </a:lnTo>
                <a:lnTo>
                  <a:pt x="190441" y="542286"/>
                </a:lnTo>
                <a:lnTo>
                  <a:pt x="1948229" y="542286"/>
                </a:lnTo>
                <a:lnTo>
                  <a:pt x="540166" y="0"/>
                </a:lnTo>
                <a:close/>
              </a:path>
            </a:pathLst>
          </a:custGeom>
          <a:solidFill>
            <a:srgbClr val="6A1C4B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3"/>
          <p:cNvSpPr/>
          <p:nvPr/>
        </p:nvSpPr>
        <p:spPr>
          <a:xfrm>
            <a:off x="10897784" y="63"/>
            <a:ext cx="3737998" cy="542290"/>
          </a:xfrm>
          <a:custGeom>
            <a:avLst/>
            <a:gdLst/>
            <a:ahLst/>
            <a:cxnLst/>
            <a:rect l="l" t="t" r="r" b="b"/>
            <a:pathLst>
              <a:path w="2802890" h="542290" extrusionOk="0">
                <a:moveTo>
                  <a:pt x="2479557" y="0"/>
                </a:moveTo>
                <a:lnTo>
                  <a:pt x="114290" y="0"/>
                </a:lnTo>
                <a:lnTo>
                  <a:pt x="0" y="542286"/>
                </a:lnTo>
                <a:lnTo>
                  <a:pt x="2802793" y="542286"/>
                </a:lnTo>
                <a:lnTo>
                  <a:pt x="2479557" y="0"/>
                </a:lnTo>
                <a:close/>
              </a:path>
            </a:pathLst>
          </a:custGeom>
          <a:solidFill>
            <a:srgbClr val="6A1C4B">
              <a:alpha val="2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3"/>
          <p:cNvSpPr/>
          <p:nvPr/>
        </p:nvSpPr>
        <p:spPr>
          <a:xfrm>
            <a:off x="0" y="1"/>
            <a:ext cx="4517948" cy="542925"/>
          </a:xfrm>
          <a:custGeom>
            <a:avLst/>
            <a:gdLst/>
            <a:ahLst/>
            <a:cxnLst/>
            <a:rect l="l" t="t" r="r" b="b"/>
            <a:pathLst>
              <a:path w="3387725" h="542925" extrusionOk="0">
                <a:moveTo>
                  <a:pt x="3387434" y="0"/>
                </a:moveTo>
                <a:lnTo>
                  <a:pt x="0" y="0"/>
                </a:lnTo>
                <a:lnTo>
                  <a:pt x="0" y="542394"/>
                </a:lnTo>
                <a:lnTo>
                  <a:pt x="2638885" y="542394"/>
                </a:lnTo>
                <a:lnTo>
                  <a:pt x="3387434" y="0"/>
                </a:lnTo>
                <a:close/>
              </a:path>
            </a:pathLst>
          </a:custGeom>
          <a:solidFill>
            <a:srgbClr val="98D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/>
          <p:nvPr/>
        </p:nvSpPr>
        <p:spPr>
          <a:xfrm>
            <a:off x="0" y="-1"/>
            <a:ext cx="4515407" cy="542925"/>
          </a:xfrm>
          <a:custGeom>
            <a:avLst/>
            <a:gdLst/>
            <a:ahLst/>
            <a:cxnLst/>
            <a:rect l="l" t="t" r="r" b="b"/>
            <a:pathLst>
              <a:path w="3385820" h="542925" extrusionOk="0">
                <a:moveTo>
                  <a:pt x="3385600" y="0"/>
                </a:moveTo>
                <a:lnTo>
                  <a:pt x="0" y="0"/>
                </a:lnTo>
                <a:lnTo>
                  <a:pt x="0" y="542394"/>
                </a:lnTo>
                <a:lnTo>
                  <a:pt x="2636946" y="542394"/>
                </a:lnTo>
                <a:lnTo>
                  <a:pt x="3385600" y="0"/>
                </a:lnTo>
                <a:close/>
              </a:path>
            </a:pathLst>
          </a:custGeom>
          <a:solidFill>
            <a:srgbClr val="1C9C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3508161" y="2"/>
            <a:ext cx="2072243" cy="542925"/>
          </a:xfrm>
          <a:custGeom>
            <a:avLst/>
            <a:gdLst/>
            <a:ahLst/>
            <a:cxnLst/>
            <a:rect l="l" t="t" r="r" b="b"/>
            <a:pathLst>
              <a:path w="1553845" h="542925" extrusionOk="0">
                <a:moveTo>
                  <a:pt x="1553624" y="0"/>
                </a:moveTo>
                <a:lnTo>
                  <a:pt x="748211" y="0"/>
                </a:lnTo>
                <a:lnTo>
                  <a:pt x="0" y="542394"/>
                </a:lnTo>
                <a:lnTo>
                  <a:pt x="802323" y="542394"/>
                </a:lnTo>
                <a:lnTo>
                  <a:pt x="1553624" y="0"/>
                </a:lnTo>
                <a:close/>
              </a:path>
            </a:pathLst>
          </a:custGeom>
          <a:solidFill>
            <a:srgbClr val="017BB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4518852" cy="54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0"/>
            <a:ext cx="3175608" cy="54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22144123" y="37"/>
            <a:ext cx="4667840" cy="542925"/>
          </a:xfrm>
          <a:custGeom>
            <a:avLst/>
            <a:gdLst/>
            <a:ahLst/>
            <a:cxnLst/>
            <a:rect l="l" t="t" r="r" b="b"/>
            <a:pathLst>
              <a:path w="3500119" h="542925" extrusionOk="0">
                <a:moveTo>
                  <a:pt x="3474005" y="0"/>
                </a:moveTo>
                <a:lnTo>
                  <a:pt x="0" y="0"/>
                </a:lnTo>
                <a:lnTo>
                  <a:pt x="672247" y="542313"/>
                </a:lnTo>
                <a:lnTo>
                  <a:pt x="3499612" y="542313"/>
                </a:lnTo>
                <a:lnTo>
                  <a:pt x="3499612" y="44627"/>
                </a:lnTo>
                <a:lnTo>
                  <a:pt x="3474005" y="0"/>
                </a:lnTo>
                <a:close/>
              </a:path>
            </a:pathLst>
          </a:custGeom>
          <a:solidFill>
            <a:srgbClr val="EB81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22143318" y="36"/>
            <a:ext cx="4668686" cy="542925"/>
          </a:xfrm>
          <a:custGeom>
            <a:avLst/>
            <a:gdLst/>
            <a:ahLst/>
            <a:cxnLst/>
            <a:rect l="l" t="t" r="r" b="b"/>
            <a:pathLst>
              <a:path w="3500755" h="542925" extrusionOk="0">
                <a:moveTo>
                  <a:pt x="3474076" y="0"/>
                </a:moveTo>
                <a:lnTo>
                  <a:pt x="0" y="0"/>
                </a:lnTo>
                <a:lnTo>
                  <a:pt x="672202" y="542313"/>
                </a:lnTo>
                <a:lnTo>
                  <a:pt x="3500215" y="542313"/>
                </a:lnTo>
                <a:lnTo>
                  <a:pt x="3500215" y="45566"/>
                </a:lnTo>
                <a:lnTo>
                  <a:pt x="3474076" y="0"/>
                </a:lnTo>
                <a:close/>
              </a:path>
            </a:pathLst>
          </a:custGeom>
          <a:solidFill>
            <a:srgbClr val="DF1F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21958998" y="38"/>
            <a:ext cx="1081428" cy="542925"/>
          </a:xfrm>
          <a:custGeom>
            <a:avLst/>
            <a:gdLst/>
            <a:ahLst/>
            <a:cxnLst/>
            <a:rect l="l" t="t" r="r" b="b"/>
            <a:pathLst>
              <a:path w="810894" h="542925" extrusionOk="0">
                <a:moveTo>
                  <a:pt x="138310" y="0"/>
                </a:moveTo>
                <a:lnTo>
                  <a:pt x="0" y="0"/>
                </a:lnTo>
                <a:lnTo>
                  <a:pt x="671399" y="542313"/>
                </a:lnTo>
                <a:lnTo>
                  <a:pt x="810513" y="542313"/>
                </a:lnTo>
                <a:lnTo>
                  <a:pt x="138310" y="0"/>
                </a:lnTo>
                <a:close/>
              </a:path>
            </a:pathLst>
          </a:custGeom>
          <a:solidFill>
            <a:srgbClr val="B1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22729542" y="38"/>
            <a:ext cx="4081820" cy="542925"/>
          </a:xfrm>
          <a:custGeom>
            <a:avLst/>
            <a:gdLst/>
            <a:ahLst/>
            <a:cxnLst/>
            <a:rect l="l" t="t" r="r" b="b"/>
            <a:pathLst>
              <a:path w="3060700" h="542925" extrusionOk="0">
                <a:moveTo>
                  <a:pt x="3046396" y="0"/>
                </a:moveTo>
                <a:lnTo>
                  <a:pt x="0" y="0"/>
                </a:lnTo>
                <a:lnTo>
                  <a:pt x="1480303" y="542313"/>
                </a:lnTo>
                <a:lnTo>
                  <a:pt x="3060642" y="542313"/>
                </a:lnTo>
                <a:lnTo>
                  <a:pt x="3060642" y="24748"/>
                </a:lnTo>
                <a:lnTo>
                  <a:pt x="3046396" y="0"/>
                </a:lnTo>
                <a:close/>
              </a:path>
            </a:pathLst>
          </a:custGeom>
          <a:solidFill>
            <a:srgbClr val="C96150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22434147" y="38"/>
            <a:ext cx="4377370" cy="542925"/>
          </a:xfrm>
          <a:custGeom>
            <a:avLst/>
            <a:gdLst/>
            <a:ahLst/>
            <a:cxnLst/>
            <a:rect l="l" t="t" r="r" b="b"/>
            <a:pathLst>
              <a:path w="3282315" h="542925" extrusionOk="0">
                <a:moveTo>
                  <a:pt x="3254223" y="0"/>
                </a:moveTo>
                <a:lnTo>
                  <a:pt x="611605" y="0"/>
                </a:lnTo>
                <a:lnTo>
                  <a:pt x="0" y="174653"/>
                </a:lnTo>
                <a:lnTo>
                  <a:pt x="455628" y="542313"/>
                </a:lnTo>
                <a:lnTo>
                  <a:pt x="3282142" y="542313"/>
                </a:lnTo>
                <a:lnTo>
                  <a:pt x="3282142" y="48771"/>
                </a:lnTo>
                <a:lnTo>
                  <a:pt x="3254223" y="0"/>
                </a:lnTo>
                <a:close/>
              </a:path>
            </a:pathLst>
          </a:custGeom>
          <a:solidFill>
            <a:srgbClr val="6A1C4B">
              <a:alpha val="4274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22155682" y="37"/>
            <a:ext cx="4655983" cy="542925"/>
          </a:xfrm>
          <a:custGeom>
            <a:avLst/>
            <a:gdLst/>
            <a:ahLst/>
            <a:cxnLst/>
            <a:rect l="l" t="t" r="r" b="b"/>
            <a:pathLst>
              <a:path w="3491230" h="542925" extrusionOk="0">
                <a:moveTo>
                  <a:pt x="3462783" y="0"/>
                </a:moveTo>
                <a:lnTo>
                  <a:pt x="0" y="0"/>
                </a:lnTo>
                <a:lnTo>
                  <a:pt x="670768" y="542313"/>
                </a:lnTo>
                <a:lnTo>
                  <a:pt x="3490945" y="542313"/>
                </a:lnTo>
                <a:lnTo>
                  <a:pt x="3490945" y="49294"/>
                </a:lnTo>
                <a:lnTo>
                  <a:pt x="3462783" y="0"/>
                </a:lnTo>
                <a:close/>
              </a:path>
            </a:pathLst>
          </a:custGeom>
          <a:solidFill>
            <a:srgbClr val="DF1F2B">
              <a:alpha val="2784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41671" y="37"/>
            <a:ext cx="4669615" cy="54231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22142720" y="38"/>
            <a:ext cx="4668686" cy="542925"/>
          </a:xfrm>
          <a:custGeom>
            <a:avLst/>
            <a:gdLst/>
            <a:ahLst/>
            <a:cxnLst/>
            <a:rect l="l" t="t" r="r" b="b"/>
            <a:pathLst>
              <a:path w="3500755" h="542925" extrusionOk="0">
                <a:moveTo>
                  <a:pt x="3473242" y="0"/>
                </a:moveTo>
                <a:lnTo>
                  <a:pt x="0" y="0"/>
                </a:lnTo>
                <a:lnTo>
                  <a:pt x="672145" y="542313"/>
                </a:lnTo>
                <a:lnTo>
                  <a:pt x="3276183" y="542313"/>
                </a:lnTo>
                <a:lnTo>
                  <a:pt x="3500664" y="135835"/>
                </a:lnTo>
                <a:lnTo>
                  <a:pt x="3500664" y="48064"/>
                </a:lnTo>
                <a:lnTo>
                  <a:pt x="3473242" y="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0193" y="37"/>
            <a:ext cx="2555163" cy="5423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883006" y="12555861"/>
            <a:ext cx="586867" cy="397510"/>
          </a:xfrm>
          <a:custGeom>
            <a:avLst/>
            <a:gdLst/>
            <a:ahLst/>
            <a:cxnLst/>
            <a:rect l="l" t="t" r="r" b="b"/>
            <a:pathLst>
              <a:path w="440055" h="397509" extrusionOk="0">
                <a:moveTo>
                  <a:pt x="10666" y="208227"/>
                </a:moveTo>
                <a:lnTo>
                  <a:pt x="62825" y="208227"/>
                </a:lnTo>
                <a:lnTo>
                  <a:pt x="62825" y="387049"/>
                </a:lnTo>
                <a:lnTo>
                  <a:pt x="62825" y="392635"/>
                </a:lnTo>
                <a:lnTo>
                  <a:pt x="67399" y="397200"/>
                </a:lnTo>
                <a:lnTo>
                  <a:pt x="73492" y="397200"/>
                </a:lnTo>
                <a:lnTo>
                  <a:pt x="156575" y="397200"/>
                </a:lnTo>
                <a:lnTo>
                  <a:pt x="162622" y="397200"/>
                </a:lnTo>
                <a:lnTo>
                  <a:pt x="167187" y="392635"/>
                </a:lnTo>
                <a:lnTo>
                  <a:pt x="167187" y="387049"/>
                </a:lnTo>
                <a:lnTo>
                  <a:pt x="167187" y="272065"/>
                </a:lnTo>
                <a:lnTo>
                  <a:pt x="266984" y="272065"/>
                </a:lnTo>
                <a:lnTo>
                  <a:pt x="266984" y="387049"/>
                </a:lnTo>
                <a:lnTo>
                  <a:pt x="266984" y="392635"/>
                </a:lnTo>
                <a:lnTo>
                  <a:pt x="271549" y="397200"/>
                </a:lnTo>
                <a:lnTo>
                  <a:pt x="277651" y="397200"/>
                </a:lnTo>
                <a:lnTo>
                  <a:pt x="365308" y="397200"/>
                </a:lnTo>
                <a:lnTo>
                  <a:pt x="371356" y="397200"/>
                </a:lnTo>
                <a:lnTo>
                  <a:pt x="375921" y="392635"/>
                </a:lnTo>
                <a:lnTo>
                  <a:pt x="375921" y="387049"/>
                </a:lnTo>
                <a:lnTo>
                  <a:pt x="375921" y="208227"/>
                </a:lnTo>
                <a:lnTo>
                  <a:pt x="428125" y="208227"/>
                </a:lnTo>
                <a:lnTo>
                  <a:pt x="431171" y="208227"/>
                </a:lnTo>
                <a:lnTo>
                  <a:pt x="433666" y="207215"/>
                </a:lnTo>
                <a:lnTo>
                  <a:pt x="435700" y="204674"/>
                </a:lnTo>
                <a:lnTo>
                  <a:pt x="439759" y="200607"/>
                </a:lnTo>
                <a:lnTo>
                  <a:pt x="439252" y="194053"/>
                </a:lnTo>
                <a:lnTo>
                  <a:pt x="435185" y="189994"/>
                </a:lnTo>
                <a:lnTo>
                  <a:pt x="224941" y="3552"/>
                </a:lnTo>
                <a:lnTo>
                  <a:pt x="221425" y="0"/>
                </a:lnTo>
                <a:lnTo>
                  <a:pt x="215341" y="0"/>
                </a:lnTo>
                <a:lnTo>
                  <a:pt x="211273" y="3552"/>
                </a:lnTo>
                <a:lnTo>
                  <a:pt x="4067" y="189994"/>
                </a:lnTo>
                <a:lnTo>
                  <a:pt x="1527" y="191513"/>
                </a:lnTo>
                <a:lnTo>
                  <a:pt x="0" y="194559"/>
                </a:lnTo>
                <a:lnTo>
                  <a:pt x="0" y="198075"/>
                </a:lnTo>
                <a:lnTo>
                  <a:pt x="0" y="203662"/>
                </a:lnTo>
                <a:lnTo>
                  <a:pt x="5080" y="208227"/>
                </a:lnTo>
                <a:lnTo>
                  <a:pt x="10666" y="208227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3"/>
          <p:cNvSpPr/>
          <p:nvPr/>
        </p:nvSpPr>
        <p:spPr>
          <a:xfrm>
            <a:off x="2005004" y="12557201"/>
            <a:ext cx="424272" cy="398145"/>
          </a:xfrm>
          <a:custGeom>
            <a:avLst/>
            <a:gdLst/>
            <a:ahLst/>
            <a:cxnLst/>
            <a:rect l="l" t="t" r="r" b="b"/>
            <a:pathLst>
              <a:path w="318135" h="398145" extrusionOk="0">
                <a:moveTo>
                  <a:pt x="92544" y="318389"/>
                </a:moveTo>
                <a:lnTo>
                  <a:pt x="90817" y="309829"/>
                </a:lnTo>
                <a:lnTo>
                  <a:pt x="90436" y="309257"/>
                </a:lnTo>
                <a:lnTo>
                  <a:pt x="86106" y="302844"/>
                </a:lnTo>
                <a:lnTo>
                  <a:pt x="79692" y="298526"/>
                </a:lnTo>
                <a:lnTo>
                  <a:pt x="79692" y="313359"/>
                </a:lnTo>
                <a:lnTo>
                  <a:pt x="79692" y="323418"/>
                </a:lnTo>
                <a:lnTo>
                  <a:pt x="75603" y="327507"/>
                </a:lnTo>
                <a:lnTo>
                  <a:pt x="65532" y="327507"/>
                </a:lnTo>
                <a:lnTo>
                  <a:pt x="61442" y="323418"/>
                </a:lnTo>
                <a:lnTo>
                  <a:pt x="61442" y="313359"/>
                </a:lnTo>
                <a:lnTo>
                  <a:pt x="65532" y="309257"/>
                </a:lnTo>
                <a:lnTo>
                  <a:pt x="75603" y="309257"/>
                </a:lnTo>
                <a:lnTo>
                  <a:pt x="79692" y="313359"/>
                </a:lnTo>
                <a:lnTo>
                  <a:pt x="79692" y="298526"/>
                </a:lnTo>
                <a:lnTo>
                  <a:pt x="79121" y="298132"/>
                </a:lnTo>
                <a:lnTo>
                  <a:pt x="70561" y="296392"/>
                </a:lnTo>
                <a:lnTo>
                  <a:pt x="62014" y="298132"/>
                </a:lnTo>
                <a:lnTo>
                  <a:pt x="55016" y="302844"/>
                </a:lnTo>
                <a:lnTo>
                  <a:pt x="50304" y="309829"/>
                </a:lnTo>
                <a:lnTo>
                  <a:pt x="48577" y="318389"/>
                </a:lnTo>
                <a:lnTo>
                  <a:pt x="50304" y="326936"/>
                </a:lnTo>
                <a:lnTo>
                  <a:pt x="55016" y="333933"/>
                </a:lnTo>
                <a:lnTo>
                  <a:pt x="62014" y="338645"/>
                </a:lnTo>
                <a:lnTo>
                  <a:pt x="70561" y="340372"/>
                </a:lnTo>
                <a:lnTo>
                  <a:pt x="79121" y="338645"/>
                </a:lnTo>
                <a:lnTo>
                  <a:pt x="86106" y="333933"/>
                </a:lnTo>
                <a:lnTo>
                  <a:pt x="90436" y="327507"/>
                </a:lnTo>
                <a:lnTo>
                  <a:pt x="90817" y="326936"/>
                </a:lnTo>
                <a:lnTo>
                  <a:pt x="92544" y="318389"/>
                </a:lnTo>
                <a:close/>
              </a:path>
              <a:path w="318135" h="398145" extrusionOk="0">
                <a:moveTo>
                  <a:pt x="92544" y="238569"/>
                </a:moveTo>
                <a:lnTo>
                  <a:pt x="90817" y="230009"/>
                </a:lnTo>
                <a:lnTo>
                  <a:pt x="90436" y="229450"/>
                </a:lnTo>
                <a:lnTo>
                  <a:pt x="86106" y="223024"/>
                </a:lnTo>
                <a:lnTo>
                  <a:pt x="79692" y="218706"/>
                </a:lnTo>
                <a:lnTo>
                  <a:pt x="79692" y="233540"/>
                </a:lnTo>
                <a:lnTo>
                  <a:pt x="79692" y="243611"/>
                </a:lnTo>
                <a:lnTo>
                  <a:pt x="75603" y="247700"/>
                </a:lnTo>
                <a:lnTo>
                  <a:pt x="65532" y="247700"/>
                </a:lnTo>
                <a:lnTo>
                  <a:pt x="61442" y="243611"/>
                </a:lnTo>
                <a:lnTo>
                  <a:pt x="61442" y="233540"/>
                </a:lnTo>
                <a:lnTo>
                  <a:pt x="65532" y="229450"/>
                </a:lnTo>
                <a:lnTo>
                  <a:pt x="75603" y="229450"/>
                </a:lnTo>
                <a:lnTo>
                  <a:pt x="79692" y="233540"/>
                </a:lnTo>
                <a:lnTo>
                  <a:pt x="79692" y="218706"/>
                </a:lnTo>
                <a:lnTo>
                  <a:pt x="79121" y="218313"/>
                </a:lnTo>
                <a:lnTo>
                  <a:pt x="70561" y="216585"/>
                </a:lnTo>
                <a:lnTo>
                  <a:pt x="62014" y="218313"/>
                </a:lnTo>
                <a:lnTo>
                  <a:pt x="55016" y="223024"/>
                </a:lnTo>
                <a:lnTo>
                  <a:pt x="50304" y="230009"/>
                </a:lnTo>
                <a:lnTo>
                  <a:pt x="48577" y="238569"/>
                </a:lnTo>
                <a:lnTo>
                  <a:pt x="50304" y="247129"/>
                </a:lnTo>
                <a:lnTo>
                  <a:pt x="55016" y="254114"/>
                </a:lnTo>
                <a:lnTo>
                  <a:pt x="62014" y="258826"/>
                </a:lnTo>
                <a:lnTo>
                  <a:pt x="70561" y="260553"/>
                </a:lnTo>
                <a:lnTo>
                  <a:pt x="79121" y="258826"/>
                </a:lnTo>
                <a:lnTo>
                  <a:pt x="86106" y="254114"/>
                </a:lnTo>
                <a:lnTo>
                  <a:pt x="90436" y="247700"/>
                </a:lnTo>
                <a:lnTo>
                  <a:pt x="90817" y="247129"/>
                </a:lnTo>
                <a:lnTo>
                  <a:pt x="92544" y="238569"/>
                </a:lnTo>
                <a:close/>
              </a:path>
              <a:path w="318135" h="398145" extrusionOk="0">
                <a:moveTo>
                  <a:pt x="92544" y="158762"/>
                </a:moveTo>
                <a:lnTo>
                  <a:pt x="90817" y="150202"/>
                </a:lnTo>
                <a:lnTo>
                  <a:pt x="90436" y="149644"/>
                </a:lnTo>
                <a:lnTo>
                  <a:pt x="86106" y="143217"/>
                </a:lnTo>
                <a:lnTo>
                  <a:pt x="79692" y="138899"/>
                </a:lnTo>
                <a:lnTo>
                  <a:pt x="79692" y="153733"/>
                </a:lnTo>
                <a:lnTo>
                  <a:pt x="79692" y="163791"/>
                </a:lnTo>
                <a:lnTo>
                  <a:pt x="75603" y="167894"/>
                </a:lnTo>
                <a:lnTo>
                  <a:pt x="65532" y="167894"/>
                </a:lnTo>
                <a:lnTo>
                  <a:pt x="61442" y="163791"/>
                </a:lnTo>
                <a:lnTo>
                  <a:pt x="61442" y="153733"/>
                </a:lnTo>
                <a:lnTo>
                  <a:pt x="65532" y="149644"/>
                </a:lnTo>
                <a:lnTo>
                  <a:pt x="75603" y="149644"/>
                </a:lnTo>
                <a:lnTo>
                  <a:pt x="79692" y="153733"/>
                </a:lnTo>
                <a:lnTo>
                  <a:pt x="79692" y="138899"/>
                </a:lnTo>
                <a:lnTo>
                  <a:pt x="79121" y="138506"/>
                </a:lnTo>
                <a:lnTo>
                  <a:pt x="70561" y="136779"/>
                </a:lnTo>
                <a:lnTo>
                  <a:pt x="62014" y="138506"/>
                </a:lnTo>
                <a:lnTo>
                  <a:pt x="55016" y="143217"/>
                </a:lnTo>
                <a:lnTo>
                  <a:pt x="50304" y="150202"/>
                </a:lnTo>
                <a:lnTo>
                  <a:pt x="48577" y="158762"/>
                </a:lnTo>
                <a:lnTo>
                  <a:pt x="50304" y="167322"/>
                </a:lnTo>
                <a:lnTo>
                  <a:pt x="55016" y="174307"/>
                </a:lnTo>
                <a:lnTo>
                  <a:pt x="62014" y="179019"/>
                </a:lnTo>
                <a:lnTo>
                  <a:pt x="70561" y="180746"/>
                </a:lnTo>
                <a:lnTo>
                  <a:pt x="79121" y="179019"/>
                </a:lnTo>
                <a:lnTo>
                  <a:pt x="86106" y="174307"/>
                </a:lnTo>
                <a:lnTo>
                  <a:pt x="90436" y="167894"/>
                </a:lnTo>
                <a:lnTo>
                  <a:pt x="90817" y="167322"/>
                </a:lnTo>
                <a:lnTo>
                  <a:pt x="92544" y="158762"/>
                </a:lnTo>
                <a:close/>
              </a:path>
              <a:path w="318135" h="398145" extrusionOk="0">
                <a:moveTo>
                  <a:pt x="92544" y="78638"/>
                </a:moveTo>
                <a:lnTo>
                  <a:pt x="90817" y="70091"/>
                </a:lnTo>
                <a:lnTo>
                  <a:pt x="90436" y="69519"/>
                </a:lnTo>
                <a:lnTo>
                  <a:pt x="86106" y="63093"/>
                </a:lnTo>
                <a:lnTo>
                  <a:pt x="79692" y="58775"/>
                </a:lnTo>
                <a:lnTo>
                  <a:pt x="79692" y="73621"/>
                </a:lnTo>
                <a:lnTo>
                  <a:pt x="79692" y="83680"/>
                </a:lnTo>
                <a:lnTo>
                  <a:pt x="75603" y="87769"/>
                </a:lnTo>
                <a:lnTo>
                  <a:pt x="65532" y="87769"/>
                </a:lnTo>
                <a:lnTo>
                  <a:pt x="61442" y="83680"/>
                </a:lnTo>
                <a:lnTo>
                  <a:pt x="61442" y="73621"/>
                </a:lnTo>
                <a:lnTo>
                  <a:pt x="65532" y="69519"/>
                </a:lnTo>
                <a:lnTo>
                  <a:pt x="75603" y="69519"/>
                </a:lnTo>
                <a:lnTo>
                  <a:pt x="79692" y="73621"/>
                </a:lnTo>
                <a:lnTo>
                  <a:pt x="79692" y="58775"/>
                </a:lnTo>
                <a:lnTo>
                  <a:pt x="79121" y="58381"/>
                </a:lnTo>
                <a:lnTo>
                  <a:pt x="70561" y="56654"/>
                </a:lnTo>
                <a:lnTo>
                  <a:pt x="62014" y="58381"/>
                </a:lnTo>
                <a:lnTo>
                  <a:pt x="55016" y="63093"/>
                </a:lnTo>
                <a:lnTo>
                  <a:pt x="50304" y="70091"/>
                </a:lnTo>
                <a:lnTo>
                  <a:pt x="48577" y="78638"/>
                </a:lnTo>
                <a:lnTo>
                  <a:pt x="50304" y="87198"/>
                </a:lnTo>
                <a:lnTo>
                  <a:pt x="55016" y="94183"/>
                </a:lnTo>
                <a:lnTo>
                  <a:pt x="62014" y="98894"/>
                </a:lnTo>
                <a:lnTo>
                  <a:pt x="70561" y="100622"/>
                </a:lnTo>
                <a:lnTo>
                  <a:pt x="79121" y="98894"/>
                </a:lnTo>
                <a:lnTo>
                  <a:pt x="86106" y="94183"/>
                </a:lnTo>
                <a:lnTo>
                  <a:pt x="90436" y="87769"/>
                </a:lnTo>
                <a:lnTo>
                  <a:pt x="90817" y="87198"/>
                </a:lnTo>
                <a:lnTo>
                  <a:pt x="92544" y="78638"/>
                </a:lnTo>
                <a:close/>
              </a:path>
              <a:path w="318135" h="398145" extrusionOk="0">
                <a:moveTo>
                  <a:pt x="317995" y="4140"/>
                </a:moveTo>
                <a:lnTo>
                  <a:pt x="313855" y="0"/>
                </a:lnTo>
                <a:lnTo>
                  <a:pt x="305142" y="0"/>
                </a:lnTo>
                <a:lnTo>
                  <a:pt x="305142" y="12852"/>
                </a:lnTo>
                <a:lnTo>
                  <a:pt x="305142" y="384670"/>
                </a:lnTo>
                <a:lnTo>
                  <a:pt x="12865" y="384670"/>
                </a:lnTo>
                <a:lnTo>
                  <a:pt x="12865" y="12852"/>
                </a:lnTo>
                <a:lnTo>
                  <a:pt x="305142" y="12852"/>
                </a:lnTo>
                <a:lnTo>
                  <a:pt x="305142" y="0"/>
                </a:lnTo>
                <a:lnTo>
                  <a:pt x="4127" y="0"/>
                </a:lnTo>
                <a:lnTo>
                  <a:pt x="0" y="4140"/>
                </a:lnTo>
                <a:lnTo>
                  <a:pt x="0" y="393407"/>
                </a:lnTo>
                <a:lnTo>
                  <a:pt x="4127" y="397535"/>
                </a:lnTo>
                <a:lnTo>
                  <a:pt x="313855" y="397535"/>
                </a:lnTo>
                <a:lnTo>
                  <a:pt x="317995" y="393407"/>
                </a:lnTo>
                <a:lnTo>
                  <a:pt x="317995" y="384670"/>
                </a:lnTo>
                <a:lnTo>
                  <a:pt x="317995" y="12852"/>
                </a:lnTo>
                <a:lnTo>
                  <a:pt x="317995" y="4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3"/>
          <p:cNvSpPr/>
          <p:nvPr/>
        </p:nvSpPr>
        <p:spPr>
          <a:xfrm>
            <a:off x="2169618" y="12635838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3"/>
          <p:cNvSpPr/>
          <p:nvPr/>
        </p:nvSpPr>
        <p:spPr>
          <a:xfrm>
            <a:off x="2169618" y="12715956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3"/>
          <p:cNvSpPr/>
          <p:nvPr/>
        </p:nvSpPr>
        <p:spPr>
          <a:xfrm>
            <a:off x="2169618" y="12796074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69618" y="12876193"/>
            <a:ext cx="188001" cy="0"/>
          </a:xfrm>
          <a:custGeom>
            <a:avLst/>
            <a:gdLst/>
            <a:ahLst/>
            <a:cxnLst/>
            <a:rect l="l" t="t" r="r" b="b"/>
            <a:pathLst>
              <a:path w="140969" h="120000" extrusionOk="0">
                <a:moveTo>
                  <a:pt x="0" y="0"/>
                </a:moveTo>
                <a:lnTo>
                  <a:pt x="140593" y="0"/>
                </a:lnTo>
              </a:path>
            </a:pathLst>
          </a:custGeom>
          <a:noFill/>
          <a:ln w="128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3"/>
          <p:cNvSpPr/>
          <p:nvPr/>
        </p:nvSpPr>
        <p:spPr>
          <a:xfrm>
            <a:off x="0" y="13032337"/>
            <a:ext cx="26811288" cy="45720"/>
          </a:xfrm>
          <a:custGeom>
            <a:avLst/>
            <a:gdLst/>
            <a:ahLst/>
            <a:cxnLst/>
            <a:rect l="l" t="t" r="r" b="b"/>
            <a:pathLst>
              <a:path w="20104100" h="45719" extrusionOk="0">
                <a:moveTo>
                  <a:pt x="20104099" y="0"/>
                </a:moveTo>
                <a:lnTo>
                  <a:pt x="0" y="0"/>
                </a:lnTo>
                <a:lnTo>
                  <a:pt x="0" y="45198"/>
                </a:lnTo>
                <a:lnTo>
                  <a:pt x="20104099" y="4519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243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57648" y="14196597"/>
            <a:ext cx="87414" cy="668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22434146" y="28"/>
            <a:ext cx="4377749" cy="15081158"/>
            <a:chOff x="16232418" y="27"/>
            <a:chExt cx="3872138" cy="13078087"/>
          </a:xfrm>
        </p:grpSpPr>
        <p:sp>
          <p:nvSpPr>
            <p:cNvPr id="93" name="Google Shape;93;p3"/>
            <p:cNvSpPr/>
            <p:nvPr/>
          </p:nvSpPr>
          <p:spPr>
            <a:xfrm>
              <a:off x="16234108" y="37"/>
              <a:ext cx="3870325" cy="13077825"/>
            </a:xfrm>
            <a:custGeom>
              <a:avLst/>
              <a:gdLst/>
              <a:ahLst/>
              <a:cxnLst/>
              <a:rect l="l" t="t" r="r" b="b"/>
              <a:pathLst>
                <a:path w="3870325" h="13077825" extrusionOk="0">
                  <a:moveTo>
                    <a:pt x="906749" y="0"/>
                  </a:moveTo>
                  <a:lnTo>
                    <a:pt x="0" y="0"/>
                  </a:lnTo>
                  <a:lnTo>
                    <a:pt x="2185548" y="6398700"/>
                  </a:lnTo>
                  <a:lnTo>
                    <a:pt x="386363" y="13077507"/>
                  </a:lnTo>
                  <a:lnTo>
                    <a:pt x="501187" y="13077507"/>
                  </a:lnTo>
                  <a:lnTo>
                    <a:pt x="3869991" y="8496308"/>
                  </a:lnTo>
                  <a:lnTo>
                    <a:pt x="3869991" y="3628019"/>
                  </a:lnTo>
                  <a:lnTo>
                    <a:pt x="906749" y="0"/>
                  </a:lnTo>
                  <a:close/>
                </a:path>
              </a:pathLst>
            </a:custGeom>
            <a:solidFill>
              <a:srgbClr val="9561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621500" y="6179438"/>
              <a:ext cx="3482975" cy="6898640"/>
            </a:xfrm>
            <a:custGeom>
              <a:avLst/>
              <a:gdLst/>
              <a:ahLst/>
              <a:cxnLst/>
              <a:rect l="l" t="t" r="r" b="b"/>
              <a:pathLst>
                <a:path w="3482975" h="6898640" extrusionOk="0">
                  <a:moveTo>
                    <a:pt x="3482599" y="0"/>
                  </a:moveTo>
                  <a:lnTo>
                    <a:pt x="1798192" y="219130"/>
                  </a:lnTo>
                  <a:lnTo>
                    <a:pt x="0" y="6898106"/>
                  </a:lnTo>
                  <a:lnTo>
                    <a:pt x="114703" y="6898106"/>
                  </a:lnTo>
                  <a:lnTo>
                    <a:pt x="3482599" y="2317273"/>
                  </a:lnTo>
                  <a:lnTo>
                    <a:pt x="3482599" y="0"/>
                  </a:lnTo>
                  <a:close/>
                </a:path>
              </a:pathLst>
            </a:custGeom>
            <a:solidFill>
              <a:srgbClr val="6A1C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7138773" y="36"/>
              <a:ext cx="2965450" cy="3630295"/>
            </a:xfrm>
            <a:custGeom>
              <a:avLst/>
              <a:gdLst/>
              <a:ahLst/>
              <a:cxnLst/>
              <a:rect l="l" t="t" r="r" b="b"/>
              <a:pathLst>
                <a:path w="2965450" h="3630295" extrusionOk="0">
                  <a:moveTo>
                    <a:pt x="498522" y="0"/>
                  </a:moveTo>
                  <a:lnTo>
                    <a:pt x="0" y="0"/>
                  </a:lnTo>
                  <a:lnTo>
                    <a:pt x="2965326" y="3629817"/>
                  </a:lnTo>
                  <a:lnTo>
                    <a:pt x="2965326" y="2945874"/>
                  </a:lnTo>
                  <a:lnTo>
                    <a:pt x="498522" y="0"/>
                  </a:lnTo>
                  <a:close/>
                </a:path>
              </a:pathLst>
            </a:custGeom>
            <a:solidFill>
              <a:srgbClr val="B793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6735641" y="8495954"/>
              <a:ext cx="3368675" cy="4582160"/>
            </a:xfrm>
            <a:custGeom>
              <a:avLst/>
              <a:gdLst/>
              <a:ahLst/>
              <a:cxnLst/>
              <a:rect l="l" t="t" r="r" b="b"/>
              <a:pathLst>
                <a:path w="3368675" h="4582159" extrusionOk="0">
                  <a:moveTo>
                    <a:pt x="3368458" y="0"/>
                  </a:moveTo>
                  <a:lnTo>
                    <a:pt x="0" y="4581590"/>
                  </a:lnTo>
                  <a:lnTo>
                    <a:pt x="429846" y="4581590"/>
                  </a:lnTo>
                  <a:lnTo>
                    <a:pt x="3368458" y="545600"/>
                  </a:lnTo>
                  <a:lnTo>
                    <a:pt x="3368458" y="0"/>
                  </a:lnTo>
                  <a:close/>
                </a:path>
              </a:pathLst>
            </a:custGeom>
            <a:solidFill>
              <a:srgbClr val="4918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642339" y="36"/>
              <a:ext cx="3462020" cy="6401435"/>
            </a:xfrm>
            <a:custGeom>
              <a:avLst/>
              <a:gdLst/>
              <a:ahLst/>
              <a:cxnLst/>
              <a:rect l="l" t="t" r="r" b="b"/>
              <a:pathLst>
                <a:path w="3462019" h="6401435" extrusionOk="0">
                  <a:moveTo>
                    <a:pt x="495485" y="0"/>
                  </a:moveTo>
                  <a:lnTo>
                    <a:pt x="0" y="0"/>
                  </a:lnTo>
                  <a:lnTo>
                    <a:pt x="1778760" y="6401010"/>
                  </a:lnTo>
                  <a:lnTo>
                    <a:pt x="3461759" y="6180569"/>
                  </a:lnTo>
                  <a:lnTo>
                    <a:pt x="3461759" y="5553981"/>
                  </a:lnTo>
                  <a:lnTo>
                    <a:pt x="3227548" y="3348360"/>
                  </a:lnTo>
                  <a:lnTo>
                    <a:pt x="495485" y="0"/>
                  </a:lnTo>
                  <a:close/>
                </a:path>
              </a:pathLst>
            </a:custGeom>
            <a:solidFill>
              <a:srgbClr val="CDB7C4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7258117" y="6832388"/>
              <a:ext cx="2846070" cy="3880485"/>
            </a:xfrm>
            <a:custGeom>
              <a:avLst/>
              <a:gdLst/>
              <a:ahLst/>
              <a:cxnLst/>
              <a:rect l="l" t="t" r="r" b="b"/>
              <a:pathLst>
                <a:path w="2846069" h="3880484" extrusionOk="0">
                  <a:moveTo>
                    <a:pt x="2845983" y="0"/>
                  </a:moveTo>
                  <a:lnTo>
                    <a:pt x="802889" y="903037"/>
                  </a:lnTo>
                  <a:lnTo>
                    <a:pt x="0" y="3880323"/>
                  </a:lnTo>
                  <a:lnTo>
                    <a:pt x="1429569" y="3592520"/>
                  </a:lnTo>
                  <a:lnTo>
                    <a:pt x="2845983" y="1664873"/>
                  </a:lnTo>
                  <a:lnTo>
                    <a:pt x="2845983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7168518" y="6418478"/>
              <a:ext cx="2935605" cy="4624070"/>
            </a:xfrm>
            <a:custGeom>
              <a:avLst/>
              <a:gdLst/>
              <a:ahLst/>
              <a:cxnLst/>
              <a:rect l="l" t="t" r="r" b="b"/>
              <a:pathLst>
                <a:path w="2935605" h="4624070" extrusionOk="0">
                  <a:moveTo>
                    <a:pt x="1242440" y="0"/>
                  </a:moveTo>
                  <a:lnTo>
                    <a:pt x="0" y="4623897"/>
                  </a:lnTo>
                  <a:lnTo>
                    <a:pt x="2924757" y="2097533"/>
                  </a:lnTo>
                  <a:lnTo>
                    <a:pt x="2935582" y="2082871"/>
                  </a:lnTo>
                  <a:lnTo>
                    <a:pt x="2935582" y="844931"/>
                  </a:lnTo>
                  <a:lnTo>
                    <a:pt x="1242440" y="0"/>
                  </a:lnTo>
                  <a:close/>
                </a:path>
              </a:pathLst>
            </a:custGeom>
            <a:solidFill>
              <a:srgbClr val="8B5171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7087769" y="9297845"/>
              <a:ext cx="2419350" cy="3230245"/>
            </a:xfrm>
            <a:custGeom>
              <a:avLst/>
              <a:gdLst/>
              <a:ahLst/>
              <a:cxnLst/>
              <a:rect l="l" t="t" r="r" b="b"/>
              <a:pathLst>
                <a:path w="2419350" h="3230245" extrusionOk="0">
                  <a:moveTo>
                    <a:pt x="543307" y="0"/>
                  </a:moveTo>
                  <a:lnTo>
                    <a:pt x="0" y="2047607"/>
                  </a:lnTo>
                  <a:lnTo>
                    <a:pt x="51521" y="3229511"/>
                  </a:lnTo>
                  <a:lnTo>
                    <a:pt x="52605" y="3229771"/>
                  </a:lnTo>
                  <a:lnTo>
                    <a:pt x="2419162" y="13480"/>
                  </a:lnTo>
                  <a:lnTo>
                    <a:pt x="543307" y="0"/>
                  </a:lnTo>
                  <a:close/>
                </a:path>
              </a:pathLst>
            </a:custGeom>
            <a:solidFill>
              <a:srgbClr val="E4E4E4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7931407" y="6810138"/>
              <a:ext cx="2172970" cy="4448810"/>
            </a:xfrm>
            <a:custGeom>
              <a:avLst/>
              <a:gdLst/>
              <a:ahLst/>
              <a:cxnLst/>
              <a:rect l="l" t="t" r="r" b="b"/>
              <a:pathLst>
                <a:path w="2172969" h="4448809" extrusionOk="0">
                  <a:moveTo>
                    <a:pt x="2172693" y="0"/>
                  </a:moveTo>
                  <a:lnTo>
                    <a:pt x="285434" y="337535"/>
                  </a:lnTo>
                  <a:lnTo>
                    <a:pt x="0" y="1398695"/>
                  </a:lnTo>
                  <a:lnTo>
                    <a:pt x="142789" y="4448570"/>
                  </a:lnTo>
                  <a:lnTo>
                    <a:pt x="2172693" y="1691568"/>
                  </a:lnTo>
                  <a:lnTo>
                    <a:pt x="2172693" y="0"/>
                  </a:lnTo>
                  <a:close/>
                </a:path>
              </a:pathLst>
            </a:custGeom>
            <a:solidFill>
              <a:srgbClr val="6A1C4B">
                <a:alpha val="2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02" name="Google Shape;102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234660" y="37"/>
              <a:ext cx="3869440" cy="130775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3"/>
            <p:cNvSpPr/>
            <p:nvPr/>
          </p:nvSpPr>
          <p:spPr>
            <a:xfrm>
              <a:off x="17007026" y="608866"/>
              <a:ext cx="3097530" cy="4798060"/>
            </a:xfrm>
            <a:custGeom>
              <a:avLst/>
              <a:gdLst/>
              <a:ahLst/>
              <a:cxnLst/>
              <a:rect l="l" t="t" r="r" b="b"/>
              <a:pathLst>
                <a:path w="3097530" h="4798060" extrusionOk="0">
                  <a:moveTo>
                    <a:pt x="628877" y="0"/>
                  </a:moveTo>
                  <a:lnTo>
                    <a:pt x="226" y="1657711"/>
                  </a:lnTo>
                  <a:lnTo>
                    <a:pt x="0" y="1658655"/>
                  </a:lnTo>
                  <a:lnTo>
                    <a:pt x="859161" y="4169786"/>
                  </a:lnTo>
                  <a:lnTo>
                    <a:pt x="3097072" y="4797593"/>
                  </a:lnTo>
                  <a:lnTo>
                    <a:pt x="3097072" y="3022740"/>
                  </a:lnTo>
                  <a:lnTo>
                    <a:pt x="629020" y="34"/>
                  </a:lnTo>
                  <a:lnTo>
                    <a:pt x="628877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232418" y="36"/>
              <a:ext cx="3293110" cy="2922270"/>
            </a:xfrm>
            <a:custGeom>
              <a:avLst/>
              <a:gdLst/>
              <a:ahLst/>
              <a:cxnLst/>
              <a:rect l="l" t="t" r="r" b="b"/>
              <a:pathLst>
                <a:path w="3293109" h="2922270" extrusionOk="0">
                  <a:moveTo>
                    <a:pt x="906694" y="0"/>
                  </a:moveTo>
                  <a:lnTo>
                    <a:pt x="0" y="0"/>
                  </a:lnTo>
                  <a:lnTo>
                    <a:pt x="943318" y="2758442"/>
                  </a:lnTo>
                  <a:lnTo>
                    <a:pt x="949727" y="2759979"/>
                  </a:lnTo>
                  <a:lnTo>
                    <a:pt x="3292921" y="2921950"/>
                  </a:lnTo>
                  <a:lnTo>
                    <a:pt x="906694" y="0"/>
                  </a:lnTo>
                  <a:close/>
                </a:path>
              </a:pathLst>
            </a:custGeom>
            <a:solidFill>
              <a:srgbClr val="742B5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091939" y="7703618"/>
              <a:ext cx="2012314" cy="1792605"/>
            </a:xfrm>
            <a:custGeom>
              <a:avLst/>
              <a:gdLst/>
              <a:ahLst/>
              <a:cxnLst/>
              <a:rect l="l" t="t" r="r" b="b"/>
              <a:pathLst>
                <a:path w="2012315" h="1792604" extrusionOk="0">
                  <a:moveTo>
                    <a:pt x="0" y="0"/>
                  </a:moveTo>
                  <a:lnTo>
                    <a:pt x="1279096" y="1792048"/>
                  </a:lnTo>
                  <a:lnTo>
                    <a:pt x="2012160" y="837246"/>
                  </a:lnTo>
                  <a:lnTo>
                    <a:pt x="2012160" y="212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7195455" y="2117966"/>
              <a:ext cx="1626870" cy="2820670"/>
            </a:xfrm>
            <a:custGeom>
              <a:avLst/>
              <a:gdLst/>
              <a:ahLst/>
              <a:cxnLst/>
              <a:rect l="l" t="t" r="r" b="b"/>
              <a:pathLst>
                <a:path w="1626869" h="2820670" extrusionOk="0">
                  <a:moveTo>
                    <a:pt x="1626289" y="0"/>
                  </a:moveTo>
                  <a:lnTo>
                    <a:pt x="0" y="675313"/>
                  </a:lnTo>
                  <a:lnTo>
                    <a:pt x="717401" y="2820494"/>
                  </a:lnTo>
                  <a:lnTo>
                    <a:pt x="1625973" y="1319"/>
                  </a:lnTo>
                  <a:lnTo>
                    <a:pt x="1626289" y="0"/>
                  </a:lnTo>
                  <a:close/>
                </a:path>
              </a:pathLst>
            </a:custGeom>
            <a:solidFill>
              <a:srgbClr val="6A1C4B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665393" y="4179692"/>
              <a:ext cx="2439035" cy="2216785"/>
            </a:xfrm>
            <a:custGeom>
              <a:avLst/>
              <a:gdLst/>
              <a:ahLst/>
              <a:cxnLst/>
              <a:rect l="l" t="t" r="r" b="b"/>
              <a:pathLst>
                <a:path w="2439034" h="2216785" extrusionOk="0">
                  <a:moveTo>
                    <a:pt x="9" y="0"/>
                  </a:moveTo>
                  <a:lnTo>
                    <a:pt x="756669" y="2216305"/>
                  </a:lnTo>
                  <a:lnTo>
                    <a:pt x="2438706" y="1081860"/>
                  </a:lnTo>
                  <a:lnTo>
                    <a:pt x="2438706" y="3732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8117577" y="28"/>
              <a:ext cx="1986914" cy="2378075"/>
            </a:xfrm>
            <a:custGeom>
              <a:avLst/>
              <a:gdLst/>
              <a:ahLst/>
              <a:cxnLst/>
              <a:rect l="l" t="t" r="r" b="b"/>
              <a:pathLst>
                <a:path w="1986915" h="2378075" extrusionOk="0">
                  <a:moveTo>
                    <a:pt x="1976129" y="0"/>
                  </a:moveTo>
                  <a:lnTo>
                    <a:pt x="0" y="0"/>
                  </a:lnTo>
                  <a:lnTo>
                    <a:pt x="1986502" y="2377779"/>
                  </a:lnTo>
                  <a:lnTo>
                    <a:pt x="1986502" y="4887"/>
                  </a:lnTo>
                  <a:lnTo>
                    <a:pt x="1976129" y="0"/>
                  </a:lnTo>
                  <a:close/>
                </a:path>
              </a:pathLst>
            </a:custGeom>
            <a:solidFill>
              <a:srgbClr val="98D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8119141" y="28"/>
              <a:ext cx="1985010" cy="2376805"/>
            </a:xfrm>
            <a:custGeom>
              <a:avLst/>
              <a:gdLst/>
              <a:ahLst/>
              <a:cxnLst/>
              <a:rect l="l" t="t" r="r" b="b"/>
              <a:pathLst>
                <a:path w="1985009" h="2376805" extrusionOk="0">
                  <a:moveTo>
                    <a:pt x="1974522" y="0"/>
                  </a:moveTo>
                  <a:lnTo>
                    <a:pt x="0" y="0"/>
                  </a:lnTo>
                  <a:lnTo>
                    <a:pt x="1984938" y="2376227"/>
                  </a:lnTo>
                  <a:lnTo>
                    <a:pt x="1984938" y="4907"/>
                  </a:lnTo>
                  <a:lnTo>
                    <a:pt x="1974522" y="0"/>
                  </a:lnTo>
                  <a:close/>
                </a:path>
              </a:pathLst>
            </a:custGeom>
            <a:solidFill>
              <a:srgbClr val="1C9C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605085" y="27"/>
              <a:ext cx="2499360" cy="3002280"/>
            </a:xfrm>
            <a:custGeom>
              <a:avLst/>
              <a:gdLst/>
              <a:ahLst/>
              <a:cxnLst/>
              <a:rect l="l" t="t" r="r" b="b"/>
              <a:pathLst>
                <a:path w="2499359" h="3002280" extrusionOk="0">
                  <a:moveTo>
                    <a:pt x="517036" y="0"/>
                  </a:moveTo>
                  <a:lnTo>
                    <a:pt x="0" y="0"/>
                  </a:lnTo>
                  <a:lnTo>
                    <a:pt x="2498994" y="3001827"/>
                  </a:lnTo>
                  <a:lnTo>
                    <a:pt x="2498994" y="2371302"/>
                  </a:lnTo>
                  <a:lnTo>
                    <a:pt x="517036" y="0"/>
                  </a:lnTo>
                  <a:close/>
                </a:path>
              </a:pathLst>
            </a:custGeom>
            <a:solidFill>
              <a:srgbClr val="017B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44296" y="1351395"/>
              <a:ext cx="859790" cy="1026794"/>
            </a:xfrm>
            <a:custGeom>
              <a:avLst/>
              <a:gdLst/>
              <a:ahLst/>
              <a:cxnLst/>
              <a:rect l="l" t="t" r="r" b="b"/>
              <a:pathLst>
                <a:path w="859790" h="1026794" extrusionOk="0">
                  <a:moveTo>
                    <a:pt x="0" y="0"/>
                  </a:moveTo>
                  <a:lnTo>
                    <a:pt x="859783" y="1026770"/>
                  </a:lnTo>
                  <a:lnTo>
                    <a:pt x="859783" y="1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BB2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12" name="Google Shape;112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17128" y="28"/>
              <a:ext cx="1986954" cy="2378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26123" y="27"/>
              <a:ext cx="1977957" cy="2231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17171422" y="9044290"/>
              <a:ext cx="2933065" cy="4033520"/>
            </a:xfrm>
            <a:custGeom>
              <a:avLst/>
              <a:gdLst/>
              <a:ahLst/>
              <a:cxnLst/>
              <a:rect l="l" t="t" r="r" b="b"/>
              <a:pathLst>
                <a:path w="2933065" h="4033519" extrusionOk="0">
                  <a:moveTo>
                    <a:pt x="2932677" y="0"/>
                  </a:moveTo>
                  <a:lnTo>
                    <a:pt x="0" y="4033209"/>
                  </a:lnTo>
                  <a:lnTo>
                    <a:pt x="2860536" y="4033209"/>
                  </a:lnTo>
                  <a:lnTo>
                    <a:pt x="2932677" y="3986276"/>
                  </a:lnTo>
                  <a:lnTo>
                    <a:pt x="2932677" y="0"/>
                  </a:lnTo>
                  <a:close/>
                </a:path>
              </a:pathLst>
            </a:custGeom>
            <a:solidFill>
              <a:srgbClr val="EB816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7171423" y="9501094"/>
              <a:ext cx="2933065" cy="3576954"/>
            </a:xfrm>
            <a:custGeom>
              <a:avLst/>
              <a:gdLst/>
              <a:ahLst/>
              <a:cxnLst/>
              <a:rect l="l" t="t" r="r" b="b"/>
              <a:pathLst>
                <a:path w="2933065" h="3576955" extrusionOk="0">
                  <a:moveTo>
                    <a:pt x="2600520" y="0"/>
                  </a:moveTo>
                  <a:lnTo>
                    <a:pt x="0" y="3576405"/>
                  </a:lnTo>
                  <a:lnTo>
                    <a:pt x="2860810" y="3576405"/>
                  </a:lnTo>
                  <a:lnTo>
                    <a:pt x="2932677" y="3529663"/>
                  </a:lnTo>
                  <a:lnTo>
                    <a:pt x="2932677" y="1776189"/>
                  </a:lnTo>
                  <a:lnTo>
                    <a:pt x="2600520" y="0"/>
                  </a:lnTo>
                  <a:close/>
                </a:path>
              </a:pathLst>
            </a:custGeom>
            <a:solidFill>
              <a:srgbClr val="DF1F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9955018" y="10454823"/>
              <a:ext cx="149225" cy="840105"/>
            </a:xfrm>
            <a:custGeom>
              <a:avLst/>
              <a:gdLst/>
              <a:ahLst/>
              <a:cxnLst/>
              <a:rect l="l" t="t" r="r" b="b"/>
              <a:pathLst>
                <a:path w="149225" h="840104" extrusionOk="0">
                  <a:moveTo>
                    <a:pt x="149081" y="0"/>
                  </a:moveTo>
                  <a:lnTo>
                    <a:pt x="81" y="33112"/>
                  </a:lnTo>
                  <a:lnTo>
                    <a:pt x="0" y="33300"/>
                  </a:lnTo>
                  <a:lnTo>
                    <a:pt x="149081" y="839782"/>
                  </a:lnTo>
                  <a:lnTo>
                    <a:pt x="149081" y="0"/>
                  </a:lnTo>
                  <a:close/>
                </a:path>
              </a:pathLst>
            </a:custGeom>
            <a:solidFill>
              <a:srgbClr val="B1252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7171423" y="11365822"/>
              <a:ext cx="2933065" cy="1711960"/>
            </a:xfrm>
            <a:custGeom>
              <a:avLst/>
              <a:gdLst/>
              <a:ahLst/>
              <a:cxnLst/>
              <a:rect l="l" t="t" r="r" b="b"/>
              <a:pathLst>
                <a:path w="2933065" h="1711959" extrusionOk="0">
                  <a:moveTo>
                    <a:pt x="1244616" y="0"/>
                  </a:moveTo>
                  <a:lnTo>
                    <a:pt x="0" y="1711677"/>
                  </a:lnTo>
                  <a:lnTo>
                    <a:pt x="2864360" y="1711677"/>
                  </a:lnTo>
                  <a:lnTo>
                    <a:pt x="2932677" y="1667097"/>
                  </a:lnTo>
                  <a:lnTo>
                    <a:pt x="2932677" y="1265456"/>
                  </a:lnTo>
                  <a:lnTo>
                    <a:pt x="1244616" y="0"/>
                  </a:lnTo>
                  <a:close/>
                </a:path>
              </a:pathLst>
            </a:custGeom>
            <a:solidFill>
              <a:srgbClr val="C96150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7171423" y="10645855"/>
              <a:ext cx="1906905" cy="2432050"/>
            </a:xfrm>
            <a:custGeom>
              <a:avLst/>
              <a:gdLst/>
              <a:ahLst/>
              <a:cxnLst/>
              <a:rect l="l" t="t" r="r" b="b"/>
              <a:pathLst>
                <a:path w="1906905" h="2432050" extrusionOk="0">
                  <a:moveTo>
                    <a:pt x="1768127" y="0"/>
                  </a:moveTo>
                  <a:lnTo>
                    <a:pt x="0" y="2431645"/>
                  </a:lnTo>
                  <a:lnTo>
                    <a:pt x="1906366" y="2431645"/>
                  </a:lnTo>
                  <a:lnTo>
                    <a:pt x="1768127" y="0"/>
                  </a:lnTo>
                  <a:close/>
                </a:path>
              </a:pathLst>
            </a:custGeom>
            <a:solidFill>
              <a:srgbClr val="DF1F2B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171422" y="9044290"/>
              <a:ext cx="2932678" cy="40332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17171422" y="10355403"/>
              <a:ext cx="1979930" cy="2722245"/>
            </a:xfrm>
            <a:custGeom>
              <a:avLst/>
              <a:gdLst/>
              <a:ahLst/>
              <a:cxnLst/>
              <a:rect l="l" t="t" r="r" b="b"/>
              <a:pathLst>
                <a:path w="1979930" h="2722244" extrusionOk="0">
                  <a:moveTo>
                    <a:pt x="1979324" y="0"/>
                  </a:moveTo>
                  <a:lnTo>
                    <a:pt x="0" y="2722096"/>
                  </a:lnTo>
                  <a:lnTo>
                    <a:pt x="1595939" y="2722096"/>
                  </a:lnTo>
                  <a:lnTo>
                    <a:pt x="1979324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685F01-EF04-C5EB-3F7B-380E77F60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2713" t="2786" r="245" b="1414"/>
          <a:stretch/>
        </p:blipFill>
        <p:spPr>
          <a:xfrm>
            <a:off x="2515519" y="686355"/>
            <a:ext cx="2072243" cy="1049630"/>
          </a:xfrm>
          <a:prstGeom prst="rect">
            <a:avLst/>
          </a:prstGeom>
        </p:spPr>
      </p:pic>
      <p:pic>
        <p:nvPicPr>
          <p:cNvPr id="3" name="Picture 2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2B4267DA-531B-F167-7BEE-0E02E4929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5807" y="702118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1" b="1" i="0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1340564" y="3468688"/>
            <a:ext cx="11662911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722" lvl="0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444" lvl="1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9166" lvl="2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888" lvl="3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8610" lvl="4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8332" lvl="5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8053" lvl="6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7775" lvl="7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7497" lvl="8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13807813" y="3468688"/>
            <a:ext cx="11662911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722" lvl="0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444" lvl="1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9166" lvl="2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888" lvl="3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8610" lvl="4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8332" lvl="5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8053" lvl="6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7775" lvl="7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7497" lvl="8" indent="-30486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9115838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ldNum" idx="12"/>
          </p:nvPr>
        </p:nvSpPr>
        <p:spPr>
          <a:xfrm>
            <a:off x="19304129" y="14025563"/>
            <a:ext cx="6166596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10"/>
            <a:ext cx="26811287" cy="130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670823" y="3086067"/>
            <a:ext cx="22523684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410444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4594723" y="64"/>
            <a:ext cx="18279668" cy="542291"/>
            <a:chOff x="3445294" y="63"/>
            <a:chExt cx="13706774" cy="542291"/>
          </a:xfrm>
        </p:grpSpPr>
        <p:sp>
          <p:nvSpPr>
            <p:cNvPr id="12" name="Google Shape;12;p1"/>
            <p:cNvSpPr/>
            <p:nvPr/>
          </p:nvSpPr>
          <p:spPr>
            <a:xfrm>
              <a:off x="4118666" y="63"/>
              <a:ext cx="12324715" cy="542290"/>
            </a:xfrm>
            <a:custGeom>
              <a:avLst/>
              <a:gdLst/>
              <a:ahLst/>
              <a:cxnLst/>
              <a:rect l="l" t="t" r="r" b="b"/>
              <a:pathLst>
                <a:path w="12324715" h="542290" extrusionOk="0">
                  <a:moveTo>
                    <a:pt x="11667051" y="0"/>
                  </a:moveTo>
                  <a:lnTo>
                    <a:pt x="745279" y="0"/>
                  </a:lnTo>
                  <a:lnTo>
                    <a:pt x="0" y="542286"/>
                  </a:lnTo>
                  <a:lnTo>
                    <a:pt x="12324217" y="542286"/>
                  </a:lnTo>
                  <a:lnTo>
                    <a:pt x="11667051" y="0"/>
                  </a:lnTo>
                  <a:close/>
                </a:path>
              </a:pathLst>
            </a:custGeom>
            <a:solidFill>
              <a:srgbClr val="9561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978737" y="64"/>
              <a:ext cx="5465445" cy="542290"/>
            </a:xfrm>
            <a:custGeom>
              <a:avLst/>
              <a:gdLst/>
              <a:ahLst/>
              <a:cxnLst/>
              <a:rect l="l" t="t" r="r" b="b"/>
              <a:pathLst>
                <a:path w="5465444" h="542290" extrusionOk="0">
                  <a:moveTo>
                    <a:pt x="4807775" y="0"/>
                  </a:moveTo>
                  <a:lnTo>
                    <a:pt x="0" y="0"/>
                  </a:lnTo>
                  <a:lnTo>
                    <a:pt x="39939" y="542286"/>
                  </a:lnTo>
                  <a:lnTo>
                    <a:pt x="5465063" y="542286"/>
                  </a:lnTo>
                  <a:lnTo>
                    <a:pt x="4807775" y="0"/>
                  </a:lnTo>
                  <a:close/>
                </a:path>
              </a:pathLst>
            </a:custGeom>
            <a:solidFill>
              <a:srgbClr val="6A1C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445294" y="63"/>
              <a:ext cx="1422400" cy="542290"/>
            </a:xfrm>
            <a:custGeom>
              <a:avLst/>
              <a:gdLst/>
              <a:ahLst/>
              <a:cxnLst/>
              <a:rect l="l" t="t" r="r" b="b"/>
              <a:pathLst>
                <a:path w="1422400" h="542290" extrusionOk="0">
                  <a:moveTo>
                    <a:pt x="1421805" y="0"/>
                  </a:moveTo>
                  <a:lnTo>
                    <a:pt x="752692" y="0"/>
                  </a:lnTo>
                  <a:lnTo>
                    <a:pt x="0" y="542286"/>
                  </a:lnTo>
                  <a:lnTo>
                    <a:pt x="676687" y="542286"/>
                  </a:lnTo>
                  <a:lnTo>
                    <a:pt x="1421805" y="0"/>
                  </a:lnTo>
                  <a:close/>
                </a:path>
              </a:pathLst>
            </a:custGeom>
            <a:solidFill>
              <a:srgbClr val="B793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5785548" y="64"/>
              <a:ext cx="1366520" cy="542290"/>
            </a:xfrm>
            <a:custGeom>
              <a:avLst/>
              <a:gdLst/>
              <a:ahLst/>
              <a:cxnLst/>
              <a:rect l="l" t="t" r="r" b="b"/>
              <a:pathLst>
                <a:path w="1366519" h="542290" extrusionOk="0">
                  <a:moveTo>
                    <a:pt x="702697" y="0"/>
                  </a:moveTo>
                  <a:lnTo>
                    <a:pt x="0" y="0"/>
                  </a:lnTo>
                  <a:lnTo>
                    <a:pt x="657287" y="542286"/>
                  </a:lnTo>
                  <a:lnTo>
                    <a:pt x="1366223" y="542286"/>
                  </a:lnTo>
                  <a:lnTo>
                    <a:pt x="702697" y="0"/>
                  </a:lnTo>
                  <a:close/>
                </a:path>
              </a:pathLst>
            </a:custGeom>
            <a:solidFill>
              <a:srgbClr val="4918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2345206" y="64"/>
              <a:ext cx="4100829" cy="542290"/>
            </a:xfrm>
            <a:custGeom>
              <a:avLst/>
              <a:gdLst/>
              <a:ahLst/>
              <a:cxnLst/>
              <a:rect l="l" t="t" r="r" b="b"/>
              <a:pathLst>
                <a:path w="4100830" h="542290" extrusionOk="0">
                  <a:moveTo>
                    <a:pt x="3443017" y="0"/>
                  </a:moveTo>
                  <a:lnTo>
                    <a:pt x="0" y="0"/>
                  </a:lnTo>
                  <a:lnTo>
                    <a:pt x="204319" y="542286"/>
                  </a:lnTo>
                  <a:lnTo>
                    <a:pt x="4100674" y="542286"/>
                  </a:lnTo>
                  <a:lnTo>
                    <a:pt x="3443017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1105552" y="63"/>
              <a:ext cx="4454525" cy="542290"/>
            </a:xfrm>
            <a:custGeom>
              <a:avLst/>
              <a:gdLst/>
              <a:ahLst/>
              <a:cxnLst/>
              <a:rect l="l" t="t" r="r" b="b"/>
              <a:pathLst>
                <a:path w="4454525" h="542290" extrusionOk="0">
                  <a:moveTo>
                    <a:pt x="4036534" y="0"/>
                  </a:moveTo>
                  <a:lnTo>
                    <a:pt x="309574" y="0"/>
                  </a:lnTo>
                  <a:lnTo>
                    <a:pt x="0" y="542286"/>
                  </a:lnTo>
                  <a:lnTo>
                    <a:pt x="4454453" y="542286"/>
                  </a:lnTo>
                  <a:lnTo>
                    <a:pt x="4036534" y="0"/>
                  </a:lnTo>
                  <a:close/>
                </a:path>
              </a:pathLst>
            </a:custGeom>
            <a:solidFill>
              <a:srgbClr val="8B5171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8" name="Google Shape;18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22397" y="64"/>
              <a:ext cx="6901240" cy="54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"/>
            <p:cNvSpPr/>
            <p:nvPr/>
          </p:nvSpPr>
          <p:spPr>
            <a:xfrm>
              <a:off x="14961876" y="63"/>
              <a:ext cx="1483995" cy="542290"/>
            </a:xfrm>
            <a:custGeom>
              <a:avLst/>
              <a:gdLst/>
              <a:ahLst/>
              <a:cxnLst/>
              <a:rect l="l" t="t" r="r" b="b"/>
              <a:pathLst>
                <a:path w="1483994" h="542290" extrusionOk="0">
                  <a:moveTo>
                    <a:pt x="827035" y="0"/>
                  </a:moveTo>
                  <a:lnTo>
                    <a:pt x="34207" y="0"/>
                  </a:lnTo>
                  <a:lnTo>
                    <a:pt x="0" y="542286"/>
                  </a:lnTo>
                  <a:lnTo>
                    <a:pt x="1483812" y="542286"/>
                  </a:lnTo>
                  <a:lnTo>
                    <a:pt x="827035" y="0"/>
                  </a:lnTo>
                  <a:close/>
                </a:path>
              </a:pathLst>
            </a:custGeom>
            <a:solidFill>
              <a:srgbClr val="E4E4E4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1903617" y="64"/>
              <a:ext cx="4543425" cy="542290"/>
            </a:xfrm>
            <a:custGeom>
              <a:avLst/>
              <a:gdLst/>
              <a:ahLst/>
              <a:cxnLst/>
              <a:rect l="l" t="t" r="r" b="b"/>
              <a:pathLst>
                <a:path w="4543425" h="542290" extrusionOk="0">
                  <a:moveTo>
                    <a:pt x="3886648" y="0"/>
                  </a:moveTo>
                  <a:lnTo>
                    <a:pt x="0" y="0"/>
                  </a:lnTo>
                  <a:lnTo>
                    <a:pt x="66010" y="542286"/>
                  </a:lnTo>
                  <a:lnTo>
                    <a:pt x="4543018" y="542286"/>
                  </a:lnTo>
                  <a:lnTo>
                    <a:pt x="3886648" y="0"/>
                  </a:lnTo>
                  <a:close/>
                </a:path>
              </a:pathLst>
            </a:custGeom>
            <a:solidFill>
              <a:srgbClr val="6A1C4B">
                <a:alpha val="2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1" name="Google Shape;21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982147" y="64"/>
              <a:ext cx="5459622" cy="54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1"/>
            <p:cNvSpPr/>
            <p:nvPr/>
          </p:nvSpPr>
          <p:spPr>
            <a:xfrm>
              <a:off x="4122741" y="64"/>
              <a:ext cx="5102860" cy="542290"/>
            </a:xfrm>
            <a:custGeom>
              <a:avLst/>
              <a:gdLst/>
              <a:ahLst/>
              <a:cxnLst/>
              <a:rect l="l" t="t" r="r" b="b"/>
              <a:pathLst>
                <a:path w="5102859" h="542290" extrusionOk="0">
                  <a:moveTo>
                    <a:pt x="5102266" y="0"/>
                  </a:moveTo>
                  <a:lnTo>
                    <a:pt x="745523" y="0"/>
                  </a:lnTo>
                  <a:lnTo>
                    <a:pt x="0" y="542286"/>
                  </a:lnTo>
                  <a:lnTo>
                    <a:pt x="4916910" y="542286"/>
                  </a:lnTo>
                  <a:lnTo>
                    <a:pt x="5102266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122035" y="64"/>
              <a:ext cx="2155825" cy="542290"/>
            </a:xfrm>
            <a:custGeom>
              <a:avLst/>
              <a:gdLst/>
              <a:ahLst/>
              <a:cxnLst/>
              <a:rect l="l" t="t" r="r" b="b"/>
              <a:pathLst>
                <a:path w="2155825" h="542290" extrusionOk="0">
                  <a:moveTo>
                    <a:pt x="2155214" y="0"/>
                  </a:moveTo>
                  <a:lnTo>
                    <a:pt x="745379" y="0"/>
                  </a:lnTo>
                  <a:lnTo>
                    <a:pt x="0" y="542286"/>
                  </a:lnTo>
                  <a:lnTo>
                    <a:pt x="2087147" y="542286"/>
                  </a:lnTo>
                  <a:lnTo>
                    <a:pt x="2155214" y="0"/>
                  </a:lnTo>
                  <a:close/>
                </a:path>
              </a:pathLst>
            </a:custGeom>
            <a:solidFill>
              <a:srgbClr val="742B5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861530" y="63"/>
              <a:ext cx="1741170" cy="542290"/>
            </a:xfrm>
            <a:custGeom>
              <a:avLst/>
              <a:gdLst/>
              <a:ahLst/>
              <a:cxnLst/>
              <a:rect l="l" t="t" r="r" b="b"/>
              <a:pathLst>
                <a:path w="1741169" h="542290" extrusionOk="0">
                  <a:moveTo>
                    <a:pt x="1740575" y="0"/>
                  </a:moveTo>
                  <a:lnTo>
                    <a:pt x="88168" y="0"/>
                  </a:lnTo>
                  <a:lnTo>
                    <a:pt x="0" y="542286"/>
                  </a:lnTo>
                  <a:lnTo>
                    <a:pt x="883356" y="542286"/>
                  </a:lnTo>
                  <a:lnTo>
                    <a:pt x="1740575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365845" y="63"/>
              <a:ext cx="1948814" cy="542290"/>
            </a:xfrm>
            <a:custGeom>
              <a:avLst/>
              <a:gdLst/>
              <a:ahLst/>
              <a:cxnLst/>
              <a:rect l="l" t="t" r="r" b="b"/>
              <a:pathLst>
                <a:path w="1948815" h="542290" extrusionOk="0">
                  <a:moveTo>
                    <a:pt x="540166" y="0"/>
                  </a:moveTo>
                  <a:lnTo>
                    <a:pt x="0" y="0"/>
                  </a:lnTo>
                  <a:lnTo>
                    <a:pt x="190441" y="542286"/>
                  </a:lnTo>
                  <a:lnTo>
                    <a:pt x="1948229" y="542286"/>
                  </a:lnTo>
                  <a:lnTo>
                    <a:pt x="540166" y="0"/>
                  </a:lnTo>
                  <a:close/>
                </a:path>
              </a:pathLst>
            </a:custGeom>
            <a:solidFill>
              <a:srgbClr val="6A1C4B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171563" y="63"/>
              <a:ext cx="2802890" cy="542290"/>
            </a:xfrm>
            <a:custGeom>
              <a:avLst/>
              <a:gdLst/>
              <a:ahLst/>
              <a:cxnLst/>
              <a:rect l="l" t="t" r="r" b="b"/>
              <a:pathLst>
                <a:path w="2802890" h="542290" extrusionOk="0">
                  <a:moveTo>
                    <a:pt x="2479557" y="0"/>
                  </a:moveTo>
                  <a:lnTo>
                    <a:pt x="114290" y="0"/>
                  </a:lnTo>
                  <a:lnTo>
                    <a:pt x="0" y="542286"/>
                  </a:lnTo>
                  <a:lnTo>
                    <a:pt x="2802793" y="542286"/>
                  </a:lnTo>
                  <a:lnTo>
                    <a:pt x="2479557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0" y="-1"/>
            <a:ext cx="5580404" cy="542927"/>
            <a:chOff x="0" y="-1"/>
            <a:chExt cx="4184394" cy="542927"/>
          </a:xfrm>
        </p:grpSpPr>
        <p:sp>
          <p:nvSpPr>
            <p:cNvPr id="28" name="Google Shape;28;p1"/>
            <p:cNvSpPr/>
            <p:nvPr/>
          </p:nvSpPr>
          <p:spPr>
            <a:xfrm>
              <a:off x="0" y="0"/>
              <a:ext cx="3387725" cy="542925"/>
            </a:xfrm>
            <a:custGeom>
              <a:avLst/>
              <a:gdLst/>
              <a:ahLst/>
              <a:cxnLst/>
              <a:rect l="l" t="t" r="r" b="b"/>
              <a:pathLst>
                <a:path w="3387725" h="542925" extrusionOk="0">
                  <a:moveTo>
                    <a:pt x="3387434" y="0"/>
                  </a:moveTo>
                  <a:lnTo>
                    <a:pt x="0" y="0"/>
                  </a:lnTo>
                  <a:lnTo>
                    <a:pt x="0" y="542394"/>
                  </a:lnTo>
                  <a:lnTo>
                    <a:pt x="2638885" y="542394"/>
                  </a:lnTo>
                  <a:lnTo>
                    <a:pt x="3387434" y="0"/>
                  </a:lnTo>
                  <a:close/>
                </a:path>
              </a:pathLst>
            </a:custGeom>
            <a:solidFill>
              <a:srgbClr val="98D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0" y="-1"/>
              <a:ext cx="3385820" cy="542925"/>
            </a:xfrm>
            <a:custGeom>
              <a:avLst/>
              <a:gdLst/>
              <a:ahLst/>
              <a:cxnLst/>
              <a:rect l="l" t="t" r="r" b="b"/>
              <a:pathLst>
                <a:path w="3385820" h="542925" extrusionOk="0">
                  <a:moveTo>
                    <a:pt x="3385600" y="0"/>
                  </a:moveTo>
                  <a:lnTo>
                    <a:pt x="0" y="0"/>
                  </a:lnTo>
                  <a:lnTo>
                    <a:pt x="0" y="542394"/>
                  </a:lnTo>
                  <a:lnTo>
                    <a:pt x="2636946" y="542394"/>
                  </a:lnTo>
                  <a:lnTo>
                    <a:pt x="3385600" y="0"/>
                  </a:lnTo>
                  <a:close/>
                </a:path>
              </a:pathLst>
            </a:custGeom>
            <a:solidFill>
              <a:srgbClr val="1C9C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630549" y="1"/>
              <a:ext cx="1553845" cy="542925"/>
            </a:xfrm>
            <a:custGeom>
              <a:avLst/>
              <a:gdLst/>
              <a:ahLst/>
              <a:cxnLst/>
              <a:rect l="l" t="t" r="r" b="b"/>
              <a:pathLst>
                <a:path w="1553845" h="542925" extrusionOk="0">
                  <a:moveTo>
                    <a:pt x="1553624" y="0"/>
                  </a:moveTo>
                  <a:lnTo>
                    <a:pt x="748211" y="0"/>
                  </a:lnTo>
                  <a:lnTo>
                    <a:pt x="0" y="542394"/>
                  </a:lnTo>
                  <a:lnTo>
                    <a:pt x="802323" y="542394"/>
                  </a:lnTo>
                  <a:lnTo>
                    <a:pt x="1553624" y="0"/>
                  </a:lnTo>
                  <a:close/>
                </a:path>
              </a:pathLst>
            </a:custGeom>
            <a:solidFill>
              <a:srgbClr val="017B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1" name="Google Shape;3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3388403" cy="542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2381189" cy="542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1"/>
          <p:cNvGrpSpPr/>
          <p:nvPr/>
        </p:nvGrpSpPr>
        <p:grpSpPr>
          <a:xfrm>
            <a:off x="21958998" y="36"/>
            <a:ext cx="4853007" cy="542927"/>
            <a:chOff x="16465672" y="35"/>
            <a:chExt cx="3638965" cy="542927"/>
          </a:xfrm>
        </p:grpSpPr>
        <p:sp>
          <p:nvSpPr>
            <p:cNvPr id="34" name="Google Shape;34;p1"/>
            <p:cNvSpPr/>
            <p:nvPr/>
          </p:nvSpPr>
          <p:spPr>
            <a:xfrm>
              <a:off x="16604486" y="36"/>
              <a:ext cx="3500120" cy="542925"/>
            </a:xfrm>
            <a:custGeom>
              <a:avLst/>
              <a:gdLst/>
              <a:ahLst/>
              <a:cxnLst/>
              <a:rect l="l" t="t" r="r" b="b"/>
              <a:pathLst>
                <a:path w="3500119" h="542925" extrusionOk="0">
                  <a:moveTo>
                    <a:pt x="3474005" y="0"/>
                  </a:moveTo>
                  <a:lnTo>
                    <a:pt x="0" y="0"/>
                  </a:lnTo>
                  <a:lnTo>
                    <a:pt x="672247" y="542313"/>
                  </a:lnTo>
                  <a:lnTo>
                    <a:pt x="3499612" y="542313"/>
                  </a:lnTo>
                  <a:lnTo>
                    <a:pt x="3499612" y="44627"/>
                  </a:lnTo>
                  <a:lnTo>
                    <a:pt x="3474005" y="0"/>
                  </a:lnTo>
                  <a:close/>
                </a:path>
              </a:pathLst>
            </a:custGeom>
            <a:solidFill>
              <a:srgbClr val="EB816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6603883" y="35"/>
              <a:ext cx="3500754" cy="542925"/>
            </a:xfrm>
            <a:custGeom>
              <a:avLst/>
              <a:gdLst/>
              <a:ahLst/>
              <a:cxnLst/>
              <a:rect l="l" t="t" r="r" b="b"/>
              <a:pathLst>
                <a:path w="3500755" h="542925" extrusionOk="0">
                  <a:moveTo>
                    <a:pt x="3474076" y="0"/>
                  </a:moveTo>
                  <a:lnTo>
                    <a:pt x="0" y="0"/>
                  </a:lnTo>
                  <a:lnTo>
                    <a:pt x="672202" y="542313"/>
                  </a:lnTo>
                  <a:lnTo>
                    <a:pt x="3500215" y="542313"/>
                  </a:lnTo>
                  <a:lnTo>
                    <a:pt x="3500215" y="45566"/>
                  </a:lnTo>
                  <a:lnTo>
                    <a:pt x="3474076" y="0"/>
                  </a:lnTo>
                  <a:close/>
                </a:path>
              </a:pathLst>
            </a:custGeom>
            <a:solidFill>
              <a:srgbClr val="DF1F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465672" y="37"/>
              <a:ext cx="810895" cy="542925"/>
            </a:xfrm>
            <a:custGeom>
              <a:avLst/>
              <a:gdLst/>
              <a:ahLst/>
              <a:cxnLst/>
              <a:rect l="l" t="t" r="r" b="b"/>
              <a:pathLst>
                <a:path w="810894" h="542925" extrusionOk="0">
                  <a:moveTo>
                    <a:pt x="138310" y="0"/>
                  </a:moveTo>
                  <a:lnTo>
                    <a:pt x="0" y="0"/>
                  </a:lnTo>
                  <a:lnTo>
                    <a:pt x="671399" y="542313"/>
                  </a:lnTo>
                  <a:lnTo>
                    <a:pt x="810513" y="542313"/>
                  </a:lnTo>
                  <a:lnTo>
                    <a:pt x="138310" y="0"/>
                  </a:lnTo>
                  <a:close/>
                </a:path>
              </a:pathLst>
            </a:custGeom>
            <a:solidFill>
              <a:srgbClr val="B1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7043455" y="37"/>
              <a:ext cx="3060700" cy="542925"/>
            </a:xfrm>
            <a:custGeom>
              <a:avLst/>
              <a:gdLst/>
              <a:ahLst/>
              <a:cxnLst/>
              <a:rect l="l" t="t" r="r" b="b"/>
              <a:pathLst>
                <a:path w="3060700" h="542925" extrusionOk="0">
                  <a:moveTo>
                    <a:pt x="3046396" y="0"/>
                  </a:moveTo>
                  <a:lnTo>
                    <a:pt x="0" y="0"/>
                  </a:lnTo>
                  <a:lnTo>
                    <a:pt x="1480303" y="542313"/>
                  </a:lnTo>
                  <a:lnTo>
                    <a:pt x="3060642" y="542313"/>
                  </a:lnTo>
                  <a:lnTo>
                    <a:pt x="3060642" y="24748"/>
                  </a:lnTo>
                  <a:lnTo>
                    <a:pt x="3046396" y="0"/>
                  </a:lnTo>
                  <a:close/>
                </a:path>
              </a:pathLst>
            </a:custGeom>
            <a:solidFill>
              <a:srgbClr val="C96150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6821956" y="37"/>
              <a:ext cx="3282315" cy="542925"/>
            </a:xfrm>
            <a:custGeom>
              <a:avLst/>
              <a:gdLst/>
              <a:ahLst/>
              <a:cxnLst/>
              <a:rect l="l" t="t" r="r" b="b"/>
              <a:pathLst>
                <a:path w="3282315" h="542925" extrusionOk="0">
                  <a:moveTo>
                    <a:pt x="3254223" y="0"/>
                  </a:moveTo>
                  <a:lnTo>
                    <a:pt x="611605" y="0"/>
                  </a:lnTo>
                  <a:lnTo>
                    <a:pt x="0" y="174653"/>
                  </a:lnTo>
                  <a:lnTo>
                    <a:pt x="455628" y="542313"/>
                  </a:lnTo>
                  <a:lnTo>
                    <a:pt x="3282142" y="542313"/>
                  </a:lnTo>
                  <a:lnTo>
                    <a:pt x="3282142" y="48771"/>
                  </a:lnTo>
                  <a:lnTo>
                    <a:pt x="3254223" y="0"/>
                  </a:lnTo>
                  <a:close/>
                </a:path>
              </a:pathLst>
            </a:custGeom>
            <a:solidFill>
              <a:srgbClr val="6A1C4B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6613153" y="36"/>
              <a:ext cx="3491229" cy="542925"/>
            </a:xfrm>
            <a:custGeom>
              <a:avLst/>
              <a:gdLst/>
              <a:ahLst/>
              <a:cxnLst/>
              <a:rect l="l" t="t" r="r" b="b"/>
              <a:pathLst>
                <a:path w="3491230" h="542925" extrusionOk="0">
                  <a:moveTo>
                    <a:pt x="3462783" y="0"/>
                  </a:moveTo>
                  <a:lnTo>
                    <a:pt x="0" y="0"/>
                  </a:lnTo>
                  <a:lnTo>
                    <a:pt x="670768" y="542313"/>
                  </a:lnTo>
                  <a:lnTo>
                    <a:pt x="3490945" y="542313"/>
                  </a:lnTo>
                  <a:lnTo>
                    <a:pt x="3490945" y="49294"/>
                  </a:lnTo>
                  <a:lnTo>
                    <a:pt x="3462783" y="0"/>
                  </a:lnTo>
                  <a:close/>
                </a:path>
              </a:pathLst>
            </a:custGeom>
            <a:solidFill>
              <a:srgbClr val="DF1F2B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40" name="Google Shape;40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02647" y="36"/>
              <a:ext cx="3501451" cy="542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41;p1"/>
            <p:cNvSpPr/>
            <p:nvPr/>
          </p:nvSpPr>
          <p:spPr>
            <a:xfrm>
              <a:off x="16603434" y="37"/>
              <a:ext cx="3500754" cy="542925"/>
            </a:xfrm>
            <a:custGeom>
              <a:avLst/>
              <a:gdLst/>
              <a:ahLst/>
              <a:cxnLst/>
              <a:rect l="l" t="t" r="r" b="b"/>
              <a:pathLst>
                <a:path w="3500755" h="542925" extrusionOk="0">
                  <a:moveTo>
                    <a:pt x="3473242" y="0"/>
                  </a:moveTo>
                  <a:lnTo>
                    <a:pt x="0" y="0"/>
                  </a:lnTo>
                  <a:lnTo>
                    <a:pt x="672145" y="542313"/>
                  </a:lnTo>
                  <a:lnTo>
                    <a:pt x="3276183" y="542313"/>
                  </a:lnTo>
                  <a:lnTo>
                    <a:pt x="3500664" y="135835"/>
                  </a:lnTo>
                  <a:lnTo>
                    <a:pt x="3500664" y="48064"/>
                  </a:lnTo>
                  <a:lnTo>
                    <a:pt x="347324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594041" y="36"/>
              <a:ext cx="1915956" cy="5423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49" r:id="rId3"/>
    <p:sldLayoutId id="2147483652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10"/>
            <a:ext cx="26811287" cy="130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670823" y="1115435"/>
            <a:ext cx="23469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670823" y="3086067"/>
            <a:ext cx="22523684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410444" y="14025563"/>
            <a:ext cx="857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340565" y="14025563"/>
            <a:ext cx="6166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4594723" y="64"/>
            <a:ext cx="18279668" cy="542291"/>
            <a:chOff x="3445294" y="63"/>
            <a:chExt cx="13706774" cy="542291"/>
          </a:xfrm>
        </p:grpSpPr>
        <p:sp>
          <p:nvSpPr>
            <p:cNvPr id="12" name="Google Shape;12;p1"/>
            <p:cNvSpPr/>
            <p:nvPr/>
          </p:nvSpPr>
          <p:spPr>
            <a:xfrm>
              <a:off x="4118666" y="63"/>
              <a:ext cx="12324715" cy="542290"/>
            </a:xfrm>
            <a:custGeom>
              <a:avLst/>
              <a:gdLst/>
              <a:ahLst/>
              <a:cxnLst/>
              <a:rect l="l" t="t" r="r" b="b"/>
              <a:pathLst>
                <a:path w="12324715" h="542290" extrusionOk="0">
                  <a:moveTo>
                    <a:pt x="11667051" y="0"/>
                  </a:moveTo>
                  <a:lnTo>
                    <a:pt x="745279" y="0"/>
                  </a:lnTo>
                  <a:lnTo>
                    <a:pt x="0" y="542286"/>
                  </a:lnTo>
                  <a:lnTo>
                    <a:pt x="12324217" y="542286"/>
                  </a:lnTo>
                  <a:lnTo>
                    <a:pt x="11667051" y="0"/>
                  </a:lnTo>
                  <a:close/>
                </a:path>
              </a:pathLst>
            </a:custGeom>
            <a:solidFill>
              <a:srgbClr val="95617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978737" y="64"/>
              <a:ext cx="5465445" cy="542290"/>
            </a:xfrm>
            <a:custGeom>
              <a:avLst/>
              <a:gdLst/>
              <a:ahLst/>
              <a:cxnLst/>
              <a:rect l="l" t="t" r="r" b="b"/>
              <a:pathLst>
                <a:path w="5465444" h="542290" extrusionOk="0">
                  <a:moveTo>
                    <a:pt x="4807775" y="0"/>
                  </a:moveTo>
                  <a:lnTo>
                    <a:pt x="0" y="0"/>
                  </a:lnTo>
                  <a:lnTo>
                    <a:pt x="39939" y="542286"/>
                  </a:lnTo>
                  <a:lnTo>
                    <a:pt x="5465063" y="542286"/>
                  </a:lnTo>
                  <a:lnTo>
                    <a:pt x="4807775" y="0"/>
                  </a:lnTo>
                  <a:close/>
                </a:path>
              </a:pathLst>
            </a:custGeom>
            <a:solidFill>
              <a:srgbClr val="6A1C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445294" y="63"/>
              <a:ext cx="1422400" cy="542290"/>
            </a:xfrm>
            <a:custGeom>
              <a:avLst/>
              <a:gdLst/>
              <a:ahLst/>
              <a:cxnLst/>
              <a:rect l="l" t="t" r="r" b="b"/>
              <a:pathLst>
                <a:path w="1422400" h="542290" extrusionOk="0">
                  <a:moveTo>
                    <a:pt x="1421805" y="0"/>
                  </a:moveTo>
                  <a:lnTo>
                    <a:pt x="752692" y="0"/>
                  </a:lnTo>
                  <a:lnTo>
                    <a:pt x="0" y="542286"/>
                  </a:lnTo>
                  <a:lnTo>
                    <a:pt x="676687" y="542286"/>
                  </a:lnTo>
                  <a:lnTo>
                    <a:pt x="1421805" y="0"/>
                  </a:lnTo>
                  <a:close/>
                </a:path>
              </a:pathLst>
            </a:custGeom>
            <a:solidFill>
              <a:srgbClr val="B793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5785548" y="64"/>
              <a:ext cx="1366520" cy="542290"/>
            </a:xfrm>
            <a:custGeom>
              <a:avLst/>
              <a:gdLst/>
              <a:ahLst/>
              <a:cxnLst/>
              <a:rect l="l" t="t" r="r" b="b"/>
              <a:pathLst>
                <a:path w="1366519" h="542290" extrusionOk="0">
                  <a:moveTo>
                    <a:pt x="702697" y="0"/>
                  </a:moveTo>
                  <a:lnTo>
                    <a:pt x="0" y="0"/>
                  </a:lnTo>
                  <a:lnTo>
                    <a:pt x="657287" y="542286"/>
                  </a:lnTo>
                  <a:lnTo>
                    <a:pt x="1366223" y="542286"/>
                  </a:lnTo>
                  <a:lnTo>
                    <a:pt x="702697" y="0"/>
                  </a:lnTo>
                  <a:close/>
                </a:path>
              </a:pathLst>
            </a:custGeom>
            <a:solidFill>
              <a:srgbClr val="4918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2345206" y="64"/>
              <a:ext cx="4100829" cy="542290"/>
            </a:xfrm>
            <a:custGeom>
              <a:avLst/>
              <a:gdLst/>
              <a:ahLst/>
              <a:cxnLst/>
              <a:rect l="l" t="t" r="r" b="b"/>
              <a:pathLst>
                <a:path w="4100830" h="542290" extrusionOk="0">
                  <a:moveTo>
                    <a:pt x="3443017" y="0"/>
                  </a:moveTo>
                  <a:lnTo>
                    <a:pt x="0" y="0"/>
                  </a:lnTo>
                  <a:lnTo>
                    <a:pt x="204319" y="542286"/>
                  </a:lnTo>
                  <a:lnTo>
                    <a:pt x="4100674" y="542286"/>
                  </a:lnTo>
                  <a:lnTo>
                    <a:pt x="3443017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1105552" y="63"/>
              <a:ext cx="4454525" cy="542290"/>
            </a:xfrm>
            <a:custGeom>
              <a:avLst/>
              <a:gdLst/>
              <a:ahLst/>
              <a:cxnLst/>
              <a:rect l="l" t="t" r="r" b="b"/>
              <a:pathLst>
                <a:path w="4454525" h="542290" extrusionOk="0">
                  <a:moveTo>
                    <a:pt x="4036534" y="0"/>
                  </a:moveTo>
                  <a:lnTo>
                    <a:pt x="309574" y="0"/>
                  </a:lnTo>
                  <a:lnTo>
                    <a:pt x="0" y="542286"/>
                  </a:lnTo>
                  <a:lnTo>
                    <a:pt x="4454453" y="542286"/>
                  </a:lnTo>
                  <a:lnTo>
                    <a:pt x="4036534" y="0"/>
                  </a:lnTo>
                  <a:close/>
                </a:path>
              </a:pathLst>
            </a:custGeom>
            <a:solidFill>
              <a:srgbClr val="8B5171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8" name="Google Shape;18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22397" y="64"/>
              <a:ext cx="6901240" cy="54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"/>
            <p:cNvSpPr/>
            <p:nvPr/>
          </p:nvSpPr>
          <p:spPr>
            <a:xfrm>
              <a:off x="14961876" y="63"/>
              <a:ext cx="1483995" cy="542290"/>
            </a:xfrm>
            <a:custGeom>
              <a:avLst/>
              <a:gdLst/>
              <a:ahLst/>
              <a:cxnLst/>
              <a:rect l="l" t="t" r="r" b="b"/>
              <a:pathLst>
                <a:path w="1483994" h="542290" extrusionOk="0">
                  <a:moveTo>
                    <a:pt x="827035" y="0"/>
                  </a:moveTo>
                  <a:lnTo>
                    <a:pt x="34207" y="0"/>
                  </a:lnTo>
                  <a:lnTo>
                    <a:pt x="0" y="542286"/>
                  </a:lnTo>
                  <a:lnTo>
                    <a:pt x="1483812" y="542286"/>
                  </a:lnTo>
                  <a:lnTo>
                    <a:pt x="827035" y="0"/>
                  </a:lnTo>
                  <a:close/>
                </a:path>
              </a:pathLst>
            </a:custGeom>
            <a:solidFill>
              <a:srgbClr val="E4E4E4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1903617" y="64"/>
              <a:ext cx="4543425" cy="542290"/>
            </a:xfrm>
            <a:custGeom>
              <a:avLst/>
              <a:gdLst/>
              <a:ahLst/>
              <a:cxnLst/>
              <a:rect l="l" t="t" r="r" b="b"/>
              <a:pathLst>
                <a:path w="4543425" h="542290" extrusionOk="0">
                  <a:moveTo>
                    <a:pt x="3886648" y="0"/>
                  </a:moveTo>
                  <a:lnTo>
                    <a:pt x="0" y="0"/>
                  </a:lnTo>
                  <a:lnTo>
                    <a:pt x="66010" y="542286"/>
                  </a:lnTo>
                  <a:lnTo>
                    <a:pt x="4543018" y="542286"/>
                  </a:lnTo>
                  <a:lnTo>
                    <a:pt x="3886648" y="0"/>
                  </a:lnTo>
                  <a:close/>
                </a:path>
              </a:pathLst>
            </a:custGeom>
            <a:solidFill>
              <a:srgbClr val="6A1C4B">
                <a:alpha val="2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1" name="Google Shape;21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982147" y="64"/>
              <a:ext cx="5459622" cy="54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1"/>
            <p:cNvSpPr/>
            <p:nvPr/>
          </p:nvSpPr>
          <p:spPr>
            <a:xfrm>
              <a:off x="4122741" y="64"/>
              <a:ext cx="5102860" cy="542290"/>
            </a:xfrm>
            <a:custGeom>
              <a:avLst/>
              <a:gdLst/>
              <a:ahLst/>
              <a:cxnLst/>
              <a:rect l="l" t="t" r="r" b="b"/>
              <a:pathLst>
                <a:path w="5102859" h="542290" extrusionOk="0">
                  <a:moveTo>
                    <a:pt x="5102266" y="0"/>
                  </a:moveTo>
                  <a:lnTo>
                    <a:pt x="745523" y="0"/>
                  </a:lnTo>
                  <a:lnTo>
                    <a:pt x="0" y="542286"/>
                  </a:lnTo>
                  <a:lnTo>
                    <a:pt x="4916910" y="542286"/>
                  </a:lnTo>
                  <a:lnTo>
                    <a:pt x="5102266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122035" y="64"/>
              <a:ext cx="2155825" cy="542290"/>
            </a:xfrm>
            <a:custGeom>
              <a:avLst/>
              <a:gdLst/>
              <a:ahLst/>
              <a:cxnLst/>
              <a:rect l="l" t="t" r="r" b="b"/>
              <a:pathLst>
                <a:path w="2155825" h="542290" extrusionOk="0">
                  <a:moveTo>
                    <a:pt x="2155214" y="0"/>
                  </a:moveTo>
                  <a:lnTo>
                    <a:pt x="745379" y="0"/>
                  </a:lnTo>
                  <a:lnTo>
                    <a:pt x="0" y="542286"/>
                  </a:lnTo>
                  <a:lnTo>
                    <a:pt x="2087147" y="542286"/>
                  </a:lnTo>
                  <a:lnTo>
                    <a:pt x="2155214" y="0"/>
                  </a:lnTo>
                  <a:close/>
                </a:path>
              </a:pathLst>
            </a:custGeom>
            <a:solidFill>
              <a:srgbClr val="742B55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861530" y="63"/>
              <a:ext cx="1741170" cy="542290"/>
            </a:xfrm>
            <a:custGeom>
              <a:avLst/>
              <a:gdLst/>
              <a:ahLst/>
              <a:cxnLst/>
              <a:rect l="l" t="t" r="r" b="b"/>
              <a:pathLst>
                <a:path w="1741169" h="542290" extrusionOk="0">
                  <a:moveTo>
                    <a:pt x="1740575" y="0"/>
                  </a:moveTo>
                  <a:lnTo>
                    <a:pt x="88168" y="0"/>
                  </a:lnTo>
                  <a:lnTo>
                    <a:pt x="0" y="542286"/>
                  </a:lnTo>
                  <a:lnTo>
                    <a:pt x="883356" y="542286"/>
                  </a:lnTo>
                  <a:lnTo>
                    <a:pt x="1740575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365845" y="63"/>
              <a:ext cx="1948814" cy="542290"/>
            </a:xfrm>
            <a:custGeom>
              <a:avLst/>
              <a:gdLst/>
              <a:ahLst/>
              <a:cxnLst/>
              <a:rect l="l" t="t" r="r" b="b"/>
              <a:pathLst>
                <a:path w="1948815" h="542290" extrusionOk="0">
                  <a:moveTo>
                    <a:pt x="540166" y="0"/>
                  </a:moveTo>
                  <a:lnTo>
                    <a:pt x="0" y="0"/>
                  </a:lnTo>
                  <a:lnTo>
                    <a:pt x="190441" y="542286"/>
                  </a:lnTo>
                  <a:lnTo>
                    <a:pt x="1948229" y="542286"/>
                  </a:lnTo>
                  <a:lnTo>
                    <a:pt x="540166" y="0"/>
                  </a:lnTo>
                  <a:close/>
                </a:path>
              </a:pathLst>
            </a:custGeom>
            <a:solidFill>
              <a:srgbClr val="6A1C4B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171563" y="63"/>
              <a:ext cx="2802890" cy="542290"/>
            </a:xfrm>
            <a:custGeom>
              <a:avLst/>
              <a:gdLst/>
              <a:ahLst/>
              <a:cxnLst/>
              <a:rect l="l" t="t" r="r" b="b"/>
              <a:pathLst>
                <a:path w="2802890" h="542290" extrusionOk="0">
                  <a:moveTo>
                    <a:pt x="2479557" y="0"/>
                  </a:moveTo>
                  <a:lnTo>
                    <a:pt x="114290" y="0"/>
                  </a:lnTo>
                  <a:lnTo>
                    <a:pt x="0" y="542286"/>
                  </a:lnTo>
                  <a:lnTo>
                    <a:pt x="2802793" y="542286"/>
                  </a:lnTo>
                  <a:lnTo>
                    <a:pt x="2479557" y="0"/>
                  </a:lnTo>
                  <a:close/>
                </a:path>
              </a:pathLst>
            </a:custGeom>
            <a:solidFill>
              <a:srgbClr val="6A1C4B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0" y="-1"/>
            <a:ext cx="5580404" cy="542927"/>
            <a:chOff x="0" y="-1"/>
            <a:chExt cx="4184394" cy="542927"/>
          </a:xfrm>
        </p:grpSpPr>
        <p:sp>
          <p:nvSpPr>
            <p:cNvPr id="28" name="Google Shape;28;p1"/>
            <p:cNvSpPr/>
            <p:nvPr/>
          </p:nvSpPr>
          <p:spPr>
            <a:xfrm>
              <a:off x="0" y="0"/>
              <a:ext cx="3387725" cy="542925"/>
            </a:xfrm>
            <a:custGeom>
              <a:avLst/>
              <a:gdLst/>
              <a:ahLst/>
              <a:cxnLst/>
              <a:rect l="l" t="t" r="r" b="b"/>
              <a:pathLst>
                <a:path w="3387725" h="542925" extrusionOk="0">
                  <a:moveTo>
                    <a:pt x="3387434" y="0"/>
                  </a:moveTo>
                  <a:lnTo>
                    <a:pt x="0" y="0"/>
                  </a:lnTo>
                  <a:lnTo>
                    <a:pt x="0" y="542394"/>
                  </a:lnTo>
                  <a:lnTo>
                    <a:pt x="2638885" y="542394"/>
                  </a:lnTo>
                  <a:lnTo>
                    <a:pt x="3387434" y="0"/>
                  </a:lnTo>
                  <a:close/>
                </a:path>
              </a:pathLst>
            </a:custGeom>
            <a:solidFill>
              <a:srgbClr val="98D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0" y="-1"/>
              <a:ext cx="3385820" cy="542925"/>
            </a:xfrm>
            <a:custGeom>
              <a:avLst/>
              <a:gdLst/>
              <a:ahLst/>
              <a:cxnLst/>
              <a:rect l="l" t="t" r="r" b="b"/>
              <a:pathLst>
                <a:path w="3385820" h="542925" extrusionOk="0">
                  <a:moveTo>
                    <a:pt x="3385600" y="0"/>
                  </a:moveTo>
                  <a:lnTo>
                    <a:pt x="0" y="0"/>
                  </a:lnTo>
                  <a:lnTo>
                    <a:pt x="0" y="542394"/>
                  </a:lnTo>
                  <a:lnTo>
                    <a:pt x="2636946" y="542394"/>
                  </a:lnTo>
                  <a:lnTo>
                    <a:pt x="3385600" y="0"/>
                  </a:lnTo>
                  <a:close/>
                </a:path>
              </a:pathLst>
            </a:custGeom>
            <a:solidFill>
              <a:srgbClr val="1C9C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630549" y="1"/>
              <a:ext cx="1553845" cy="542925"/>
            </a:xfrm>
            <a:custGeom>
              <a:avLst/>
              <a:gdLst/>
              <a:ahLst/>
              <a:cxnLst/>
              <a:rect l="l" t="t" r="r" b="b"/>
              <a:pathLst>
                <a:path w="1553845" h="542925" extrusionOk="0">
                  <a:moveTo>
                    <a:pt x="1553624" y="0"/>
                  </a:moveTo>
                  <a:lnTo>
                    <a:pt x="748211" y="0"/>
                  </a:lnTo>
                  <a:lnTo>
                    <a:pt x="0" y="542394"/>
                  </a:lnTo>
                  <a:lnTo>
                    <a:pt x="802323" y="542394"/>
                  </a:lnTo>
                  <a:lnTo>
                    <a:pt x="1553624" y="0"/>
                  </a:lnTo>
                  <a:close/>
                </a:path>
              </a:pathLst>
            </a:custGeom>
            <a:solidFill>
              <a:srgbClr val="017BB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1" name="Google Shape;3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3388403" cy="542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2381189" cy="542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1"/>
          <p:cNvGrpSpPr/>
          <p:nvPr/>
        </p:nvGrpSpPr>
        <p:grpSpPr>
          <a:xfrm>
            <a:off x="21958998" y="36"/>
            <a:ext cx="4853007" cy="542927"/>
            <a:chOff x="16465672" y="35"/>
            <a:chExt cx="3638965" cy="542927"/>
          </a:xfrm>
        </p:grpSpPr>
        <p:sp>
          <p:nvSpPr>
            <p:cNvPr id="34" name="Google Shape;34;p1"/>
            <p:cNvSpPr/>
            <p:nvPr/>
          </p:nvSpPr>
          <p:spPr>
            <a:xfrm>
              <a:off x="16604486" y="36"/>
              <a:ext cx="3500120" cy="542925"/>
            </a:xfrm>
            <a:custGeom>
              <a:avLst/>
              <a:gdLst/>
              <a:ahLst/>
              <a:cxnLst/>
              <a:rect l="l" t="t" r="r" b="b"/>
              <a:pathLst>
                <a:path w="3500119" h="542925" extrusionOk="0">
                  <a:moveTo>
                    <a:pt x="3474005" y="0"/>
                  </a:moveTo>
                  <a:lnTo>
                    <a:pt x="0" y="0"/>
                  </a:lnTo>
                  <a:lnTo>
                    <a:pt x="672247" y="542313"/>
                  </a:lnTo>
                  <a:lnTo>
                    <a:pt x="3499612" y="542313"/>
                  </a:lnTo>
                  <a:lnTo>
                    <a:pt x="3499612" y="44627"/>
                  </a:lnTo>
                  <a:lnTo>
                    <a:pt x="3474005" y="0"/>
                  </a:lnTo>
                  <a:close/>
                </a:path>
              </a:pathLst>
            </a:custGeom>
            <a:solidFill>
              <a:srgbClr val="EB816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6603883" y="35"/>
              <a:ext cx="3500754" cy="542925"/>
            </a:xfrm>
            <a:custGeom>
              <a:avLst/>
              <a:gdLst/>
              <a:ahLst/>
              <a:cxnLst/>
              <a:rect l="l" t="t" r="r" b="b"/>
              <a:pathLst>
                <a:path w="3500755" h="542925" extrusionOk="0">
                  <a:moveTo>
                    <a:pt x="3474076" y="0"/>
                  </a:moveTo>
                  <a:lnTo>
                    <a:pt x="0" y="0"/>
                  </a:lnTo>
                  <a:lnTo>
                    <a:pt x="672202" y="542313"/>
                  </a:lnTo>
                  <a:lnTo>
                    <a:pt x="3500215" y="542313"/>
                  </a:lnTo>
                  <a:lnTo>
                    <a:pt x="3500215" y="45566"/>
                  </a:lnTo>
                  <a:lnTo>
                    <a:pt x="3474076" y="0"/>
                  </a:lnTo>
                  <a:close/>
                </a:path>
              </a:pathLst>
            </a:custGeom>
            <a:solidFill>
              <a:srgbClr val="DF1F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465672" y="37"/>
              <a:ext cx="810895" cy="542925"/>
            </a:xfrm>
            <a:custGeom>
              <a:avLst/>
              <a:gdLst/>
              <a:ahLst/>
              <a:cxnLst/>
              <a:rect l="l" t="t" r="r" b="b"/>
              <a:pathLst>
                <a:path w="810894" h="542925" extrusionOk="0">
                  <a:moveTo>
                    <a:pt x="138310" y="0"/>
                  </a:moveTo>
                  <a:lnTo>
                    <a:pt x="0" y="0"/>
                  </a:lnTo>
                  <a:lnTo>
                    <a:pt x="671399" y="542313"/>
                  </a:lnTo>
                  <a:lnTo>
                    <a:pt x="810513" y="542313"/>
                  </a:lnTo>
                  <a:lnTo>
                    <a:pt x="138310" y="0"/>
                  </a:lnTo>
                  <a:close/>
                </a:path>
              </a:pathLst>
            </a:custGeom>
            <a:solidFill>
              <a:srgbClr val="B125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7043455" y="37"/>
              <a:ext cx="3060700" cy="542925"/>
            </a:xfrm>
            <a:custGeom>
              <a:avLst/>
              <a:gdLst/>
              <a:ahLst/>
              <a:cxnLst/>
              <a:rect l="l" t="t" r="r" b="b"/>
              <a:pathLst>
                <a:path w="3060700" h="542925" extrusionOk="0">
                  <a:moveTo>
                    <a:pt x="3046396" y="0"/>
                  </a:moveTo>
                  <a:lnTo>
                    <a:pt x="0" y="0"/>
                  </a:lnTo>
                  <a:lnTo>
                    <a:pt x="1480303" y="542313"/>
                  </a:lnTo>
                  <a:lnTo>
                    <a:pt x="3060642" y="542313"/>
                  </a:lnTo>
                  <a:lnTo>
                    <a:pt x="3060642" y="24748"/>
                  </a:lnTo>
                  <a:lnTo>
                    <a:pt x="3046396" y="0"/>
                  </a:lnTo>
                  <a:close/>
                </a:path>
              </a:pathLst>
            </a:custGeom>
            <a:solidFill>
              <a:srgbClr val="C96150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6821956" y="37"/>
              <a:ext cx="3282315" cy="542925"/>
            </a:xfrm>
            <a:custGeom>
              <a:avLst/>
              <a:gdLst/>
              <a:ahLst/>
              <a:cxnLst/>
              <a:rect l="l" t="t" r="r" b="b"/>
              <a:pathLst>
                <a:path w="3282315" h="542925" extrusionOk="0">
                  <a:moveTo>
                    <a:pt x="3254223" y="0"/>
                  </a:moveTo>
                  <a:lnTo>
                    <a:pt x="611605" y="0"/>
                  </a:lnTo>
                  <a:lnTo>
                    <a:pt x="0" y="174653"/>
                  </a:lnTo>
                  <a:lnTo>
                    <a:pt x="455628" y="542313"/>
                  </a:lnTo>
                  <a:lnTo>
                    <a:pt x="3282142" y="542313"/>
                  </a:lnTo>
                  <a:lnTo>
                    <a:pt x="3282142" y="48771"/>
                  </a:lnTo>
                  <a:lnTo>
                    <a:pt x="3254223" y="0"/>
                  </a:lnTo>
                  <a:close/>
                </a:path>
              </a:pathLst>
            </a:custGeom>
            <a:solidFill>
              <a:srgbClr val="6A1C4B">
                <a:alpha val="4274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6613153" y="36"/>
              <a:ext cx="3491229" cy="542925"/>
            </a:xfrm>
            <a:custGeom>
              <a:avLst/>
              <a:gdLst/>
              <a:ahLst/>
              <a:cxnLst/>
              <a:rect l="l" t="t" r="r" b="b"/>
              <a:pathLst>
                <a:path w="3491230" h="542925" extrusionOk="0">
                  <a:moveTo>
                    <a:pt x="3462783" y="0"/>
                  </a:moveTo>
                  <a:lnTo>
                    <a:pt x="0" y="0"/>
                  </a:lnTo>
                  <a:lnTo>
                    <a:pt x="670768" y="542313"/>
                  </a:lnTo>
                  <a:lnTo>
                    <a:pt x="3490945" y="542313"/>
                  </a:lnTo>
                  <a:lnTo>
                    <a:pt x="3490945" y="49294"/>
                  </a:lnTo>
                  <a:lnTo>
                    <a:pt x="3462783" y="0"/>
                  </a:lnTo>
                  <a:close/>
                </a:path>
              </a:pathLst>
            </a:custGeom>
            <a:solidFill>
              <a:srgbClr val="DF1F2B">
                <a:alpha val="2784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40" name="Google Shape;40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02647" y="36"/>
              <a:ext cx="3501451" cy="542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41;p1"/>
            <p:cNvSpPr/>
            <p:nvPr/>
          </p:nvSpPr>
          <p:spPr>
            <a:xfrm>
              <a:off x="16603434" y="37"/>
              <a:ext cx="3500754" cy="542925"/>
            </a:xfrm>
            <a:custGeom>
              <a:avLst/>
              <a:gdLst/>
              <a:ahLst/>
              <a:cxnLst/>
              <a:rect l="l" t="t" r="r" b="b"/>
              <a:pathLst>
                <a:path w="3500755" h="542925" extrusionOk="0">
                  <a:moveTo>
                    <a:pt x="3473242" y="0"/>
                  </a:moveTo>
                  <a:lnTo>
                    <a:pt x="0" y="0"/>
                  </a:lnTo>
                  <a:lnTo>
                    <a:pt x="672145" y="542313"/>
                  </a:lnTo>
                  <a:lnTo>
                    <a:pt x="3276183" y="542313"/>
                  </a:lnTo>
                  <a:lnTo>
                    <a:pt x="3500664" y="135835"/>
                  </a:lnTo>
                  <a:lnTo>
                    <a:pt x="3500664" y="48064"/>
                  </a:lnTo>
                  <a:lnTo>
                    <a:pt x="347324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594041" y="36"/>
              <a:ext cx="1915956" cy="54231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357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cpi.com/pi/15748" TargetMode="External"/><Relationship Id="rId3" Type="http://schemas.openxmlformats.org/officeDocument/2006/relationships/hyperlink" Target="http://www.mhra.gov.uk/yellowcard" TargetMode="External"/><Relationship Id="rId7" Type="http://schemas.openxmlformats.org/officeDocument/2006/relationships/hyperlink" Target="https://www.emcpi.com/pi/3693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hyperlink" Target="https://www.emcpi.com/pi/43779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7">
            <a:extLst>
              <a:ext uri="{FF2B5EF4-FFF2-40B4-BE49-F238E27FC236}">
                <a16:creationId xmlns:a16="http://schemas.microsoft.com/office/drawing/2014/main" id="{F4EA57B9-94B7-12BD-F790-03A61B37F68A}"/>
              </a:ext>
            </a:extLst>
          </p:cNvPr>
          <p:cNvSpPr txBox="1">
            <a:spLocks/>
          </p:cNvSpPr>
          <p:nvPr/>
        </p:nvSpPr>
        <p:spPr>
          <a:xfrm>
            <a:off x="6520070" y="2425147"/>
            <a:ext cx="12785258" cy="360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7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873" marR="23711" lvl="0" indent="0" algn="ctr" defTabSz="914400" rtl="0" eaLnBrk="1" fontAlgn="auto" latinLnBrk="0" hangingPunct="1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Roche Sans"/>
                <a:cs typeface="Roche Sans"/>
                <a:sym typeface="Roche Sans"/>
              </a:rPr>
              <a:t>Treatment options for the management of HCC:</a:t>
            </a:r>
          </a:p>
          <a:p>
            <a:pPr marL="33873" marR="23711" lvl="0" indent="0" algn="ctr" defTabSz="914400" rtl="0" eaLnBrk="1" fontAlgn="auto" latinLnBrk="0" hangingPunct="1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Roche Sans"/>
                <a:cs typeface="Roche Sans"/>
                <a:sym typeface="Roche Sans"/>
              </a:rPr>
              <a:t>A patient case discussion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ADAA85-151E-C707-56CC-D1B4BFA0F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5225" y="13262237"/>
            <a:ext cx="3687489" cy="1357358"/>
          </a:xfrm>
          <a:prstGeom prst="rect">
            <a:avLst/>
          </a:prstGeom>
        </p:spPr>
      </p:pic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BF096D6-5A2F-2739-684B-D6B512C2D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735" y="13405916"/>
            <a:ext cx="4142526" cy="1003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8D5540-8652-700C-EE8B-5AFE36818532}"/>
              </a:ext>
            </a:extLst>
          </p:cNvPr>
          <p:cNvSpPr txBox="1"/>
          <p:nvPr/>
        </p:nvSpPr>
        <p:spPr>
          <a:xfrm>
            <a:off x="6137366" y="6307593"/>
            <a:ext cx="136061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3600" b="1" dirty="0" err="1">
                <a:solidFill>
                  <a:schemeClr val="bg1">
                    <a:lumMod val="50000"/>
                  </a:schemeClr>
                </a:solidFill>
                <a:latin typeface="+mn-l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Dr.</a:t>
            </a: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+mn-l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 Antonio D’Alessio</a:t>
            </a:r>
          </a:p>
          <a:p>
            <a:pPr lvl="0" algn="ctr">
              <a:lnSpc>
                <a:spcPct val="150000"/>
              </a:lnSpc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+mn-l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Specialist in Medical Oncology</a:t>
            </a:r>
            <a:endParaRPr lang="hu-HU" sz="3600" b="1" dirty="0">
              <a:solidFill>
                <a:schemeClr val="bg1">
                  <a:lumMod val="50000"/>
                </a:schemeClr>
              </a:solidFill>
              <a:latin typeface="+mn-l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</a:ext>
              </a:extLst>
            </a:endParaRPr>
          </a:p>
          <a:p>
            <a:pPr lvl="0" algn="ctr">
              <a:lnSpc>
                <a:spcPct val="150000"/>
              </a:lnSpc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+mn-l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Imperial Hospital, London</a:t>
            </a:r>
            <a:endParaRPr lang="en-GB" sz="3600" b="1" dirty="0">
              <a:solidFill>
                <a:srgbClr val="6E295B"/>
              </a:solidFill>
              <a:latin typeface="+mn-lt"/>
            </a:endParaRPr>
          </a:p>
          <a:p>
            <a:endParaRPr lang="en-GB" sz="2400" dirty="0">
              <a:solidFill>
                <a:srgbClr val="6E295B"/>
              </a:solidFill>
              <a:latin typeface="Interstate Regular" panose="02000503020000020004" pitchFamily="2" charset="77"/>
            </a:endParaRPr>
          </a:p>
          <a:p>
            <a:endParaRPr lang="en-GB" sz="2400" dirty="0">
              <a:solidFill>
                <a:srgbClr val="6E295B"/>
              </a:solidFill>
              <a:latin typeface="Interstate Regular" panose="02000503020000020004" pitchFamily="2" charset="77"/>
            </a:endParaRPr>
          </a:p>
          <a:p>
            <a:endParaRPr lang="en-GB" sz="2400" dirty="0">
              <a:solidFill>
                <a:srgbClr val="6E295B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8" name="Google Shape;71;p1">
            <a:extLst>
              <a:ext uri="{FF2B5EF4-FFF2-40B4-BE49-F238E27FC236}">
                <a16:creationId xmlns:a16="http://schemas.microsoft.com/office/drawing/2014/main" id="{30FA2DB6-6606-B9A5-949E-AC0A09173AB4}"/>
              </a:ext>
            </a:extLst>
          </p:cNvPr>
          <p:cNvSpPr txBox="1"/>
          <p:nvPr/>
        </p:nvSpPr>
        <p:spPr>
          <a:xfrm>
            <a:off x="1603062" y="13555441"/>
            <a:ext cx="491700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n-GB" sz="2400" dirty="0">
                <a:solidFill>
                  <a:srgbClr val="6E295B"/>
                </a:solidFill>
                <a:latin typeface="+mn-lt"/>
              </a:rPr>
              <a:t>C-GB-00001552  November 2024</a:t>
            </a:r>
            <a:endParaRPr sz="2400" dirty="0">
              <a:solidFill>
                <a:srgbClr val="6E29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063" y="12086770"/>
            <a:ext cx="2219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E295B"/>
                </a:solidFill>
                <a:latin typeface="+mn-lt"/>
              </a:rPr>
              <a:t>This is a Promotional Meeting organised by Chugai Pharma UK Ltd, on behalf of Roche Products Ltd. and intended for Healthcare Professionals from Great Britain. </a:t>
            </a:r>
            <a:r>
              <a:rPr lang="en-GB" sz="2400" b="1" dirty="0">
                <a:solidFill>
                  <a:srgbClr val="6E295B"/>
                </a:solidFill>
                <a:latin typeface="+mn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Prescribing </a:t>
            </a:r>
            <a:r>
              <a:rPr lang="en-GB" sz="2400" b="1" dirty="0">
                <a:solidFill>
                  <a:srgbClr val="6E295B"/>
                </a:solidFill>
                <a:latin typeface="+mn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information </a:t>
            </a:r>
            <a:r>
              <a:rPr lang="en-GB" sz="2400" b="1" dirty="0">
                <a:solidFill>
                  <a:srgbClr val="6E295B"/>
                </a:solidFill>
                <a:latin typeface="+mn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can </a:t>
            </a:r>
            <a:r>
              <a:rPr lang="en-GB" sz="2400" b="1" dirty="0">
                <a:solidFill>
                  <a:srgbClr val="6E295B"/>
                </a:solidFill>
                <a:latin typeface="+mn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be found at the end of the </a:t>
            </a:r>
            <a:r>
              <a:rPr lang="en-GB" sz="2400" b="1" dirty="0">
                <a:solidFill>
                  <a:srgbClr val="6E295B"/>
                </a:solidFill>
                <a:latin typeface="+mn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presentation.</a:t>
            </a:r>
            <a:endParaRPr lang="en-GB" sz="2400" b="1" dirty="0">
              <a:solidFill>
                <a:srgbClr val="6E295B"/>
              </a:solidFill>
              <a:latin typeface="+mn-lt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BF0713-FBEE-8D63-AFC2-535ABC647E07}"/>
              </a:ext>
            </a:extLst>
          </p:cNvPr>
          <p:cNvSpPr txBox="1">
            <a:spLocks/>
          </p:cNvSpPr>
          <p:nvPr/>
        </p:nvSpPr>
        <p:spPr>
          <a:xfrm>
            <a:off x="1842550" y="9762825"/>
            <a:ext cx="22195745" cy="126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722" marR="0" lvl="0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34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444" marR="0" lvl="1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9166" marR="0" lvl="2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888" marR="0" lvl="3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8610" marR="0" lvl="4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8332" marR="0" lvl="5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8053" marR="0" lvl="6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7775" marR="0" lvl="7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7497" marR="0" lvl="8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Reporting suspected adverse reactions after authorisation of the medicinal product is important. It allows continued monitoring of the benefit/risk balance of the medicinal product. Adverse events should be reported. Reporting forms and information can be found at www.mhra.gov.uk/yellowcard. Adverse events should also be reported to Roche Products Ltd. Please contact Roche Drug Safety Centre by emailing welwyn.uk_dsc@roche.com or calling +44 (0)1707 367554.</a:t>
            </a:r>
          </a:p>
          <a:p>
            <a:pPr mar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sz="2000" b="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Tecentriq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b="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Avastin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are biological medicines, healthcare professionals should report adverse reactions by brand name and batch number.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0E45D-3245-562A-6C90-1E1B2D7105BB}"/>
              </a:ext>
            </a:extLst>
          </p:cNvPr>
          <p:cNvSpPr/>
          <p:nvPr/>
        </p:nvSpPr>
        <p:spPr>
          <a:xfrm>
            <a:off x="1603064" y="9655383"/>
            <a:ext cx="22195745" cy="1709303"/>
          </a:xfrm>
          <a:prstGeom prst="rect">
            <a:avLst/>
          </a:prstGeom>
          <a:noFill/>
          <a:ln w="41275">
            <a:solidFill>
              <a:srgbClr val="6E2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66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FB17-8BA8-E425-C275-1B0282AC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505" y="4141998"/>
            <a:ext cx="23469640" cy="6278642"/>
          </a:xfrm>
        </p:spPr>
        <p:txBody>
          <a:bodyPr/>
          <a:lstStyle/>
          <a:p>
            <a:pPr lvl="0">
              <a:buSzPts val="4000"/>
            </a:pPr>
            <a: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Real world evidence: AB-real study</a:t>
            </a:r>
            <a:b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b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r>
              <a:rPr lang="en-GB" sz="7200" dirty="0">
                <a:latin typeface="InterstateCondensed" pitchFamily="2" charset="77"/>
              </a:rPr>
              <a:t>A prospectively maintained database was generated enrolling patients treated with TECENTRIQ + </a:t>
            </a:r>
            <a:r>
              <a:rPr lang="en-GB" sz="7200" dirty="0" err="1">
                <a:latin typeface="InterstateCondensed" pitchFamily="2" charset="77"/>
              </a:rPr>
              <a:t>Avastin</a:t>
            </a:r>
            <a:r>
              <a:rPr lang="en-GB" sz="7200" dirty="0">
                <a:latin typeface="InterstateCondensed" pitchFamily="2" charset="77"/>
              </a:rPr>
              <a:t> for </a:t>
            </a:r>
            <a:r>
              <a:rPr lang="en-GB" sz="7200" dirty="0" err="1">
                <a:latin typeface="InterstateCondensed" pitchFamily="2" charset="77"/>
              </a:rPr>
              <a:t>unresectable</a:t>
            </a:r>
            <a:r>
              <a:rPr lang="en-GB" sz="7200" dirty="0">
                <a:latin typeface="InterstateCondensed" pitchFamily="2" charset="77"/>
              </a:rPr>
              <a:t> HCC across Europe, Asia and USA</a:t>
            </a:r>
            <a:r>
              <a:rPr lang="en-GB" sz="7200" baseline="300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1</a:t>
            </a:r>
            <a:endParaRPr lang="en-GB" sz="7200" baseline="30000" dirty="0">
              <a:latin typeface="InterstateCondense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C92601-1F1A-7195-C49C-447A5952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827BAC0-385C-8B9D-3876-971A1DAA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1" name="Picture 10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sp>
        <p:nvSpPr>
          <p:cNvPr id="10" name="Google Shape;79;p2">
            <a:extLst>
              <a:ext uri="{FF2B5EF4-FFF2-40B4-BE49-F238E27FC236}">
                <a16:creationId xmlns:a16="http://schemas.microsoft.com/office/drawing/2014/main" id="{E54B2564-ED45-059E-9364-F7602E559031}"/>
              </a:ext>
            </a:extLst>
          </p:cNvPr>
          <p:cNvSpPr txBox="1"/>
          <p:nvPr/>
        </p:nvSpPr>
        <p:spPr>
          <a:xfrm>
            <a:off x="563429" y="13965815"/>
            <a:ext cx="468792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ct val="100000"/>
            </a:pP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1.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Fulgenzi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CAM et al.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Eur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J Cancer 2022;175:204–213.</a:t>
            </a:r>
          </a:p>
        </p:txBody>
      </p:sp>
    </p:spTree>
    <p:extLst>
      <p:ext uri="{BB962C8B-B14F-4D97-AF65-F5344CB8AC3E}">
        <p14:creationId xmlns:p14="http://schemas.microsoft.com/office/powerpoint/2010/main" val="195815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520F-4AED-99E6-3F55-A672FBD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3" y="1115435"/>
            <a:ext cx="23469640" cy="830997"/>
          </a:xfrm>
        </p:spPr>
        <p:txBody>
          <a:bodyPr/>
          <a:lstStyle/>
          <a:p>
            <a:r>
              <a:rPr lang="en-GB" sz="5400" dirty="0">
                <a:latin typeface="InterstateCondensed" pitchFamily="2" charset="77"/>
              </a:rPr>
              <a:t>Study design</a:t>
            </a:r>
            <a:r>
              <a:rPr lang="en-GB" sz="5400" baseline="30000" dirty="0">
                <a:latin typeface="InterstateCondensed" pitchFamily="2" charset="77"/>
              </a:rPr>
              <a:t> 1</a:t>
            </a:r>
            <a:endParaRPr lang="en-PL" sz="5400" dirty="0">
              <a:latin typeface="InterstateCondensed" pitchFamily="2" charset="77"/>
            </a:endParaRPr>
          </a:p>
        </p:txBody>
      </p:sp>
      <p:sp>
        <p:nvSpPr>
          <p:cNvPr id="23" name="Google Shape;79;p2">
            <a:extLst>
              <a:ext uri="{FF2B5EF4-FFF2-40B4-BE49-F238E27FC236}">
                <a16:creationId xmlns:a16="http://schemas.microsoft.com/office/drawing/2014/main" id="{3ECF92A4-72A0-016C-854A-A54B78887D88}"/>
              </a:ext>
            </a:extLst>
          </p:cNvPr>
          <p:cNvSpPr txBox="1"/>
          <p:nvPr/>
        </p:nvSpPr>
        <p:spPr>
          <a:xfrm>
            <a:off x="478972" y="13511630"/>
            <a:ext cx="1415142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GB" sz="1600" dirty="0">
              <a:solidFill>
                <a:srgbClr val="6E295B"/>
              </a:solidFill>
              <a:latin typeface="InterstateCondensed Light" pitchFamily="2" charset="77"/>
            </a:endParaRPr>
          </a:p>
          <a:p>
            <a:pPr>
              <a:buSzPct val="100000"/>
            </a:pP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AE, adverse event; BCLC, Barcelona Clinic Liver Cancer; CPS, Child-Pugh score; CTCAE, Common Terminology Criteria for Adverse Events; ECOG PS, Eastern Cooperative Oncology Group performance status; HCC, hepatocellular carcinoma; ORR, objective response rate; OS, overall survival; PFS, progression-free survival; RECIST, Response Evaluation Criteria in Solid Tumours.</a:t>
            </a:r>
          </a:p>
          <a:p>
            <a:pPr>
              <a:buSzPct val="100000"/>
            </a:pP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1.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Fulgenzi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CAM et al.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Eur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J Cancer 2022;175:204–213.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GB" sz="1600" u="none" strike="noStrike" cap="none" dirty="0">
              <a:solidFill>
                <a:schemeClr val="bg1">
                  <a:lumMod val="75000"/>
                </a:schemeClr>
              </a:solidFill>
              <a:latin typeface="InterstateCondensed Light" pitchFamily="2" charset="77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B7D652-702C-02FB-51CF-2CB6B774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27" name="Picture 2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633EE75-C43F-7CB1-967C-E29AC326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29" name="Picture 28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288" y="3286180"/>
            <a:ext cx="22718712" cy="96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FB17-8BA8-E425-C275-1B0282AC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534" y="5840169"/>
            <a:ext cx="10287266" cy="3693447"/>
          </a:xfrm>
        </p:spPr>
        <p:txBody>
          <a:bodyPr/>
          <a:lstStyle/>
          <a:p>
            <a: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Case Study</a:t>
            </a:r>
            <a:b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br>
              <a:rPr lang="en-GB" b="0" dirty="0"/>
            </a:br>
            <a:r>
              <a:rPr lang="en-GB" sz="7200" dirty="0">
                <a:latin typeface="InterstateCondensed" pitchFamily="2" charset="77"/>
              </a:rPr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C92601-1F1A-7195-C49C-447A5952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827BAC0-385C-8B9D-3876-971A1DAA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1" name="Picture 10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EFF4B-6A51-6E01-17F2-276B5D2E42AA}"/>
              </a:ext>
            </a:extLst>
          </p:cNvPr>
          <p:cNvSpPr txBox="1"/>
          <p:nvPr/>
        </p:nvSpPr>
        <p:spPr>
          <a:xfrm>
            <a:off x="1129565" y="13904564"/>
            <a:ext cx="163372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6E295B"/>
                </a:solidFill>
                <a:latin typeface="InterstateCondensed Light" pitchFamily="2" charset="77"/>
              </a:defRPr>
            </a:lvl1pPr>
          </a:lstStyle>
          <a:p>
            <a:r>
              <a:rPr lang="en-GB" sz="2800" dirty="0"/>
              <a:t>Clinical responses may vary. Please refer to </a:t>
            </a:r>
            <a:r>
              <a:rPr lang="en-GB" sz="2800" dirty="0" err="1"/>
              <a:t>SmPC</a:t>
            </a:r>
            <a:r>
              <a:rPr lang="en-GB" sz="2800" dirty="0"/>
              <a:t> for typical responses.</a:t>
            </a:r>
          </a:p>
        </p:txBody>
      </p:sp>
    </p:spTree>
    <p:extLst>
      <p:ext uri="{BB962C8B-B14F-4D97-AF65-F5344CB8AC3E}">
        <p14:creationId xmlns:p14="http://schemas.microsoft.com/office/powerpoint/2010/main" val="153058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6ECB-626A-FC93-B59B-D0EEB1E4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1" y="720901"/>
            <a:ext cx="13052020" cy="2977995"/>
          </a:xfrm>
        </p:spPr>
        <p:txBody>
          <a:bodyPr/>
          <a:lstStyle/>
          <a:p>
            <a:r>
              <a:rPr lang="en-US" sz="9676" dirty="0"/>
              <a:t>Meet the patient: SM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C88D9-0B72-0EEA-4F82-1C5EC7F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25/11/2024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C8E5-00E7-2D5F-D2C1-3215C9A4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Google Shape;4087;p87">
            <a:extLst>
              <a:ext uri="{FF2B5EF4-FFF2-40B4-BE49-F238E27FC236}">
                <a16:creationId xmlns:a16="http://schemas.microsoft.com/office/drawing/2014/main" id="{92528DDC-A02B-77A8-CAB3-5FCC6C31B023}"/>
              </a:ext>
            </a:extLst>
          </p:cNvPr>
          <p:cNvSpPr/>
          <p:nvPr/>
        </p:nvSpPr>
        <p:spPr>
          <a:xfrm>
            <a:off x="79" y="2354355"/>
            <a:ext cx="7916667" cy="126666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35417" tIns="201050" rIns="201050" bIns="201050" anchor="ctr" anchorCtr="0">
            <a:noAutofit/>
          </a:bodyPr>
          <a:lstStyle/>
          <a:p>
            <a:pPr>
              <a:buSzPts val="1400"/>
            </a:pPr>
            <a:r>
              <a:rPr lang="en-GB" sz="3079" b="1" dirty="0">
                <a:solidFill>
                  <a:srgbClr val="FFFFFF"/>
                </a:solidFill>
              </a:rPr>
              <a:t>Presentation</a:t>
            </a:r>
            <a:endParaRPr sz="3079" b="1" dirty="0">
              <a:solidFill>
                <a:srgbClr val="FFFFFF"/>
              </a:solidFill>
            </a:endParaRPr>
          </a:p>
        </p:txBody>
      </p:sp>
      <p:sp>
        <p:nvSpPr>
          <p:cNvPr id="14" name="Google Shape;4094;p87">
            <a:extLst>
              <a:ext uri="{FF2B5EF4-FFF2-40B4-BE49-F238E27FC236}">
                <a16:creationId xmlns:a16="http://schemas.microsoft.com/office/drawing/2014/main" id="{6EB62658-7BFA-76B4-EFDC-F07BD1E3F273}"/>
              </a:ext>
            </a:extLst>
          </p:cNvPr>
          <p:cNvSpPr txBox="1"/>
          <p:nvPr/>
        </p:nvSpPr>
        <p:spPr>
          <a:xfrm>
            <a:off x="109712" y="6488424"/>
            <a:ext cx="7255625" cy="87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>
              <a:buSzPts val="1400"/>
            </a:pPr>
            <a:endParaRPr sz="3079" dirty="0"/>
          </a:p>
        </p:txBody>
      </p:sp>
      <p:sp>
        <p:nvSpPr>
          <p:cNvPr id="15" name="Google Shape;4095;p87">
            <a:extLst>
              <a:ext uri="{FF2B5EF4-FFF2-40B4-BE49-F238E27FC236}">
                <a16:creationId xmlns:a16="http://schemas.microsoft.com/office/drawing/2014/main" id="{1AF0C52C-7E37-C8D6-51BF-ED0934CCE3D8}"/>
              </a:ext>
            </a:extLst>
          </p:cNvPr>
          <p:cNvSpPr/>
          <p:nvPr/>
        </p:nvSpPr>
        <p:spPr>
          <a:xfrm>
            <a:off x="897280" y="4881944"/>
            <a:ext cx="11479167" cy="78902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435417" tIns="201050" rIns="201050" bIns="201050" anchor="ctr" anchorCtr="0">
            <a:noAutofit/>
          </a:bodyPr>
          <a:lstStyle/>
          <a:p>
            <a:pPr>
              <a:buSzPts val="1400"/>
            </a:pPr>
            <a:r>
              <a:rPr lang="en-GB" sz="3079" b="1" dirty="0">
                <a:solidFill>
                  <a:srgbClr val="FFFFFF"/>
                </a:solidFill>
              </a:rPr>
              <a:t>History of presenting complaint</a:t>
            </a:r>
            <a:endParaRPr sz="3079" b="1" dirty="0">
              <a:solidFill>
                <a:srgbClr val="FFFFFF"/>
              </a:solidFill>
            </a:endParaRPr>
          </a:p>
        </p:txBody>
      </p:sp>
      <p:sp>
        <p:nvSpPr>
          <p:cNvPr id="16" name="Google Shape;4096;p87">
            <a:extLst>
              <a:ext uri="{FF2B5EF4-FFF2-40B4-BE49-F238E27FC236}">
                <a16:creationId xmlns:a16="http://schemas.microsoft.com/office/drawing/2014/main" id="{FA379D5A-96C7-E314-0124-7CF17B4AA440}"/>
              </a:ext>
            </a:extLst>
          </p:cNvPr>
          <p:cNvSpPr txBox="1"/>
          <p:nvPr/>
        </p:nvSpPr>
        <p:spPr>
          <a:xfrm>
            <a:off x="242508" y="5917438"/>
            <a:ext cx="11812326" cy="57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it-IT" sz="3519" b="1" dirty="0"/>
              <a:t>2006 (56 y.o.)</a:t>
            </a:r>
            <a:r>
              <a:rPr lang="it-IT" sz="3519" dirty="0"/>
              <a:t>: </a:t>
            </a:r>
            <a:r>
              <a:rPr lang="en-US" sz="3519" dirty="0">
                <a:latin typeface="Arial" charset="0"/>
              </a:rPr>
              <a:t>First finding of raised AST/ALT (2 x </a:t>
            </a:r>
            <a:r>
              <a:rPr lang="en-US" sz="3519" dirty="0" err="1">
                <a:latin typeface="Arial" charset="0"/>
              </a:rPr>
              <a:t>u.l.n</a:t>
            </a:r>
            <a:r>
              <a:rPr lang="en-US" sz="3519" dirty="0">
                <a:latin typeface="Arial" charset="0"/>
              </a:rPr>
              <a:t>.) and HCV infection </a:t>
            </a:r>
            <a:r>
              <a:rPr lang="it-IT" sz="3519" dirty="0"/>
              <a:t>(anti-HCV and HCV RNA positive). No clinical or laboratory evidence of cirrhosis. Refuses biopsy and antiviral treatment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endParaRPr lang="it-IT" sz="3519" dirty="0"/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it-IT" sz="3519" b="1" dirty="0"/>
              <a:t>2006-2019: </a:t>
            </a:r>
            <a:r>
              <a:rPr lang="it-IT" sz="3519" dirty="0"/>
              <a:t>Modest adherence to follow up visits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endParaRPr lang="it-IT" sz="3519" dirty="0"/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it-IT" sz="3519" b="1" dirty="0"/>
              <a:t>2019 (69 y.o.):</a:t>
            </a:r>
            <a:r>
              <a:rPr lang="it-IT" sz="3519" dirty="0"/>
              <a:t> </a:t>
            </a:r>
            <a:r>
              <a:rPr lang="en-US" sz="3519" dirty="0"/>
              <a:t>(under no surveillance) Focal liver lesion found at occasional ultrasonography.</a:t>
            </a:r>
            <a:endParaRPr lang="it-IT" sz="3519" dirty="0"/>
          </a:p>
          <a:p>
            <a:pPr>
              <a:lnSpc>
                <a:spcPct val="115000"/>
              </a:lnSpc>
              <a:spcBef>
                <a:spcPts val="880"/>
              </a:spcBef>
              <a:buSzPts val="1600"/>
            </a:pPr>
            <a:endParaRPr sz="3519" dirty="0"/>
          </a:p>
        </p:txBody>
      </p:sp>
      <p:grpSp>
        <p:nvGrpSpPr>
          <p:cNvPr id="17" name="Google Shape;4097;p87">
            <a:extLst>
              <a:ext uri="{FF2B5EF4-FFF2-40B4-BE49-F238E27FC236}">
                <a16:creationId xmlns:a16="http://schemas.microsoft.com/office/drawing/2014/main" id="{3F7F76F0-014C-559A-FAF4-604ACFD92523}"/>
              </a:ext>
            </a:extLst>
          </p:cNvPr>
          <p:cNvGrpSpPr/>
          <p:nvPr/>
        </p:nvGrpSpPr>
        <p:grpSpPr>
          <a:xfrm>
            <a:off x="13311828" y="4881944"/>
            <a:ext cx="12489507" cy="8197159"/>
            <a:chOff x="3614875" y="2312150"/>
            <a:chExt cx="6502678" cy="4267861"/>
          </a:xfrm>
        </p:grpSpPr>
        <p:grpSp>
          <p:nvGrpSpPr>
            <p:cNvPr id="18" name="Google Shape;4098;p87">
              <a:extLst>
                <a:ext uri="{FF2B5EF4-FFF2-40B4-BE49-F238E27FC236}">
                  <a16:creationId xmlns:a16="http://schemas.microsoft.com/office/drawing/2014/main" id="{01B5F7C5-A2BA-8D78-9161-FED3317E7A8D}"/>
                </a:ext>
              </a:extLst>
            </p:cNvPr>
            <p:cNvGrpSpPr/>
            <p:nvPr/>
          </p:nvGrpSpPr>
          <p:grpSpPr>
            <a:xfrm>
              <a:off x="5754860" y="5747705"/>
              <a:ext cx="2222455" cy="832306"/>
              <a:chOff x="5155270" y="5197719"/>
              <a:chExt cx="1789272" cy="699064"/>
            </a:xfrm>
          </p:grpSpPr>
          <p:sp>
            <p:nvSpPr>
              <p:cNvPr id="25" name="Google Shape;4099;p87">
                <a:extLst>
                  <a:ext uri="{FF2B5EF4-FFF2-40B4-BE49-F238E27FC236}">
                    <a16:creationId xmlns:a16="http://schemas.microsoft.com/office/drawing/2014/main" id="{4BA89955-D4BE-D124-4E9E-10C3B22746CD}"/>
                  </a:ext>
                </a:extLst>
              </p:cNvPr>
              <p:cNvSpPr/>
              <p:nvPr/>
            </p:nvSpPr>
            <p:spPr>
              <a:xfrm>
                <a:off x="5282877" y="5197719"/>
                <a:ext cx="1534058" cy="39946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88" extrusionOk="0">
                    <a:moveTo>
                      <a:pt x="983" y="0"/>
                    </a:moveTo>
                    <a:lnTo>
                      <a:pt x="123" y="0"/>
                    </a:lnTo>
                    <a:lnTo>
                      <a:pt x="0" y="288"/>
                    </a:lnTo>
                    <a:lnTo>
                      <a:pt x="1106" y="288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50802" tIns="75373" rIns="150802" bIns="75373" anchor="t" anchorCtr="0">
                <a:noAutofit/>
              </a:bodyPr>
              <a:lstStyle/>
              <a:p>
                <a:pPr>
                  <a:buSzPts val="700"/>
                </a:pPr>
                <a:endParaRPr sz="1539" dirty="0">
                  <a:solidFill>
                    <a:srgbClr val="76767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100;p87">
                <a:extLst>
                  <a:ext uri="{FF2B5EF4-FFF2-40B4-BE49-F238E27FC236}">
                    <a16:creationId xmlns:a16="http://schemas.microsoft.com/office/drawing/2014/main" id="{EE2ABD59-3A8C-002D-F23C-C9274D1306F2}"/>
                  </a:ext>
                </a:extLst>
              </p:cNvPr>
              <p:cNvSpPr/>
              <p:nvPr/>
            </p:nvSpPr>
            <p:spPr>
              <a:xfrm>
                <a:off x="5155270" y="5597184"/>
                <a:ext cx="1789272" cy="299599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16" extrusionOk="0">
                    <a:moveTo>
                      <a:pt x="92" y="0"/>
                    </a:moveTo>
                    <a:lnTo>
                      <a:pt x="0" y="216"/>
                    </a:lnTo>
                    <a:lnTo>
                      <a:pt x="1290" y="216"/>
                    </a:lnTo>
                    <a:lnTo>
                      <a:pt x="1198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2C5C7"/>
              </a:solidFill>
              <a:ln>
                <a:noFill/>
              </a:ln>
            </p:spPr>
            <p:txBody>
              <a:bodyPr spcFirstLastPara="1" wrap="square" lIns="150802" tIns="75373" rIns="150802" bIns="75373" anchor="t" anchorCtr="0">
                <a:noAutofit/>
              </a:bodyPr>
              <a:lstStyle/>
              <a:p>
                <a:pPr>
                  <a:buSzPts val="700"/>
                </a:pPr>
                <a:endParaRPr sz="1539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4101;p87">
              <a:extLst>
                <a:ext uri="{FF2B5EF4-FFF2-40B4-BE49-F238E27FC236}">
                  <a16:creationId xmlns:a16="http://schemas.microsoft.com/office/drawing/2014/main" id="{CF63F8E7-B383-DE7D-8B46-3643A2A76ECC}"/>
                </a:ext>
              </a:extLst>
            </p:cNvPr>
            <p:cNvSpPr/>
            <p:nvPr/>
          </p:nvSpPr>
          <p:spPr>
            <a:xfrm>
              <a:off x="3615119" y="2312150"/>
              <a:ext cx="6502434" cy="3221585"/>
            </a:xfrm>
            <a:custGeom>
              <a:avLst/>
              <a:gdLst/>
              <a:ahLst/>
              <a:cxnLst/>
              <a:rect l="l" t="t" r="r" b="b"/>
              <a:pathLst>
                <a:path w="2437" h="1461" extrusionOk="0">
                  <a:moveTo>
                    <a:pt x="2437" y="1461"/>
                  </a:moveTo>
                  <a:cubicBezTo>
                    <a:pt x="2437" y="55"/>
                    <a:pt x="2437" y="55"/>
                    <a:pt x="2437" y="55"/>
                  </a:cubicBezTo>
                  <a:cubicBezTo>
                    <a:pt x="2437" y="24"/>
                    <a:pt x="2412" y="0"/>
                    <a:pt x="238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1461"/>
                    <a:pt x="0" y="1461"/>
                    <a:pt x="0" y="1461"/>
                  </a:cubicBezTo>
                  <a:lnTo>
                    <a:pt x="2437" y="1461"/>
                  </a:lnTo>
                  <a:close/>
                </a:path>
              </a:pathLst>
            </a:custGeom>
            <a:gradFill>
              <a:gsLst>
                <a:gs pos="0">
                  <a:srgbClr val="67656A"/>
                </a:gs>
                <a:gs pos="100000">
                  <a:srgbClr val="39363A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150802" tIns="75373" rIns="150802" bIns="75373" anchor="t" anchorCtr="0">
              <a:noAutofit/>
            </a:bodyPr>
            <a:lstStyle/>
            <a:p>
              <a:pPr>
                <a:buSzPts val="700"/>
              </a:pPr>
              <a:endParaRPr sz="1539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102;p87">
              <a:extLst>
                <a:ext uri="{FF2B5EF4-FFF2-40B4-BE49-F238E27FC236}">
                  <a16:creationId xmlns:a16="http://schemas.microsoft.com/office/drawing/2014/main" id="{33263FDC-9206-87AC-E158-EC32F377E95B}"/>
                </a:ext>
              </a:extLst>
            </p:cNvPr>
            <p:cNvSpPr/>
            <p:nvPr/>
          </p:nvSpPr>
          <p:spPr>
            <a:xfrm>
              <a:off x="3762075" y="2410221"/>
              <a:ext cx="6209400" cy="304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802" tIns="75373" rIns="150802" bIns="75373" anchor="t" anchorCtr="0">
              <a:noAutofit/>
            </a:bodyPr>
            <a:lstStyle/>
            <a:p>
              <a:pPr>
                <a:buSzPts val="700"/>
              </a:pPr>
              <a:endParaRPr sz="1539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103;p87">
              <a:extLst>
                <a:ext uri="{FF2B5EF4-FFF2-40B4-BE49-F238E27FC236}">
                  <a16:creationId xmlns:a16="http://schemas.microsoft.com/office/drawing/2014/main" id="{B3736AA8-C8B6-D927-B54B-FE3961536260}"/>
                </a:ext>
              </a:extLst>
            </p:cNvPr>
            <p:cNvSpPr/>
            <p:nvPr/>
          </p:nvSpPr>
          <p:spPr>
            <a:xfrm>
              <a:off x="3614875" y="5533003"/>
              <a:ext cx="6502428" cy="322947"/>
            </a:xfrm>
            <a:custGeom>
              <a:avLst/>
              <a:gdLst/>
              <a:ahLst/>
              <a:cxnLst/>
              <a:rect l="l" t="t" r="r" b="b"/>
              <a:pathLst>
                <a:path w="2437" h="243" extrusionOk="0">
                  <a:moveTo>
                    <a:pt x="0" y="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219"/>
                    <a:pt x="25" y="243"/>
                    <a:pt x="55" y="243"/>
                  </a:cubicBezTo>
                  <a:cubicBezTo>
                    <a:pt x="2381" y="243"/>
                    <a:pt x="2381" y="243"/>
                    <a:pt x="2381" y="243"/>
                  </a:cubicBezTo>
                  <a:cubicBezTo>
                    <a:pt x="2412" y="243"/>
                    <a:pt x="2437" y="219"/>
                    <a:pt x="2437" y="188"/>
                  </a:cubicBezTo>
                  <a:cubicBezTo>
                    <a:pt x="2437" y="0"/>
                    <a:pt x="2437" y="0"/>
                    <a:pt x="24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50802" tIns="75373" rIns="150802" bIns="75373" anchor="t" anchorCtr="0">
              <a:noAutofit/>
            </a:bodyPr>
            <a:lstStyle/>
            <a:p>
              <a:pPr>
                <a:buSzPts val="700"/>
              </a:pPr>
              <a:endParaRPr sz="1539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104;p87">
              <a:extLst>
                <a:ext uri="{FF2B5EF4-FFF2-40B4-BE49-F238E27FC236}">
                  <a16:creationId xmlns:a16="http://schemas.microsoft.com/office/drawing/2014/main" id="{2864DB27-5015-6FB8-A562-FF782A416E40}"/>
                </a:ext>
              </a:extLst>
            </p:cNvPr>
            <p:cNvSpPr/>
            <p:nvPr/>
          </p:nvSpPr>
          <p:spPr>
            <a:xfrm>
              <a:off x="6812173" y="5641364"/>
              <a:ext cx="107700" cy="108000"/>
            </a:xfrm>
            <a:prstGeom prst="ellipse">
              <a:avLst/>
            </a:prstGeom>
            <a:solidFill>
              <a:srgbClr val="504F53"/>
            </a:solidFill>
            <a:ln>
              <a:noFill/>
            </a:ln>
          </p:spPr>
          <p:txBody>
            <a:bodyPr spcFirstLastPara="1" wrap="square" lIns="150802" tIns="75373" rIns="150802" bIns="75373" anchor="t" anchorCtr="0">
              <a:noAutofit/>
            </a:bodyPr>
            <a:lstStyle/>
            <a:p>
              <a:pPr>
                <a:buSzPts val="700"/>
              </a:pPr>
              <a:endParaRPr sz="1539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105;p87">
              <a:extLst>
                <a:ext uri="{FF2B5EF4-FFF2-40B4-BE49-F238E27FC236}">
                  <a16:creationId xmlns:a16="http://schemas.microsoft.com/office/drawing/2014/main" id="{9ED4796F-BE84-5F41-5B62-24F131EAF8E8}"/>
                </a:ext>
              </a:extLst>
            </p:cNvPr>
            <p:cNvSpPr txBox="1"/>
            <p:nvPr/>
          </p:nvSpPr>
          <p:spPr>
            <a:xfrm>
              <a:off x="3844312" y="2390174"/>
              <a:ext cx="5013900" cy="237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16667" tIns="316667" rIns="0" bIns="0" anchor="t" anchorCtr="0">
              <a:noAutofit/>
            </a:bodyPr>
            <a:lstStyle/>
            <a:p>
              <a:pPr marL="27929">
                <a:buSzPts val="1400"/>
              </a:pPr>
              <a:r>
                <a:rPr lang="en-GB" sz="3519" b="1" dirty="0"/>
                <a:t>Patient characteristics: </a:t>
              </a:r>
              <a:endParaRPr sz="3519" b="1" dirty="0"/>
            </a:p>
            <a:p>
              <a:pPr marL="593755" indent="-593755">
                <a:buSzPts val="1600"/>
                <a:buFont typeface="Arial"/>
                <a:buChar char="•"/>
              </a:pPr>
              <a:r>
                <a:rPr lang="en-GB" sz="3519" dirty="0"/>
                <a:t>Male</a:t>
              </a:r>
              <a:r>
                <a:rPr lang="en-GB" sz="3519" dirty="0">
                  <a:latin typeface="+mj-lt"/>
                </a:rPr>
                <a:t>, 69 </a:t>
              </a:r>
              <a:r>
                <a:rPr lang="en-GB" sz="3519" dirty="0"/>
                <a:t>years old </a:t>
              </a:r>
              <a:endParaRPr sz="3519" dirty="0"/>
            </a:p>
            <a:p>
              <a:pPr marL="593755" indent="-593755">
                <a:buSzPts val="1600"/>
                <a:buFont typeface="Arial"/>
                <a:buChar char="•"/>
              </a:pPr>
              <a:r>
                <a:rPr lang="en-GB" sz="3519" dirty="0"/>
                <a:t>ECOG PS 0, BMI 33</a:t>
              </a:r>
              <a:endParaRPr sz="3519" dirty="0"/>
            </a:p>
            <a:p>
              <a:pPr>
                <a:buSzPts val="1600"/>
              </a:pPr>
              <a:r>
                <a:rPr lang="en-GB" sz="3519" b="1" dirty="0"/>
                <a:t>Previous medical history:</a:t>
              </a:r>
              <a:endParaRPr sz="3519" b="1" dirty="0"/>
            </a:p>
            <a:p>
              <a:pPr marL="628393" indent="-628393">
                <a:lnSpc>
                  <a:spcPct val="105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3519" dirty="0"/>
                <a:t>Chronic ischemic heart in treatment with bisoprolol and clopidogrel</a:t>
              </a:r>
            </a:p>
            <a:p>
              <a:pPr marL="628393" indent="-628393">
                <a:lnSpc>
                  <a:spcPct val="105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3519" dirty="0"/>
                <a:t>Moderate-severe COPD</a:t>
              </a:r>
            </a:p>
            <a:p>
              <a:pPr marL="628393" indent="-628393">
                <a:lnSpc>
                  <a:spcPct val="105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3519" dirty="0"/>
                <a:t>Arterial hypertension</a:t>
              </a:r>
            </a:p>
            <a:p>
              <a:pPr marL="628393" indent="-628393">
                <a:lnSpc>
                  <a:spcPct val="105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3519" dirty="0"/>
                <a:t>Hypercholesterolemia</a:t>
              </a:r>
              <a:endParaRPr sz="3958" dirty="0"/>
            </a:p>
            <a:p>
              <a:pPr marL="593755" indent="-370326">
                <a:buSzPts val="1600"/>
              </a:pPr>
              <a:endParaRPr sz="3958" dirty="0"/>
            </a:p>
            <a:p>
              <a:pPr marL="1005429">
                <a:spcBef>
                  <a:spcPts val="880"/>
                </a:spcBef>
                <a:buSzPts val="1400"/>
              </a:pPr>
              <a:endParaRPr sz="3519" dirty="0"/>
            </a:p>
            <a:p>
              <a:pPr marL="1005429">
                <a:spcBef>
                  <a:spcPts val="880"/>
                </a:spcBef>
                <a:spcAft>
                  <a:spcPts val="880"/>
                </a:spcAft>
                <a:buSzPts val="1400"/>
              </a:pPr>
              <a:endParaRPr sz="3519" dirty="0"/>
            </a:p>
          </p:txBody>
        </p:sp>
        <p:pic>
          <p:nvPicPr>
            <p:cNvPr id="24" name="Google Shape;4106;p87">
              <a:extLst>
                <a:ext uri="{FF2B5EF4-FFF2-40B4-BE49-F238E27FC236}">
                  <a16:creationId xmlns:a16="http://schemas.microsoft.com/office/drawing/2014/main" id="{77C08B9D-0214-0409-6598-884A97965C0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940448" y="2569188"/>
              <a:ext cx="883996" cy="977494"/>
            </a:xfrm>
            <a:prstGeom prst="rect">
              <a:avLst/>
            </a:prstGeom>
            <a:solidFill>
              <a:srgbClr val="ECECEC"/>
            </a:solidFill>
            <a:ln w="57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8591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489696" y="2403638"/>
            <a:ext cx="21451866" cy="124490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it-IT" sz="4398" dirty="0">
                <a:latin typeface="+mj-lt"/>
              </a:rPr>
              <a:t>05/2019: </a:t>
            </a:r>
            <a:r>
              <a:rPr lang="en-US" sz="4398" dirty="0">
                <a:latin typeface="+mj-lt"/>
              </a:rPr>
              <a:t>Workup at the Hepatology Unit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en-US" sz="4398" dirty="0">
                <a:latin typeface="+mj-lt"/>
              </a:rPr>
              <a:t>Physical examination: features of CLD (firm </a:t>
            </a:r>
            <a:r>
              <a:rPr lang="it-IT" sz="4398" dirty="0" err="1">
                <a:latin typeface="+mj-lt"/>
              </a:rPr>
              <a:t>hepatomegaly</a:t>
            </a:r>
            <a:r>
              <a:rPr lang="it-IT" sz="4398" dirty="0">
                <a:latin typeface="+mj-lt"/>
              </a:rPr>
              <a:t>, </a:t>
            </a:r>
            <a:r>
              <a:rPr lang="it-IT" sz="4398" dirty="0" err="1">
                <a:latin typeface="+mj-lt"/>
              </a:rPr>
              <a:t>splenomegaly</a:t>
            </a:r>
            <a:r>
              <a:rPr lang="it-IT" sz="4398" dirty="0">
                <a:latin typeface="+mj-lt"/>
              </a:rPr>
              <a:t>, some spider </a:t>
            </a:r>
            <a:r>
              <a:rPr lang="it-IT" sz="4398" dirty="0" err="1">
                <a:latin typeface="+mj-lt"/>
              </a:rPr>
              <a:t>naevi</a:t>
            </a:r>
            <a:r>
              <a:rPr lang="en-US" sz="4398" dirty="0">
                <a:latin typeface="+mj-lt"/>
              </a:rPr>
              <a:t>); no ascites, no </a:t>
            </a:r>
            <a:r>
              <a:rPr lang="it-IT" sz="4398" dirty="0" err="1"/>
              <a:t>encephalopathy</a:t>
            </a:r>
            <a:r>
              <a:rPr lang="it-IT" sz="4398" dirty="0"/>
              <a:t>.  </a:t>
            </a:r>
            <a:r>
              <a:rPr lang="it-IT" sz="4398" dirty="0" err="1"/>
              <a:t>Other</a:t>
            </a:r>
            <a:r>
              <a:rPr lang="it-IT" sz="4398" dirty="0"/>
              <a:t> </a:t>
            </a:r>
            <a:r>
              <a:rPr lang="it-IT" sz="4398" dirty="0" err="1"/>
              <a:t>comorbidities</a:t>
            </a:r>
            <a:r>
              <a:rPr lang="it-IT" sz="4398" dirty="0"/>
              <a:t> </a:t>
            </a:r>
            <a:r>
              <a:rPr lang="it-IT" sz="4398" dirty="0" err="1"/>
              <a:t>stable</a:t>
            </a:r>
            <a:r>
              <a:rPr lang="it-IT" sz="4398" dirty="0"/>
              <a:t>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it-IT" sz="4398" dirty="0" err="1">
                <a:latin typeface="+mj-lt"/>
              </a:rPr>
              <a:t>Biochemistry</a:t>
            </a:r>
            <a:endParaRPr lang="it-IT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None/>
              <a:defRPr/>
            </a:pPr>
            <a:endParaRPr lang="it-IT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None/>
              <a:defRPr/>
            </a:pPr>
            <a:endParaRPr lang="it-IT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None/>
              <a:defRPr/>
            </a:pPr>
            <a:endParaRPr lang="it-IT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None/>
              <a:defRPr/>
            </a:pPr>
            <a:endParaRPr lang="it-IT" sz="4398" dirty="0">
              <a:latin typeface="+mj-lt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None/>
              <a:defRPr/>
            </a:pPr>
            <a:endParaRPr lang="it-IT" sz="4398" dirty="0">
              <a:latin typeface="+mj-lt"/>
            </a:endParaRPr>
          </a:p>
          <a:p>
            <a:r>
              <a:rPr lang="it-IT" sz="4398" dirty="0" err="1">
                <a:latin typeface="+mj-lt"/>
              </a:rPr>
              <a:t>Virological</a:t>
            </a:r>
            <a:r>
              <a:rPr lang="it-IT" sz="4398" dirty="0">
                <a:latin typeface="+mj-lt"/>
              </a:rPr>
              <a:t> </a:t>
            </a:r>
            <a:r>
              <a:rPr lang="it-IT" sz="4398" dirty="0" err="1">
                <a:latin typeface="+mj-lt"/>
              </a:rPr>
              <a:t>assessment</a:t>
            </a:r>
            <a:r>
              <a:rPr lang="it-IT" sz="4398" dirty="0">
                <a:latin typeface="+mj-lt"/>
              </a:rPr>
              <a:t>: </a:t>
            </a:r>
            <a:r>
              <a:rPr lang="en-US" sz="4398" dirty="0">
                <a:latin typeface="+mj-lt"/>
              </a:rPr>
              <a:t>HBsAg and anti-HIV negative; Anti-HCV positive, HCV-RNA 1,86 x 10</a:t>
            </a:r>
            <a:r>
              <a:rPr lang="en-US" sz="4398" baseline="30000" dirty="0">
                <a:latin typeface="+mj-lt"/>
              </a:rPr>
              <a:t>6</a:t>
            </a:r>
            <a:r>
              <a:rPr lang="en-US" sz="4398" dirty="0">
                <a:latin typeface="+mj-lt"/>
              </a:rPr>
              <a:t> IU/L, genotype 1b</a:t>
            </a:r>
          </a:p>
          <a:p>
            <a:r>
              <a:rPr lang="it-IT" sz="4398" dirty="0">
                <a:latin typeface="+mj-lt"/>
              </a:rPr>
              <a:t>US: </a:t>
            </a:r>
          </a:p>
          <a:p>
            <a:pPr lvl="1"/>
            <a:r>
              <a:rPr lang="it-IT" sz="3958" dirty="0" err="1">
                <a:latin typeface="+mj-lt"/>
              </a:rPr>
              <a:t>hypoechoic</a:t>
            </a:r>
            <a:r>
              <a:rPr lang="it-IT" sz="3958" dirty="0">
                <a:latin typeface="+mj-lt"/>
              </a:rPr>
              <a:t> </a:t>
            </a:r>
            <a:r>
              <a:rPr lang="en-US" sz="3958" dirty="0">
                <a:latin typeface="+mj-lt"/>
              </a:rPr>
              <a:t>focal lesion (</a:t>
            </a:r>
            <a:r>
              <a:rPr lang="en-US" sz="3958" dirty="0">
                <a:latin typeface="+mj-lt"/>
                <a:sym typeface="Symbol"/>
              </a:rPr>
              <a:t> 2</a:t>
            </a:r>
            <a:r>
              <a:rPr lang="en-US" sz="3958" dirty="0">
                <a:latin typeface="+mj-lt"/>
              </a:rPr>
              <a:t>.5 cm) in liver segment S6 on a cirrhotic background</a:t>
            </a:r>
          </a:p>
          <a:p>
            <a:pPr lvl="1"/>
            <a:r>
              <a:rPr lang="it-IT" sz="3958" dirty="0" err="1">
                <a:latin typeface="+mj-lt"/>
              </a:rPr>
              <a:t>splenomegaly</a:t>
            </a:r>
            <a:r>
              <a:rPr lang="it-IT" sz="3958" dirty="0">
                <a:latin typeface="+mj-lt"/>
              </a:rPr>
              <a:t> (DL cm 13)</a:t>
            </a:r>
          </a:p>
          <a:p>
            <a:pPr marL="1005429" lvl="1" indent="0"/>
            <a:r>
              <a:rPr lang="it-IT" sz="3958" dirty="0">
                <a:latin typeface="+mj-lt"/>
              </a:rPr>
              <a:t> </a:t>
            </a:r>
          </a:p>
          <a:p>
            <a:r>
              <a:rPr lang="it-IT" sz="4398" dirty="0">
                <a:latin typeface="+mj-lt"/>
              </a:rPr>
              <a:t>GI endoscopy: F1 oesophageal varices   (bisoprolol shifted to carvedilol 12.5 mg/day)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it-IT" sz="7917" dirty="0"/>
          </a:p>
          <a:p>
            <a:pPr marL="0" indent="0">
              <a:lnSpc>
                <a:spcPct val="105000"/>
              </a:lnSpc>
              <a:spcBef>
                <a:spcPct val="0"/>
              </a:spcBef>
              <a:defRPr/>
            </a:pPr>
            <a:endParaRPr lang="it-IT" sz="7917" dirty="0"/>
          </a:p>
          <a:p>
            <a:pPr marL="1015901" lvl="1" indent="0">
              <a:lnSpc>
                <a:spcPct val="95000"/>
              </a:lnSpc>
              <a:spcBef>
                <a:spcPct val="0"/>
              </a:spcBef>
              <a:defRPr/>
            </a:pPr>
            <a:endParaRPr lang="it-IT" sz="7037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4969" y="2144060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/>
        </p:nvGraphicFramePr>
        <p:xfrm>
          <a:off x="5086920" y="7466710"/>
          <a:ext cx="17978409" cy="2432052"/>
        </p:xfrm>
        <a:graphic>
          <a:graphicData uri="http://schemas.openxmlformats.org/drawingml/2006/table">
            <a:tbl>
              <a:tblPr/>
              <a:tblGrid>
                <a:gridCol w="401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PLT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129.000/mm</a:t>
                      </a:r>
                      <a:r>
                        <a:rPr kumimoji="0" lang="it-IT" sz="4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  <a:endParaRPr kumimoji="0" lang="en-US" sz="4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INR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AST/ALT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69/74 UI/l (</a:t>
                      </a:r>
                      <a:r>
                        <a:rPr kumimoji="0" lang="it-IT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n.v.</a:t>
                      </a: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&lt;40)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Albumin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3.8 g/dl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it-IT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bilirubin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0.9 mg/dl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Alfa-fetoprotein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 ng/ml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01083" marR="201083" marT="100542" marB="10054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745968" y="822961"/>
            <a:ext cx="19319361" cy="1529071"/>
          </a:xfrm>
        </p:spPr>
        <p:txBody>
          <a:bodyPr>
            <a:normAutofit/>
          </a:bodyPr>
          <a:lstStyle/>
          <a:p>
            <a:pPr eaLnBrk="1" hangingPunct="1"/>
            <a:r>
              <a:rPr lang="it-IT" sz="7037" dirty="0" err="1">
                <a:solidFill>
                  <a:srgbClr val="000090"/>
                </a:solidFill>
              </a:rPr>
              <a:t>Patient’s</a:t>
            </a:r>
            <a:r>
              <a:rPr lang="it-IT" sz="7037" dirty="0">
                <a:solidFill>
                  <a:srgbClr val="000090"/>
                </a:solidFill>
              </a:rPr>
              <a:t> </a:t>
            </a:r>
            <a:r>
              <a:rPr lang="it-IT" sz="7037" dirty="0" err="1">
                <a:solidFill>
                  <a:srgbClr val="000090"/>
                </a:solidFill>
              </a:rPr>
              <a:t>History</a:t>
            </a:r>
            <a:endParaRPr lang="it-IT" sz="7037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17036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351480" y="540822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Magnetic Resonance – MRI (Jun 2019)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066E7E9C-972D-4B1D-92AB-0812A0200D9D}"/>
              </a:ext>
            </a:extLst>
          </p:cNvPr>
          <p:cNvSpPr/>
          <p:nvPr/>
        </p:nvSpPr>
        <p:spPr>
          <a:xfrm>
            <a:off x="4274910" y="6835982"/>
            <a:ext cx="633404" cy="316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78955" y="2093538"/>
            <a:ext cx="17221250" cy="4040104"/>
          </a:xfrm>
        </p:spPr>
        <p:txBody>
          <a:bodyPr>
            <a:normAutofit/>
          </a:bodyPr>
          <a:lstStyle/>
          <a:p>
            <a:pPr marL="251357" indent="-1005429" algn="just">
              <a:lnSpc>
                <a:spcPct val="150000"/>
              </a:lnSpc>
            </a:pPr>
            <a:r>
              <a:rPr lang="it-IT" b="1" dirty="0"/>
              <a:t>2 cm </a:t>
            </a:r>
            <a:r>
              <a:rPr lang="it-IT" b="1" dirty="0" err="1"/>
              <a:t>LiRADS</a:t>
            </a:r>
            <a:r>
              <a:rPr lang="it-IT" b="1" dirty="0"/>
              <a:t> 5 </a:t>
            </a:r>
            <a:r>
              <a:rPr lang="it-IT" b="1" dirty="0" err="1"/>
              <a:t>nodule</a:t>
            </a:r>
            <a:r>
              <a:rPr lang="it-IT" b="1" dirty="0"/>
              <a:t> in S6</a:t>
            </a:r>
            <a:endParaRPr lang="en-US" b="1" dirty="0"/>
          </a:p>
          <a:p>
            <a:pPr marL="0" algn="just">
              <a:lnSpc>
                <a:spcPct val="150000"/>
              </a:lnSpc>
            </a:pPr>
            <a:endParaRPr lang="it-IT" b="1" dirty="0"/>
          </a:p>
          <a:p>
            <a:pPr marL="0" algn="just">
              <a:lnSpc>
                <a:spcPct val="150000"/>
              </a:lnSpc>
            </a:pPr>
            <a:endParaRPr lang="it-IT" b="1" dirty="0"/>
          </a:p>
          <a:p>
            <a:pPr>
              <a:lnSpc>
                <a:spcPct val="150000"/>
              </a:lnSpc>
              <a:buNone/>
            </a:pPr>
            <a:endParaRPr lang="it-IT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94903A-D931-3812-1555-6290B10511F8}"/>
              </a:ext>
            </a:extLst>
          </p:cNvPr>
          <p:cNvGrpSpPr/>
          <p:nvPr/>
        </p:nvGrpSpPr>
        <p:grpSpPr>
          <a:xfrm>
            <a:off x="1915167" y="3599263"/>
            <a:ext cx="24463129" cy="10309710"/>
            <a:chOff x="870857" y="2147356"/>
            <a:chExt cx="11124286" cy="4688205"/>
          </a:xfrm>
        </p:grpSpPr>
        <p:pic>
          <p:nvPicPr>
            <p:cNvPr id="2" name="Immagine 1" descr="Immagine che contiene invertebrato, antropode, scuro&#10;&#10;Descrizione generata automaticamente">
              <a:extLst>
                <a:ext uri="{FF2B5EF4-FFF2-40B4-BE49-F238E27FC236}">
                  <a16:creationId xmlns:a16="http://schemas.microsoft.com/office/drawing/2014/main" id="{423B4673-EA75-650A-99EC-EFEFF8517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57" y="2172180"/>
              <a:ext cx="5048411" cy="4663381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977D116-4216-8617-C07B-EC8D7A3F4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740" y="2147356"/>
              <a:ext cx="5454403" cy="4688205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E5981DF0-0F1C-5609-F282-7F66AA92D092}"/>
                </a:ext>
              </a:extLst>
            </p:cNvPr>
            <p:cNvSpPr txBox="1"/>
            <p:nvPr/>
          </p:nvSpPr>
          <p:spPr>
            <a:xfrm>
              <a:off x="1705995" y="2324383"/>
              <a:ext cx="3374433" cy="25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079" dirty="0" err="1">
                  <a:solidFill>
                    <a:schemeClr val="bg1"/>
                  </a:solidFill>
                </a:rPr>
                <a:t>Arterial</a:t>
              </a:r>
              <a:r>
                <a:rPr lang="it-IT" sz="3079" dirty="0">
                  <a:solidFill>
                    <a:schemeClr val="bg1"/>
                  </a:solidFill>
                </a:rPr>
                <a:t> </a:t>
              </a:r>
              <a:r>
                <a:rPr lang="it-IT" sz="3079" dirty="0" err="1">
                  <a:solidFill>
                    <a:schemeClr val="bg1"/>
                  </a:solidFill>
                </a:rPr>
                <a:t>phase</a:t>
              </a:r>
              <a:endParaRPr lang="it-IT" sz="3079" dirty="0">
                <a:solidFill>
                  <a:schemeClr val="bg1"/>
                </a:solidFill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C47161F-ECA0-E794-66BF-D1387A867B2C}"/>
                </a:ext>
              </a:extLst>
            </p:cNvPr>
            <p:cNvSpPr txBox="1"/>
            <p:nvPr/>
          </p:nvSpPr>
          <p:spPr>
            <a:xfrm>
              <a:off x="7580724" y="2304910"/>
              <a:ext cx="3374433" cy="25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079" dirty="0">
                  <a:solidFill>
                    <a:schemeClr val="bg1"/>
                  </a:solidFill>
                </a:rPr>
                <a:t>Portal </a:t>
              </a:r>
              <a:r>
                <a:rPr lang="it-IT" sz="3079" dirty="0" err="1">
                  <a:solidFill>
                    <a:schemeClr val="bg1"/>
                  </a:solidFill>
                </a:rPr>
                <a:t>phase</a:t>
              </a:r>
              <a:endParaRPr lang="it-IT" sz="3079" dirty="0">
                <a:solidFill>
                  <a:schemeClr val="bg1"/>
                </a:solidFill>
              </a:endParaRPr>
            </a:p>
          </p:txBody>
        </p:sp>
        <p:sp>
          <p:nvSpPr>
            <p:cNvPr id="6" name="Freccia a destra 5">
              <a:extLst>
                <a:ext uri="{FF2B5EF4-FFF2-40B4-BE49-F238E27FC236}">
                  <a16:creationId xmlns:a16="http://schemas.microsoft.com/office/drawing/2014/main" id="{249E56B1-6C22-42BF-FB4B-E134774AC61E}"/>
                </a:ext>
              </a:extLst>
            </p:cNvPr>
            <p:cNvSpPr/>
            <p:nvPr/>
          </p:nvSpPr>
          <p:spPr>
            <a:xfrm>
              <a:off x="1184845" y="4330820"/>
              <a:ext cx="678312" cy="160638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79"/>
            </a:p>
          </p:txBody>
        </p: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F0889223-2896-E49C-F683-5D6147184810}"/>
                </a:ext>
              </a:extLst>
            </p:cNvPr>
            <p:cNvSpPr/>
            <p:nvPr/>
          </p:nvSpPr>
          <p:spPr>
            <a:xfrm>
              <a:off x="6839400" y="4149162"/>
              <a:ext cx="678312" cy="160638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079"/>
            </a:p>
          </p:txBody>
        </p:sp>
      </p:grpSp>
    </p:spTree>
    <p:extLst>
      <p:ext uri="{BB962C8B-B14F-4D97-AF65-F5344CB8AC3E}">
        <p14:creationId xmlns:p14="http://schemas.microsoft.com/office/powerpoint/2010/main" val="33957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17036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351480" y="417653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Where do we go from here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05068" y="3690766"/>
            <a:ext cx="9851896" cy="457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u="sng" kern="12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Clinical</a:t>
            </a:r>
            <a:r>
              <a:rPr lang="it-IT" sz="4398" b="1" u="sng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 update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Age 69 </a:t>
            </a:r>
            <a:r>
              <a:rPr lang="it-IT" sz="307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years</a:t>
            </a: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. Performance status 0;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Child-Pugh A5; MELD score 6;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Oesophageal Varices F1, PLT 129.000/mmc, AFP 8 ng/ml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No extra-hepatic spread or macro-vascular invasion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AB4B9B8-15FA-4AB7-1492-E41B4013A7F8}"/>
              </a:ext>
            </a:extLst>
          </p:cNvPr>
          <p:cNvSpPr txBox="1">
            <a:spLocks/>
          </p:cNvSpPr>
          <p:nvPr/>
        </p:nvSpPr>
        <p:spPr>
          <a:xfrm>
            <a:off x="314073" y="1492880"/>
            <a:ext cx="17131858" cy="2404830"/>
          </a:xfrm>
          <a:prstGeom prst="rect">
            <a:avLst/>
          </a:prstGeom>
        </p:spPr>
        <p:txBody>
          <a:bodyPr vert="horz" lIns="201083" tIns="100542" rIns="201083" bIns="10054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357" indent="-1005429" algn="just">
              <a:lnSpc>
                <a:spcPct val="150000"/>
              </a:lnSpc>
            </a:pPr>
            <a:r>
              <a:rPr lang="it-IT" sz="7037" b="1" dirty="0"/>
              <a:t>2 cm LiRADS 5 nodule in S6</a:t>
            </a:r>
            <a:endParaRPr lang="en-US" sz="7037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7F8F7-1730-FE2A-A9DC-92E13131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758" y="3026291"/>
            <a:ext cx="16902954" cy="10070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324D0-6F7A-736D-54A9-31E1975F1D91}"/>
              </a:ext>
            </a:extLst>
          </p:cNvPr>
          <p:cNvSpPr/>
          <p:nvPr/>
        </p:nvSpPr>
        <p:spPr>
          <a:xfrm>
            <a:off x="13182219" y="4216534"/>
            <a:ext cx="5278435" cy="56700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19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CB79B-A8EE-5047-D423-408C93B22409}"/>
              </a:ext>
            </a:extLst>
          </p:cNvPr>
          <p:cNvSpPr txBox="1"/>
          <p:nvPr/>
        </p:nvSpPr>
        <p:spPr>
          <a:xfrm>
            <a:off x="12092" y="10278514"/>
            <a:ext cx="10544870" cy="142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4071" indent="-754071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Very Early stage HCC (BCLC 0); Milan in</a:t>
            </a:r>
          </a:p>
          <a:p>
            <a:pPr marL="754071" indent="-754071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Significant cardiopulmonary comorbidities</a:t>
            </a:r>
            <a:endParaRPr lang="it-IT" sz="3079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9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26715" y="1866163"/>
            <a:ext cx="15438098" cy="1092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b="1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How to continue?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a) Resection</a:t>
            </a:r>
          </a:p>
          <a:p>
            <a:pPr marL="1131107" indent="-1131107" defTabSz="2010857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b) Radiofrequency Ablation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c) Transplant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d) TACE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167428" y="5614240"/>
            <a:ext cx="950106" cy="7917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167428" y="7672802"/>
            <a:ext cx="950106" cy="79175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167428" y="9889715"/>
            <a:ext cx="950106" cy="791755"/>
          </a:xfrm>
          <a:prstGeom prst="rect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167428" y="12106628"/>
            <a:ext cx="950106" cy="79175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64812-D6A0-B3C3-6456-115DB3CF3FC5}"/>
              </a:ext>
            </a:extLst>
          </p:cNvPr>
          <p:cNvSpPr txBox="1"/>
          <p:nvPr/>
        </p:nvSpPr>
        <p:spPr>
          <a:xfrm>
            <a:off x="5672371" y="3613783"/>
            <a:ext cx="13405556" cy="103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15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0</a:t>
            </a:r>
            <a:r>
              <a:rPr lang="en-US" sz="615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Biopsy?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4900" y="405914"/>
            <a:ext cx="15438098" cy="334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How to continue?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BCC6EC2-744D-FCA8-5CB9-F63C070A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9" y="1723569"/>
            <a:ext cx="25994210" cy="120769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0010CF-51D4-1DA3-FF9A-928B48444781}"/>
              </a:ext>
            </a:extLst>
          </p:cNvPr>
          <p:cNvSpPr txBox="1"/>
          <p:nvPr/>
        </p:nvSpPr>
        <p:spPr>
          <a:xfrm>
            <a:off x="11586321" y="14075833"/>
            <a:ext cx="13549186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79" dirty="0"/>
              <a:t>Vitale et al. Lancet Oncology, 2023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62C83E-23E9-1B19-5D6E-D33D76B7B074}"/>
              </a:ext>
            </a:extLst>
          </p:cNvPr>
          <p:cNvSpPr txBox="1"/>
          <p:nvPr/>
        </p:nvSpPr>
        <p:spPr>
          <a:xfrm>
            <a:off x="9697407" y="1043722"/>
            <a:ext cx="15438098" cy="1716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5278" b="1" dirty="0" err="1"/>
              <a:t>Multiparametric</a:t>
            </a:r>
            <a:r>
              <a:rPr lang="it-IT" sz="5278" b="1" dirty="0"/>
              <a:t> </a:t>
            </a:r>
            <a:r>
              <a:rPr lang="it-IT" sz="5278" b="1" dirty="0" err="1"/>
              <a:t>multidisciplinary</a:t>
            </a:r>
            <a:r>
              <a:rPr lang="it-IT" sz="5278" b="1" dirty="0"/>
              <a:t> </a:t>
            </a:r>
            <a:r>
              <a:rPr lang="it-IT" sz="5278" b="1" dirty="0" err="1"/>
              <a:t>expert</a:t>
            </a:r>
            <a:r>
              <a:rPr lang="it-IT" sz="5278" b="1" dirty="0"/>
              <a:t> </a:t>
            </a:r>
            <a:r>
              <a:rPr lang="it-IT" sz="5278" b="1" dirty="0" err="1"/>
              <a:t>decision</a:t>
            </a:r>
            <a:endParaRPr lang="it-IT" sz="5278" b="1" dirty="0"/>
          </a:p>
        </p:txBody>
      </p:sp>
    </p:spTree>
    <p:extLst>
      <p:ext uri="{BB962C8B-B14F-4D97-AF65-F5344CB8AC3E}">
        <p14:creationId xmlns:p14="http://schemas.microsoft.com/office/powerpoint/2010/main" val="12763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80392" y="793939"/>
            <a:ext cx="20108333" cy="2024797"/>
          </a:xfrm>
        </p:spPr>
        <p:txBody>
          <a:bodyPr>
            <a:normAutofit/>
          </a:bodyPr>
          <a:lstStyle/>
          <a:p>
            <a:r>
              <a:rPr lang="it-IT" sz="7037" dirty="0">
                <a:solidFill>
                  <a:srgbClr val="000090"/>
                </a:solidFill>
                <a:ea typeface="ＭＳ Ｐゴシック" pitchFamily="34" charset="-128"/>
              </a:rPr>
              <a:t>July 2019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069" y="2818737"/>
            <a:ext cx="23377145" cy="5344284"/>
          </a:xfrm>
        </p:spPr>
        <p:txBody>
          <a:bodyPr>
            <a:normAutofit/>
          </a:bodyPr>
          <a:lstStyle/>
          <a:p>
            <a:pPr marL="251357" indent="-100542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157" dirty="0"/>
              <a:t>Complete radiological response after percutaneous radiofrequency ablation (RFA)</a:t>
            </a:r>
          </a:p>
          <a:p>
            <a:pPr marL="0" algn="just">
              <a:lnSpc>
                <a:spcPct val="150000"/>
              </a:lnSpc>
            </a:pPr>
            <a:endParaRPr lang="it-IT" sz="6157" dirty="0"/>
          </a:p>
          <a:p>
            <a:pPr marL="0" algn="just">
              <a:lnSpc>
                <a:spcPct val="150000"/>
              </a:lnSpc>
            </a:pPr>
            <a:endParaRPr lang="it-IT" sz="6157" dirty="0"/>
          </a:p>
          <a:p>
            <a:pPr>
              <a:lnSpc>
                <a:spcPct val="150000"/>
              </a:lnSpc>
              <a:buNone/>
            </a:pPr>
            <a:endParaRPr lang="it-IT" sz="6157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51481" y="2311062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50" name="Picture 2" descr="Advantages of Radio Frequency Ablation Treatment for Liver Tumour">
            <a:extLst>
              <a:ext uri="{FF2B5EF4-FFF2-40B4-BE49-F238E27FC236}">
                <a16:creationId xmlns:a16="http://schemas.microsoft.com/office/drawing/2014/main" id="{13AF5785-A18A-84C3-6021-EF1AEED7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38" y="5904324"/>
            <a:ext cx="15227873" cy="8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73FA7-4AAC-BF1A-BA6F-B6BC7DEDE04A}"/>
              </a:ext>
            </a:extLst>
          </p:cNvPr>
          <p:cNvSpPr txBox="1"/>
          <p:nvPr/>
        </p:nvSpPr>
        <p:spPr>
          <a:xfrm>
            <a:off x="8229601" y="5490878"/>
            <a:ext cx="2203324" cy="9926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it-IT" sz="3519" dirty="0">
                <a:solidFill>
                  <a:schemeClr val="tx1"/>
                </a:solidFill>
              </a:rPr>
              <a:t>Ultrasound</a:t>
            </a:r>
          </a:p>
          <a:p>
            <a:pPr algn="l">
              <a:lnSpc>
                <a:spcPct val="105000"/>
              </a:lnSpc>
            </a:pPr>
            <a:r>
              <a:rPr lang="it-IT" sz="3519" dirty="0"/>
              <a:t>probe</a:t>
            </a:r>
            <a:endParaRPr lang="en-GB" sz="3519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16F1D-7099-0026-F2DF-2C5F63A56BD8}"/>
              </a:ext>
            </a:extLst>
          </p:cNvPr>
          <p:cNvSpPr txBox="1"/>
          <p:nvPr/>
        </p:nvSpPr>
        <p:spPr>
          <a:xfrm>
            <a:off x="22273890" y="13712012"/>
            <a:ext cx="15446855" cy="1040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79" dirty="0" err="1"/>
              <a:t>Boctor</a:t>
            </a:r>
            <a:r>
              <a:rPr lang="en-GB" sz="3079" dirty="0"/>
              <a:t> E et al SPIE. 2010 </a:t>
            </a:r>
          </a:p>
          <a:p>
            <a:r>
              <a:rPr lang="en-GB" sz="3079" dirty="0"/>
              <a:t>10.1117/12.846092.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0823" y="1115435"/>
            <a:ext cx="23469640" cy="1107996"/>
          </a:xfrm>
        </p:spPr>
        <p:txBody>
          <a:bodyPr/>
          <a:lstStyle/>
          <a:p>
            <a:r>
              <a:rPr lang="en-GB" sz="7200" dirty="0">
                <a:latin typeface="InterstateCondensed" pitchFamily="2" charset="77"/>
              </a:rPr>
              <a:t>Licensed indication</a:t>
            </a:r>
            <a:endParaRPr lang="en-GB" dirty="0">
              <a:latin typeface="InterstateCondensed" pitchFamily="2" charset="77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70823" y="3086067"/>
            <a:ext cx="22523684" cy="2221950"/>
          </a:xfrm>
        </p:spPr>
        <p:txBody>
          <a:bodyPr tIns="0"/>
          <a:lstStyle/>
          <a:p>
            <a:pPr marL="0"/>
            <a:r>
              <a:rPr lang="en-GB" b="0" dirty="0" err="1">
                <a:latin typeface="InterstateCondensed Light" pitchFamily="2" charset="77"/>
              </a:rPr>
              <a:t>Tecentriq</a:t>
            </a:r>
            <a:r>
              <a:rPr lang="en-GB" b="0" baseline="30000" dirty="0">
                <a:latin typeface="InterstateCondensed Light" pitchFamily="2" charset="77"/>
              </a:rPr>
              <a:t>® </a:t>
            </a:r>
            <a:r>
              <a:rPr lang="en-GB" b="0" dirty="0">
                <a:latin typeface="InterstateCondensed Light" pitchFamily="2" charset="77"/>
              </a:rPr>
              <a:t>(atezolizumab), in combination with Avastin</a:t>
            </a:r>
            <a:r>
              <a:rPr lang="en-GB" b="0" baseline="30000" dirty="0">
                <a:latin typeface="InterstateCondensed Light" pitchFamily="2" charset="77"/>
              </a:rPr>
              <a:t>®</a:t>
            </a:r>
            <a:r>
              <a:rPr lang="en-GB" b="0" dirty="0">
                <a:latin typeface="InterstateCondensed Light" pitchFamily="2" charset="77"/>
              </a:rPr>
              <a:t> (bevacizumab), is indicated for the treatment of adult patients with advanced or unresectable hepatocellular carcinoma (HCC) who have not received prior systemic therapy</a:t>
            </a:r>
            <a:r>
              <a:rPr lang="en-GB" b="0" baseline="30000" dirty="0">
                <a:latin typeface="InterstateCondensed Light" pitchFamily="2" charset="77"/>
              </a:rPr>
              <a:t>1,2</a:t>
            </a:r>
            <a:endParaRPr lang="en-GB" b="0" dirty="0">
              <a:latin typeface="InterstateCondensed Light" pitchFamily="2" charset="77"/>
            </a:endParaRPr>
          </a:p>
        </p:txBody>
      </p:sp>
      <p:sp>
        <p:nvSpPr>
          <p:cNvPr id="6" name="Google Shape;79;p2">
            <a:extLst>
              <a:ext uri="{FF2B5EF4-FFF2-40B4-BE49-F238E27FC236}">
                <a16:creationId xmlns:a16="http://schemas.microsoft.com/office/drawing/2014/main" id="{84C046EF-F75B-55C3-0D14-9AF42DAC8910}"/>
              </a:ext>
            </a:extLst>
          </p:cNvPr>
          <p:cNvSpPr txBox="1"/>
          <p:nvPr/>
        </p:nvSpPr>
        <p:spPr>
          <a:xfrm>
            <a:off x="563428" y="13965815"/>
            <a:ext cx="84662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ct val="100000"/>
            </a:pP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1. TECENTRIQ IV Summary of Product Characteristics. 2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. TECENTRIQ SC Summary of Product Characteristics.</a:t>
            </a:r>
            <a:endParaRPr sz="1600" u="none" strike="noStrike" cap="none" dirty="0">
              <a:solidFill>
                <a:srgbClr val="6E295B"/>
              </a:solidFill>
              <a:latin typeface="InterstateCondensed Light" pitchFamily="2" charset="77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20EA60-13AD-BA22-DBAE-1E18259F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FD1B286-211B-6719-C23D-48178D198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4" name="Picture 3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80392" y="793939"/>
            <a:ext cx="20108333" cy="2024797"/>
          </a:xfrm>
        </p:spPr>
        <p:txBody>
          <a:bodyPr>
            <a:normAutofit/>
          </a:bodyPr>
          <a:lstStyle/>
          <a:p>
            <a:r>
              <a:rPr lang="it-IT" sz="7037" dirty="0">
                <a:solidFill>
                  <a:srgbClr val="000090"/>
                </a:solidFill>
                <a:ea typeface="ＭＳ Ｐゴシック" pitchFamily="34" charset="-128"/>
              </a:rPr>
              <a:t>July 2019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069" y="2818737"/>
            <a:ext cx="23377145" cy="5344284"/>
          </a:xfrm>
        </p:spPr>
        <p:txBody>
          <a:bodyPr>
            <a:normAutofit lnSpcReduction="10000"/>
          </a:bodyPr>
          <a:lstStyle/>
          <a:p>
            <a:pPr marL="251357" indent="-100542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157" dirty="0"/>
              <a:t>Complete radiological response after percutaneous radiofrequency ablation (RFA)</a:t>
            </a:r>
          </a:p>
          <a:p>
            <a:pPr marL="251357" indent="-100542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157" dirty="0"/>
              <a:t>US </a:t>
            </a:r>
            <a:r>
              <a:rPr lang="it-IT" sz="6157" dirty="0" err="1"/>
              <a:t>scan</a:t>
            </a:r>
            <a:r>
              <a:rPr lang="it-IT" sz="6157" dirty="0"/>
              <a:t> </a:t>
            </a:r>
            <a:r>
              <a:rPr lang="en-US" sz="6157" dirty="0"/>
              <a:t>and biochemistry every 3 months and multiphasic CT or MR scan every 6 months</a:t>
            </a:r>
          </a:p>
          <a:p>
            <a:pPr marL="0" algn="just">
              <a:lnSpc>
                <a:spcPct val="150000"/>
              </a:lnSpc>
            </a:pPr>
            <a:endParaRPr lang="it-IT" sz="6157" dirty="0"/>
          </a:p>
          <a:p>
            <a:pPr marL="0" algn="just">
              <a:lnSpc>
                <a:spcPct val="150000"/>
              </a:lnSpc>
            </a:pPr>
            <a:endParaRPr lang="it-IT" sz="6157" dirty="0"/>
          </a:p>
          <a:p>
            <a:pPr>
              <a:lnSpc>
                <a:spcPct val="150000"/>
              </a:lnSpc>
              <a:buNone/>
            </a:pPr>
            <a:endParaRPr lang="it-IT" sz="6157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51481" y="2311062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083366" y="7800866"/>
            <a:ext cx="20108333" cy="2024797"/>
          </a:xfrm>
          <a:prstGeom prst="rect">
            <a:avLst/>
          </a:prstGeom>
        </p:spPr>
        <p:txBody>
          <a:bodyPr vert="horz" lIns="201083" tIns="100542" rIns="201083" bIns="10054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010857">
              <a:buClrTx/>
              <a:defRPr/>
            </a:pPr>
            <a:r>
              <a:rPr lang="it-IT" sz="7037" b="1" dirty="0">
                <a:solidFill>
                  <a:srgbClr val="000090"/>
                </a:solidFill>
                <a:latin typeface="Arial"/>
                <a:ea typeface="ＭＳ Ｐゴシック" pitchFamily="34" charset="-128"/>
                <a:cs typeface="Arial"/>
              </a:rPr>
              <a:t>August 2019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83370" y="9958322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40207" y="10333335"/>
            <a:ext cx="23377145" cy="4040104"/>
          </a:xfrm>
          <a:prstGeom prst="rect">
            <a:avLst/>
          </a:prstGeom>
        </p:spPr>
        <p:txBody>
          <a:bodyPr vert="horz" lIns="201083" tIns="100542" rIns="201083" bIns="10054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010857">
              <a:lnSpc>
                <a:spcPct val="150000"/>
              </a:lnSpc>
              <a:buClrTx/>
              <a:buNone/>
              <a:defRPr/>
            </a:pPr>
            <a:r>
              <a:rPr lang="it-IT" sz="6157" b="1" dirty="0" err="1">
                <a:solidFill>
                  <a:prstClr val="black"/>
                </a:solidFill>
                <a:latin typeface="Calibri"/>
              </a:rPr>
              <a:t>Antiviral</a:t>
            </a:r>
            <a:r>
              <a:rPr lang="it-IT" sz="6157" b="1" dirty="0">
                <a:solidFill>
                  <a:prstClr val="black"/>
                </a:solidFill>
                <a:latin typeface="Calibri"/>
              </a:rPr>
              <a:t> treatment with </a:t>
            </a:r>
            <a:r>
              <a:rPr lang="it-IT" sz="6157" b="1" dirty="0" err="1">
                <a:solidFill>
                  <a:prstClr val="black"/>
                </a:solidFill>
                <a:latin typeface="Calibri"/>
              </a:rPr>
              <a:t>sofosbuvir</a:t>
            </a:r>
            <a:r>
              <a:rPr lang="it-IT" sz="6157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it-IT" sz="6157" b="1" dirty="0" err="1">
                <a:solidFill>
                  <a:prstClr val="black"/>
                </a:solidFill>
                <a:latin typeface="Calibri"/>
              </a:rPr>
              <a:t>velpatasvir</a:t>
            </a:r>
            <a:r>
              <a:rPr lang="it-IT" sz="615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6157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 </a:t>
            </a:r>
            <a:r>
              <a:rPr lang="it-IT" sz="6157" b="1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Sustained</a:t>
            </a:r>
            <a:r>
              <a:rPr lang="it-IT" sz="6157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6157" b="1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virologic</a:t>
            </a:r>
            <a:r>
              <a:rPr lang="it-IT" sz="6157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it-IT" sz="6157" b="1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response</a:t>
            </a:r>
            <a:r>
              <a:rPr lang="it-IT" sz="6157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(</a:t>
            </a:r>
            <a:r>
              <a:rPr lang="it-IT" sz="6157" b="1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January</a:t>
            </a:r>
            <a:r>
              <a:rPr lang="it-IT" sz="6157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2019)</a:t>
            </a:r>
            <a:endParaRPr lang="en-US" sz="6157" b="1" dirty="0">
              <a:solidFill>
                <a:prstClr val="black"/>
              </a:solidFill>
              <a:latin typeface="Calibri"/>
            </a:endParaRPr>
          </a:p>
          <a:p>
            <a:pPr marL="0" indent="-754071" algn="just" defTabSz="2010857">
              <a:lnSpc>
                <a:spcPct val="150000"/>
              </a:lnSpc>
              <a:buClrTx/>
              <a:buNone/>
              <a:defRPr/>
            </a:pPr>
            <a:endParaRPr lang="it-IT" sz="7037" b="1" dirty="0">
              <a:solidFill>
                <a:prstClr val="black"/>
              </a:solidFill>
              <a:latin typeface="Calibri"/>
            </a:endParaRPr>
          </a:p>
          <a:p>
            <a:pPr marL="0" indent="-754071" algn="just" defTabSz="2010857">
              <a:lnSpc>
                <a:spcPct val="150000"/>
              </a:lnSpc>
              <a:buClrTx/>
              <a:buNone/>
              <a:defRPr/>
            </a:pPr>
            <a:endParaRPr lang="it-IT" sz="7037" b="1" dirty="0">
              <a:solidFill>
                <a:prstClr val="black"/>
              </a:solidFill>
              <a:latin typeface="Calibri"/>
            </a:endParaRPr>
          </a:p>
          <a:p>
            <a:pPr marL="754071" indent="-754071" defTabSz="2010857">
              <a:lnSpc>
                <a:spcPct val="150000"/>
              </a:lnSpc>
              <a:buClrTx/>
              <a:buNone/>
              <a:defRPr/>
            </a:pPr>
            <a:endParaRPr lang="it-IT" sz="703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2377115-BE67-9F8E-E7BD-2D849F9DD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7" y="5205093"/>
            <a:ext cx="11611421" cy="9859137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49D4E06-3032-63DB-37E1-A95F14C027EE}"/>
              </a:ext>
            </a:extLst>
          </p:cNvPr>
          <p:cNvSpPr/>
          <p:nvPr/>
        </p:nvSpPr>
        <p:spPr>
          <a:xfrm>
            <a:off x="2059846" y="8426819"/>
            <a:ext cx="1298674" cy="326563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79"/>
          </a:p>
        </p:txBody>
      </p:sp>
      <p:pic>
        <p:nvPicPr>
          <p:cNvPr id="6" name="Immagine 5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D45EA0A2-D58E-A2D7-39EE-526AA5903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344" y="5503385"/>
            <a:ext cx="12185879" cy="9560844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9D44B57-315A-E79F-4538-43BC0CC71579}"/>
              </a:ext>
            </a:extLst>
          </p:cNvPr>
          <p:cNvSpPr/>
          <p:nvPr/>
        </p:nvSpPr>
        <p:spPr>
          <a:xfrm>
            <a:off x="15485859" y="9168505"/>
            <a:ext cx="1298674" cy="326563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79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CE83CB-23B7-522F-CB8B-3B8E9D3A289C}"/>
              </a:ext>
            </a:extLst>
          </p:cNvPr>
          <p:cNvSpPr txBox="1"/>
          <p:nvPr/>
        </p:nvSpPr>
        <p:spPr>
          <a:xfrm>
            <a:off x="462066" y="2403512"/>
            <a:ext cx="25702795" cy="16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9393" lvl="2" indent="-628393">
              <a:lnSpc>
                <a:spcPct val="95000"/>
              </a:lnSpc>
              <a:spcBef>
                <a:spcPct val="0"/>
              </a:spcBef>
            </a:pPr>
            <a:r>
              <a:rPr lang="en-US" sz="5278" dirty="0">
                <a:latin typeface="Arial" charset="0"/>
              </a:rPr>
              <a:t>Radiological evidence of local recurrence: nodule of 10 mm in contiguity of the previous treated lesion in S6 (LR-TR viable)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BBFD316-C1F6-4D46-83A6-B0F141FB416E}"/>
              </a:ext>
            </a:extLst>
          </p:cNvPr>
          <p:cNvSpPr txBox="1">
            <a:spLocks/>
          </p:cNvSpPr>
          <p:nvPr/>
        </p:nvSpPr>
        <p:spPr>
          <a:xfrm>
            <a:off x="3059427" y="37444"/>
            <a:ext cx="20108333" cy="2024797"/>
          </a:xfrm>
          <a:prstGeom prst="rect">
            <a:avLst/>
          </a:prstGeom>
        </p:spPr>
        <p:txBody>
          <a:bodyPr vert="horz" lIns="201083" tIns="100542" rIns="201083" bIns="10054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010857">
              <a:buClrTx/>
              <a:defRPr/>
            </a:pPr>
            <a:r>
              <a:rPr lang="it-IT" sz="7037" b="1" dirty="0">
                <a:solidFill>
                  <a:srgbClr val="000090"/>
                </a:solidFill>
                <a:latin typeface="Arial"/>
                <a:ea typeface="ＭＳ Ｐゴシック" pitchFamily="34" charset="-128"/>
                <a:cs typeface="Arial"/>
              </a:rPr>
              <a:t>3 years after: August 2022</a:t>
            </a: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C03EB6F1-AF23-FCB8-1A0A-5F78E84D0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1481" y="2003851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8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21608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714547" y="507893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Clinical Update (Aug 2022)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77EFEA1-EE51-4996-8CE7-0723A67E18F9}"/>
              </a:ext>
            </a:extLst>
          </p:cNvPr>
          <p:cNvSpPr txBox="1"/>
          <p:nvPr/>
        </p:nvSpPr>
        <p:spPr>
          <a:xfrm>
            <a:off x="6050213" y="3640032"/>
            <a:ext cx="16676483" cy="90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>
              <a:buClrTx/>
              <a:defRPr/>
            </a:pPr>
            <a:r>
              <a:rPr lang="it-IT" sz="5278" b="1" dirty="0">
                <a:solidFill>
                  <a:prstClr val="black"/>
                </a:solidFill>
                <a:ea typeface="+mn-ea"/>
              </a:rPr>
              <a:t>Local recurrence in S6 (10 mm) after RFA (2019)</a:t>
            </a:r>
            <a:endParaRPr lang="it-IT" sz="5278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98457" y="5755463"/>
            <a:ext cx="20464359" cy="649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519" b="1" u="sng" kern="12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Clinical</a:t>
            </a:r>
            <a:r>
              <a:rPr lang="it-IT" sz="3519" b="1" u="sng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 update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Age 72 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years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. Performance status 0;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Child-Pugh A5; MELD score 7; ALBI grade 1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Oesophageal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Varices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F1, PLT 100.000/mmc.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AFP 10 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ng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/ml;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No extra-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hepatic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spread or macro-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vascular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it-IT" sz="3519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invasion</a:t>
            </a: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;</a:t>
            </a:r>
          </a:p>
          <a:p>
            <a:pPr marL="628393" indent="-628393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51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Milan in.</a:t>
            </a:r>
          </a:p>
          <a:p>
            <a:pPr marL="628393" indent="-628393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519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Comorbidities</a:t>
            </a:r>
            <a:r>
              <a:rPr lang="it-IT" sz="351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it-IT" sz="3519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stable</a:t>
            </a:r>
            <a:endParaRPr lang="it-IT" sz="3519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66445" y="1798517"/>
            <a:ext cx="15438098" cy="1200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b="1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How to continue?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a) Resection</a:t>
            </a:r>
          </a:p>
          <a:p>
            <a:pPr marL="1131107" indent="-1131107" defTabSz="2010857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b) Percutaneous Ablation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c) TACE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d) OLT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526484" y="5440586"/>
            <a:ext cx="950106" cy="7917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526484" y="7499148"/>
            <a:ext cx="950106" cy="79175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26484" y="9716061"/>
            <a:ext cx="950106" cy="791755"/>
          </a:xfrm>
          <a:prstGeom prst="rect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526484" y="11932974"/>
            <a:ext cx="950106" cy="79175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4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2311062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77322" y="3289368"/>
            <a:ext cx="23268214" cy="11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5278" b="1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Indication</a:t>
            </a: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 for second session of </a:t>
            </a:r>
            <a:r>
              <a:rPr lang="it-IT" sz="5278" b="1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Radiofrequency</a:t>
            </a: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 </a:t>
            </a:r>
            <a:r>
              <a:rPr lang="it-IT" sz="5278" b="1" kern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Thermoablation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3351481" y="993764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Treatment (Sep 2022)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604A6D-4D54-451A-A6D2-52E0DBB633F6}"/>
              </a:ext>
            </a:extLst>
          </p:cNvPr>
          <p:cNvSpPr txBox="1"/>
          <p:nvPr/>
        </p:nvSpPr>
        <p:spPr>
          <a:xfrm>
            <a:off x="1490144" y="7053793"/>
            <a:ext cx="10774425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Oct 2022: 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- increase of lesion in S6 to </a:t>
            </a:r>
            <a:r>
              <a:rPr lang="it-IT" sz="439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Wingdings" pitchFamily="2" charset="2"/>
              </a:rPr>
              <a:t>35</a:t>
            </a:r>
            <a:r>
              <a:rPr lang="it-IT" sz="439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 mm</a:t>
            </a:r>
            <a:endParaRPr lang="it-IT" sz="4398" b="1" dirty="0">
              <a:solidFill>
                <a:prstClr val="black"/>
              </a:solidFill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- 2 new Li-RADS 5 lesion in S7 (26 mm</a:t>
            </a:r>
            <a:r>
              <a:rPr lang="it-IT" sz="439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Wingdings" pitchFamily="2" charset="2"/>
              </a:rPr>
              <a:t>) and S2 (15mm)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8811192" y="5069645"/>
            <a:ext cx="968857" cy="17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A close-up of a chest x-ray&#10;&#10;Description automatically generated">
            <a:extLst>
              <a:ext uri="{FF2B5EF4-FFF2-40B4-BE49-F238E27FC236}">
                <a16:creationId xmlns:a16="http://schemas.microsoft.com/office/drawing/2014/main" id="{0C32D9C8-FAAA-042D-D993-074B120C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55" y="5630104"/>
            <a:ext cx="11769768" cy="8311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20565" y="723425"/>
            <a:ext cx="15438098" cy="130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b="1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How to continue?</a:t>
            </a: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Percutaneous Ablation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TACE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SIRT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d) Systemic therapy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e) Combination treatment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082511" y="3166121"/>
            <a:ext cx="950106" cy="7917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082511" y="5224683"/>
            <a:ext cx="950106" cy="79175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082511" y="7441596"/>
            <a:ext cx="950106" cy="791755"/>
          </a:xfrm>
          <a:prstGeom prst="rect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082511" y="9658509"/>
            <a:ext cx="950106" cy="79175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B350C3-0E73-9426-3919-44257ECC94A5}"/>
              </a:ext>
            </a:extLst>
          </p:cNvPr>
          <p:cNvSpPr/>
          <p:nvPr/>
        </p:nvSpPr>
        <p:spPr>
          <a:xfrm>
            <a:off x="17082511" y="11875423"/>
            <a:ext cx="950106" cy="8106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79"/>
          </a:p>
        </p:txBody>
      </p:sp>
    </p:spTree>
    <p:extLst>
      <p:ext uri="{BB962C8B-B14F-4D97-AF65-F5344CB8AC3E}">
        <p14:creationId xmlns:p14="http://schemas.microsoft.com/office/powerpoint/2010/main" val="24141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19322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351480" y="646253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Where do we go from here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05068" y="3919366"/>
            <a:ext cx="9851896" cy="457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u="sng" kern="12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Clinical</a:t>
            </a:r>
            <a:r>
              <a:rPr lang="it-IT" sz="4398" b="1" u="sng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 update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Age 72 years. Performance status 0;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Child-Pugh A5</a:t>
            </a:r>
            <a:endParaRPr lang="it-IT" sz="3079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Compensated cirrhosis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AFP 100 ng/mL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No extra-hepatic spread or macro-vascular invasion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AB4B9B8-15FA-4AB7-1492-E41B4013A7F8}"/>
              </a:ext>
            </a:extLst>
          </p:cNvPr>
          <p:cNvSpPr txBox="1">
            <a:spLocks/>
          </p:cNvSpPr>
          <p:nvPr/>
        </p:nvSpPr>
        <p:spPr>
          <a:xfrm>
            <a:off x="314073" y="1721480"/>
            <a:ext cx="17131858" cy="2404830"/>
          </a:xfrm>
          <a:prstGeom prst="rect">
            <a:avLst/>
          </a:prstGeom>
        </p:spPr>
        <p:txBody>
          <a:bodyPr vert="horz" lIns="201083" tIns="100542" rIns="201083" bIns="10054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357" indent="-1005429" algn="just">
              <a:lnSpc>
                <a:spcPct val="150000"/>
              </a:lnSpc>
            </a:pPr>
            <a:r>
              <a:rPr lang="it-IT" sz="7037" b="1" dirty="0"/>
              <a:t>3 LiRADS 5 nodules, max 35mm</a:t>
            </a:r>
            <a:endParaRPr lang="en-US" sz="7037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7F8F7-1730-FE2A-A9DC-92E13131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58" y="3254891"/>
            <a:ext cx="16902954" cy="10070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324D0-6F7A-736D-54A9-31E1975F1D91}"/>
              </a:ext>
            </a:extLst>
          </p:cNvPr>
          <p:cNvSpPr/>
          <p:nvPr/>
        </p:nvSpPr>
        <p:spPr>
          <a:xfrm>
            <a:off x="17445931" y="4445134"/>
            <a:ext cx="3751693" cy="56142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19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CB79B-A8EE-5047-D423-408C93B22409}"/>
              </a:ext>
            </a:extLst>
          </p:cNvPr>
          <p:cNvSpPr txBox="1"/>
          <p:nvPr/>
        </p:nvSpPr>
        <p:spPr>
          <a:xfrm>
            <a:off x="12094" y="11412143"/>
            <a:ext cx="10544870" cy="71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4071" indent="-754071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Intermediate stage HCC (BCLC B)</a:t>
            </a:r>
          </a:p>
        </p:txBody>
      </p:sp>
    </p:spTree>
    <p:extLst>
      <p:ext uri="{BB962C8B-B14F-4D97-AF65-F5344CB8AC3E}">
        <p14:creationId xmlns:p14="http://schemas.microsoft.com/office/powerpoint/2010/main" val="12989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63960" y="1658656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81111" y="1942409"/>
            <a:ext cx="21064277" cy="11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MDT discussion: For Transarterial chemoembolisation (TACE)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3351480" y="372690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Treatment (Oct 2022)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26874C1-2B17-A438-A9C8-AC957C38ED4F}"/>
              </a:ext>
            </a:extLst>
          </p:cNvPr>
          <p:cNvCxnSpPr>
            <a:cxnSpLocks/>
          </p:cNvCxnSpPr>
          <p:nvPr/>
        </p:nvCxnSpPr>
        <p:spPr>
          <a:xfrm>
            <a:off x="16413454" y="10078495"/>
            <a:ext cx="1448306" cy="2905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inciple of conventional transarterial chemoembolization. | Download  Scientific Diagram">
            <a:extLst>
              <a:ext uri="{FF2B5EF4-FFF2-40B4-BE49-F238E27FC236}">
                <a16:creationId xmlns:a16="http://schemas.microsoft.com/office/drawing/2014/main" id="{FED1B73B-8E29-81E1-34A7-8A625411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87" y="3574744"/>
            <a:ext cx="12166672" cy="111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A0517-5DBC-DF7B-7883-189E43410059}"/>
              </a:ext>
            </a:extLst>
          </p:cNvPr>
          <p:cNvSpPr txBox="1"/>
          <p:nvPr/>
        </p:nvSpPr>
        <p:spPr>
          <a:xfrm>
            <a:off x="19312162" y="14425469"/>
            <a:ext cx="13409905" cy="56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79" dirty="0"/>
              <a:t>Wang YX et al CJCR 2015. 27. 96-121.</a:t>
            </a:r>
          </a:p>
        </p:txBody>
      </p:sp>
    </p:spTree>
    <p:extLst>
      <p:ext uri="{BB962C8B-B14F-4D97-AF65-F5344CB8AC3E}">
        <p14:creationId xmlns:p14="http://schemas.microsoft.com/office/powerpoint/2010/main" val="8859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63960" y="1658656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81111" y="1942409"/>
            <a:ext cx="21064277" cy="11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MDT discussion: For Transarterial chemoembolisation (TACE)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3351480" y="372690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Treatment (Oct 2022)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93701" y="5611679"/>
            <a:ext cx="12311943" cy="374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January 2023</a:t>
            </a:r>
            <a:r>
              <a:rPr lang="it-IT" sz="527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First restaging CT scan</a:t>
            </a: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defTabSz="2010857">
              <a:buClrTx/>
              <a:defRPr/>
            </a:pPr>
            <a:endParaRPr lang="it-IT" sz="5278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>
              <a:buClrTx/>
              <a:defRPr/>
            </a:pPr>
            <a:r>
              <a:rPr lang="en-GB" sz="4398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Previously seen presumed HCC within segment VII has slightly increased in dimensions (3.5 cm previously, now 4 cm)…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9036212" y="3496900"/>
            <a:ext cx="968857" cy="17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A close-up of a ct scan&#10;&#10;Description automatically generated">
            <a:extLst>
              <a:ext uri="{FF2B5EF4-FFF2-40B4-BE49-F238E27FC236}">
                <a16:creationId xmlns:a16="http://schemas.microsoft.com/office/drawing/2014/main" id="{E94C51B9-2FE8-FBBE-C794-205B9089C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495" y="4623474"/>
            <a:ext cx="11642092" cy="8799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6F9A24-1370-E7A4-259A-17035E47A67A}"/>
              </a:ext>
            </a:extLst>
          </p:cNvPr>
          <p:cNvSpPr txBox="1"/>
          <p:nvPr/>
        </p:nvSpPr>
        <p:spPr>
          <a:xfrm>
            <a:off x="3304135" y="10199209"/>
            <a:ext cx="7960228" cy="1040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79" dirty="0"/>
              <a:t>…but demonstrates central necrosis presumably due to response to TACE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26874C1-2B17-A438-A9C8-AC957C38ED4F}"/>
              </a:ext>
            </a:extLst>
          </p:cNvPr>
          <p:cNvCxnSpPr>
            <a:cxnSpLocks/>
          </p:cNvCxnSpPr>
          <p:nvPr/>
        </p:nvCxnSpPr>
        <p:spPr>
          <a:xfrm>
            <a:off x="16413454" y="10078495"/>
            <a:ext cx="1448306" cy="2905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63960" y="1658656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81111" y="1942409"/>
            <a:ext cx="21064277" cy="11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MDT discussion: For Transarterial chemoembolisation (TACE)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3351480" y="372690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Treatment (Oct 2022)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93701" y="5611679"/>
            <a:ext cx="12311943" cy="239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January 2023</a:t>
            </a:r>
            <a:r>
              <a:rPr lang="it-IT" sz="527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First restaging CT scan</a:t>
            </a: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defTabSz="2010857">
              <a:buClrTx/>
              <a:defRPr/>
            </a:pPr>
            <a:endParaRPr lang="it-IT" sz="5278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>
              <a:buClrTx/>
              <a:defRPr/>
            </a:pPr>
            <a:r>
              <a:rPr lang="en-GB" sz="4398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Multifocal HCC relapse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9036212" y="3496900"/>
            <a:ext cx="968857" cy="17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1D96E-4289-4302-A630-48D47579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160" y="4543714"/>
            <a:ext cx="10314863" cy="81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84B6-8AFB-74DD-5987-C5DA1EC1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>
                <a:latin typeface="InterstateCondensed" pitchFamily="2" charset="77"/>
              </a:rPr>
              <a:t>Adverse Events Reporting</a:t>
            </a:r>
            <a:endParaRPr lang="en-PL" sz="7200" dirty="0">
              <a:latin typeface="InterstateCondensed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BF0713-FBEE-8D63-AFC2-535ABC647E07}"/>
              </a:ext>
            </a:extLst>
          </p:cNvPr>
          <p:cNvSpPr txBox="1">
            <a:spLocks/>
          </p:cNvSpPr>
          <p:nvPr/>
        </p:nvSpPr>
        <p:spPr>
          <a:xfrm>
            <a:off x="7734177" y="4583135"/>
            <a:ext cx="11342932" cy="845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722" marR="0" lvl="0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34" b="1" i="0" u="none" strike="noStrike" cap="none">
                <a:solidFill>
                  <a:srgbClr val="6E2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444" marR="0" lvl="1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9166" marR="0" lvl="2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888" marR="0" lvl="3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8610" marR="0" lvl="4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8332" marR="0" lvl="5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8053" marR="0" lvl="6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7775" marR="0" lvl="7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7497" marR="0" lvl="8" indent="-304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Reporting suspected adverse reactions after authorisation of the medicinal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product is important. It allows continued monitoring of the benefit/risk balance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of the medicinal product.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6E295B"/>
              </a:solidFill>
              <a:effectLst/>
              <a:uLnTx/>
              <a:uFillTx/>
              <a:latin typeface="InterstateCondensed Light" pitchFamily="2" charset="77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Adverse events should be reported. Reporting forms and information can be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found at www.mhra.gov.uk/yellowcard. Adverse events should also be reported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Roche Products Ltd. Please contact Roche Drug Safety Centre by emailing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welwyn.uk_dsc@roche.com or calling +44 (0)1707 367554.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6E295B"/>
              </a:solidFill>
              <a:effectLst/>
              <a:uLnTx/>
              <a:uFillTx/>
              <a:latin typeface="InterstateCondensed Light" pitchFamily="2" charset="77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Tecentriq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Avastin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are biological medicines, healthcare professionals should</a:t>
            </a:r>
          </a:p>
          <a:p>
            <a:pPr marL="0" marR="0" lvl="0" indent="-304861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stateCondensed Ligh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report adverse reactions by brand name and batch number.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0E45D-3245-562A-6C90-1E1B2D7105BB}"/>
              </a:ext>
            </a:extLst>
          </p:cNvPr>
          <p:cNvSpPr/>
          <p:nvPr/>
        </p:nvSpPr>
        <p:spPr>
          <a:xfrm>
            <a:off x="7734175" y="3944983"/>
            <a:ext cx="11342934" cy="9091748"/>
          </a:xfrm>
          <a:prstGeom prst="rect">
            <a:avLst/>
          </a:prstGeom>
          <a:noFill/>
          <a:ln w="41275">
            <a:solidFill>
              <a:srgbClr val="6E2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P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8E4F9D-0057-0F89-ECED-F5A39068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4" name="Picture 1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FBA1C29-4AC8-B712-553C-A6D29BB7B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6" name="Picture 15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19322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351480" y="646253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Where do we go from here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05068" y="3919366"/>
            <a:ext cx="9851896" cy="457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u="sng" kern="12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Clinical</a:t>
            </a:r>
            <a:r>
              <a:rPr lang="it-IT" sz="4398" b="1" u="sng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 update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Age 72 years. Performance status 0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Child-Pugh A5</a:t>
            </a:r>
            <a:endParaRPr lang="it-IT" sz="3079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Compensated cirrhosis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AFP 200 ng/mL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No extra-hepatic spread or macro-vascular invasion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AB4B9B8-15FA-4AB7-1492-E41B4013A7F8}"/>
              </a:ext>
            </a:extLst>
          </p:cNvPr>
          <p:cNvSpPr txBox="1">
            <a:spLocks/>
          </p:cNvSpPr>
          <p:nvPr/>
        </p:nvSpPr>
        <p:spPr>
          <a:xfrm>
            <a:off x="314073" y="1721480"/>
            <a:ext cx="17131858" cy="2404830"/>
          </a:xfrm>
          <a:prstGeom prst="rect">
            <a:avLst/>
          </a:prstGeom>
        </p:spPr>
        <p:txBody>
          <a:bodyPr vert="horz" lIns="201083" tIns="100542" rIns="201083" bIns="100542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357" indent="-1005429" algn="just">
              <a:lnSpc>
                <a:spcPct val="150000"/>
              </a:lnSpc>
            </a:pPr>
            <a:r>
              <a:rPr lang="it-IT" sz="7037" b="1" dirty="0"/>
              <a:t>Multifocal disease, confined to the liver</a:t>
            </a:r>
            <a:endParaRPr lang="en-US" sz="7037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7F8F7-1730-FE2A-A9DC-92E13131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338" y="3288952"/>
            <a:ext cx="16902954" cy="10070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324D0-6F7A-736D-54A9-31E1975F1D91}"/>
              </a:ext>
            </a:extLst>
          </p:cNvPr>
          <p:cNvSpPr/>
          <p:nvPr/>
        </p:nvSpPr>
        <p:spPr>
          <a:xfrm>
            <a:off x="17445931" y="4399414"/>
            <a:ext cx="3751693" cy="56142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19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CB79B-A8EE-5047-D423-408C93B22409}"/>
              </a:ext>
            </a:extLst>
          </p:cNvPr>
          <p:cNvSpPr txBox="1"/>
          <p:nvPr/>
        </p:nvSpPr>
        <p:spPr>
          <a:xfrm>
            <a:off x="12094" y="11412143"/>
            <a:ext cx="10544870" cy="71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4071" indent="-754071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Intermediate stage HCC (BCLC B)</a:t>
            </a:r>
          </a:p>
        </p:txBody>
      </p:sp>
    </p:spTree>
    <p:extLst>
      <p:ext uri="{BB962C8B-B14F-4D97-AF65-F5344CB8AC3E}">
        <p14:creationId xmlns:p14="http://schemas.microsoft.com/office/powerpoint/2010/main" val="25402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20565" y="723425"/>
            <a:ext cx="15438098" cy="130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b="1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How to continue?</a:t>
            </a: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Percutaneous Ablation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TACE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) SIRT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d) Systemic therapy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037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e) Combination treatment</a:t>
            </a:r>
          </a:p>
          <a:p>
            <a:pPr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7037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082511" y="3166121"/>
            <a:ext cx="950106" cy="7917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082511" y="5224683"/>
            <a:ext cx="950106" cy="79175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082511" y="7441596"/>
            <a:ext cx="950106" cy="791755"/>
          </a:xfrm>
          <a:prstGeom prst="rect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082511" y="9658509"/>
            <a:ext cx="950106" cy="79175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B350C3-0E73-9426-3919-44257ECC94A5}"/>
              </a:ext>
            </a:extLst>
          </p:cNvPr>
          <p:cNvSpPr/>
          <p:nvPr/>
        </p:nvSpPr>
        <p:spPr>
          <a:xfrm>
            <a:off x="17082511" y="11875423"/>
            <a:ext cx="950106" cy="8106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79"/>
          </a:p>
        </p:txBody>
      </p:sp>
    </p:spTree>
    <p:extLst>
      <p:ext uri="{BB962C8B-B14F-4D97-AF65-F5344CB8AC3E}">
        <p14:creationId xmlns:p14="http://schemas.microsoft.com/office/powerpoint/2010/main" val="8871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351481" y="1932223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3351480" y="646253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Where do we go from here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05068" y="3919366"/>
            <a:ext cx="9851896" cy="457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4398" b="1" u="sng" kern="12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Clinical</a:t>
            </a:r>
            <a:r>
              <a:rPr lang="it-IT" sz="4398" b="1" u="sng" kern="12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 update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- Age 72 years. Performance status 0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 Child-Pugh A5</a:t>
            </a:r>
            <a:endParaRPr lang="it-IT" sz="3079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Compensated cirrhosis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AFP 200 ng/mL</a:t>
            </a:r>
          </a:p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it-IT" sz="3079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No extra-hepatic spread or macro-vascular invasion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AB4B9B8-15FA-4AB7-1492-E41B4013A7F8}"/>
              </a:ext>
            </a:extLst>
          </p:cNvPr>
          <p:cNvSpPr txBox="1">
            <a:spLocks/>
          </p:cNvSpPr>
          <p:nvPr/>
        </p:nvSpPr>
        <p:spPr>
          <a:xfrm>
            <a:off x="314073" y="1721480"/>
            <a:ext cx="17131858" cy="2404830"/>
          </a:xfrm>
          <a:prstGeom prst="rect">
            <a:avLst/>
          </a:prstGeom>
        </p:spPr>
        <p:txBody>
          <a:bodyPr vert="horz" lIns="201083" tIns="100542" rIns="201083" bIns="100542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357" indent="-1005429" algn="just">
              <a:lnSpc>
                <a:spcPct val="150000"/>
              </a:lnSpc>
            </a:pPr>
            <a:r>
              <a:rPr lang="it-IT" sz="7037" b="1" dirty="0"/>
              <a:t>Multifocal disease, confined to the liver</a:t>
            </a:r>
            <a:endParaRPr lang="en-US" sz="7037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7F8F7-1730-FE2A-A9DC-92E13131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338" y="3288952"/>
            <a:ext cx="16902954" cy="10070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324D0-6F7A-736D-54A9-31E1975F1D91}"/>
              </a:ext>
            </a:extLst>
          </p:cNvPr>
          <p:cNvSpPr/>
          <p:nvPr/>
        </p:nvSpPr>
        <p:spPr>
          <a:xfrm>
            <a:off x="19979640" y="5875020"/>
            <a:ext cx="1714500" cy="413860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19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CB79B-A8EE-5047-D423-408C93B22409}"/>
              </a:ext>
            </a:extLst>
          </p:cNvPr>
          <p:cNvSpPr txBox="1"/>
          <p:nvPr/>
        </p:nvSpPr>
        <p:spPr>
          <a:xfrm>
            <a:off x="12094" y="11412143"/>
            <a:ext cx="10544870" cy="71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4071" indent="-754071"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it-IT" sz="3079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Intermediate stage HCC (BCLC B)</a:t>
            </a:r>
          </a:p>
        </p:txBody>
      </p:sp>
    </p:spTree>
    <p:extLst>
      <p:ext uri="{BB962C8B-B14F-4D97-AF65-F5344CB8AC3E}">
        <p14:creationId xmlns:p14="http://schemas.microsoft.com/office/powerpoint/2010/main" val="22749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04F2-B4C4-7F08-EB25-ADBF8DFC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2" y="1115435"/>
            <a:ext cx="22364835" cy="1661993"/>
          </a:xfrm>
        </p:spPr>
        <p:txBody>
          <a:bodyPr/>
          <a:lstStyle/>
          <a:p>
            <a:pPr marL="228600"/>
            <a:r>
              <a:rPr lang="en-GB" sz="5400" dirty="0">
                <a:latin typeface="InterstateCondensed" pitchFamily="2" charset="77"/>
              </a:rPr>
              <a:t>Despite inclusion of high risk patients in IMbrave150, TECENTRIQ + </a:t>
            </a:r>
            <a:r>
              <a:rPr lang="en-GB" sz="5400" dirty="0" err="1">
                <a:latin typeface="InterstateCondensed" pitchFamily="2" charset="77"/>
              </a:rPr>
              <a:t>Avastin</a:t>
            </a:r>
            <a:r>
              <a:rPr lang="en-GB" sz="5400" dirty="0">
                <a:latin typeface="InterstateCondensed" pitchFamily="2" charset="77"/>
              </a:rPr>
              <a:t> </a:t>
            </a:r>
            <a:br>
              <a:rPr lang="en-GB" sz="5400" dirty="0">
                <a:latin typeface="InterstateCondensed" pitchFamily="2" charset="77"/>
              </a:rPr>
            </a:br>
            <a:r>
              <a:rPr lang="en-GB" sz="5400" dirty="0">
                <a:latin typeface="InterstateCondensed" pitchFamily="2" charset="77"/>
              </a:rPr>
              <a:t>provided a significant </a:t>
            </a:r>
            <a:r>
              <a:rPr lang="en-GB" sz="5400" dirty="0" err="1">
                <a:latin typeface="InterstateCondensed" pitchFamily="2" charset="77"/>
              </a:rPr>
              <a:t>mOS</a:t>
            </a:r>
            <a:r>
              <a:rPr lang="en-GB" sz="5400" dirty="0">
                <a:latin typeface="InterstateCondensed" pitchFamily="2" charset="77"/>
              </a:rPr>
              <a:t> benefit while maintaining </a:t>
            </a:r>
            <a:r>
              <a:rPr lang="en-GB" sz="5400" dirty="0">
                <a:latin typeface="InterstateCondensed" panose="020B0604020202020204" charset="0"/>
              </a:rPr>
              <a:t>QoL</a:t>
            </a:r>
            <a:r>
              <a:rPr lang="en-GB" sz="5400" b="0" baseline="30000" dirty="0">
                <a:latin typeface="InterstateCondensed" panose="020B0604020202020204" charset="0"/>
              </a:rPr>
              <a:t>1-4</a:t>
            </a:r>
          </a:p>
        </p:txBody>
      </p:sp>
      <p:sp>
        <p:nvSpPr>
          <p:cNvPr id="8" name="Google Shape;79;p2">
            <a:extLst>
              <a:ext uri="{FF2B5EF4-FFF2-40B4-BE49-F238E27FC236}">
                <a16:creationId xmlns:a16="http://schemas.microsoft.com/office/drawing/2014/main" id="{20AC699A-93C9-FBA0-12DB-EAB058D20159}"/>
              </a:ext>
            </a:extLst>
          </p:cNvPr>
          <p:cNvSpPr txBox="1"/>
          <p:nvPr/>
        </p:nvSpPr>
        <p:spPr>
          <a:xfrm>
            <a:off x="327906" y="13424656"/>
            <a:ext cx="189972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*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QoL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data are from the primary analysis of IMbrave150.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CI, confidence interval; HCC, hepatocellular carcinoma; HCP, healthcare professional; HR, hazard ratio;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mDoR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duration of response;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mOS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overall survival;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mPFS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progression-free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survival; ORR, objective response rate;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QoL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quality of life; SC, subcutaneous.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1. Vogel A et al. Ann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Oncol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2021;32:801–805. 2. TECENTRIQ SC Summary of Product Characteristics. 3. TECENTRIQ IV Summary of Product Characteristics. 4. Cheng AL et al. J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Hepatol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2022;76:862–873.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5. Finn RS et al. N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Engl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J Med 2020;382:1894–1905.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9757D7-27A1-DF9A-1102-CC815313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115ABA1-2F45-9495-9265-8C63FB60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756" y="3159322"/>
            <a:ext cx="23957323" cy="98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8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04F2-B4C4-7F08-EB25-ADBF8DFC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3" y="1115435"/>
            <a:ext cx="24032130" cy="830997"/>
          </a:xfrm>
        </p:spPr>
        <p:txBody>
          <a:bodyPr/>
          <a:lstStyle/>
          <a:p>
            <a:r>
              <a:rPr lang="en-GB" sz="5400" dirty="0">
                <a:latin typeface="InterstateCondensed" panose="020B0604020202020204" charset="0"/>
              </a:rPr>
              <a:t>TECENTRIQ + </a:t>
            </a:r>
            <a:r>
              <a:rPr lang="en-GB" sz="5400" dirty="0" err="1">
                <a:latin typeface="InterstateCondensed" panose="020B0604020202020204" charset="0"/>
              </a:rPr>
              <a:t>Avastin</a:t>
            </a:r>
            <a:r>
              <a:rPr lang="en-GB" sz="5400" dirty="0">
                <a:latin typeface="InterstateCondensed" panose="020B0604020202020204" charset="0"/>
              </a:rPr>
              <a:t> demonstrated a generally manageable safety profile</a:t>
            </a:r>
            <a:r>
              <a:rPr lang="en-GB" sz="5400" b="0" baseline="30000" dirty="0">
                <a:latin typeface="InterstateCondensed" panose="020B0604020202020204" charset="0"/>
              </a:rPr>
              <a:t>1</a:t>
            </a:r>
            <a:endParaRPr lang="en-PL" sz="5400" b="0" dirty="0">
              <a:latin typeface="InterstateCondensed" panose="020B0604020202020204" charset="0"/>
            </a:endParaRPr>
          </a:p>
        </p:txBody>
      </p:sp>
      <p:sp>
        <p:nvSpPr>
          <p:cNvPr id="8" name="Google Shape;79;p2">
            <a:extLst>
              <a:ext uri="{FF2B5EF4-FFF2-40B4-BE49-F238E27FC236}">
                <a16:creationId xmlns:a16="http://schemas.microsoft.com/office/drawing/2014/main" id="{20AC699A-93C9-FBA0-12DB-EAB058D20159}"/>
              </a:ext>
            </a:extLst>
          </p:cNvPr>
          <p:cNvSpPr txBox="1"/>
          <p:nvPr/>
        </p:nvSpPr>
        <p:spPr>
          <a:xfrm>
            <a:off x="531106" y="14135376"/>
            <a:ext cx="189972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AE, adverse event; AST, aspartate aminotransferase.</a:t>
            </a:r>
          </a:p>
          <a:p>
            <a:r>
              <a:rPr lang="da-DK" sz="1600" dirty="0">
                <a:solidFill>
                  <a:srgbClr val="6E295B"/>
                </a:solidFill>
                <a:latin typeface="InterstateCondensed Light" pitchFamily="2" charset="77"/>
              </a:rPr>
              <a:t>1. Finn RS et al. N Engl J Med 2020;382:1894–1905. 2. Cheng AL et al. J Hepatol 2022;76:862–873.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9757D7-27A1-DF9A-1102-CC815313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115ABA1-2F45-9495-9265-8C63FB60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343" y="3145238"/>
            <a:ext cx="23993337" cy="97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63960" y="1658656"/>
            <a:ext cx="201013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2010857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4398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81111" y="1942409"/>
            <a:ext cx="21064277" cy="11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  <a:sym typeface="Wingdings" pitchFamily="2" charset="2"/>
              </a:rPr>
              <a:t>MDT discussion: For Systemic therapy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3351480" y="372690"/>
            <a:ext cx="20108333" cy="1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01085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7037" b="1" kern="1200" dirty="0">
                <a:solidFill>
                  <a:srgbClr val="000090"/>
                </a:solidFill>
                <a:ea typeface="ＭＳ Ｐゴシック" pitchFamily="34" charset="-128"/>
              </a:rPr>
              <a:t>Treatment (Feb 2023)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93701" y="5611679"/>
            <a:ext cx="12311943" cy="577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10857"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Feb 2023</a:t>
            </a:r>
            <a:r>
              <a:rPr lang="it-IT" sz="527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defTabSz="2010857"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C1D1 Atezolizumab-bevacizumab</a:t>
            </a:r>
          </a:p>
          <a:p>
            <a:pPr defTabSz="2010857">
              <a:buClrTx/>
              <a:defRPr/>
            </a:pPr>
            <a:endParaRPr lang="it-IT" sz="5278" b="1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>
              <a:buClrTx/>
              <a:defRPr/>
            </a:pPr>
            <a:endParaRPr lang="it-IT" sz="5278" b="1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>
              <a:buClrTx/>
              <a:defRPr/>
            </a:pPr>
            <a:r>
              <a:rPr lang="it-IT" sz="5278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Best response: PR</a:t>
            </a:r>
          </a:p>
          <a:p>
            <a:pPr defTabSz="2010857">
              <a:buClrTx/>
              <a:defRPr/>
            </a:pPr>
            <a:endParaRPr lang="it-IT" sz="5278" b="1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defTabSz="2010857">
              <a:buClrTx/>
              <a:defRPr/>
            </a:pPr>
            <a:r>
              <a:rPr lang="it-IT" sz="5278" b="1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>Jul 2024 Ongoing</a:t>
            </a:r>
            <a:endParaRPr lang="it-IT" sz="5278" kern="1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9036212" y="3496900"/>
            <a:ext cx="968857" cy="17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857">
              <a:buClrTx/>
              <a:defRPr/>
            </a:pPr>
            <a:endParaRPr lang="it-IT" sz="3958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6CF82-27F3-A40D-2380-7F0C7A81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929" y="4568320"/>
            <a:ext cx="10533564" cy="81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E234-2408-C773-D8F0-4EB3838F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>
                <a:latin typeface="InterstateCondensed" pitchFamily="2" charset="77"/>
              </a:rPr>
              <a:t>Interactive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5CB73-6250-E179-494F-4A6C488FC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338" y="7134805"/>
            <a:ext cx="1554610" cy="1463163"/>
          </a:xfrm>
          <a:prstGeom prst="rect">
            <a:avLst/>
          </a:prstGeom>
          <a:effectLst>
            <a:softEdge rad="77129"/>
          </a:effec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A339D1C-D5C0-EC03-C13D-27A6BEB93545}"/>
              </a:ext>
            </a:extLst>
          </p:cNvPr>
          <p:cNvSpPr/>
          <p:nvPr/>
        </p:nvSpPr>
        <p:spPr>
          <a:xfrm>
            <a:off x="14182948" y="4631167"/>
            <a:ext cx="8161020" cy="2450988"/>
          </a:xfrm>
          <a:prstGeom prst="wedgeRoundRectCallout">
            <a:avLst>
              <a:gd name="adj1" fmla="val -41001"/>
              <a:gd name="adj2" fmla="val 66231"/>
              <a:gd name="adj3" fmla="val 16667"/>
            </a:avLst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BCLC B: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heterogeneous category</a:t>
            </a:r>
            <a:endParaRPr kumimoji="0" lang="en-PL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algn="ctr"/>
            <a:endParaRPr lang="en-PL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992E65A-E349-190D-A537-ED0C555F33B2}"/>
              </a:ext>
            </a:extLst>
          </p:cNvPr>
          <p:cNvSpPr/>
          <p:nvPr/>
        </p:nvSpPr>
        <p:spPr>
          <a:xfrm>
            <a:off x="14182948" y="8449008"/>
            <a:ext cx="8161020" cy="2450988"/>
          </a:xfrm>
          <a:prstGeom prst="wedgeRoundRectCallout">
            <a:avLst>
              <a:gd name="adj1" fmla="val -41001"/>
              <a:gd name="adj2" fmla="val 66231"/>
              <a:gd name="adj3" fmla="val 16667"/>
            </a:avLst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Importance of treatment personalisation through MDT discussion</a:t>
            </a:r>
            <a:endParaRPr kumimoji="0" lang="en-PL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algn="ctr"/>
            <a:endParaRPr lang="en-PL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6D0085D-EBE3-28A4-3F36-E329514DF27A}"/>
              </a:ext>
            </a:extLst>
          </p:cNvPr>
          <p:cNvSpPr/>
          <p:nvPr/>
        </p:nvSpPr>
        <p:spPr>
          <a:xfrm>
            <a:off x="4467318" y="8449008"/>
            <a:ext cx="8161020" cy="2450988"/>
          </a:xfrm>
          <a:prstGeom prst="wedgeRoundRectCallout">
            <a:avLst>
              <a:gd name="adj1" fmla="val 40512"/>
              <a:gd name="adj2" fmla="val 68096"/>
              <a:gd name="adj3" fmla="val 16667"/>
            </a:avLst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3600" b="1" dirty="0">
                <a:solidFill>
                  <a:srgbClr val="000000"/>
                </a:solidFill>
                <a:latin typeface="Arial"/>
              </a:rPr>
              <a:t>When to switch to systemic therapy</a:t>
            </a:r>
            <a:endParaRPr kumimoji="0" lang="en-PL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algn="ctr"/>
            <a:endParaRPr lang="en-PL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3B5B307-2088-643D-39AF-9215E24D8BC5}"/>
              </a:ext>
            </a:extLst>
          </p:cNvPr>
          <p:cNvSpPr/>
          <p:nvPr/>
        </p:nvSpPr>
        <p:spPr>
          <a:xfrm>
            <a:off x="4467318" y="4631167"/>
            <a:ext cx="8161020" cy="2450988"/>
          </a:xfrm>
          <a:prstGeom prst="wedgeRoundRectCallout">
            <a:avLst>
              <a:gd name="adj1" fmla="val 40512"/>
              <a:gd name="adj2" fmla="val 68096"/>
              <a:gd name="adj3" fmla="val 16667"/>
            </a:avLst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Multifactorial assessment of tumour biology</a:t>
            </a:r>
            <a:endParaRPr lang="en-PL" sz="3600" b="1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2097D1-A28A-CF48-035E-0DD0E4F7C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F4A6432-60DE-6FFB-1787-489BC7809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"/>
          <p:cNvSpPr txBox="1">
            <a:spLocks noGrp="1"/>
          </p:cNvSpPr>
          <p:nvPr>
            <p:ph type="body" idx="1"/>
          </p:nvPr>
        </p:nvSpPr>
        <p:spPr>
          <a:xfrm>
            <a:off x="1670823" y="3086067"/>
            <a:ext cx="22523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Please scan the QR codes or click on the URL to access prescribing information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1834775" y="11895175"/>
            <a:ext cx="23040300" cy="2391600"/>
          </a:xfrm>
          <a:prstGeom prst="rect">
            <a:avLst/>
          </a:prstGeom>
          <a:noFill/>
          <a:ln w="41275" cap="flat" cmpd="sng">
            <a:solidFill>
              <a:srgbClr val="6E2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8"/>
          <p:cNvSpPr txBox="1"/>
          <p:nvPr/>
        </p:nvSpPr>
        <p:spPr>
          <a:xfrm>
            <a:off x="2017175" y="12341875"/>
            <a:ext cx="22523700" cy="19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eporting suspected adverse reactions after authorisation of the medicinal product is important. It allows continued monitoring of 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benefit/risk balance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the medicinal product. Adverse events should be reported. Reporting forms and information can be found at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www.mhra.gov.uk/yellowcard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Adverse events should also be reported to Roche Products Ltd. Please contact Roche Drug Safety Centre by emailing welwyn.uk_dsc@roche.com or calling +44 (0)1707 367554.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6E295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Tecentriq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Avastin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are biological medicines, healthcare professionals should report adverse reactions by brand name and batch number.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22" name="Google Shape;5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700" y="5356568"/>
            <a:ext cx="4499825" cy="436812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8"/>
          <p:cNvSpPr txBox="1">
            <a:spLocks noGrp="1"/>
          </p:cNvSpPr>
          <p:nvPr>
            <p:ph type="body" idx="1"/>
          </p:nvPr>
        </p:nvSpPr>
        <p:spPr>
          <a:xfrm>
            <a:off x="2544728" y="4464450"/>
            <a:ext cx="4057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TECENTRIQ SC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4" name="Google Shape;524;p28"/>
          <p:cNvSpPr txBox="1"/>
          <p:nvPr/>
        </p:nvSpPr>
        <p:spPr>
          <a:xfrm>
            <a:off x="1659713" y="10737038"/>
            <a:ext cx="5827800" cy="65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/>
              </a:rPr>
              <a:t>https://www.emcpi.com/pi/43779</a:t>
            </a:r>
            <a:endParaRPr kumimoji="0" sz="26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noFill/>
              </a:uFill>
              <a:latin typeface="Inter"/>
              <a:ea typeface="Inter"/>
              <a:cs typeface="Inter"/>
              <a:sym typeface="Arial"/>
            </a:endParaRPr>
          </a:p>
        </p:txBody>
      </p:sp>
      <p:sp>
        <p:nvSpPr>
          <p:cNvPr id="525" name="Google Shape;525;p28"/>
          <p:cNvSpPr txBox="1">
            <a:spLocks noGrp="1"/>
          </p:cNvSpPr>
          <p:nvPr>
            <p:ph type="body" idx="1"/>
          </p:nvPr>
        </p:nvSpPr>
        <p:spPr>
          <a:xfrm>
            <a:off x="11326028" y="4464450"/>
            <a:ext cx="4057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TECENTRIQ IV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6" name="Google Shape;526;p28"/>
          <p:cNvSpPr txBox="1">
            <a:spLocks noGrp="1"/>
          </p:cNvSpPr>
          <p:nvPr>
            <p:ph type="body" idx="1"/>
          </p:nvPr>
        </p:nvSpPr>
        <p:spPr>
          <a:xfrm>
            <a:off x="19926828" y="4464450"/>
            <a:ext cx="4057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AVASTIN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7" name="Google Shape;5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1500" y="5454325"/>
            <a:ext cx="4499825" cy="44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8"/>
          <p:cNvSpPr txBox="1"/>
          <p:nvPr/>
        </p:nvSpPr>
        <p:spPr>
          <a:xfrm>
            <a:off x="10018776" y="10737050"/>
            <a:ext cx="61959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https://www.emcpi.com/pi/36932</a:t>
            </a:r>
            <a:endParaRPr kumimoji="0" sz="2650" b="1" i="0" u="none" strike="noStrike" kern="0" cap="none" spc="0" normalizeH="0" baseline="0" noProof="0" dirty="0">
              <a:ln>
                <a:noFill/>
              </a:ln>
              <a:solidFill>
                <a:srgbClr val="6E295B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9" name="Google Shape;529;p28"/>
          <p:cNvSpPr txBox="1"/>
          <p:nvPr/>
        </p:nvSpPr>
        <p:spPr>
          <a:xfrm>
            <a:off x="18156813" y="10737038"/>
            <a:ext cx="58278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 dirty="0">
                <a:ln>
                  <a:noFill/>
                </a:ln>
                <a:solidFill>
                  <a:srgbClr val="6E295B"/>
                </a:solidFill>
                <a:effectLst/>
                <a:uLnTx/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https://www.emcpi.com/pi/15748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0" name="Google Shape;53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1825" y="5472500"/>
            <a:ext cx="4363552" cy="42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8"/>
          <p:cNvSpPr txBox="1"/>
          <p:nvPr/>
        </p:nvSpPr>
        <p:spPr>
          <a:xfrm>
            <a:off x="3199921" y="9934625"/>
            <a:ext cx="40578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GREAT BRITAIN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19926821" y="9785650"/>
            <a:ext cx="40578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GREAT BRITAIN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28"/>
          <p:cNvSpPr txBox="1"/>
          <p:nvPr/>
        </p:nvSpPr>
        <p:spPr>
          <a:xfrm>
            <a:off x="11563384" y="9885725"/>
            <a:ext cx="40578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50" b="1" i="0" u="none" strike="noStrike" kern="0" cap="none" spc="0" normalizeH="0" baseline="0" noProof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GREAT BRITAIN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7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FB17-8BA8-E425-C275-1B0282AC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>
                <a:latin typeface="InterstateCondensed" pitchFamily="2" charset="77"/>
              </a:rPr>
              <a:t>Disclosures</a:t>
            </a:r>
            <a:endParaRPr lang="en-PL" dirty="0">
              <a:latin typeface="InterstateCondens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915-B922-864A-330B-3FD03C07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0823" y="3086067"/>
            <a:ext cx="22523684" cy="291413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  I have received educational support for congress attendance from Roche, speaker fees from Roche, AstraZeneca, and Chugai, and consultancy fees from Roche.</a:t>
            </a:r>
            <a:endParaRPr lang="en-P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C92601-1F1A-7195-C49C-447A5952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827BAC0-385C-8B9D-3876-971A1DAA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1" name="Picture 10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FB17-8BA8-E425-C275-1B0282AC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505" y="4141998"/>
            <a:ext cx="23469640" cy="6278642"/>
          </a:xfrm>
        </p:spPr>
        <p:txBody>
          <a:bodyPr/>
          <a:lstStyle/>
          <a:p>
            <a:pPr lvl="0">
              <a:buSzPts val="4000"/>
            </a:pPr>
            <a: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Phase III clinical trial: IMbrave150</a:t>
            </a:r>
            <a:b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br>
              <a:rPr lang="en-GB" sz="96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r>
              <a:rPr lang="en-GB" sz="7200" dirty="0">
                <a:latin typeface="InterstateCondensed" pitchFamily="2" charset="77"/>
              </a:rPr>
              <a:t>A study of TECENTRIQ + </a:t>
            </a:r>
            <a:r>
              <a:rPr lang="en-GB" sz="7200" dirty="0" err="1">
                <a:latin typeface="InterstateCondensed" pitchFamily="2" charset="77"/>
              </a:rPr>
              <a:t>Avastin</a:t>
            </a:r>
            <a:r>
              <a:rPr lang="en-GB" sz="7200" dirty="0">
                <a:latin typeface="InterstateCondensed" pitchFamily="2" charset="77"/>
              </a:rPr>
              <a:t> compared with </a:t>
            </a:r>
            <a:r>
              <a:rPr lang="en-GB" sz="7200" dirty="0" err="1">
                <a:latin typeface="InterstateCondensed" pitchFamily="2" charset="77"/>
              </a:rPr>
              <a:t>sorafenib</a:t>
            </a:r>
            <a:r>
              <a:rPr lang="en-GB" sz="7200" dirty="0">
                <a:latin typeface="InterstateCondensed" pitchFamily="2" charset="77"/>
              </a:rPr>
              <a:t> in patients with untreated locally advanced or metastatic hepatocellular carcinoma</a:t>
            </a:r>
            <a:r>
              <a:rPr lang="en-GB" sz="7200" baseline="30000" dirty="0">
                <a:latin typeface="InterstateCondensed" pitchFamily="2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1</a:t>
            </a:r>
            <a:endParaRPr lang="en-GB" sz="7200" baseline="30000" dirty="0">
              <a:latin typeface="InterstateCondense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C92601-1F1A-7195-C49C-447A5952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827BAC0-385C-8B9D-3876-971A1DAA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1" name="Picture 10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sp>
        <p:nvSpPr>
          <p:cNvPr id="10" name="Google Shape;79;p2">
            <a:extLst>
              <a:ext uri="{FF2B5EF4-FFF2-40B4-BE49-F238E27FC236}">
                <a16:creationId xmlns:a16="http://schemas.microsoft.com/office/drawing/2014/main" id="{E54B2564-ED45-059E-9364-F7602E559031}"/>
              </a:ext>
            </a:extLst>
          </p:cNvPr>
          <p:cNvSpPr txBox="1"/>
          <p:nvPr/>
        </p:nvSpPr>
        <p:spPr>
          <a:xfrm>
            <a:off x="563429" y="13965815"/>
            <a:ext cx="468792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1</a:t>
            </a: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. Finn R, et al. N </a:t>
            </a:r>
            <a:r>
              <a:rPr lang="en-GB" sz="1600" u="none" strike="noStrike" cap="none" dirty="0" err="1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Engl</a:t>
            </a: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 J Med 2020;382:1894-905</a:t>
            </a:r>
          </a:p>
        </p:txBody>
      </p:sp>
    </p:spTree>
    <p:extLst>
      <p:ext uri="{BB962C8B-B14F-4D97-AF65-F5344CB8AC3E}">
        <p14:creationId xmlns:p14="http://schemas.microsoft.com/office/powerpoint/2010/main" val="17477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520F-4AED-99E6-3F55-A672FBD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3" y="1115435"/>
            <a:ext cx="23469640" cy="830997"/>
          </a:xfrm>
        </p:spPr>
        <p:txBody>
          <a:bodyPr/>
          <a:lstStyle/>
          <a:p>
            <a:r>
              <a:rPr lang="en-GB" sz="5400" dirty="0">
                <a:latin typeface="InterstateCondensed" pitchFamily="2" charset="77"/>
              </a:rPr>
              <a:t>Study design</a:t>
            </a:r>
            <a:r>
              <a:rPr lang="en-GB" sz="5400" baseline="30000" dirty="0">
                <a:latin typeface="InterstateCondensed" pitchFamily="2" charset="77"/>
              </a:rPr>
              <a:t> 1</a:t>
            </a:r>
            <a:endParaRPr lang="en-PL" sz="5400" dirty="0">
              <a:latin typeface="InterstateCondensed" pitchFamily="2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B3AF4-F234-81D4-9155-73F410CD59AD}"/>
              </a:ext>
            </a:extLst>
          </p:cNvPr>
          <p:cNvGrpSpPr/>
          <p:nvPr/>
        </p:nvGrpSpPr>
        <p:grpSpPr>
          <a:xfrm>
            <a:off x="344364" y="2140012"/>
            <a:ext cx="26466925" cy="10636590"/>
            <a:chOff x="368630" y="1112393"/>
            <a:chExt cx="11823370" cy="4751604"/>
          </a:xfrm>
        </p:grpSpPr>
        <p:sp>
          <p:nvSpPr>
            <p:cNvPr id="4" name="Google Shape;119;p7">
              <a:extLst>
                <a:ext uri="{FF2B5EF4-FFF2-40B4-BE49-F238E27FC236}">
                  <a16:creationId xmlns:a16="http://schemas.microsoft.com/office/drawing/2014/main" id="{9C2ECDF1-BE7A-CD68-30E6-29934D490124}"/>
                </a:ext>
              </a:extLst>
            </p:cNvPr>
            <p:cNvSpPr/>
            <p:nvPr/>
          </p:nvSpPr>
          <p:spPr>
            <a:xfrm>
              <a:off x="8320558" y="4050556"/>
              <a:ext cx="3871442" cy="1408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475" tIns="67725" rIns="135475" bIns="677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600"/>
                <a:buFont typeface="Arial"/>
                <a:buNone/>
              </a:pPr>
              <a:r>
                <a:rPr lang="en-GB" sz="20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Co-primary endpoints</a:t>
              </a:r>
              <a:endParaRPr lang="hu-HU" sz="2000" b="1" u="none" strike="noStrike" cap="none" dirty="0">
                <a:solidFill>
                  <a:srgbClr val="6E295B"/>
                </a:solidFill>
                <a:latin typeface="InterstateCondensed" pitchFamily="2" charset="7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600"/>
                <a:buFont typeface="Arial"/>
                <a:buNone/>
              </a:pPr>
              <a:endParaRPr sz="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  <a:p>
              <a:pPr marL="230400" lvl="0" indent="-230400">
                <a:buClr>
                  <a:srgbClr val="0A4069"/>
                </a:buClr>
                <a:buSzPts val="1600"/>
                <a:buFont typeface="Arial"/>
                <a:buChar char="•"/>
              </a:pPr>
              <a:r>
                <a:rPr lang="en-GB" sz="20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OS</a:t>
              </a:r>
              <a:r>
                <a:rPr lang="hu-HU" sz="20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 </a:t>
              </a: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(assessed by blinded independent review; RECIST 1.1)</a:t>
              </a:r>
              <a:endParaRPr sz="1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230400" lvl="0" indent="-230400">
                <a:buClr>
                  <a:srgbClr val="0A4069"/>
                </a:buClr>
                <a:buSzPts val="1600"/>
                <a:buFont typeface="Arial"/>
                <a:buChar char="•"/>
              </a:pPr>
              <a:r>
                <a:rPr lang="hu-HU" sz="2000" dirty="0">
                  <a:solidFill>
                    <a:srgbClr val="6E295B"/>
                  </a:solidFill>
                  <a:latin typeface="InterstateCondensed Light" pitchFamily="2" charset="77"/>
                </a:rPr>
                <a:t>PFS (</a:t>
              </a: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assessed by blinded independent review; RECIST 1.1)</a:t>
              </a:r>
              <a:endParaRPr lang="hu-HU" sz="2000" dirty="0">
                <a:solidFill>
                  <a:srgbClr val="6E295B"/>
                </a:solidFill>
                <a:latin typeface="InterstateCondensed Light" pitchFamily="2" charset="77"/>
              </a:endParaRPr>
            </a:p>
            <a:p>
              <a:pPr lvl="0">
                <a:buClr>
                  <a:srgbClr val="0A4069"/>
                </a:buClr>
                <a:buSzPts val="1600"/>
              </a:pPr>
              <a:endParaRPr lang="hu-HU" sz="2000" b="1" dirty="0">
                <a:solidFill>
                  <a:srgbClr val="6E295B"/>
                </a:solidFill>
                <a:latin typeface="InterstateCondensed" pitchFamily="2" charset="77"/>
              </a:endParaRPr>
            </a:p>
            <a:p>
              <a:pPr lvl="0">
                <a:buClr>
                  <a:srgbClr val="0A4069"/>
                </a:buClr>
                <a:buSzPts val="1600"/>
              </a:pPr>
              <a:r>
                <a:rPr lang="hu-HU" sz="2000" b="1" dirty="0">
                  <a:solidFill>
                    <a:srgbClr val="6E295B"/>
                  </a:solidFill>
                  <a:latin typeface="InterstateCondensed" pitchFamily="2" charset="77"/>
                </a:rPr>
                <a:t>S</a:t>
              </a:r>
              <a:r>
                <a:rPr lang="en-GB" sz="2000" b="1" u="none" strike="noStrike" cap="none" dirty="0" err="1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econdary</a:t>
              </a:r>
              <a:r>
                <a:rPr lang="en-GB" sz="20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 endpoints</a:t>
              </a:r>
              <a:r>
                <a:rPr lang="hu-HU" sz="20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 included</a:t>
              </a:r>
            </a:p>
            <a:p>
              <a:pPr lvl="0">
                <a:buClr>
                  <a:srgbClr val="0A4069"/>
                </a:buClr>
                <a:buSzPts val="1600"/>
              </a:pPr>
              <a:endParaRPr sz="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  <a:p>
              <a:pPr marL="230400" lvl="0" indent="-230400">
                <a:buClr>
                  <a:srgbClr val="0A4069"/>
                </a:buClr>
                <a:buSzPts val="1600"/>
                <a:buFont typeface="Arial"/>
                <a:buChar char="•"/>
              </a:pP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ORR and </a:t>
              </a:r>
              <a:r>
                <a:rPr lang="en-US" sz="2000" dirty="0" err="1">
                  <a:solidFill>
                    <a:srgbClr val="6E295B"/>
                  </a:solidFill>
                  <a:latin typeface="InterstateCondensed Light" pitchFamily="2" charset="77"/>
                </a:rPr>
                <a:t>DoR</a:t>
              </a: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 (investigator and independently assessed by RECIST 1.1 and HCC-specific modified RECIST)</a:t>
              </a:r>
              <a:endParaRPr lang="hu-HU" sz="2000" dirty="0">
                <a:solidFill>
                  <a:srgbClr val="6E295B"/>
                </a:solidFill>
                <a:latin typeface="InterstateCondensed Light" pitchFamily="2" charset="77"/>
              </a:endParaRPr>
            </a:p>
            <a:p>
              <a:pPr marL="230400" lvl="0" indent="-230400">
                <a:buClr>
                  <a:srgbClr val="0A4069"/>
                </a:buClr>
                <a:buSzPts val="1600"/>
                <a:buFont typeface="Arial"/>
                <a:buChar char="•"/>
              </a:pP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Time to deterioration of </a:t>
              </a:r>
              <a:r>
                <a:rPr lang="en-US" sz="2000" dirty="0" err="1">
                  <a:solidFill>
                    <a:srgbClr val="6E295B"/>
                  </a:solidFill>
                  <a:latin typeface="InterstateCondensed Light" pitchFamily="2" charset="77"/>
                </a:rPr>
                <a:t>QoL</a:t>
              </a:r>
              <a:r>
                <a:rPr lang="en-US" sz="2000" dirty="0">
                  <a:solidFill>
                    <a:srgbClr val="6E295B"/>
                  </a:solidFill>
                  <a:latin typeface="InterstateCondensed Light" pitchFamily="2" charset="77"/>
                </a:rPr>
                <a:t>, physical functioning and role functioning (patient reported)*</a:t>
              </a:r>
              <a:r>
                <a:rPr lang="hu-HU" sz="2000" dirty="0">
                  <a:solidFill>
                    <a:srgbClr val="6E295B"/>
                  </a:solidFill>
                  <a:latin typeface="InterstateCondensed Light" pitchFamily="2" charset="77"/>
                </a:rPr>
                <a:t>*</a:t>
              </a:r>
              <a:endParaRPr sz="32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</p:txBody>
        </p:sp>
        <p:cxnSp>
          <p:nvCxnSpPr>
            <p:cNvPr id="5" name="Google Shape;121;p7">
              <a:extLst>
                <a:ext uri="{FF2B5EF4-FFF2-40B4-BE49-F238E27FC236}">
                  <a16:creationId xmlns:a16="http://schemas.microsoft.com/office/drawing/2014/main" id="{0DB02184-4A99-8787-6ED3-31F517BEDD3B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348063" y="3257673"/>
              <a:ext cx="294000" cy="0"/>
            </a:xfrm>
            <a:prstGeom prst="straightConnector1">
              <a:avLst/>
            </a:prstGeom>
            <a:noFill/>
            <a:ln w="44450" cap="flat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" name="Google Shape;123;p7">
              <a:extLst>
                <a:ext uri="{FF2B5EF4-FFF2-40B4-BE49-F238E27FC236}">
                  <a16:creationId xmlns:a16="http://schemas.microsoft.com/office/drawing/2014/main" id="{CE5BD908-12D6-633E-CAB9-50D5177CF4EC}"/>
                </a:ext>
              </a:extLst>
            </p:cNvPr>
            <p:cNvSpPr/>
            <p:nvPr/>
          </p:nvSpPr>
          <p:spPr>
            <a:xfrm>
              <a:off x="368630" y="1112397"/>
              <a:ext cx="2979443" cy="4751600"/>
            </a:xfrm>
            <a:prstGeom prst="roundRect">
              <a:avLst>
                <a:gd name="adj" fmla="val 6125"/>
              </a:avLst>
            </a:prstGeom>
            <a:solidFill>
              <a:srgbClr val="E5E5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Key eligibility criteria</a:t>
              </a:r>
              <a:endParaRPr sz="2800" b="1" u="none" strike="noStrike" cap="none" dirty="0">
                <a:solidFill>
                  <a:srgbClr val="6E295B"/>
                </a:solidFill>
                <a:latin typeface="InterstateCondensed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≥18 years of age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Locally advanced or metastatic and/or unresectable HCC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No prior systemic therapy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Measurable disease per RECIST 1.1 that was not amenable to curative or locoregional therapies or that had progressed thereafter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ECOG PS 0 or 1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Child-Pugh A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Adequate haematological and organ function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None/>
              </a:pP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Key exclusion criteria</a:t>
              </a:r>
              <a:endParaRPr sz="2800" b="1" u="none" strike="noStrike" cap="none" dirty="0">
                <a:solidFill>
                  <a:srgbClr val="6E295B"/>
                </a:solidFill>
                <a:latin typeface="InterstateCondensed" pitchFamily="2" charset="77"/>
                <a:sym typeface="Arial"/>
              </a:endParaRPr>
            </a:p>
            <a:p>
              <a:pPr marL="172800" marR="0" lvl="0" indent="-172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History of autoimmune disease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2800" marR="0" lvl="0" indent="-172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HBV or HCV coinfection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2800" marR="0" lvl="0" indent="-172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Untreated or incompletely treated oesophageal or gastric varices (assessed with OGD and treated as per local clinical practice) with bleeding or high risk of bleeding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7" name="Google Shape;124;p7">
              <a:extLst>
                <a:ext uri="{FF2B5EF4-FFF2-40B4-BE49-F238E27FC236}">
                  <a16:creationId xmlns:a16="http://schemas.microsoft.com/office/drawing/2014/main" id="{6385A402-5E0D-F844-EADB-4B56EB2D5BD8}"/>
                </a:ext>
              </a:extLst>
            </p:cNvPr>
            <p:cNvSpPr/>
            <p:nvPr/>
          </p:nvSpPr>
          <p:spPr>
            <a:xfrm rot="-5400000">
              <a:off x="5454218" y="2955961"/>
              <a:ext cx="1372500" cy="603300"/>
            </a:xfrm>
            <a:prstGeom prst="roundRect">
              <a:avLst>
                <a:gd name="adj" fmla="val 16667"/>
              </a:avLst>
            </a:prstGeom>
            <a:solidFill>
              <a:srgbClr val="B2B3B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Randomised </a:t>
              </a:r>
              <a:b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</a:b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2:1</a:t>
              </a:r>
              <a:endParaRPr sz="2800" b="1" u="none" strike="noStrike" cap="none" dirty="0">
                <a:solidFill>
                  <a:srgbClr val="6E295B"/>
                </a:solidFill>
                <a:latin typeface="InterstateCondensed" pitchFamily="2" charset="77"/>
                <a:sym typeface="Arial"/>
              </a:endParaRPr>
            </a:p>
          </p:txBody>
        </p:sp>
        <p:sp>
          <p:nvSpPr>
            <p:cNvPr id="8" name="Google Shape;125;p7">
              <a:extLst>
                <a:ext uri="{FF2B5EF4-FFF2-40B4-BE49-F238E27FC236}">
                  <a16:creationId xmlns:a16="http://schemas.microsoft.com/office/drawing/2014/main" id="{C318E903-535F-26FA-C55F-45ED0C648DF9}"/>
                </a:ext>
              </a:extLst>
            </p:cNvPr>
            <p:cNvSpPr/>
            <p:nvPr/>
          </p:nvSpPr>
          <p:spPr>
            <a:xfrm>
              <a:off x="6699767" y="1112393"/>
              <a:ext cx="1001700" cy="1760700"/>
            </a:xfrm>
            <a:prstGeom prst="roundRect">
              <a:avLst>
                <a:gd name="adj" fmla="val 10577"/>
              </a:avLst>
            </a:prstGeom>
            <a:solidFill>
              <a:srgbClr val="6E295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FFFFFF"/>
                  </a:solidFill>
                  <a:latin typeface="InterstateCondensed" pitchFamily="2" charset="77"/>
                  <a:sym typeface="Arial"/>
                </a:rPr>
                <a:t>TECENTRIQ</a:t>
              </a: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 </a:t>
              </a:r>
              <a:endParaRPr sz="2800" u="none" strike="noStrike" cap="none" dirty="0">
                <a:solidFill>
                  <a:srgbClr val="FFFFFF"/>
                </a:solidFill>
                <a:latin typeface="InterstateCondensed Light" pitchFamily="2" charset="77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1200 mg IV Q3W</a:t>
              </a:r>
              <a:endParaRPr sz="2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+</a:t>
              </a:r>
              <a:b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</a:br>
              <a:r>
                <a:rPr lang="en-GB" sz="2800" b="1" u="none" strike="noStrike" cap="none" dirty="0">
                  <a:solidFill>
                    <a:srgbClr val="FFFFFF"/>
                  </a:solidFill>
                  <a:latin typeface="InterstateCondensed" pitchFamily="2" charset="77"/>
                  <a:sym typeface="Arial"/>
                </a:rPr>
                <a:t>Avastin</a:t>
              </a: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 </a:t>
              </a:r>
              <a:endParaRPr sz="2800" u="none" strike="noStrike" cap="none" dirty="0">
                <a:solidFill>
                  <a:srgbClr val="FFFFFF"/>
                </a:solidFill>
                <a:latin typeface="InterstateCondensed Light" pitchFamily="2" charset="77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15 mg/kg Q3W</a:t>
              </a:r>
              <a:endParaRPr sz="2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9" name="Google Shape;126;p7">
              <a:extLst>
                <a:ext uri="{FF2B5EF4-FFF2-40B4-BE49-F238E27FC236}">
                  <a16:creationId xmlns:a16="http://schemas.microsoft.com/office/drawing/2014/main" id="{20EB7049-7200-D2F7-676C-F3FB38E50F52}"/>
                </a:ext>
              </a:extLst>
            </p:cNvPr>
            <p:cNvSpPr/>
            <p:nvPr/>
          </p:nvSpPr>
          <p:spPr>
            <a:xfrm>
              <a:off x="6702132" y="4239169"/>
              <a:ext cx="996900" cy="6723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FFFFFF"/>
                  </a:solidFill>
                  <a:latin typeface="InterstateCondensed" pitchFamily="2" charset="77"/>
                  <a:sym typeface="Arial"/>
                </a:rPr>
                <a:t>Sorafenib</a:t>
              </a:r>
              <a:endParaRPr sz="2800" b="1" u="none" strike="noStrike" cap="none" dirty="0">
                <a:solidFill>
                  <a:srgbClr val="000000"/>
                </a:solidFill>
                <a:latin typeface="InterstateCondensed" pitchFamily="2" charset="77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FFFFFF"/>
                  </a:solidFill>
                  <a:latin typeface="InterstateCondensed Light" pitchFamily="2" charset="77"/>
                  <a:sym typeface="Arial"/>
                </a:rPr>
                <a:t>400 mg BID</a:t>
              </a:r>
              <a:endParaRPr sz="2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10" name="Google Shape;122;p7">
              <a:extLst>
                <a:ext uri="{FF2B5EF4-FFF2-40B4-BE49-F238E27FC236}">
                  <a16:creationId xmlns:a16="http://schemas.microsoft.com/office/drawing/2014/main" id="{A55CD71A-C986-F9F0-4127-F4F6B05564F8}"/>
                </a:ext>
              </a:extLst>
            </p:cNvPr>
            <p:cNvSpPr/>
            <p:nvPr/>
          </p:nvSpPr>
          <p:spPr>
            <a:xfrm>
              <a:off x="3642063" y="2105373"/>
              <a:ext cx="1886100" cy="2304600"/>
            </a:xfrm>
            <a:prstGeom prst="roundRect">
              <a:avLst>
                <a:gd name="adj" fmla="val 5308"/>
              </a:avLst>
            </a:prstGeom>
            <a:solidFill>
              <a:srgbClr val="E5E5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2160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Stratification</a:t>
              </a:r>
              <a:endParaRPr sz="2800" b="1" u="none" strike="noStrike" cap="none" dirty="0">
                <a:solidFill>
                  <a:srgbClr val="6E295B"/>
                </a:solidFill>
                <a:latin typeface="InterstateCondensed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Region</a:t>
              </a: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 (Asia, excluding Japan*/rest of world) 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ECOG PS</a:t>
              </a: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 (0/1)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MVI</a:t>
              </a: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 and/or </a:t>
              </a: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EHS</a:t>
              </a: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 (presence/absence)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GB" sz="2800" b="1" u="none" strike="noStrike" cap="none" dirty="0">
                  <a:solidFill>
                    <a:srgbClr val="6E295B"/>
                  </a:solidFill>
                  <a:latin typeface="InterstateCondensed" pitchFamily="2" charset="77"/>
                  <a:sym typeface="Arial"/>
                </a:rPr>
                <a:t>Baseline AFP </a:t>
              </a: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(&lt;400/≥400 ng/mL) 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11" name="Google Shape;127;p7">
              <a:extLst>
                <a:ext uri="{FF2B5EF4-FFF2-40B4-BE49-F238E27FC236}">
                  <a16:creationId xmlns:a16="http://schemas.microsoft.com/office/drawing/2014/main" id="{11636B75-B1FC-4964-638E-4F96965EEEF3}"/>
                </a:ext>
              </a:extLst>
            </p:cNvPr>
            <p:cNvSpPr txBox="1"/>
            <p:nvPr/>
          </p:nvSpPr>
          <p:spPr>
            <a:xfrm>
              <a:off x="6630975" y="3321141"/>
              <a:ext cx="1139400" cy="182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AAE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000000"/>
                  </a:solidFill>
                  <a:latin typeface="InterstateCondensed Light" pitchFamily="2" charset="77"/>
                  <a:sym typeface="Arial"/>
                </a:rPr>
                <a:t>N=501</a:t>
              </a:r>
              <a:endParaRPr sz="2800" u="none" strike="noStrike" cap="none" baseline="30000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12" name="Google Shape;128;p7">
              <a:extLst>
                <a:ext uri="{FF2B5EF4-FFF2-40B4-BE49-F238E27FC236}">
                  <a16:creationId xmlns:a16="http://schemas.microsoft.com/office/drawing/2014/main" id="{E5F08797-4765-C4FA-64A0-4EF3F312DC6A}"/>
                </a:ext>
              </a:extLst>
            </p:cNvPr>
            <p:cNvSpPr/>
            <p:nvPr/>
          </p:nvSpPr>
          <p:spPr>
            <a:xfrm>
              <a:off x="8777341" y="2599384"/>
              <a:ext cx="1416300" cy="1316400"/>
            </a:xfrm>
            <a:prstGeom prst="roundRect">
              <a:avLst>
                <a:gd name="adj" fmla="val 6601"/>
              </a:avLst>
            </a:prstGeom>
            <a:solidFill>
              <a:srgbClr val="E5E5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Until loss of clinical benefit or unacceptable toxicity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</p:txBody>
        </p:sp>
        <p:sp>
          <p:nvSpPr>
            <p:cNvPr id="13" name="Google Shape;129;p7">
              <a:extLst>
                <a:ext uri="{FF2B5EF4-FFF2-40B4-BE49-F238E27FC236}">
                  <a16:creationId xmlns:a16="http://schemas.microsoft.com/office/drawing/2014/main" id="{2A3A2F3C-C8E9-7902-5029-B3A86BE4E6D8}"/>
                </a:ext>
              </a:extLst>
            </p:cNvPr>
            <p:cNvSpPr/>
            <p:nvPr/>
          </p:nvSpPr>
          <p:spPr>
            <a:xfrm>
              <a:off x="10535270" y="2901672"/>
              <a:ext cx="1315800" cy="711900"/>
            </a:xfrm>
            <a:prstGeom prst="roundRect">
              <a:avLst>
                <a:gd name="adj" fmla="val 6601"/>
              </a:avLst>
            </a:prstGeom>
            <a:solidFill>
              <a:srgbClr val="E5E5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6E295B"/>
                  </a:solidFill>
                  <a:latin typeface="InterstateCondensed Light" pitchFamily="2" charset="77"/>
                  <a:sym typeface="Arial"/>
                </a:rPr>
                <a:t>Survival follow-up</a:t>
              </a:r>
              <a:endParaRPr sz="28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endParaRPr>
            </a:p>
          </p:txBody>
        </p:sp>
        <p:cxnSp>
          <p:nvCxnSpPr>
            <p:cNvPr id="14" name="Google Shape;130;p7">
              <a:extLst>
                <a:ext uri="{FF2B5EF4-FFF2-40B4-BE49-F238E27FC236}">
                  <a16:creationId xmlns:a16="http://schemas.microsoft.com/office/drawing/2014/main" id="{CE31A3A8-A452-B18D-AF64-1C99B4615C7B}"/>
                </a:ext>
              </a:extLst>
            </p:cNvPr>
            <p:cNvCxnSpPr>
              <a:stCxn id="9" idx="3"/>
              <a:endCxn id="12" idx="1"/>
            </p:cNvCxnSpPr>
            <p:nvPr/>
          </p:nvCxnSpPr>
          <p:spPr>
            <a:xfrm rot="10800000" flipH="1">
              <a:off x="7699032" y="3257719"/>
              <a:ext cx="1078200" cy="1317600"/>
            </a:xfrm>
            <a:prstGeom prst="bentConnector3">
              <a:avLst>
                <a:gd name="adj1" fmla="val 50000"/>
              </a:avLst>
            </a:prstGeom>
            <a:noFill/>
            <a:ln w="44450" cap="rnd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" name="Google Shape;131;p7">
              <a:extLst>
                <a:ext uri="{FF2B5EF4-FFF2-40B4-BE49-F238E27FC236}">
                  <a16:creationId xmlns:a16="http://schemas.microsoft.com/office/drawing/2014/main" id="{DA311EFC-C500-D25F-E426-22EB4E6E63B9}"/>
                </a:ext>
              </a:extLst>
            </p:cNvPr>
            <p:cNvCxnSpPr>
              <a:stCxn id="8" idx="3"/>
              <a:endCxn id="12" idx="1"/>
            </p:cNvCxnSpPr>
            <p:nvPr/>
          </p:nvCxnSpPr>
          <p:spPr>
            <a:xfrm>
              <a:off x="7701467" y="1992743"/>
              <a:ext cx="1075800" cy="1264800"/>
            </a:xfrm>
            <a:prstGeom prst="bentConnector3">
              <a:avLst>
                <a:gd name="adj1" fmla="val 50001"/>
              </a:avLst>
            </a:prstGeom>
            <a:noFill/>
            <a:ln w="44450" cap="rnd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" name="Google Shape;132;p7">
              <a:extLst>
                <a:ext uri="{FF2B5EF4-FFF2-40B4-BE49-F238E27FC236}">
                  <a16:creationId xmlns:a16="http://schemas.microsoft.com/office/drawing/2014/main" id="{C6EA854B-7C05-040F-126B-47AC156B1710}"/>
                </a:ext>
              </a:extLst>
            </p:cNvPr>
            <p:cNvSpPr txBox="1"/>
            <p:nvPr/>
          </p:nvSpPr>
          <p:spPr>
            <a:xfrm>
              <a:off x="6586947" y="4911480"/>
              <a:ext cx="1227300" cy="253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475" tIns="67725" rIns="135475" bIns="677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800" u="none" strike="noStrike" cap="none" dirty="0">
                  <a:solidFill>
                    <a:srgbClr val="000000"/>
                  </a:solidFill>
                  <a:latin typeface="InterstateCondensed Light" pitchFamily="2" charset="77"/>
                  <a:sym typeface="Arial"/>
                </a:rPr>
                <a:t>(open-label)</a:t>
              </a:r>
              <a:endParaRPr sz="2800" u="none" strike="noStrike" cap="none" dirty="0">
                <a:solidFill>
                  <a:srgbClr val="000000"/>
                </a:solidFill>
                <a:latin typeface="InterstateCondensed Light" pitchFamily="2" charset="77"/>
                <a:sym typeface="Arial"/>
              </a:endParaRPr>
            </a:p>
          </p:txBody>
        </p:sp>
        <p:cxnSp>
          <p:nvCxnSpPr>
            <p:cNvPr id="17" name="Google Shape;133;p7">
              <a:extLst>
                <a:ext uri="{FF2B5EF4-FFF2-40B4-BE49-F238E27FC236}">
                  <a16:creationId xmlns:a16="http://schemas.microsoft.com/office/drawing/2014/main" id="{A9CDED45-2FAC-CD8A-EC82-3C0075D55934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rot="-5400000">
              <a:off x="6130718" y="2002411"/>
              <a:ext cx="578700" cy="559200"/>
            </a:xfrm>
            <a:prstGeom prst="bentConnector2">
              <a:avLst/>
            </a:prstGeom>
            <a:noFill/>
            <a:ln w="44450" cap="rnd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" name="Google Shape;134;p7">
              <a:extLst>
                <a:ext uri="{FF2B5EF4-FFF2-40B4-BE49-F238E27FC236}">
                  <a16:creationId xmlns:a16="http://schemas.microsoft.com/office/drawing/2014/main" id="{F6C3172C-CCC4-973E-8799-8E90E798B988}"/>
                </a:ext>
              </a:extLst>
            </p:cNvPr>
            <p:cNvCxnSpPr>
              <a:stCxn id="7" idx="1"/>
              <a:endCxn id="9" idx="1"/>
            </p:cNvCxnSpPr>
            <p:nvPr/>
          </p:nvCxnSpPr>
          <p:spPr>
            <a:xfrm rot="-5400000" flipH="1">
              <a:off x="6105518" y="3978811"/>
              <a:ext cx="631500" cy="561600"/>
            </a:xfrm>
            <a:prstGeom prst="bentConnector2">
              <a:avLst/>
            </a:prstGeom>
            <a:noFill/>
            <a:ln w="44450" cap="rnd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" name="Google Shape;135;p7">
              <a:extLst>
                <a:ext uri="{FF2B5EF4-FFF2-40B4-BE49-F238E27FC236}">
                  <a16:creationId xmlns:a16="http://schemas.microsoft.com/office/drawing/2014/main" id="{F15E781C-45A8-03F2-41F8-A6FFCE4168F6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5528163" y="3257673"/>
              <a:ext cx="325800" cy="0"/>
            </a:xfrm>
            <a:prstGeom prst="straightConnector1">
              <a:avLst/>
            </a:prstGeom>
            <a:noFill/>
            <a:ln w="44450" cap="flat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136;p7">
              <a:extLst>
                <a:ext uri="{FF2B5EF4-FFF2-40B4-BE49-F238E27FC236}">
                  <a16:creationId xmlns:a16="http://schemas.microsoft.com/office/drawing/2014/main" id="{AB28B4BF-E403-DC0E-8463-55E19EEDCCE2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10193641" y="3257584"/>
              <a:ext cx="341700" cy="0"/>
            </a:xfrm>
            <a:prstGeom prst="straightConnector1">
              <a:avLst/>
            </a:prstGeom>
            <a:noFill/>
            <a:ln w="44450" cap="flat" cmpd="sng">
              <a:solidFill>
                <a:srgbClr val="6E295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3" name="Google Shape;79;p2">
            <a:extLst>
              <a:ext uri="{FF2B5EF4-FFF2-40B4-BE49-F238E27FC236}">
                <a16:creationId xmlns:a16="http://schemas.microsoft.com/office/drawing/2014/main" id="{3ECF92A4-72A0-016C-854A-A54B78887D88}"/>
              </a:ext>
            </a:extLst>
          </p:cNvPr>
          <p:cNvSpPr txBox="1"/>
          <p:nvPr/>
        </p:nvSpPr>
        <p:spPr>
          <a:xfrm>
            <a:off x="344364" y="13377153"/>
            <a:ext cx="140648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Figure adapted from Finn R, et al. N </a:t>
            </a:r>
            <a:r>
              <a:rPr lang="en-GB" sz="1600" u="none" strike="noStrike" cap="none" dirty="0" err="1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Engl</a:t>
            </a: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 J Med 2020;382:1894-905. *Japan is included in rest of world. ** Deterioration was defined as a decrease from baseline of ≥10 points on the EORTC QLQ–C30 maintained for two consecutive assessments or a decrease of ≥10 points in one assessment followed by death from any cause within 3 weeks.</a:t>
            </a:r>
            <a:b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</a:b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Abbreviations: AFP, alpha-fetoprotein; BID, twice daily; ECOG PS, Eastern Cooperative Oncology Group performance status; OGD, </a:t>
            </a:r>
            <a:r>
              <a:rPr lang="en-GB" sz="1600" u="none" strike="noStrike" cap="none" dirty="0" err="1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oesophagogastroduodenoscopy</a:t>
            </a: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; EHS, extrahepatic spread; HBV, hepatitis B virus; HCC, hepatocellular carcinoma; HCV, hepatitis C virus; IRF, independent review facility; IV, intravenous; (m)RECIST, (modified) Response Evaluation Criteria In Solid Tumours; MVI, macrovascular invasion; ORR, objective response rate; OS, overall survival; PFS, progression-free survival; Q3W, once every three weeks. </a:t>
            </a:r>
            <a:b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</a:b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1. Finn R, et al. N </a:t>
            </a:r>
            <a:r>
              <a:rPr lang="en-GB" sz="1600" u="none" strike="noStrike" cap="none" dirty="0" err="1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Engl</a:t>
            </a:r>
            <a:r>
              <a:rPr lang="en-GB" sz="1600" u="none" strike="noStrike" cap="none" dirty="0">
                <a:solidFill>
                  <a:srgbClr val="6E295B"/>
                </a:solidFill>
                <a:latin typeface="InterstateCondensed Light" pitchFamily="2" charset="77"/>
                <a:sym typeface="Arial"/>
              </a:rPr>
              <a:t> J Med 2020;382:1894-905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GB" sz="1600" u="none" strike="noStrike" cap="none" dirty="0">
              <a:solidFill>
                <a:schemeClr val="bg1">
                  <a:lumMod val="75000"/>
                </a:schemeClr>
              </a:solidFill>
              <a:latin typeface="InterstateCondensed Light" pitchFamily="2" charset="77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B7D652-702C-02FB-51CF-2CB6B774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27" name="Picture 2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633EE75-C43F-7CB1-967C-E29AC326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29" name="Picture 28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04F2-B4C4-7F08-EB25-ADBF8DFC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3" y="1115435"/>
            <a:ext cx="20506993" cy="1661993"/>
          </a:xfrm>
        </p:spPr>
        <p:txBody>
          <a:bodyPr/>
          <a:lstStyle/>
          <a:p>
            <a:r>
              <a:rPr lang="en-GB" sz="5400" dirty="0">
                <a:latin typeface="InterstateCondensed" panose="020B0604020202020204" charset="0"/>
              </a:rPr>
              <a:t>TECENTRIQ + </a:t>
            </a:r>
            <a:r>
              <a:rPr lang="en-GB" sz="5400" dirty="0" err="1">
                <a:latin typeface="InterstateCondensed" panose="020B0604020202020204" charset="0"/>
              </a:rPr>
              <a:t>Avastin</a:t>
            </a:r>
            <a:r>
              <a:rPr lang="en-GB" sz="5400" dirty="0">
                <a:latin typeface="InterstateCondensed" panose="020B0604020202020204" charset="0"/>
              </a:rPr>
              <a:t> provided generally consistent results across older and younger adults in a post-hoc sub group analysis</a:t>
            </a:r>
            <a:r>
              <a:rPr lang="en-GB" sz="5400" b="0" baseline="30000" dirty="0">
                <a:latin typeface="InterstateCondensed" panose="020B0604020202020204" charset="0"/>
              </a:rPr>
              <a:t>1</a:t>
            </a:r>
            <a:r>
              <a:rPr lang="en-GB" sz="5400" dirty="0">
                <a:latin typeface="InterstateCondensed" panose="020B0604020202020204" charset="0"/>
              </a:rPr>
              <a:t> </a:t>
            </a:r>
            <a:endParaRPr lang="en-PL" sz="5400" b="0" dirty="0">
              <a:latin typeface="InterstateCondensed" panose="020B0604020202020204" charset="0"/>
            </a:endParaRPr>
          </a:p>
        </p:txBody>
      </p:sp>
      <p:sp>
        <p:nvSpPr>
          <p:cNvPr id="8" name="Google Shape;79;p2">
            <a:extLst>
              <a:ext uri="{FF2B5EF4-FFF2-40B4-BE49-F238E27FC236}">
                <a16:creationId xmlns:a16="http://schemas.microsoft.com/office/drawing/2014/main" id="{20AC699A-93C9-FBA0-12DB-EAB058D20159}"/>
              </a:ext>
            </a:extLst>
          </p:cNvPr>
          <p:cNvSpPr txBox="1"/>
          <p:nvPr/>
        </p:nvSpPr>
        <p:spPr>
          <a:xfrm>
            <a:off x="531106" y="14135376"/>
            <a:ext cx="189972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*All data presented are descriptive in nature as formal statistical significance cannot be derived from a post-hoc subgroup analysis.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CI, confidence interval; HR, hazard ratio;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mOS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overall survival;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mPFS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progression-free survival.</a:t>
            </a:r>
          </a:p>
          <a:p>
            <a:r>
              <a:rPr lang="it-IT" sz="1600" dirty="0">
                <a:solidFill>
                  <a:srgbClr val="6E295B"/>
                </a:solidFill>
                <a:latin typeface="InterstateCondensed Light" pitchFamily="2" charset="77"/>
              </a:rPr>
              <a:t>1. Li D et al. Liver Cancer 2022;11:558–571.</a:t>
            </a:r>
            <a:endParaRPr lang="da-DK" sz="1600" dirty="0">
              <a:solidFill>
                <a:srgbClr val="6E295B"/>
              </a:solidFill>
              <a:latin typeface="InterstateCondensed Light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9757D7-27A1-DF9A-1102-CC815313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115ABA1-2F45-9495-9265-8C63FB60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263" y="3156400"/>
            <a:ext cx="23515562" cy="8862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085" y="12308634"/>
            <a:ext cx="163372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6E295B"/>
                </a:solidFill>
                <a:latin typeface="InterstateCondensed Light" pitchFamily="2" charset="77"/>
              </a:defRPr>
            </a:lvl1pPr>
          </a:lstStyle>
          <a:p>
            <a:r>
              <a:rPr lang="en-GB" sz="2400" dirty="0"/>
              <a:t>This is sub group analysis and caution must be observed when interpreting results with this data.</a:t>
            </a:r>
          </a:p>
        </p:txBody>
      </p:sp>
    </p:spTree>
    <p:extLst>
      <p:ext uri="{BB962C8B-B14F-4D97-AF65-F5344CB8AC3E}">
        <p14:creationId xmlns:p14="http://schemas.microsoft.com/office/powerpoint/2010/main" val="208648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04F2-B4C4-7F08-EB25-ADBF8DFC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3" y="1115435"/>
            <a:ext cx="20506993" cy="1661993"/>
          </a:xfrm>
        </p:spPr>
        <p:txBody>
          <a:bodyPr/>
          <a:lstStyle/>
          <a:p>
            <a:r>
              <a:rPr lang="en-GB" sz="5400" dirty="0">
                <a:latin typeface="InterstateCondensed" panose="020B0604020202020204" charset="0"/>
              </a:rPr>
              <a:t>There were no clinically meaningful differences in safety profile or tolerability between age groups</a:t>
            </a:r>
            <a:r>
              <a:rPr lang="en-GB" sz="5400" b="0" baseline="30000" dirty="0">
                <a:latin typeface="InterstateCondensed" panose="020B0604020202020204" charset="0"/>
              </a:rPr>
              <a:t>1</a:t>
            </a:r>
            <a:endParaRPr lang="en-PL" sz="5400" b="0" dirty="0">
              <a:latin typeface="InterstateCondensed" panose="020B0604020202020204" charset="0"/>
            </a:endParaRPr>
          </a:p>
        </p:txBody>
      </p:sp>
      <p:sp>
        <p:nvSpPr>
          <p:cNvPr id="8" name="Google Shape;79;p2">
            <a:extLst>
              <a:ext uri="{FF2B5EF4-FFF2-40B4-BE49-F238E27FC236}">
                <a16:creationId xmlns:a16="http://schemas.microsoft.com/office/drawing/2014/main" id="{20AC699A-93C9-FBA0-12DB-EAB058D20159}"/>
              </a:ext>
            </a:extLst>
          </p:cNvPr>
          <p:cNvSpPr txBox="1"/>
          <p:nvPr/>
        </p:nvSpPr>
        <p:spPr>
          <a:xfrm>
            <a:off x="531106" y="14135376"/>
            <a:ext cx="189972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*All data presented are descriptive in nature as formal statistical significance cannot be derived from a post-hoc subgroup analysis.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AE, adverse event.</a:t>
            </a:r>
          </a:p>
          <a:p>
            <a:r>
              <a:rPr lang="it-IT" sz="1600" dirty="0">
                <a:solidFill>
                  <a:srgbClr val="6E295B"/>
                </a:solidFill>
                <a:latin typeface="InterstateCondensed Light" pitchFamily="2" charset="77"/>
              </a:rPr>
              <a:t>1. Li D et al. Liver Cancer 2022;11:558–571.</a:t>
            </a:r>
            <a:endParaRPr lang="da-DK" sz="1600" dirty="0">
              <a:solidFill>
                <a:srgbClr val="6E295B"/>
              </a:solidFill>
              <a:latin typeface="InterstateCondensed Light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9757D7-27A1-DF9A-1102-CC815313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115ABA1-2F45-9495-9265-8C63FB60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822" y="3347858"/>
            <a:ext cx="24602075" cy="93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04F2-B4C4-7F08-EB25-ADBF8DFC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22" y="1115435"/>
            <a:ext cx="20594931" cy="1661993"/>
          </a:xfrm>
        </p:spPr>
        <p:txBody>
          <a:bodyPr/>
          <a:lstStyle/>
          <a:p>
            <a:pPr marL="228600"/>
            <a:r>
              <a:rPr lang="en-GB" sz="5400" dirty="0">
                <a:latin typeface="InterstateCondensed" pitchFamily="2" charset="77"/>
              </a:rPr>
              <a:t>The efficacy and safety of TECENTRIQ + </a:t>
            </a:r>
            <a:r>
              <a:rPr lang="en-GB" sz="5400" dirty="0" err="1">
                <a:latin typeface="InterstateCondensed" pitchFamily="2" charset="77"/>
              </a:rPr>
              <a:t>Avastin</a:t>
            </a:r>
            <a:r>
              <a:rPr lang="en-GB" sz="5400" dirty="0">
                <a:latin typeface="InterstateCondensed" pitchFamily="2" charset="77"/>
              </a:rPr>
              <a:t> was generally reproducible in routine clinical practice</a:t>
            </a:r>
            <a:r>
              <a:rPr lang="en-GB" sz="5400" b="0" baseline="30000" dirty="0">
                <a:latin typeface="InterstateCondensed" panose="020B0604020202020204" charset="0"/>
              </a:rPr>
              <a:t>1-4</a:t>
            </a:r>
          </a:p>
        </p:txBody>
      </p:sp>
      <p:sp>
        <p:nvSpPr>
          <p:cNvPr id="8" name="Google Shape;79;p2">
            <a:extLst>
              <a:ext uri="{FF2B5EF4-FFF2-40B4-BE49-F238E27FC236}">
                <a16:creationId xmlns:a16="http://schemas.microsoft.com/office/drawing/2014/main" id="{20AC699A-93C9-FBA0-12DB-EAB058D20159}"/>
              </a:ext>
            </a:extLst>
          </p:cNvPr>
          <p:cNvSpPr txBox="1"/>
          <p:nvPr/>
        </p:nvSpPr>
        <p:spPr>
          <a:xfrm>
            <a:off x="371449" y="13602543"/>
            <a:ext cx="189972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*Every retrospective study is limited by incomplete data collection and lack of standardisation in prior eligibility assessment.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AE, adverse event; CI, confidence interval;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mDoR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duration of response;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mFU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, median follow-up; NE, not estimable; ORR, objective response rate.</a:t>
            </a:r>
          </a:p>
          <a:p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1.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Fulgenzi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CAM et al. </a:t>
            </a:r>
            <a:r>
              <a:rPr lang="en-GB" sz="1600" dirty="0" err="1">
                <a:solidFill>
                  <a:srgbClr val="6E295B"/>
                </a:solidFill>
                <a:latin typeface="InterstateCondensed Light" pitchFamily="2" charset="77"/>
              </a:rPr>
              <a:t>Eur</a:t>
            </a:r>
            <a:r>
              <a:rPr lang="en-GB" sz="1600" dirty="0">
                <a:solidFill>
                  <a:srgbClr val="6E295B"/>
                </a:solidFill>
                <a:latin typeface="InterstateCondensed Light" pitchFamily="2" charset="77"/>
              </a:rPr>
              <a:t> J Cancer 2022;175:204–213.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9757D7-27A1-DF9A-1102-CC815313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0327" y="13287136"/>
            <a:ext cx="3687489" cy="1357358"/>
          </a:xfrm>
          <a:prstGeom prst="rect">
            <a:avLst/>
          </a:prstGeom>
        </p:spPr>
      </p:pic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115ABA1-2F45-9495-9265-8C63FB60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753" y="13424656"/>
            <a:ext cx="4142526" cy="100308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4B3B0-13CF-A3BC-5CB2-2D25F3E95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3"/>
          <a:stretch/>
        </p:blipFill>
        <p:spPr>
          <a:xfrm>
            <a:off x="24533000" y="666345"/>
            <a:ext cx="2158389" cy="1095649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AEC64DAF-E7A6-6779-AF28-C21CC7CC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5753" y="747625"/>
            <a:ext cx="1931247" cy="100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850" y="3197350"/>
            <a:ext cx="24214834" cy="8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E44BFC9EDE44E9B1C4702989D393B" ma:contentTypeVersion="14" ma:contentTypeDescription="Create a new document." ma:contentTypeScope="" ma:versionID="05765e3488d45dce10d1c6e59fbe9a6a">
  <xsd:schema xmlns:xsd="http://www.w3.org/2001/XMLSchema" xmlns:xs="http://www.w3.org/2001/XMLSchema" xmlns:p="http://schemas.microsoft.com/office/2006/metadata/properties" xmlns:ns2="9dac1a12-c475-463e-8e67-dc58cc33d1a6" xmlns:ns3="58691479-dbfd-4cbb-9446-58c0236930a2" targetNamespace="http://schemas.microsoft.com/office/2006/metadata/properties" ma:root="true" ma:fieldsID="ca7c8db4d1df6dcca15d53c09224de82" ns2:_="" ns3:_="">
    <xsd:import namespace="9dac1a12-c475-463e-8e67-dc58cc33d1a6"/>
    <xsd:import namespace="58691479-dbfd-4cbb-9446-58c0236930a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c1a12-c475-463e-8e67-dc58cc33d1a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91479-dbfd-4cbb-9446-58c0236930a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ec84772-efc0-409a-b6f3-a4a922fee298}" ma:internalName="TaxCatchAll" ma:showField="CatchAllData" ma:web="58691479-dbfd-4cbb-9446-58c023693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91479-dbfd-4cbb-9446-58c0236930a2" xsi:nil="true"/>
    <lcf76f155ced4ddcb4097134ff3c332f xmlns="9dac1a12-c475-463e-8e67-dc58cc33d1a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DD628-3A31-4181-B0EA-50FFECA02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c1a12-c475-463e-8e67-dc58cc33d1a6"/>
    <ds:schemaRef ds:uri="58691479-dbfd-4cbb-9446-58c023693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DE8EE-7A86-415E-81FA-914A7934AC83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9dac1a12-c475-463e-8e67-dc58cc33d1a6"/>
    <ds:schemaRef ds:uri="58691479-dbfd-4cbb-9446-58c0236930a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CD0F57-8D9A-4C9F-9598-0820FC0DC2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5bd0d07-eca3-4fda-9821-7c858c9deb8a}" enabled="0" method="" siteId="{a5bd0d07-eca3-4fda-9821-7c858c9deb8a}" removed="1"/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11923</TotalTime>
  <Words>2521</Words>
  <Application>Microsoft Office PowerPoint</Application>
  <PresentationFormat>Custom</PresentationFormat>
  <Paragraphs>323</Paragraphs>
  <Slides>37</Slides>
  <Notes>19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Interstate Regular</vt:lpstr>
      <vt:lpstr>InterstateCondensed Light</vt:lpstr>
      <vt:lpstr>ＭＳ Ｐゴシック</vt:lpstr>
      <vt:lpstr>Wingdings</vt:lpstr>
      <vt:lpstr>Inter</vt:lpstr>
      <vt:lpstr>Arial</vt:lpstr>
      <vt:lpstr>InterstateCondensed</vt:lpstr>
      <vt:lpstr>Calibri</vt:lpstr>
      <vt:lpstr>Office Theme</vt:lpstr>
      <vt:lpstr>1_Office Theme</vt:lpstr>
      <vt:lpstr>PowerPoint Presentation</vt:lpstr>
      <vt:lpstr>Licensed indication</vt:lpstr>
      <vt:lpstr>Adverse Events Reporting</vt:lpstr>
      <vt:lpstr>Disclosures</vt:lpstr>
      <vt:lpstr>Phase III clinical trial: IMbrave150  A study of TECENTRIQ + Avastin compared with sorafenib in patients with untreated locally advanced or metastatic hepatocellular carcinoma1</vt:lpstr>
      <vt:lpstr>Study design 1</vt:lpstr>
      <vt:lpstr>TECENTRIQ + Avastin provided generally consistent results across older and younger adults in a post-hoc sub group analysis1 </vt:lpstr>
      <vt:lpstr>There were no clinically meaningful differences in safety profile or tolerability between age groups1</vt:lpstr>
      <vt:lpstr>The efficacy and safety of TECENTRIQ + Avastin was generally reproducible in routine clinical practice1-4</vt:lpstr>
      <vt:lpstr>Real world evidence: AB-real study  A prospectively maintained database was generated enrolling patients treated with TECENTRIQ + Avastin for unresectable HCC across Europe, Asia and USA1</vt:lpstr>
      <vt:lpstr>Study design 1</vt:lpstr>
      <vt:lpstr>Case Study   </vt:lpstr>
      <vt:lpstr>Meet the patient: SM</vt:lpstr>
      <vt:lpstr>Patient’s History</vt:lpstr>
      <vt:lpstr>PowerPoint Presentation</vt:lpstr>
      <vt:lpstr>PowerPoint Presentation</vt:lpstr>
      <vt:lpstr>PowerPoint Presentation</vt:lpstr>
      <vt:lpstr>PowerPoint Presentation</vt:lpstr>
      <vt:lpstr>July 2019</vt:lpstr>
      <vt:lpstr>July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Despite inclusion of high risk patients in IMbrave150, TECENTRIQ + Avastin  provided a significant mOS benefit while maintaining QoL1-4</vt:lpstr>
      <vt:lpstr>TECENTRIQ + Avastin demonstrated a generally manageable safety profile1</vt:lpstr>
      <vt:lpstr>PowerPoint Presentation</vt:lpstr>
      <vt:lpstr>Interactive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UK SC ANTI-PD-L1 IMMUNOTHERAPY1–4</dc:title>
  <dc:creator>Brown, William {MWUL~WELWYN}</dc:creator>
  <cp:lastModifiedBy>Helen Dunderdale</cp:lastModifiedBy>
  <cp:revision>183</cp:revision>
  <dcterms:modified xsi:type="dcterms:W3CDTF">2024-11-25T10:44:28Z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0x010100E2FE44BFC9EDE44E9B1C4702989D393B</vt:lpwstr>
  </property>
</Properties>
</file>