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7" r:id="rId6"/>
    <p:sldId id="268" r:id="rId7"/>
    <p:sldId id="269" r:id="rId8"/>
    <p:sldId id="275" r:id="rId9"/>
    <p:sldId id="270" r:id="rId10"/>
    <p:sldId id="274" r:id="rId11"/>
    <p:sldId id="277" r:id="rId12"/>
    <p:sldId id="276" r:id="rId13"/>
    <p:sldId id="278" r:id="rId14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6455E2-57F6-496C-A3E5-D6A7F44CD276}">
          <p14:sldIdLst>
            <p14:sldId id="256"/>
            <p14:sldId id="267"/>
            <p14:sldId id="268"/>
            <p14:sldId id="269"/>
            <p14:sldId id="275"/>
            <p14:sldId id="270"/>
            <p14:sldId id="274"/>
            <p14:sldId id="277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CC"/>
    <a:srgbClr val="FFCCCC"/>
    <a:srgbClr val="FFFF99"/>
    <a:srgbClr val="AE2573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/>
    <p:restoredTop sz="93792" autoAdjust="0"/>
  </p:normalViewPr>
  <p:slideViewPr>
    <p:cSldViewPr snapToGrid="0" snapToObjects="1">
      <p:cViewPr varScale="1">
        <p:scale>
          <a:sx n="93" d="100"/>
          <a:sy n="93" d="100"/>
        </p:scale>
        <p:origin x="1272" y="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1ADE40-8122-D249-9379-A9B36347F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11888-FD30-B843-8F97-925908F14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53924D-D309-2C4C-9225-E4BBD96C0070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A84FC-C46D-F841-946F-886D3F887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3E27-3DEF-4B45-9F69-6D21E530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3C4B3F-1151-7C46-B7BC-51176D2D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7AC015-F82A-2645-8B08-F98F30640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0739-5DA8-8244-92D3-161F59D78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460C319-DC81-264F-90B1-45425797ED72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DD38D-322A-4D4C-9E7B-D9C958CCB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EDBE3E-7312-EB43-B4E8-4943C19D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D878A-A01C-E74D-A32C-89D63C1B37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70817-EF4D-684C-8846-B8BF7C817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000668-4B85-DE49-BC2F-E0E9F6C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806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596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306" y="2865438"/>
            <a:ext cx="6929960" cy="784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0" y="2232586"/>
            <a:ext cx="6804025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1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232586"/>
            <a:ext cx="3225918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Brand &amp; Templates\Brand Guidelines 2018 onwards\Brand Guidelines 2018\Final designs\Icons\NHS Blue one colour\Brunel bui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83338"/>
            <a:ext cx="4503948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701956" y="639065"/>
            <a:ext cx="6929437" cy="180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Brain biopsies: a proposed guideline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5036AE3D-1BED-9247-B63A-68A0B5D9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EBE74-DC03-4E5D-8215-7B9E197703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FDBCB-5B43-F36E-6993-54F84E94A870}"/>
              </a:ext>
            </a:extLst>
          </p:cNvPr>
          <p:cNvSpPr txBox="1"/>
          <p:nvPr/>
        </p:nvSpPr>
        <p:spPr>
          <a:xfrm>
            <a:off x="5319132" y="322844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5EB8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Angelo Pichierri</a:t>
            </a:r>
            <a:endParaRPr lang="en-GB" sz="3200" b="1" dirty="0">
              <a:solidFill>
                <a:srgbClr val="005EB8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203135"/>
            <a:ext cx="7512051" cy="6620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Recommendation for </a:t>
            </a:r>
            <a:r>
              <a:rPr lang="en-US" altLang="en-US" sz="2800" b="1" i="1" u="sng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minimum</a:t>
            </a:r>
            <a:r>
              <a:rPr lang="en-US" altLang="en-US" sz="2800" b="1" i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sampling</a:t>
            </a:r>
          </a:p>
          <a:p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FRIDAY CASES</a:t>
            </a:r>
          </a:p>
          <a:p>
            <a:endParaRPr lang="en-US" altLang="en-US" sz="2000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65B567-EF5E-3284-916C-C39176BF9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81204"/>
              </p:ext>
            </p:extLst>
          </p:nvPr>
        </p:nvGraphicFramePr>
        <p:xfrm>
          <a:off x="188925" y="2544497"/>
          <a:ext cx="870266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866">
                  <a:extLst>
                    <a:ext uri="{9D8B030D-6E8A-4147-A177-3AD203B41FA5}">
                      <a16:colId xmlns:a16="http://schemas.microsoft.com/office/drawing/2014/main" val="3805071249"/>
                    </a:ext>
                  </a:extLst>
                </a:gridCol>
                <a:gridCol w="3303650">
                  <a:extLst>
                    <a:ext uri="{9D8B030D-6E8A-4147-A177-3AD203B41FA5}">
                      <a16:colId xmlns:a16="http://schemas.microsoft.com/office/drawing/2014/main" val="3842061834"/>
                    </a:ext>
                  </a:extLst>
                </a:gridCol>
                <a:gridCol w="3194147">
                  <a:extLst>
                    <a:ext uri="{9D8B030D-6E8A-4147-A177-3AD203B41FA5}">
                      <a16:colId xmlns:a16="http://schemas.microsoft.com/office/drawing/2014/main" val="213191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High risk*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1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Low yield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Formalin: 4+ cores</a:t>
                      </a:r>
                    </a:p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Coackham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: 2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Formalin: 3 cores</a:t>
                      </a:r>
                    </a:p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Coackham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: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0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High yield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Formalin: 3+ cores</a:t>
                      </a:r>
                    </a:p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Coackham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: 2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Formalin: 2 cores</a:t>
                      </a:r>
                    </a:p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Coackham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: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0062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7179EC-9D71-8EAA-89BE-8EF4D93A93DC}"/>
              </a:ext>
            </a:extLst>
          </p:cNvPr>
          <p:cNvSpPr txBox="1"/>
          <p:nvPr/>
        </p:nvSpPr>
        <p:spPr>
          <a:xfrm>
            <a:off x="380435" y="1352017"/>
            <a:ext cx="7014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biopsy needle cylinder is fully filled with tissue</a:t>
            </a:r>
          </a:p>
          <a:p>
            <a:endParaRPr lang="en-US" dirty="0"/>
          </a:p>
          <a:p>
            <a:r>
              <a:rPr lang="en-US" dirty="0" err="1"/>
              <a:t>Coakham</a:t>
            </a:r>
            <a:r>
              <a:rPr lang="en-US" dirty="0"/>
              <a:t> pots: max 72 hours in fridge: risk of deterioration until Monday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9846D-5161-A1C1-C0DB-35361E54E997}"/>
              </a:ext>
            </a:extLst>
          </p:cNvPr>
          <p:cNvSpPr txBox="1"/>
          <p:nvPr/>
        </p:nvSpPr>
        <p:spPr>
          <a:xfrm>
            <a:off x="220668" y="4733887"/>
            <a:ext cx="49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*: biopsy would not be eligible for WGS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29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203135"/>
            <a:ext cx="8468395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Types of brain biopsies</a:t>
            </a:r>
          </a:p>
          <a:p>
            <a:endParaRPr lang="en-US" altLang="en-US" sz="2000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DE7FD6E-24D3-88BD-47D5-E800ACA4D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0813"/>
              </p:ext>
            </p:extLst>
          </p:nvPr>
        </p:nvGraphicFramePr>
        <p:xfrm>
          <a:off x="81631" y="690896"/>
          <a:ext cx="8468394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429">
                  <a:extLst>
                    <a:ext uri="{9D8B030D-6E8A-4147-A177-3AD203B41FA5}">
                      <a16:colId xmlns:a16="http://schemas.microsoft.com/office/drawing/2014/main" val="3805071249"/>
                    </a:ext>
                  </a:extLst>
                </a:gridCol>
                <a:gridCol w="2939682">
                  <a:extLst>
                    <a:ext uri="{9D8B030D-6E8A-4147-A177-3AD203B41FA5}">
                      <a16:colId xmlns:a16="http://schemas.microsoft.com/office/drawing/2014/main" val="2131915173"/>
                    </a:ext>
                  </a:extLst>
                </a:gridCol>
                <a:gridCol w="3018283">
                  <a:extLst>
                    <a:ext uri="{9D8B030D-6E8A-4147-A177-3AD203B41FA5}">
                      <a16:colId xmlns:a16="http://schemas.microsoft.com/office/drawing/2014/main" val="336522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Needle</a:t>
                      </a: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Endoscopic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1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Robotic / Stereotactic / 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Alignment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Navigated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+/- navigation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0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Percutaneous / 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Minicraniotomy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Minicraniotomy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corticotomy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0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Several mm3 of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cm3 of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Few mm3 of tissue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26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Deep lesions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Brain sections (+/-dura)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Superficial lesions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Inconclusive needle biopsy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Vascular lesions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Intraventricular lesions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62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Day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May require hospital stay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May require hospital stay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31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Good diagnostic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Excellent diagnostic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Yield limited by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2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3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203135"/>
            <a:ext cx="7512051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 of needle biopsies</a:t>
            </a:r>
          </a:p>
          <a:p>
            <a:endParaRPr lang="en-US" altLang="en-US" sz="2000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D1E7C0-F50C-F4F0-BDF2-5D3258408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88761"/>
              </p:ext>
            </p:extLst>
          </p:nvPr>
        </p:nvGraphicFramePr>
        <p:xfrm>
          <a:off x="1748887" y="797174"/>
          <a:ext cx="451910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186">
                  <a:extLst>
                    <a:ext uri="{9D8B030D-6E8A-4147-A177-3AD203B41FA5}">
                      <a16:colId xmlns:a16="http://schemas.microsoft.com/office/drawing/2014/main" val="3805071249"/>
                    </a:ext>
                  </a:extLst>
                </a:gridCol>
                <a:gridCol w="2261915">
                  <a:extLst>
                    <a:ext uri="{9D8B030D-6E8A-4147-A177-3AD203B41FA5}">
                      <a16:colId xmlns:a16="http://schemas.microsoft.com/office/drawing/2014/main" val="213191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BrainLab</a:t>
                      </a:r>
                      <a:endParaRPr lang="en-US" altLang="en-US" sz="18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Medtronic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1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⌭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10mm x 2mm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⌭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8mm x 2mm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0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 = 31mm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 = 25 mm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00629"/>
                  </a:ext>
                </a:extLst>
              </a:tr>
            </a:tbl>
          </a:graphicData>
        </a:graphic>
      </p:graphicFrame>
      <p:pic>
        <p:nvPicPr>
          <p:cNvPr id="1030" name="Picture 6" descr="Navigated biopsy needles - Cormedica">
            <a:extLst>
              <a:ext uri="{FF2B5EF4-FFF2-40B4-BE49-F238E27FC236}">
                <a16:creationId xmlns:a16="http://schemas.microsoft.com/office/drawing/2014/main" id="{59297D13-7C22-FE42-AEAF-8C9DF87C7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/>
          <a:stretch/>
        </p:blipFill>
        <p:spPr bwMode="auto">
          <a:xfrm>
            <a:off x="1748887" y="2452411"/>
            <a:ext cx="4519101" cy="25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0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203135"/>
            <a:ext cx="7512051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Biopsy challenges</a:t>
            </a:r>
          </a:p>
          <a:p>
            <a:endParaRPr lang="en-US" altLang="en-US" sz="2000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830DE-B87A-F497-7902-178BC27E9CF6}"/>
              </a:ext>
            </a:extLst>
          </p:cNvPr>
          <p:cNvSpPr txBox="1"/>
          <p:nvPr/>
        </p:nvSpPr>
        <p:spPr>
          <a:xfrm>
            <a:off x="385625" y="761248"/>
            <a:ext cx="7288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Accuracy of target </a:t>
            </a:r>
            <a:endParaRPr lang="en-GB" i="1" dirty="0"/>
          </a:p>
          <a:p>
            <a:r>
              <a:rPr lang="en-GB" i="1" dirty="0"/>
              <a:t>	size of lesion		</a:t>
            </a:r>
          </a:p>
          <a:p>
            <a:r>
              <a:rPr lang="en-GB" i="1" dirty="0"/>
              <a:t>	depth of lesion</a:t>
            </a:r>
          </a:p>
          <a:p>
            <a:r>
              <a:rPr lang="en-GB" i="1" dirty="0"/>
              <a:t>	registration error</a:t>
            </a:r>
          </a:p>
          <a:p>
            <a:r>
              <a:rPr lang="en-GB" i="1" dirty="0"/>
              <a:t>	procedure-related deviation</a:t>
            </a:r>
          </a:p>
          <a:p>
            <a:r>
              <a:rPr lang="en-GB" i="1" dirty="0"/>
              <a:t>		linear</a:t>
            </a:r>
          </a:p>
          <a:p>
            <a:r>
              <a:rPr lang="en-GB" i="1" dirty="0"/>
              <a:t>		angular</a:t>
            </a:r>
          </a:p>
          <a:p>
            <a:r>
              <a:rPr lang="en-GB" dirty="0"/>
              <a:t>Macroscopic appearance of lesion</a:t>
            </a:r>
          </a:p>
          <a:p>
            <a:endParaRPr lang="en-GB" dirty="0"/>
          </a:p>
          <a:p>
            <a:r>
              <a:rPr lang="en-GB" dirty="0"/>
              <a:t>General agreement: “the more the better”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7D8C4CE-4230-BD16-9ECF-5D8E18E1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98" y="1636198"/>
            <a:ext cx="3110920" cy="27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78BFE6-2AF5-016F-76CE-2FDD4466598B}"/>
              </a:ext>
            </a:extLst>
          </p:cNvPr>
          <p:cNvSpPr txBox="1"/>
          <p:nvPr/>
        </p:nvSpPr>
        <p:spPr>
          <a:xfrm>
            <a:off x="4895892" y="3159219"/>
            <a:ext cx="1416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87062-6CC4-4A01-909D-BB5399817E73}"/>
              </a:ext>
            </a:extLst>
          </p:cNvPr>
          <p:cNvSpPr txBox="1"/>
          <p:nvPr/>
        </p:nvSpPr>
        <p:spPr>
          <a:xfrm>
            <a:off x="6680608" y="3176385"/>
            <a:ext cx="1762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Morbidity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6E3CC6C-0C30-DB46-9A8E-FB0DEA5ADEBB}"/>
              </a:ext>
            </a:extLst>
          </p:cNvPr>
          <p:cNvSpPr/>
          <p:nvPr/>
        </p:nvSpPr>
        <p:spPr>
          <a:xfrm>
            <a:off x="2063068" y="1223395"/>
            <a:ext cx="2107502" cy="1163795"/>
          </a:xfrm>
          <a:custGeom>
            <a:avLst/>
            <a:gdLst>
              <a:gd name="connsiteX0" fmla="*/ 166254 w 2107502"/>
              <a:gd name="connsiteY0" fmla="*/ 843 h 1163795"/>
              <a:gd name="connsiteX1" fmla="*/ 1813686 w 2107502"/>
              <a:gd name="connsiteY1" fmla="*/ 167098 h 1163795"/>
              <a:gd name="connsiteX2" fmla="*/ 1934598 w 2107502"/>
              <a:gd name="connsiteY2" fmla="*/ 1036155 h 1163795"/>
              <a:gd name="connsiteX3" fmla="*/ 0 w 2107502"/>
              <a:gd name="connsiteY3" fmla="*/ 1141954 h 116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7502" h="1163795">
                <a:moveTo>
                  <a:pt x="166254" y="843"/>
                </a:moveTo>
                <a:cubicBezTo>
                  <a:pt x="842608" y="-2306"/>
                  <a:pt x="1518962" y="-5454"/>
                  <a:pt x="1813686" y="167098"/>
                </a:cubicBezTo>
                <a:cubicBezTo>
                  <a:pt x="2108410" y="339650"/>
                  <a:pt x="2236879" y="873679"/>
                  <a:pt x="1934598" y="1036155"/>
                </a:cubicBezTo>
                <a:cubicBezTo>
                  <a:pt x="1632317" y="1198631"/>
                  <a:pt x="816158" y="1170292"/>
                  <a:pt x="0" y="1141954"/>
                </a:cubicBezTo>
              </a:path>
            </a:pathLst>
          </a:custGeom>
          <a:noFill/>
          <a:ln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5555E22-66E3-BA12-CB2A-EE0EDA8F0E2B}"/>
              </a:ext>
            </a:extLst>
          </p:cNvPr>
          <p:cNvSpPr/>
          <p:nvPr/>
        </p:nvSpPr>
        <p:spPr>
          <a:xfrm>
            <a:off x="2143642" y="1536413"/>
            <a:ext cx="2551321" cy="1078025"/>
          </a:xfrm>
          <a:custGeom>
            <a:avLst/>
            <a:gdLst>
              <a:gd name="connsiteX0" fmla="*/ 166254 w 2107502"/>
              <a:gd name="connsiteY0" fmla="*/ 843 h 1163795"/>
              <a:gd name="connsiteX1" fmla="*/ 1813686 w 2107502"/>
              <a:gd name="connsiteY1" fmla="*/ 167098 h 1163795"/>
              <a:gd name="connsiteX2" fmla="*/ 1934598 w 2107502"/>
              <a:gd name="connsiteY2" fmla="*/ 1036155 h 1163795"/>
              <a:gd name="connsiteX3" fmla="*/ 0 w 2107502"/>
              <a:gd name="connsiteY3" fmla="*/ 1141954 h 116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7502" h="1163795">
                <a:moveTo>
                  <a:pt x="166254" y="843"/>
                </a:moveTo>
                <a:cubicBezTo>
                  <a:pt x="842608" y="-2306"/>
                  <a:pt x="1518962" y="-5454"/>
                  <a:pt x="1813686" y="167098"/>
                </a:cubicBezTo>
                <a:cubicBezTo>
                  <a:pt x="2108410" y="339650"/>
                  <a:pt x="2236879" y="873679"/>
                  <a:pt x="1934598" y="1036155"/>
                </a:cubicBezTo>
                <a:cubicBezTo>
                  <a:pt x="1632317" y="1198631"/>
                  <a:pt x="816158" y="1170292"/>
                  <a:pt x="0" y="1141954"/>
                </a:cubicBezTo>
              </a:path>
            </a:pathLst>
          </a:custGeom>
          <a:noFill/>
          <a:ln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7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203135"/>
            <a:ext cx="7512051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 practice challenges</a:t>
            </a:r>
          </a:p>
          <a:p>
            <a:endParaRPr lang="en-US" altLang="en-US" sz="2000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830DE-B87A-F497-7902-178BC27E9CF6}"/>
              </a:ext>
            </a:extLst>
          </p:cNvPr>
          <p:cNvSpPr txBox="1"/>
          <p:nvPr/>
        </p:nvSpPr>
        <p:spPr>
          <a:xfrm>
            <a:off x="385625" y="1025177"/>
            <a:ext cx="3561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x4 samples, one per cardinal point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6" name="Picture 4" descr="Image showing the injection of air content (0.7 cm³) through the biopsy ...">
            <a:extLst>
              <a:ext uri="{FF2B5EF4-FFF2-40B4-BE49-F238E27FC236}">
                <a16:creationId xmlns:a16="http://schemas.microsoft.com/office/drawing/2014/main" id="{566A5D1F-A1A8-7B56-CB23-83518913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20" y="1025177"/>
            <a:ext cx="4077152" cy="40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 venti e la rosa dei venti">
            <a:extLst>
              <a:ext uri="{FF2B5EF4-FFF2-40B4-BE49-F238E27FC236}">
                <a16:creationId xmlns:a16="http://schemas.microsoft.com/office/drawing/2014/main" id="{A3D3F21E-88C4-7AF9-37B8-A21E0272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62" y="3438627"/>
            <a:ext cx="1461118" cy="14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0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AC8DAF-5AAF-7110-B463-B91CEE4E4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54326"/>
          </a:xfrm>
          <a:prstGeom prst="rect">
            <a:avLst/>
          </a:prstGeom>
        </p:spPr>
      </p:pic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C3367B-B2F6-4C6A-FA88-F422F28C6FC2}"/>
              </a:ext>
            </a:extLst>
          </p:cNvPr>
          <p:cNvSpPr txBox="1"/>
          <p:nvPr/>
        </p:nvSpPr>
        <p:spPr>
          <a:xfrm>
            <a:off x="348299" y="37835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latin typeface="STIX-Regular"/>
              </a:rPr>
              <a:t>2416 patients from 28 cohorts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04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C56320-04A3-1F23-C2BB-9152B0094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2" y="1760898"/>
            <a:ext cx="4572000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E9D04C-488A-CF82-7CF6-A0AA17A0D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301" y="1905779"/>
            <a:ext cx="4238625" cy="3000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7BC7B9-1CEB-DCBF-59D6-AADB14AC2D0E}"/>
              </a:ext>
            </a:extLst>
          </p:cNvPr>
          <p:cNvSpPr txBox="1"/>
          <p:nvPr/>
        </p:nvSpPr>
        <p:spPr>
          <a:xfrm>
            <a:off x="932245" y="272857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1B3E2-FD26-9AB2-99E6-B3D845C09765}"/>
              </a:ext>
            </a:extLst>
          </p:cNvPr>
          <p:cNvSpPr txBox="1"/>
          <p:nvPr/>
        </p:nvSpPr>
        <p:spPr>
          <a:xfrm>
            <a:off x="1918257" y="27206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726B6-6865-9221-B847-0A1CA94DC388}"/>
              </a:ext>
            </a:extLst>
          </p:cNvPr>
          <p:cNvSpPr txBox="1"/>
          <p:nvPr/>
        </p:nvSpPr>
        <p:spPr>
          <a:xfrm>
            <a:off x="2904269" y="272857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B2C0C-008E-CFF8-D236-11BAE6056F17}"/>
              </a:ext>
            </a:extLst>
          </p:cNvPr>
          <p:cNvSpPr txBox="1"/>
          <p:nvPr/>
        </p:nvSpPr>
        <p:spPr>
          <a:xfrm>
            <a:off x="5472062" y="215433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H*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687D6-708C-705E-64CB-C4C7FBE4D9C2}"/>
              </a:ext>
            </a:extLst>
          </p:cNvPr>
          <p:cNvSpPr txBox="1"/>
          <p:nvPr/>
        </p:nvSpPr>
        <p:spPr>
          <a:xfrm>
            <a:off x="6329922" y="216189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H* 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FFCD08-7C87-5A87-4A28-D7A8B1B3DDDF}"/>
              </a:ext>
            </a:extLst>
          </p:cNvPr>
          <p:cNvSpPr txBox="1"/>
          <p:nvPr/>
        </p:nvSpPr>
        <p:spPr>
          <a:xfrm>
            <a:off x="7187782" y="216819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H* 10%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89D384-4D62-F530-49B6-27149E423DE8}"/>
              </a:ext>
            </a:extLst>
          </p:cNvPr>
          <p:cNvSpPr txBox="1"/>
          <p:nvPr/>
        </p:nvSpPr>
        <p:spPr>
          <a:xfrm>
            <a:off x="5221535" y="2404333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*H= Haemorrhage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DB40D7-DDB6-EE25-75E1-298D38004D97}"/>
              </a:ext>
            </a:extLst>
          </p:cNvPr>
          <p:cNvSpPr txBox="1"/>
          <p:nvPr/>
        </p:nvSpPr>
        <p:spPr>
          <a:xfrm>
            <a:off x="5643803" y="184468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E26B1-027E-12AA-7413-EB8D07882F7D}"/>
              </a:ext>
            </a:extLst>
          </p:cNvPr>
          <p:cNvSpPr txBox="1"/>
          <p:nvPr/>
        </p:nvSpPr>
        <p:spPr>
          <a:xfrm>
            <a:off x="6456008" y="18446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0920D-FC7D-97F6-C417-4ADF3C8F9F37}"/>
              </a:ext>
            </a:extLst>
          </p:cNvPr>
          <p:cNvSpPr txBox="1"/>
          <p:nvPr/>
        </p:nvSpPr>
        <p:spPr>
          <a:xfrm>
            <a:off x="7294404" y="184154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037F0-7DF6-940C-4C6F-0B36129EE6C7}"/>
              </a:ext>
            </a:extLst>
          </p:cNvPr>
          <p:cNvSpPr txBox="1"/>
          <p:nvPr/>
        </p:nvSpPr>
        <p:spPr>
          <a:xfrm>
            <a:off x="4347889" y="869231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0" i="1" dirty="0">
              <a:solidFill>
                <a:srgbClr val="242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  <a:p>
            <a:pPr lvl="1" algn="ctr"/>
            <a:r>
              <a:rPr lang="en-GB" b="0" i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Non-linear relationship between number of samples and morbidity</a:t>
            </a:r>
          </a:p>
          <a:p>
            <a:pPr algn="ctr"/>
            <a:b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A1EDE-1E87-EFCF-2A75-35794A1B918A}"/>
              </a:ext>
            </a:extLst>
          </p:cNvPr>
          <p:cNvSpPr txBox="1"/>
          <p:nvPr/>
        </p:nvSpPr>
        <p:spPr>
          <a:xfrm>
            <a:off x="28301" y="865188"/>
            <a:ext cx="43174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0" i="1" dirty="0">
              <a:solidFill>
                <a:srgbClr val="242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  <a:p>
            <a:pPr lvl="1" algn="ctr"/>
            <a:r>
              <a:rPr lang="en-GB" b="0" i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No significant difference in mortality across groups</a:t>
            </a:r>
          </a:p>
          <a:p>
            <a:pPr algn="ctr"/>
            <a:b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22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203135"/>
            <a:ext cx="7377681" cy="6310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Biopsy samples minimum requirements</a:t>
            </a:r>
          </a:p>
          <a:p>
            <a:endParaRPr lang="en-US" altLang="en-US" sz="2000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830DE-B87A-F497-7902-178BC27E9CF6}"/>
              </a:ext>
            </a:extLst>
          </p:cNvPr>
          <p:cNvSpPr txBox="1"/>
          <p:nvPr/>
        </p:nvSpPr>
        <p:spPr>
          <a:xfrm>
            <a:off x="3066753" y="1025194"/>
            <a:ext cx="5598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Histology 		Genetics 			WGS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92F9D-B82F-FF54-1583-8BE02696C90F}"/>
              </a:ext>
            </a:extLst>
          </p:cNvPr>
          <p:cNvSpPr txBox="1"/>
          <p:nvPr/>
        </p:nvSpPr>
        <p:spPr>
          <a:xfrm>
            <a:off x="3071268" y="1641338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Some</a:t>
            </a:r>
            <a:r>
              <a:rPr lang="en-GB" sz="1200" dirty="0"/>
              <a:t> mm3</a:t>
            </a:r>
          </a:p>
          <a:p>
            <a:r>
              <a:rPr lang="en-GB" sz="1200" dirty="0"/>
              <a:t>Formalin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86C38-D638-4A57-3057-0A8D7F711810}"/>
              </a:ext>
            </a:extLst>
          </p:cNvPr>
          <p:cNvSpPr txBox="1"/>
          <p:nvPr/>
        </p:nvSpPr>
        <p:spPr>
          <a:xfrm>
            <a:off x="4465473" y="1666039"/>
            <a:ext cx="1568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A few</a:t>
            </a:r>
            <a:r>
              <a:rPr lang="en-GB" sz="1200" dirty="0"/>
              <a:t> mm3</a:t>
            </a:r>
          </a:p>
          <a:p>
            <a:r>
              <a:rPr lang="en-GB" sz="1200" dirty="0" err="1"/>
              <a:t>Coackham</a:t>
            </a:r>
            <a:r>
              <a:rPr lang="en-GB" sz="1200" dirty="0"/>
              <a:t> pot</a:t>
            </a:r>
          </a:p>
          <a:p>
            <a:r>
              <a:rPr lang="en-GB" sz="1200" i="1" dirty="0"/>
              <a:t>20 mins life @room ◦c</a:t>
            </a:r>
          </a:p>
          <a:p>
            <a:r>
              <a:rPr lang="en-GB" sz="1200" i="1" dirty="0"/>
              <a:t>72 hours life in fridge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B4A98-E5A8-20F5-FCA5-55A3EE340D6B}"/>
              </a:ext>
            </a:extLst>
          </p:cNvPr>
          <p:cNvSpPr txBox="1"/>
          <p:nvPr/>
        </p:nvSpPr>
        <p:spPr>
          <a:xfrm>
            <a:off x="6277875" y="1654619"/>
            <a:ext cx="233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50 mm3 (2 cores)</a:t>
            </a:r>
          </a:p>
          <a:p>
            <a:r>
              <a:rPr lang="en-GB" sz="1200" dirty="0"/>
              <a:t>Separate pot (white </a:t>
            </a:r>
            <a:r>
              <a:rPr lang="en-GB" sz="1200" dirty="0" err="1"/>
              <a:t>Coakham</a:t>
            </a:r>
            <a:r>
              <a:rPr lang="en-GB" sz="1200" dirty="0"/>
              <a:t> pot)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202C2A-0CF4-8127-C3C0-A585C6170A27}"/>
              </a:ext>
            </a:extLst>
          </p:cNvPr>
          <p:cNvCxnSpPr>
            <a:cxnSpLocks/>
          </p:cNvCxnSpPr>
          <p:nvPr/>
        </p:nvCxnSpPr>
        <p:spPr>
          <a:xfrm>
            <a:off x="3515460" y="2604658"/>
            <a:ext cx="1427348" cy="5486"/>
          </a:xfrm>
          <a:prstGeom prst="straightConnector1">
            <a:avLst/>
          </a:prstGeom>
          <a:ln>
            <a:solidFill>
              <a:srgbClr val="00B050"/>
            </a:solidFill>
            <a:headEnd type="stealt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7B8ED6-9776-53F0-9468-EBC45F8A4641}"/>
              </a:ext>
            </a:extLst>
          </p:cNvPr>
          <p:cNvCxnSpPr>
            <a:cxnSpLocks/>
          </p:cNvCxnSpPr>
          <p:nvPr/>
        </p:nvCxnSpPr>
        <p:spPr>
          <a:xfrm>
            <a:off x="3560904" y="3504161"/>
            <a:ext cx="3366736" cy="11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44F3B2-3B31-273D-EFB5-1701C280B906}"/>
              </a:ext>
            </a:extLst>
          </p:cNvPr>
          <p:cNvCxnSpPr>
            <a:cxnSpLocks/>
          </p:cNvCxnSpPr>
          <p:nvPr/>
        </p:nvCxnSpPr>
        <p:spPr>
          <a:xfrm>
            <a:off x="4894017" y="3020507"/>
            <a:ext cx="203362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48920D-FEFB-6788-099D-DA8BDED5973C}"/>
              </a:ext>
            </a:extLst>
          </p:cNvPr>
          <p:cNvSpPr txBox="1"/>
          <p:nvPr/>
        </p:nvSpPr>
        <p:spPr>
          <a:xfrm>
            <a:off x="94876" y="2358097"/>
            <a:ext cx="3181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Formalin samples can be used for genetics</a:t>
            </a:r>
          </a:p>
          <a:p>
            <a:r>
              <a:rPr lang="en-US" sz="1200" dirty="0"/>
              <a:t>Genetics pot can be fixed in formalin afterwards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888BFD-8D90-771A-3259-9CFB9D684281}"/>
              </a:ext>
            </a:extLst>
          </p:cNvPr>
          <p:cNvSpPr txBox="1"/>
          <p:nvPr/>
        </p:nvSpPr>
        <p:spPr>
          <a:xfrm>
            <a:off x="1940255" y="2860913"/>
            <a:ext cx="3002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Excess genetics samples can be sent to WGS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177488-15B3-A760-9B71-5B617761C441}"/>
              </a:ext>
            </a:extLst>
          </p:cNvPr>
          <p:cNvSpPr txBox="1"/>
          <p:nvPr/>
        </p:nvSpPr>
        <p:spPr>
          <a:xfrm>
            <a:off x="94876" y="3358032"/>
            <a:ext cx="3163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Excess formalin samples cannot be sent to WGS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2414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203135"/>
            <a:ext cx="7512051" cy="6620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Recommendation for </a:t>
            </a:r>
            <a:r>
              <a:rPr lang="en-US" altLang="en-US" sz="2800" b="1" i="1" u="sng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minimum</a:t>
            </a:r>
            <a:r>
              <a:rPr lang="en-US" altLang="en-US" sz="2800" b="1" i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800" b="1" dirty="0">
                <a:solidFill>
                  <a:srgbClr val="005E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sampling</a:t>
            </a:r>
          </a:p>
          <a:p>
            <a:endParaRPr lang="en-US" altLang="en-US" sz="2000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515C2-A257-44C3-A2DE-33B7FFD4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15" r="3181"/>
          <a:stretch/>
        </p:blipFill>
        <p:spPr>
          <a:xfrm>
            <a:off x="-413" y="5172471"/>
            <a:ext cx="8964000" cy="5416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65B567-EF5E-3284-916C-C39176BF9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32500"/>
              </p:ext>
            </p:extLst>
          </p:nvPr>
        </p:nvGraphicFramePr>
        <p:xfrm>
          <a:off x="188925" y="2496056"/>
          <a:ext cx="870266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866">
                  <a:extLst>
                    <a:ext uri="{9D8B030D-6E8A-4147-A177-3AD203B41FA5}">
                      <a16:colId xmlns:a16="http://schemas.microsoft.com/office/drawing/2014/main" val="3805071249"/>
                    </a:ext>
                  </a:extLst>
                </a:gridCol>
                <a:gridCol w="3303650">
                  <a:extLst>
                    <a:ext uri="{9D8B030D-6E8A-4147-A177-3AD203B41FA5}">
                      <a16:colId xmlns:a16="http://schemas.microsoft.com/office/drawing/2014/main" val="3842061834"/>
                    </a:ext>
                  </a:extLst>
                </a:gridCol>
                <a:gridCol w="3194147">
                  <a:extLst>
                    <a:ext uri="{9D8B030D-6E8A-4147-A177-3AD203B41FA5}">
                      <a16:colId xmlns:a16="http://schemas.microsoft.com/office/drawing/2014/main" val="213191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High risk*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1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Low yield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Formalin: 2 cores</a:t>
                      </a:r>
                    </a:p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Coackham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: 4+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Formalin: 3 cores</a:t>
                      </a:r>
                    </a:p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Coackham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: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0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High yield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Formalin: 1 core</a:t>
                      </a:r>
                    </a:p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Coackham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: 4+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Formalin: 2 cores</a:t>
                      </a:r>
                    </a:p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Coackham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: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0062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7179EC-9D71-8EAA-89BE-8EF4D93A93DC}"/>
              </a:ext>
            </a:extLst>
          </p:cNvPr>
          <p:cNvSpPr txBox="1"/>
          <p:nvPr/>
        </p:nvSpPr>
        <p:spPr>
          <a:xfrm>
            <a:off x="380435" y="1391332"/>
            <a:ext cx="7276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biopsy needle cylinder is fully filled with tissue</a:t>
            </a:r>
          </a:p>
          <a:p>
            <a:endParaRPr lang="en-US" dirty="0"/>
          </a:p>
          <a:p>
            <a:r>
              <a:rPr lang="en-US" dirty="0" err="1"/>
              <a:t>Coakham</a:t>
            </a:r>
            <a:r>
              <a:rPr lang="en-US" dirty="0"/>
              <a:t> pots: max 20 mins at room temperature; max 72 hours in fridge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9846D-5161-A1C1-C0DB-35361E54E997}"/>
              </a:ext>
            </a:extLst>
          </p:cNvPr>
          <p:cNvSpPr txBox="1"/>
          <p:nvPr/>
        </p:nvSpPr>
        <p:spPr>
          <a:xfrm>
            <a:off x="220668" y="4733887"/>
            <a:ext cx="49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*: biopsy would not be eligible for WGS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31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dd84d3-866c-46bd-b7fd-ecbe0656485b" xsi:nil="true"/>
    <lcf76f155ced4ddcb4097134ff3c332f xmlns="8ff773d4-0c25-4f10-b81f-ba8ea5fa9a2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0FF9D873AF6439381F5D89F69EF10" ma:contentTypeVersion="15" ma:contentTypeDescription="Create a new document." ma:contentTypeScope="" ma:versionID="a21c1229c4a2264f986904cd3a835c38">
  <xsd:schema xmlns:xsd="http://www.w3.org/2001/XMLSchema" xmlns:xs="http://www.w3.org/2001/XMLSchema" xmlns:p="http://schemas.microsoft.com/office/2006/metadata/properties" xmlns:ns2="8ff773d4-0c25-4f10-b81f-ba8ea5fa9a21" xmlns:ns3="f2dd84d3-866c-46bd-b7fd-ecbe0656485b" targetNamespace="http://schemas.microsoft.com/office/2006/metadata/properties" ma:root="true" ma:fieldsID="52da990059db9722a9e6333ef3f16aba" ns2:_="" ns3:_="">
    <xsd:import namespace="8ff773d4-0c25-4f10-b81f-ba8ea5fa9a21"/>
    <xsd:import namespace="f2dd84d3-866c-46bd-b7fd-ecbe065648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773d4-0c25-4f10-b81f-ba8ea5fa9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c45826a-f96a-479d-b99d-67de9b08c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d84d3-866c-46bd-b7fd-ecbe0656485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f7541a1-b959-4c1d-ba9d-43c2b1dc1a6e}" ma:internalName="TaxCatchAll" ma:showField="CatchAllData" ma:web="f2dd84d3-866c-46bd-b7fd-ecbe065648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47457-1086-468F-996E-8CA54DE1699F}">
  <ds:schemaRefs>
    <ds:schemaRef ds:uri="http://schemas.microsoft.com/office/2006/metadata/properties"/>
    <ds:schemaRef ds:uri="http://schemas.microsoft.com/office/infopath/2007/PartnerControls"/>
    <ds:schemaRef ds:uri="f2dd84d3-866c-46bd-b7fd-ecbe0656485b"/>
    <ds:schemaRef ds:uri="8ff773d4-0c25-4f10-b81f-ba8ea5fa9a21"/>
  </ds:schemaRefs>
</ds:datastoreItem>
</file>

<file path=customXml/itemProps2.xml><?xml version="1.0" encoding="utf-8"?>
<ds:datastoreItem xmlns:ds="http://schemas.openxmlformats.org/officeDocument/2006/customXml" ds:itemID="{04EA11C9-18EF-483E-8DC1-1AF8B72A0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f773d4-0c25-4f10-b81f-ba8ea5fa9a21"/>
    <ds:schemaRef ds:uri="f2dd84d3-866c-46bd-b7fd-ecbe065648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F6F07E-DF00-46D3-A6C6-1A0B16B927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3310</TotalTime>
  <Words>438</Words>
  <Application>Microsoft Office PowerPoint</Application>
  <PresentationFormat>On-screen Show (16:10)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STIX-Regular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Marles</dc:creator>
  <cp:lastModifiedBy>Helen Dunderdale</cp:lastModifiedBy>
  <cp:revision>111</cp:revision>
  <dcterms:created xsi:type="dcterms:W3CDTF">2018-08-29T15:08:11Z</dcterms:created>
  <dcterms:modified xsi:type="dcterms:W3CDTF">2024-12-12T11:18:51Z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0x0101008690FF9D873AF6439381F5D89F69EF10</vt:lpwstr>
  </property>
</Properties>
</file>