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7"/>
  </p:notesMasterIdLst>
  <p:sldIdLst>
    <p:sldId id="2147475233" r:id="rId5"/>
    <p:sldId id="2147475234" r:id="rId6"/>
    <p:sldId id="2147475236" r:id="rId7"/>
    <p:sldId id="2147475230" r:id="rId8"/>
    <p:sldId id="2147475240" r:id="rId9"/>
    <p:sldId id="2147475243" r:id="rId10"/>
    <p:sldId id="2147475244" r:id="rId11"/>
    <p:sldId id="2147475245" r:id="rId12"/>
    <p:sldId id="2147475242" r:id="rId13"/>
    <p:sldId id="2147475241" r:id="rId14"/>
    <p:sldId id="2147475231" r:id="rId15"/>
    <p:sldId id="2147475232" r:id="rId16"/>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D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617F77-25A5-4B44-BCB6-0A8334640C3B}" v="450" dt="2024-12-02T19:59:25.7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23" autoAdjust="0"/>
    <p:restoredTop sz="77889" autoAdjust="0"/>
  </p:normalViewPr>
  <p:slideViewPr>
    <p:cSldViewPr>
      <p:cViewPr varScale="1">
        <p:scale>
          <a:sx n="43" d="100"/>
          <a:sy n="43" d="100"/>
        </p:scale>
        <p:origin x="1531"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0154C-780C-4EDB-8218-C46C2F236CA4}" type="datetimeFigureOut">
              <a:rPr lang="en-GB" smtClean="0"/>
              <a:t>03/12/2024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8B9731-C4C7-4C55-B90C-083CFEC68F67}" type="slidenum">
              <a:rPr lang="en-GB" smtClean="0"/>
              <a:t>‹#›</a:t>
            </a:fld>
            <a:endParaRPr lang="en-GB"/>
          </a:p>
        </p:txBody>
      </p:sp>
    </p:spTree>
    <p:extLst>
      <p:ext uri="{BB962C8B-B14F-4D97-AF65-F5344CB8AC3E}">
        <p14:creationId xmlns:p14="http://schemas.microsoft.com/office/powerpoint/2010/main" val="3191807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0" i="0" u="none" strike="noStrike" dirty="0">
                <a:solidFill>
                  <a:srgbClr val="000000"/>
                </a:solidFill>
                <a:effectLst/>
                <a:latin typeface="Calibri" panose="020F0502020204030204" pitchFamily="34" charset="0"/>
              </a:rPr>
              <a:t>Metric 1: Percentage of patients who start radical intent treatment by day 49 on NOLCP pathway </a:t>
            </a:r>
            <a:r>
              <a:rPr lang="en-GB" sz="1800" b="1" i="1" u="none" strike="noStrike" dirty="0">
                <a:solidFill>
                  <a:srgbClr val="000000"/>
                </a:solidFill>
                <a:effectLst/>
                <a:latin typeface="Calibri" panose="020F0502020204030204" pitchFamily="34" charset="0"/>
              </a:rPr>
              <a:t>(Please include numerical value for numerator &amp; denominator)</a:t>
            </a:r>
            <a:br>
              <a:rPr lang="en-GB" sz="1800" b="1" i="1" u="none" strike="noStrike" dirty="0">
                <a:solidFill>
                  <a:srgbClr val="000000"/>
                </a:solidFill>
                <a:effectLst/>
                <a:latin typeface="Calibri" panose="020F0502020204030204" pitchFamily="34" charset="0"/>
              </a:rPr>
            </a:br>
            <a:br>
              <a:rPr lang="en-GB" sz="1800" b="0" i="0" u="none" strike="noStrike" dirty="0">
                <a:solidFill>
                  <a:srgbClr val="000000"/>
                </a:solidFill>
                <a:effectLst/>
                <a:latin typeface="Calibri" panose="020F0502020204030204" pitchFamily="34" charset="0"/>
              </a:rPr>
            </a:br>
            <a:r>
              <a:rPr lang="en-GB" sz="1800" b="0" i="0" u="none" strike="noStrike" dirty="0">
                <a:solidFill>
                  <a:srgbClr val="000000"/>
                </a:solidFill>
                <a:effectLst/>
                <a:latin typeface="Calibri" panose="020F0502020204030204" pitchFamily="34" charset="0"/>
              </a:rPr>
              <a:t>Metric 2: Percentage of patients who start surgery, thermoablation or radiotherapy treatment by day 16 after the decision to treat in line with NOLCP </a:t>
            </a:r>
            <a:r>
              <a:rPr lang="en-GB" sz="1800" b="1" i="1" u="none" strike="noStrike" dirty="0">
                <a:solidFill>
                  <a:srgbClr val="000000"/>
                </a:solidFill>
                <a:effectLst/>
                <a:latin typeface="Calibri" panose="020F0502020204030204" pitchFamily="34" charset="0"/>
              </a:rPr>
              <a:t>(Please include numerical value for numerator &amp; denominator)</a:t>
            </a:r>
            <a:r>
              <a:rPr lang="en-GB" dirty="0"/>
              <a:t> </a:t>
            </a:r>
            <a:r>
              <a:rPr lang="en-GB" sz="1800" b="0" i="0" u="none" strike="noStrike" dirty="0">
                <a:solidFill>
                  <a:srgbClr val="000000"/>
                </a:solidFill>
                <a:effectLst/>
                <a:latin typeface="Calibri" panose="020F0502020204030204" pitchFamily="34" charset="0"/>
              </a:rPr>
              <a:t>Numerator divided by Denominator </a:t>
            </a:r>
            <a:br>
              <a:rPr lang="en-GB" sz="1800" b="0" i="0" u="none" strike="noStrike" dirty="0">
                <a:solidFill>
                  <a:srgbClr val="000000"/>
                </a:solidFill>
                <a:effectLst/>
                <a:latin typeface="Calibri" panose="020F0502020204030204" pitchFamily="34" charset="0"/>
              </a:rPr>
            </a:br>
            <a:r>
              <a:rPr lang="en-GB" sz="1800" b="0" i="0" u="none" strike="noStrike" dirty="0">
                <a:solidFill>
                  <a:srgbClr val="000000"/>
                </a:solidFill>
                <a:effectLst/>
                <a:latin typeface="Calibri" panose="020F0502020204030204" pitchFamily="34" charset="0"/>
              </a:rPr>
              <a:t>Metric 3• Numerator: Number of patients meeting all criteria as follows: (</a:t>
            </a:r>
            <a:r>
              <a:rPr lang="en-GB" sz="1800" b="0" i="0" u="none" strike="noStrike" dirty="0" err="1">
                <a:solidFill>
                  <a:srgbClr val="000000"/>
                </a:solidFill>
                <a:effectLst/>
                <a:latin typeface="Calibri" panose="020F0502020204030204" pitchFamily="34" charset="0"/>
              </a:rPr>
              <a:t>i</a:t>
            </a:r>
            <a:r>
              <a:rPr lang="en-GB" sz="1800" b="0" i="0" u="none" strike="noStrike" dirty="0">
                <a:solidFill>
                  <a:srgbClr val="000000"/>
                </a:solidFill>
                <a:effectLst/>
                <a:latin typeface="Calibri" panose="020F0502020204030204" pitchFamily="34" charset="0"/>
              </a:rPr>
              <a:t>) Stage I or II; (ii) Performance Status 0-2; (iii) NSCLC diagnosis; (iv) Who received radical intent treatment</a:t>
            </a:r>
            <a:br>
              <a:rPr lang="en-GB" sz="1800" b="0" i="0" u="none" strike="noStrike" dirty="0">
                <a:solidFill>
                  <a:srgbClr val="000000"/>
                </a:solidFill>
                <a:effectLst/>
                <a:latin typeface="Calibri" panose="020F0502020204030204" pitchFamily="34" charset="0"/>
              </a:rPr>
            </a:br>
            <a:r>
              <a:rPr lang="en-GB" sz="1800" b="0" i="0" u="none" strike="noStrike" dirty="0">
                <a:solidFill>
                  <a:srgbClr val="000000"/>
                </a:solidFill>
                <a:effectLst/>
                <a:latin typeface="Calibri" panose="020F0502020204030204" pitchFamily="34" charset="0"/>
              </a:rPr>
              <a:t>• Denominator: Number of patients meeting all criteria as follows: (</a:t>
            </a:r>
            <a:r>
              <a:rPr lang="en-GB" sz="1800" b="0" i="0" u="none" strike="noStrike" dirty="0" err="1">
                <a:solidFill>
                  <a:srgbClr val="000000"/>
                </a:solidFill>
                <a:effectLst/>
                <a:latin typeface="Calibri" panose="020F0502020204030204" pitchFamily="34" charset="0"/>
              </a:rPr>
              <a:t>i</a:t>
            </a:r>
            <a:r>
              <a:rPr lang="en-GB" sz="1800" b="0" i="0" u="none" strike="noStrike" dirty="0">
                <a:solidFill>
                  <a:srgbClr val="000000"/>
                </a:solidFill>
                <a:effectLst/>
                <a:latin typeface="Calibri" panose="020F0502020204030204" pitchFamily="34" charset="0"/>
              </a:rPr>
              <a:t>) Stage I or II; (ii) Performance Status 0-2; (iii) NSCLC diagnosis (i.e. include all patients whether radical treatment was performed or not)</a:t>
            </a:r>
            <a:r>
              <a:rPr lang="en-GB" dirty="0"/>
              <a:t> </a:t>
            </a:r>
            <a:r>
              <a:rPr lang="en-GB" sz="1800" b="0" i="0" u="none" strike="noStrike" dirty="0">
                <a:solidFill>
                  <a:srgbClr val="000000"/>
                </a:solidFill>
                <a:effectLst/>
                <a:latin typeface="Calibri" panose="020F0502020204030204" pitchFamily="34" charset="0"/>
              </a:rPr>
              <a:t>Numerator divided by Denominator</a:t>
            </a:r>
            <a:br>
              <a:rPr lang="en-GB" sz="1800" b="0" i="0" u="none" strike="noStrike" dirty="0">
                <a:solidFill>
                  <a:srgbClr val="000000"/>
                </a:solidFill>
                <a:effectLst/>
                <a:latin typeface="Calibri" panose="020F0502020204030204" pitchFamily="34" charset="0"/>
              </a:rPr>
            </a:br>
            <a:r>
              <a:rPr lang="en-GB" sz="1800" b="0" i="0" u="none" strike="noStrike" dirty="0">
                <a:solidFill>
                  <a:srgbClr val="000000"/>
                </a:solidFill>
                <a:effectLst/>
                <a:latin typeface="Calibri" panose="020F0502020204030204" pitchFamily="34" charset="0"/>
              </a:rPr>
              <a:t>Metric 4• Numerator: Number of patients meeting all criteria as follows: (</a:t>
            </a:r>
            <a:r>
              <a:rPr lang="en-GB" sz="1800" b="0" i="0" u="none" strike="noStrike" dirty="0" err="1">
                <a:solidFill>
                  <a:srgbClr val="000000"/>
                </a:solidFill>
                <a:effectLst/>
                <a:latin typeface="Calibri" panose="020F0502020204030204" pitchFamily="34" charset="0"/>
              </a:rPr>
              <a:t>i</a:t>
            </a:r>
            <a:r>
              <a:rPr lang="en-GB" sz="1800" b="0" i="0" u="none" strike="noStrike" dirty="0">
                <a:solidFill>
                  <a:srgbClr val="000000"/>
                </a:solidFill>
                <a:effectLst/>
                <a:latin typeface="Calibri" panose="020F0502020204030204" pitchFamily="34" charset="0"/>
              </a:rPr>
              <a:t>) Stage IIIA; (ii) Performance Status 0-1; (iii) NSCLC diagnosis; (iv) Who received </a:t>
            </a:r>
            <a:r>
              <a:rPr lang="en-GB" sz="1800" b="0" i="0" u="none" strike="noStrike" dirty="0" err="1">
                <a:solidFill>
                  <a:srgbClr val="000000"/>
                </a:solidFill>
                <a:effectLst/>
                <a:latin typeface="Calibri" panose="020F0502020204030204" pitchFamily="34" charset="0"/>
              </a:rPr>
              <a:t>received</a:t>
            </a:r>
            <a:r>
              <a:rPr lang="en-GB" sz="1800" b="0" i="0" u="none" strike="noStrike" dirty="0">
                <a:solidFill>
                  <a:srgbClr val="000000"/>
                </a:solidFill>
                <a:effectLst/>
                <a:latin typeface="Calibri" panose="020F0502020204030204" pitchFamily="34" charset="0"/>
              </a:rPr>
              <a:t> radical intent treatment</a:t>
            </a:r>
            <a:br>
              <a:rPr lang="en-GB" sz="1800" b="0" i="0" u="none" strike="noStrike" dirty="0">
                <a:solidFill>
                  <a:srgbClr val="000000"/>
                </a:solidFill>
                <a:effectLst/>
                <a:latin typeface="Calibri" panose="020F0502020204030204" pitchFamily="34" charset="0"/>
              </a:rPr>
            </a:br>
            <a:r>
              <a:rPr lang="en-GB" sz="1800" b="0" i="0" u="none" strike="noStrike" dirty="0">
                <a:solidFill>
                  <a:srgbClr val="000000"/>
                </a:solidFill>
                <a:effectLst/>
                <a:latin typeface="Calibri" panose="020F0502020204030204" pitchFamily="34" charset="0"/>
              </a:rPr>
              <a:t>• Denominator: Number of patients meeting all criteria as follows: (</a:t>
            </a:r>
            <a:r>
              <a:rPr lang="en-GB" sz="1800" b="0" i="0" u="none" strike="noStrike" dirty="0" err="1">
                <a:solidFill>
                  <a:srgbClr val="000000"/>
                </a:solidFill>
                <a:effectLst/>
                <a:latin typeface="Calibri" panose="020F0502020204030204" pitchFamily="34" charset="0"/>
              </a:rPr>
              <a:t>i</a:t>
            </a:r>
            <a:r>
              <a:rPr lang="en-GB" sz="1800" b="0" i="0" u="none" strike="noStrike" dirty="0">
                <a:solidFill>
                  <a:srgbClr val="000000"/>
                </a:solidFill>
                <a:effectLst/>
                <a:latin typeface="Calibri" panose="020F0502020204030204" pitchFamily="34" charset="0"/>
              </a:rPr>
              <a:t>) Stage IIIA; (ii) Performance Status 0-1; (iii) NSCLC diagnosis (i.e. include all patients whether received radical intent treatment was </a:t>
            </a:r>
            <a:r>
              <a:rPr lang="en-GB" sz="1800" b="0" i="0" u="none" strike="noStrike" dirty="0" err="1">
                <a:solidFill>
                  <a:srgbClr val="000000"/>
                </a:solidFill>
                <a:effectLst/>
                <a:latin typeface="Calibri" panose="020F0502020204030204" pitchFamily="34" charset="0"/>
              </a:rPr>
              <a:t>recieved</a:t>
            </a:r>
            <a:r>
              <a:rPr lang="en-GB" sz="1800" b="0" i="0" u="none" strike="noStrike" dirty="0">
                <a:solidFill>
                  <a:srgbClr val="000000"/>
                </a:solidFill>
                <a:effectLst/>
                <a:latin typeface="Calibri" panose="020F0502020204030204" pitchFamily="34" charset="0"/>
              </a:rPr>
              <a:t> or not)</a:t>
            </a:r>
            <a:r>
              <a:rPr lang="en-GB" dirty="0"/>
              <a:t> </a:t>
            </a:r>
          </a:p>
        </p:txBody>
      </p:sp>
      <p:sp>
        <p:nvSpPr>
          <p:cNvPr id="4" name="Slide Number Placeholder 3"/>
          <p:cNvSpPr>
            <a:spLocks noGrp="1"/>
          </p:cNvSpPr>
          <p:nvPr>
            <p:ph type="sldNum" sz="quarter" idx="5"/>
          </p:nvPr>
        </p:nvSpPr>
        <p:spPr/>
        <p:txBody>
          <a:bodyPr/>
          <a:lstStyle/>
          <a:p>
            <a:fld id="{858B9731-C4C7-4C55-B90C-083CFEC68F67}" type="slidenum">
              <a:rPr lang="en-GB" smtClean="0"/>
              <a:t>2</a:t>
            </a:fld>
            <a:endParaRPr lang="en-GB"/>
          </a:p>
        </p:txBody>
      </p:sp>
    </p:spTree>
    <p:extLst>
      <p:ext uri="{BB962C8B-B14F-4D97-AF65-F5344CB8AC3E}">
        <p14:creationId xmlns:p14="http://schemas.microsoft.com/office/powerpoint/2010/main" val="39808323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GHFT 79.64</a:t>
            </a:r>
          </a:p>
          <a:p>
            <a:r>
              <a:rPr lang="en-GB" dirty="0"/>
              <a:t>RUH 72.65</a:t>
            </a:r>
          </a:p>
          <a:p>
            <a:r>
              <a:rPr lang="en-GB" dirty="0"/>
              <a:t>SDH 77.57</a:t>
            </a:r>
          </a:p>
        </p:txBody>
      </p:sp>
      <p:sp>
        <p:nvSpPr>
          <p:cNvPr id="4" name="Slide Number Placeholder 3"/>
          <p:cNvSpPr>
            <a:spLocks noGrp="1"/>
          </p:cNvSpPr>
          <p:nvPr>
            <p:ph type="sldNum" sz="quarter" idx="5"/>
          </p:nvPr>
        </p:nvSpPr>
        <p:spPr/>
        <p:txBody>
          <a:bodyPr/>
          <a:lstStyle/>
          <a:p>
            <a:fld id="{858B9731-C4C7-4C55-B90C-083CFEC68F67}" type="slidenum">
              <a:rPr lang="en-GB" smtClean="0"/>
              <a:t>11</a:t>
            </a:fld>
            <a:endParaRPr lang="en-GB"/>
          </a:p>
        </p:txBody>
      </p:sp>
    </p:spTree>
    <p:extLst>
      <p:ext uri="{BB962C8B-B14F-4D97-AF65-F5344CB8AC3E}">
        <p14:creationId xmlns:p14="http://schemas.microsoft.com/office/powerpoint/2010/main" val="10855311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GM 1 stop – Henry GHFT version</a:t>
            </a:r>
          </a:p>
        </p:txBody>
      </p:sp>
      <p:sp>
        <p:nvSpPr>
          <p:cNvPr id="4" name="Slide Number Placeholder 3"/>
          <p:cNvSpPr>
            <a:spLocks noGrp="1"/>
          </p:cNvSpPr>
          <p:nvPr>
            <p:ph type="sldNum" sz="quarter" idx="5"/>
          </p:nvPr>
        </p:nvSpPr>
        <p:spPr/>
        <p:txBody>
          <a:bodyPr/>
          <a:lstStyle/>
          <a:p>
            <a:fld id="{858B9731-C4C7-4C55-B90C-083CFEC68F67}" type="slidenum">
              <a:rPr lang="en-GB" smtClean="0"/>
              <a:t>12</a:t>
            </a:fld>
            <a:endParaRPr lang="en-GB"/>
          </a:p>
        </p:txBody>
      </p:sp>
    </p:spTree>
    <p:extLst>
      <p:ext uri="{BB962C8B-B14F-4D97-AF65-F5344CB8AC3E}">
        <p14:creationId xmlns:p14="http://schemas.microsoft.com/office/powerpoint/2010/main" val="178142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58B9731-C4C7-4C55-B90C-083CFEC68F67}" type="slidenum">
              <a:rPr lang="en-GB" smtClean="0"/>
              <a:t>3</a:t>
            </a:fld>
            <a:endParaRPr lang="en-GB"/>
          </a:p>
        </p:txBody>
      </p:sp>
    </p:spTree>
    <p:extLst>
      <p:ext uri="{BB962C8B-B14F-4D97-AF65-F5344CB8AC3E}">
        <p14:creationId xmlns:p14="http://schemas.microsoft.com/office/powerpoint/2010/main" val="2621397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C45 mesothelioma</a:t>
            </a:r>
          </a:p>
        </p:txBody>
      </p:sp>
      <p:sp>
        <p:nvSpPr>
          <p:cNvPr id="4" name="Slide Number Placeholder 3"/>
          <p:cNvSpPr>
            <a:spLocks noGrp="1"/>
          </p:cNvSpPr>
          <p:nvPr>
            <p:ph type="sldNum" sz="quarter" idx="5"/>
          </p:nvPr>
        </p:nvSpPr>
        <p:spPr/>
        <p:txBody>
          <a:bodyPr/>
          <a:lstStyle/>
          <a:p>
            <a:fld id="{858B9731-C4C7-4C55-B90C-083CFEC68F67}" type="slidenum">
              <a:rPr lang="en-GB" smtClean="0"/>
              <a:t>4</a:t>
            </a:fld>
            <a:endParaRPr lang="en-GB"/>
          </a:p>
        </p:txBody>
      </p:sp>
    </p:spTree>
    <p:extLst>
      <p:ext uri="{BB962C8B-B14F-4D97-AF65-F5344CB8AC3E}">
        <p14:creationId xmlns:p14="http://schemas.microsoft.com/office/powerpoint/2010/main" val="3325521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58B9731-C4C7-4C55-B90C-083CFEC68F67}" type="slidenum">
              <a:rPr lang="en-GB" smtClean="0"/>
              <a:t>5</a:t>
            </a:fld>
            <a:endParaRPr lang="en-GB"/>
          </a:p>
        </p:txBody>
      </p:sp>
    </p:spTree>
    <p:extLst>
      <p:ext uri="{BB962C8B-B14F-4D97-AF65-F5344CB8AC3E}">
        <p14:creationId xmlns:p14="http://schemas.microsoft.com/office/powerpoint/2010/main" val="3641808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8B9731-C4C7-4C55-B90C-083CFEC68F6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3879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C45 mesothelioma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8B9731-C4C7-4C55-B90C-083CFEC68F6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3720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8B9731-C4C7-4C55-B90C-083CFEC68F6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38778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c86k</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8B9731-C4C7-4C55-B90C-083CFEC68F6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4774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C45 mesothelioma</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58B9731-C4C7-4C55-B90C-083CFEC68F6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576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2"/>
            <a:stretch>
              <a:fillRect/>
            </a:stretch>
          </a:blipFill>
        </p:spPr>
        <p:txBody>
          <a:bodyPr/>
          <a:lstStyle/>
          <a:p>
            <a:endParaRPr lang="en-GB"/>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3"/>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1676400" y="478646"/>
            <a:ext cx="11445218" cy="1754326"/>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Arial"/>
                <a:ea typeface="Arial"/>
                <a:cs typeface="Arial"/>
                <a:sym typeface="Arial"/>
              </a:rPr>
              <a:t>SWAG </a:t>
            </a:r>
            <a:r>
              <a:rPr lang="en-US" sz="5400" dirty="0">
                <a:ln w="0"/>
                <a:effectLst>
                  <a:outerShdw blurRad="38100" dist="19050" dir="2700000" algn="tl" rotWithShape="0">
                    <a:schemeClr val="dk1">
                      <a:alpha val="40000"/>
                    </a:schemeClr>
                  </a:outerShdw>
                </a:effectLst>
                <a:latin typeface="Arial"/>
                <a:ea typeface="Arial"/>
                <a:cs typeface="Arial"/>
                <a:sym typeface="Arial"/>
              </a:rPr>
              <a:t>Lung Treatment variation Work Programme</a:t>
            </a:r>
            <a:endParaRPr lang="en-GB"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a:extLst>
              <a:ext uri="{FF2B5EF4-FFF2-40B4-BE49-F238E27FC236}">
                <a16:creationId xmlns:a16="http://schemas.microsoft.com/office/drawing/2014/main" id="{57683863-9707-AEA6-0F45-8E084913D67D}"/>
              </a:ext>
            </a:extLst>
          </p:cNvPr>
          <p:cNvSpPr txBox="1"/>
          <p:nvPr/>
        </p:nvSpPr>
        <p:spPr>
          <a:xfrm>
            <a:off x="685800" y="2857500"/>
            <a:ext cx="16687800" cy="1077218"/>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Collate and deliver improvement against the 3 GIRFT lung cancer metrics chosen by CAG October 2022</a:t>
            </a:r>
          </a:p>
        </p:txBody>
      </p:sp>
      <p:graphicFrame>
        <p:nvGraphicFramePr>
          <p:cNvPr id="4" name="Table 3">
            <a:extLst>
              <a:ext uri="{FF2B5EF4-FFF2-40B4-BE49-F238E27FC236}">
                <a16:creationId xmlns:a16="http://schemas.microsoft.com/office/drawing/2014/main" id="{D98A95CD-80EA-4915-CB96-739E20217659}"/>
              </a:ext>
            </a:extLst>
          </p:cNvPr>
          <p:cNvGraphicFramePr>
            <a:graphicFrameLocks noGrp="1"/>
          </p:cNvGraphicFramePr>
          <p:nvPr>
            <p:extLst>
              <p:ext uri="{D42A27DB-BD31-4B8C-83A1-F6EECF244321}">
                <p14:modId xmlns:p14="http://schemas.microsoft.com/office/powerpoint/2010/main" val="48046364"/>
              </p:ext>
            </p:extLst>
          </p:nvPr>
        </p:nvGraphicFramePr>
        <p:xfrm>
          <a:off x="4114800" y="3924050"/>
          <a:ext cx="5212773" cy="4768798"/>
        </p:xfrm>
        <a:graphic>
          <a:graphicData uri="http://schemas.openxmlformats.org/drawingml/2006/table">
            <a:tbl>
              <a:tblPr/>
              <a:tblGrid>
                <a:gridCol w="5212773">
                  <a:extLst>
                    <a:ext uri="{9D8B030D-6E8A-4147-A177-3AD203B41FA5}">
                      <a16:colId xmlns:a16="http://schemas.microsoft.com/office/drawing/2014/main" val="749120715"/>
                    </a:ext>
                  </a:extLst>
                </a:gridCol>
              </a:tblGrid>
              <a:tr h="1479603">
                <a:tc>
                  <a:txBody>
                    <a:bodyPr/>
                    <a:lstStyle/>
                    <a:p>
                      <a:pPr algn="l" fontAlgn="b"/>
                      <a:r>
                        <a:rPr lang="en-GB" sz="1600" b="0" i="0" u="none" strike="noStrike" dirty="0">
                          <a:solidFill>
                            <a:srgbClr val="000000"/>
                          </a:solidFill>
                          <a:effectLst/>
                          <a:latin typeface="Arial" panose="020B0604020202020204" pitchFamily="34" charset="0"/>
                          <a:cs typeface="Arial" panose="020B0604020202020204" pitchFamily="34" charset="0"/>
                        </a:rPr>
                        <a:t>Radical intent treatment should commence by day 49 of the overall NOLCP pathway. Furthermore, for surgery, thermoablation or radiotherapy, treatment should commence by day 16 after the decision to treat in line with NOLCP. </a:t>
                      </a:r>
                    </a:p>
                  </a:txBody>
                  <a:tcPr marL="5985" marR="5985" marT="59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599100606"/>
                  </a:ext>
                </a:extLst>
              </a:tr>
              <a:tr h="1724745">
                <a:tc>
                  <a:txBody>
                    <a:bodyPr/>
                    <a:lstStyle/>
                    <a:p>
                      <a:pPr algn="l" fontAlgn="b"/>
                      <a:r>
                        <a:rPr lang="en-GB" sz="1600" b="0" i="0" u="none" strike="noStrike" dirty="0">
                          <a:solidFill>
                            <a:srgbClr val="000000"/>
                          </a:solidFill>
                          <a:effectLst/>
                          <a:latin typeface="Arial" panose="020B0604020202020204" pitchFamily="34" charset="0"/>
                          <a:cs typeface="Arial" panose="020B0604020202020204" pitchFamily="34" charset="0"/>
                        </a:rPr>
                        <a:t>All trusts should have an overall radical treatment rate of 85% or more in those patients with NSCLC stages I-II and of performance status 0-2. This includes all treatment modalities (surgery, radiotherapy including SABR, multimodality treatment and therm</a:t>
                      </a:r>
                    </a:p>
                  </a:txBody>
                  <a:tcPr marL="5985" marR="5985" marT="59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043766825"/>
                  </a:ext>
                </a:extLst>
              </a:tr>
              <a:tr h="1564450">
                <a:tc>
                  <a:txBody>
                    <a:bodyPr/>
                    <a:lstStyle/>
                    <a:p>
                      <a:pPr algn="l" fontAlgn="b"/>
                      <a:r>
                        <a:rPr lang="en-GB" sz="1600" b="0" i="0" u="none" strike="noStrike" dirty="0">
                          <a:solidFill>
                            <a:srgbClr val="000000"/>
                          </a:solidFill>
                          <a:effectLst/>
                          <a:latin typeface="Arial" panose="020B0604020202020204" pitchFamily="34" charset="0"/>
                          <a:cs typeface="Arial" panose="020B0604020202020204" pitchFamily="34" charset="0"/>
                        </a:rPr>
                        <a:t>Trusts should record and monitor multimodality treatment in stage IIIA disease and offer radical intent treatment as standard in fit patients. </a:t>
                      </a:r>
                    </a:p>
                  </a:txBody>
                  <a:tcPr marL="5985" marR="5985" marT="59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319629684"/>
                  </a:ext>
                </a:extLst>
              </a:tr>
            </a:tbl>
          </a:graphicData>
        </a:graphic>
      </p:graphicFrame>
    </p:spTree>
    <p:extLst>
      <p:ext uri="{BB962C8B-B14F-4D97-AF65-F5344CB8AC3E}">
        <p14:creationId xmlns:p14="http://schemas.microsoft.com/office/powerpoint/2010/main" val="33377855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76200" y="281053"/>
            <a:ext cx="14678582" cy="1754326"/>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ea typeface="Arial"/>
                <a:cs typeface="Arial"/>
                <a:sym typeface="Arial"/>
              </a:rPr>
              <a:t>SWAG Local N/S led follow up 1 year post thoracic surgery - Weston</a:t>
            </a:r>
            <a:endParaRPr kumimoji="0" lang="en-GB"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endParaRPr>
          </a:p>
        </p:txBody>
      </p:sp>
      <p:pic>
        <p:nvPicPr>
          <p:cNvPr id="6" name="Picture 5">
            <a:extLst>
              <a:ext uri="{FF2B5EF4-FFF2-40B4-BE49-F238E27FC236}">
                <a16:creationId xmlns:a16="http://schemas.microsoft.com/office/drawing/2014/main" id="{AEC3F2A8-4D4E-6ADD-1F6A-3E10C88B5FFC}"/>
              </a:ext>
            </a:extLst>
          </p:cNvPr>
          <p:cNvPicPr>
            <a:picLocks noChangeAspect="1"/>
          </p:cNvPicPr>
          <p:nvPr/>
        </p:nvPicPr>
        <p:blipFill>
          <a:blip r:embed="rId5"/>
          <a:stretch>
            <a:fillRect/>
          </a:stretch>
        </p:blipFill>
        <p:spPr>
          <a:xfrm>
            <a:off x="457200" y="2001222"/>
            <a:ext cx="17116347" cy="8272901"/>
          </a:xfrm>
          <a:prstGeom prst="rect">
            <a:avLst/>
          </a:prstGeom>
        </p:spPr>
      </p:pic>
      <p:graphicFrame>
        <p:nvGraphicFramePr>
          <p:cNvPr id="7" name="Table 6">
            <a:extLst>
              <a:ext uri="{FF2B5EF4-FFF2-40B4-BE49-F238E27FC236}">
                <a16:creationId xmlns:a16="http://schemas.microsoft.com/office/drawing/2014/main" id="{48F04D3D-1B45-A883-D347-96222EE5AED1}"/>
              </a:ext>
            </a:extLst>
          </p:cNvPr>
          <p:cNvGraphicFramePr>
            <a:graphicFrameLocks noGrp="1"/>
          </p:cNvGraphicFramePr>
          <p:nvPr/>
        </p:nvGraphicFramePr>
        <p:xfrm>
          <a:off x="11631217" y="3164663"/>
          <a:ext cx="5942330" cy="1643952"/>
        </p:xfrm>
        <a:graphic>
          <a:graphicData uri="http://schemas.openxmlformats.org/drawingml/2006/table">
            <a:tbl>
              <a:tblPr firstRow="1" firstCol="1" bandRow="1"/>
              <a:tblGrid>
                <a:gridCol w="2971165">
                  <a:extLst>
                    <a:ext uri="{9D8B030D-6E8A-4147-A177-3AD203B41FA5}">
                      <a16:colId xmlns:a16="http://schemas.microsoft.com/office/drawing/2014/main" val="1815153465"/>
                    </a:ext>
                  </a:extLst>
                </a:gridCol>
                <a:gridCol w="2971165">
                  <a:extLst>
                    <a:ext uri="{9D8B030D-6E8A-4147-A177-3AD203B41FA5}">
                      <a16:colId xmlns:a16="http://schemas.microsoft.com/office/drawing/2014/main" val="2899569975"/>
                    </a:ext>
                  </a:extLst>
                </a:gridCol>
              </a:tblGrid>
              <a:tr h="276225">
                <a:tc>
                  <a:txBody>
                    <a:bodyPr/>
                    <a:lstStyle/>
                    <a:p>
                      <a:pPr>
                        <a:lnSpc>
                          <a:spcPct val="107000"/>
                        </a:lnSpc>
                        <a:spcAft>
                          <a:spcPts val="800"/>
                        </a:spcAft>
                      </a:pPr>
                      <a:r>
                        <a:rPr lang="en-GB" sz="16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Total est. cost for 2024/25- 15,996£</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6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 </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77543483"/>
                  </a:ext>
                </a:extLst>
              </a:tr>
              <a:tr h="276225">
                <a:tc>
                  <a:txBody>
                    <a:bodyPr/>
                    <a:lstStyle/>
                    <a:p>
                      <a:pPr>
                        <a:lnSpc>
                          <a:spcPct val="107000"/>
                        </a:lnSpc>
                        <a:spcAft>
                          <a:spcPts val="800"/>
                        </a:spcAft>
                      </a:pPr>
                      <a:r>
                        <a:rPr lang="en-GB" sz="16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Total est. cost for 2025/26  - 54725 £</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6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 </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600" kern="1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GB" sz="16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 </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2878540"/>
                  </a:ext>
                </a:extLst>
              </a:tr>
              <a:tr h="264160">
                <a:tc>
                  <a:txBody>
                    <a:bodyPr/>
                    <a:lstStyle/>
                    <a:p>
                      <a:pPr>
                        <a:lnSpc>
                          <a:spcPct val="107000"/>
                        </a:lnSpc>
                        <a:spcAft>
                          <a:spcPts val="800"/>
                        </a:spcAft>
                      </a:pPr>
                      <a:r>
                        <a:rPr lang="en-GB" sz="1600" b="1"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Grand Total Cost-70,721£</a:t>
                      </a:r>
                      <a:endParaRPr lang="en-GB" sz="16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600" kern="0" dirty="0">
                          <a:solidFill>
                            <a:srgbClr val="111111"/>
                          </a:solidFill>
                          <a:effectLst/>
                          <a:latin typeface="Arial" panose="020B0604020202020204" pitchFamily="34" charset="0"/>
                          <a:ea typeface="Times New Roman" panose="02020603050405020304" pitchFamily="18" charset="0"/>
                          <a:cs typeface="Arial" panose="020B0604020202020204" pitchFamily="34" charset="0"/>
                        </a:rPr>
                        <a:t> </a:t>
                      </a:r>
                      <a:endParaRPr lang="en-GB" sz="16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47227374"/>
                  </a:ext>
                </a:extLst>
              </a:tr>
            </a:tbl>
          </a:graphicData>
        </a:graphic>
      </p:graphicFrame>
      <p:sp>
        <p:nvSpPr>
          <p:cNvPr id="8" name="Rectangle 1">
            <a:extLst>
              <a:ext uri="{FF2B5EF4-FFF2-40B4-BE49-F238E27FC236}">
                <a16:creationId xmlns:a16="http://schemas.microsoft.com/office/drawing/2014/main" id="{EE24DFA5-26BB-A790-17C1-AC03990BC812}"/>
              </a:ext>
            </a:extLst>
          </p:cNvPr>
          <p:cNvSpPr>
            <a:spLocks noChangeArrowheads="1"/>
          </p:cNvSpPr>
          <p:nvPr/>
        </p:nvSpPr>
        <p:spPr bwMode="auto">
          <a:xfrm>
            <a:off x="11506200" y="2726030"/>
            <a:ext cx="164179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1800" b="1" i="0" u="none" strike="noStrike" kern="1200" cap="none" spc="0" normalizeH="0" baseline="0" noProof="0" dirty="0">
                <a:ln>
                  <a:noFill/>
                </a:ln>
                <a:solidFill>
                  <a:srgbClr val="111111"/>
                </a:solidFill>
                <a:effectLst/>
                <a:uLnTx/>
                <a:uFillTx/>
                <a:latin typeface="Calibri" panose="020F0502020204030204" pitchFamily="34" charset="0"/>
                <a:ea typeface="Times New Roman" panose="02020603050405020304" pitchFamily="18" charset="0"/>
                <a:cs typeface="Arial" panose="020B0604020202020204" pitchFamily="34" charset="0"/>
              </a:rPr>
              <a:t>Estimated cost:</a:t>
            </a:r>
            <a:endParaRPr kumimoji="0" lang="en-GB"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31061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endParaRPr lang="en-GB"/>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1143000" y="448357"/>
            <a:ext cx="11140418" cy="1754326"/>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Arial"/>
                <a:ea typeface="Arial"/>
                <a:cs typeface="Arial"/>
                <a:sym typeface="Arial"/>
              </a:rPr>
              <a:t>SWAG </a:t>
            </a:r>
            <a:r>
              <a:rPr lang="en-US" sz="5400" dirty="0">
                <a:ln w="0"/>
                <a:effectLst>
                  <a:outerShdw blurRad="38100" dist="19050" dir="2700000" algn="tl" rotWithShape="0">
                    <a:schemeClr val="dk1">
                      <a:alpha val="40000"/>
                    </a:schemeClr>
                  </a:outerShdw>
                </a:effectLst>
                <a:latin typeface="Arial"/>
                <a:ea typeface="Arial"/>
                <a:cs typeface="Arial"/>
                <a:sym typeface="Arial"/>
              </a:rPr>
              <a:t>Lung Treatment variation work </a:t>
            </a:r>
            <a:r>
              <a:rPr lang="en-US" sz="5400" dirty="0" err="1">
                <a:ln w="0"/>
                <a:effectLst>
                  <a:outerShdw blurRad="38100" dist="19050" dir="2700000" algn="tl" rotWithShape="0">
                    <a:schemeClr val="dk1">
                      <a:alpha val="40000"/>
                    </a:schemeClr>
                  </a:outerShdw>
                </a:effectLst>
                <a:latin typeface="Arial"/>
                <a:ea typeface="Arial"/>
                <a:cs typeface="Arial"/>
                <a:sym typeface="Arial"/>
              </a:rPr>
              <a:t>programme</a:t>
            </a:r>
            <a:r>
              <a:rPr lang="en-US" sz="5400" dirty="0">
                <a:ln w="0"/>
                <a:effectLst>
                  <a:outerShdw blurRad="38100" dist="19050" dir="2700000" algn="tl" rotWithShape="0">
                    <a:schemeClr val="dk1">
                      <a:alpha val="40000"/>
                    </a:schemeClr>
                  </a:outerShdw>
                </a:effectLst>
                <a:latin typeface="Arial"/>
                <a:ea typeface="Arial"/>
                <a:cs typeface="Arial"/>
                <a:sym typeface="Arial"/>
              </a:rPr>
              <a:t> planning 25/26</a:t>
            </a:r>
            <a:endParaRPr lang="en-GB" sz="5400" b="0" cap="none" spc="0" dirty="0">
              <a:ln w="0"/>
              <a:solidFill>
                <a:schemeClr val="tx1"/>
              </a:solidFill>
              <a:effectLst>
                <a:outerShdw blurRad="38100" dist="19050" dir="2700000" algn="tl" rotWithShape="0">
                  <a:schemeClr val="dk1">
                    <a:alpha val="40000"/>
                  </a:schemeClr>
                </a:outerShdw>
              </a:effectLst>
            </a:endParaRPr>
          </a:p>
        </p:txBody>
      </p:sp>
      <p:sp>
        <p:nvSpPr>
          <p:cNvPr id="8" name="TextBox 7">
            <a:extLst>
              <a:ext uri="{FF2B5EF4-FFF2-40B4-BE49-F238E27FC236}">
                <a16:creationId xmlns:a16="http://schemas.microsoft.com/office/drawing/2014/main" id="{16850091-933A-2DA7-F5DC-9693DC9CD5E4}"/>
              </a:ext>
            </a:extLst>
          </p:cNvPr>
          <p:cNvSpPr txBox="1"/>
          <p:nvPr/>
        </p:nvSpPr>
        <p:spPr>
          <a:xfrm>
            <a:off x="381000" y="2760625"/>
            <a:ext cx="16860838" cy="4031873"/>
          </a:xfrm>
          <a:prstGeom prst="rect">
            <a:avLst/>
          </a:prstGeom>
          <a:noFill/>
        </p:spPr>
        <p:txBody>
          <a:bodyPr wrap="square">
            <a:spAutoFit/>
          </a:bodyPr>
          <a:lstStyle/>
          <a:p>
            <a:r>
              <a:rPr lang="en-GB" sz="3200" dirty="0">
                <a:latin typeface="Arial" panose="020B0604020202020204" pitchFamily="34" charset="0"/>
                <a:cs typeface="Arial" panose="020B0604020202020204" pitchFamily="34" charset="0"/>
              </a:rPr>
              <a:t>Treatment variation programme 2025/26: focuses on a specific GIRFT lung metric: Ensure at least 70% of patients with NSCLC stage IIIB-IVB and PS 0-1 receive systemic anti-cancer therapy (SACT) in line with NICE guidance.</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National programme suggest latest quarterly data reported SWAG flagged as having 3 providers who fall below the 70%</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Below data is NLCA July 2023</a:t>
            </a:r>
          </a:p>
        </p:txBody>
      </p:sp>
      <p:graphicFrame>
        <p:nvGraphicFramePr>
          <p:cNvPr id="3" name="Table 2">
            <a:extLst>
              <a:ext uri="{FF2B5EF4-FFF2-40B4-BE49-F238E27FC236}">
                <a16:creationId xmlns:a16="http://schemas.microsoft.com/office/drawing/2014/main" id="{718AA69D-C3A0-3A8E-81F1-E31A01261FDC}"/>
              </a:ext>
            </a:extLst>
          </p:cNvPr>
          <p:cNvGraphicFramePr>
            <a:graphicFrameLocks noGrp="1"/>
          </p:cNvGraphicFramePr>
          <p:nvPr>
            <p:extLst>
              <p:ext uri="{D42A27DB-BD31-4B8C-83A1-F6EECF244321}">
                <p14:modId xmlns:p14="http://schemas.microsoft.com/office/powerpoint/2010/main" val="1295640766"/>
              </p:ext>
            </p:extLst>
          </p:nvPr>
        </p:nvGraphicFramePr>
        <p:xfrm>
          <a:off x="381000" y="6958654"/>
          <a:ext cx="12192000" cy="231648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851718463"/>
                    </a:ext>
                  </a:extLst>
                </a:gridCol>
                <a:gridCol w="6096000">
                  <a:extLst>
                    <a:ext uri="{9D8B030D-6E8A-4147-A177-3AD203B41FA5}">
                      <a16:colId xmlns:a16="http://schemas.microsoft.com/office/drawing/2014/main" val="2901701507"/>
                    </a:ext>
                  </a:extLst>
                </a:gridCol>
              </a:tblGrid>
              <a:tr h="370840">
                <a:tc>
                  <a:txBody>
                    <a:bodyPr/>
                    <a:lstStyle/>
                    <a:p>
                      <a:r>
                        <a:rPr lang="en-GB" sz="3200" dirty="0">
                          <a:latin typeface="Arial" panose="020B0604020202020204" pitchFamily="34" charset="0"/>
                          <a:cs typeface="Arial" panose="020B0604020202020204" pitchFamily="34" charset="0"/>
                        </a:rPr>
                        <a:t>Provider</a:t>
                      </a:r>
                    </a:p>
                  </a:txBody>
                  <a:tcPr/>
                </a:tc>
                <a:tc>
                  <a:txBody>
                    <a:bodyPr/>
                    <a:lstStyle/>
                    <a:p>
                      <a:r>
                        <a:rPr lang="en-GB" sz="3200" dirty="0">
                          <a:latin typeface="Arial" panose="020B0604020202020204" pitchFamily="34" charset="0"/>
                          <a:cs typeface="Arial" panose="020B0604020202020204" pitchFamily="34" charset="0"/>
                        </a:rPr>
                        <a:t>Proportion</a:t>
                      </a:r>
                    </a:p>
                  </a:txBody>
                  <a:tcPr/>
                </a:tc>
                <a:extLst>
                  <a:ext uri="{0D108BD9-81ED-4DB2-BD59-A6C34878D82A}">
                    <a16:rowId xmlns:a16="http://schemas.microsoft.com/office/drawing/2014/main" val="2364180497"/>
                  </a:ext>
                </a:extLst>
              </a:tr>
              <a:tr h="370840">
                <a:tc>
                  <a:txBody>
                    <a:bodyPr/>
                    <a:lstStyle/>
                    <a:p>
                      <a:r>
                        <a:rPr lang="en-GB" sz="3200" dirty="0">
                          <a:latin typeface="Arial" panose="020B0604020202020204" pitchFamily="34" charset="0"/>
                          <a:cs typeface="Arial" panose="020B0604020202020204" pitchFamily="34" charset="0"/>
                        </a:rPr>
                        <a:t>NBT</a:t>
                      </a:r>
                    </a:p>
                  </a:txBody>
                  <a:tcPr/>
                </a:tc>
                <a:tc>
                  <a:txBody>
                    <a:bodyPr/>
                    <a:lstStyle/>
                    <a:p>
                      <a:r>
                        <a:rPr lang="en-GB" sz="3200" dirty="0">
                          <a:latin typeface="Arial" panose="020B0604020202020204" pitchFamily="34" charset="0"/>
                          <a:cs typeface="Arial" panose="020B0604020202020204" pitchFamily="34" charset="0"/>
                        </a:rPr>
                        <a:t>41.88%</a:t>
                      </a:r>
                    </a:p>
                  </a:txBody>
                  <a:tcPr/>
                </a:tc>
                <a:extLst>
                  <a:ext uri="{0D108BD9-81ED-4DB2-BD59-A6C34878D82A}">
                    <a16:rowId xmlns:a16="http://schemas.microsoft.com/office/drawing/2014/main" val="721623646"/>
                  </a:ext>
                </a:extLst>
              </a:tr>
              <a:tr h="370840">
                <a:tc>
                  <a:txBody>
                    <a:bodyPr/>
                    <a:lstStyle/>
                    <a:p>
                      <a:r>
                        <a:rPr lang="en-GB" sz="3200" dirty="0">
                          <a:latin typeface="Arial" panose="020B0604020202020204" pitchFamily="34" charset="0"/>
                          <a:cs typeface="Arial" panose="020B0604020202020204" pitchFamily="34" charset="0"/>
                        </a:rPr>
                        <a:t>UHBW</a:t>
                      </a:r>
                    </a:p>
                  </a:txBody>
                  <a:tcPr/>
                </a:tc>
                <a:tc>
                  <a:txBody>
                    <a:bodyPr/>
                    <a:lstStyle/>
                    <a:p>
                      <a:r>
                        <a:rPr lang="en-GB" sz="3200" dirty="0">
                          <a:latin typeface="Arial" panose="020B0604020202020204" pitchFamily="34" charset="0"/>
                          <a:cs typeface="Arial" panose="020B0604020202020204" pitchFamily="34" charset="0"/>
                        </a:rPr>
                        <a:t>46.14%</a:t>
                      </a:r>
                    </a:p>
                  </a:txBody>
                  <a:tcPr/>
                </a:tc>
                <a:extLst>
                  <a:ext uri="{0D108BD9-81ED-4DB2-BD59-A6C34878D82A}">
                    <a16:rowId xmlns:a16="http://schemas.microsoft.com/office/drawing/2014/main" val="2326169214"/>
                  </a:ext>
                </a:extLst>
              </a:tr>
              <a:tr h="370840">
                <a:tc>
                  <a:txBody>
                    <a:bodyPr/>
                    <a:lstStyle/>
                    <a:p>
                      <a:r>
                        <a:rPr lang="en-GB" sz="3200" dirty="0">
                          <a:latin typeface="Arial" panose="020B0604020202020204" pitchFamily="34" charset="0"/>
                          <a:cs typeface="Arial" panose="020B0604020202020204" pitchFamily="34" charset="0"/>
                        </a:rPr>
                        <a:t>SFT</a:t>
                      </a:r>
                    </a:p>
                  </a:txBody>
                  <a:tcPr/>
                </a:tc>
                <a:tc>
                  <a:txBody>
                    <a:bodyPr/>
                    <a:lstStyle/>
                    <a:p>
                      <a:r>
                        <a:rPr lang="en-GB" sz="3200" dirty="0">
                          <a:latin typeface="Arial" panose="020B0604020202020204" pitchFamily="34" charset="0"/>
                          <a:cs typeface="Arial" panose="020B0604020202020204" pitchFamily="34" charset="0"/>
                        </a:rPr>
                        <a:t>21.4%</a:t>
                      </a:r>
                    </a:p>
                  </a:txBody>
                  <a:tcPr/>
                </a:tc>
                <a:extLst>
                  <a:ext uri="{0D108BD9-81ED-4DB2-BD59-A6C34878D82A}">
                    <a16:rowId xmlns:a16="http://schemas.microsoft.com/office/drawing/2014/main" val="1380481195"/>
                  </a:ext>
                </a:extLst>
              </a:tr>
            </a:tbl>
          </a:graphicData>
        </a:graphic>
      </p:graphicFrame>
    </p:spTree>
    <p:extLst>
      <p:ext uri="{BB962C8B-B14F-4D97-AF65-F5344CB8AC3E}">
        <p14:creationId xmlns:p14="http://schemas.microsoft.com/office/powerpoint/2010/main" val="3994065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endParaRPr lang="en-GB"/>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2698684" y="59844"/>
            <a:ext cx="9776972" cy="923330"/>
          </a:xfrm>
          <a:prstGeom prst="rect">
            <a:avLst/>
          </a:prstGeom>
          <a:noFill/>
        </p:spPr>
        <p:txBody>
          <a:bodyPr wrap="non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Arial"/>
                <a:ea typeface="Arial"/>
                <a:cs typeface="Arial"/>
                <a:sym typeface="Arial"/>
              </a:rPr>
              <a:t>SWAG </a:t>
            </a:r>
            <a:r>
              <a:rPr lang="en-US" sz="5400" dirty="0">
                <a:ln w="0"/>
                <a:effectLst>
                  <a:outerShdw blurRad="38100" dist="19050" dir="2700000" algn="tl" rotWithShape="0">
                    <a:schemeClr val="dk1">
                      <a:alpha val="40000"/>
                    </a:schemeClr>
                  </a:outerShdw>
                </a:effectLst>
                <a:latin typeface="Arial"/>
                <a:ea typeface="Arial"/>
                <a:cs typeface="Arial"/>
                <a:sym typeface="Arial"/>
              </a:rPr>
              <a:t>Lung Planning 2025/26 </a:t>
            </a:r>
            <a:endParaRPr lang="en-GB" sz="5400" b="0" cap="none" spc="0" dirty="0">
              <a:ln w="0"/>
              <a:solidFill>
                <a:schemeClr val="tx1"/>
              </a:solidFill>
              <a:effectLst>
                <a:outerShdw blurRad="38100" dist="19050" dir="2700000" algn="tl" rotWithShape="0">
                  <a:schemeClr val="dk1">
                    <a:alpha val="40000"/>
                  </a:schemeClr>
                </a:outerShdw>
              </a:effectLst>
            </a:endParaRPr>
          </a:p>
        </p:txBody>
      </p:sp>
      <p:sp>
        <p:nvSpPr>
          <p:cNvPr id="4" name="TextBox 3">
            <a:extLst>
              <a:ext uri="{FF2B5EF4-FFF2-40B4-BE49-F238E27FC236}">
                <a16:creationId xmlns:a16="http://schemas.microsoft.com/office/drawing/2014/main" id="{A9BF7EB5-65E7-3916-DF76-78F1CA3B1B92}"/>
              </a:ext>
            </a:extLst>
          </p:cNvPr>
          <p:cNvSpPr txBox="1"/>
          <p:nvPr/>
        </p:nvSpPr>
        <p:spPr>
          <a:xfrm>
            <a:off x="533400" y="1625678"/>
            <a:ext cx="15240000" cy="2062103"/>
          </a:xfrm>
          <a:prstGeom prst="rect">
            <a:avLst/>
          </a:prstGeom>
          <a:noFill/>
        </p:spPr>
        <p:txBody>
          <a:bodyPr wrap="square">
            <a:spAutoFit/>
          </a:bodyPr>
          <a:lstStyle/>
          <a:p>
            <a:r>
              <a:rPr lang="en-GB" sz="3200" dirty="0">
                <a:latin typeface="Arial" panose="020B0604020202020204" pitchFamily="34" charset="0"/>
                <a:cs typeface="Arial" panose="020B0604020202020204" pitchFamily="34" charset="0"/>
              </a:rPr>
              <a:t>Lung pathway 62-day performance including staging and treatment phases focus of Operational Performance work programme bringing more scrutiny and funding.</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 </a:t>
            </a:r>
          </a:p>
        </p:txBody>
      </p:sp>
      <p:graphicFrame>
        <p:nvGraphicFramePr>
          <p:cNvPr id="6" name="Table 5">
            <a:extLst>
              <a:ext uri="{FF2B5EF4-FFF2-40B4-BE49-F238E27FC236}">
                <a16:creationId xmlns:a16="http://schemas.microsoft.com/office/drawing/2014/main" id="{67890DAF-4E85-CA18-F223-BAD6B5FCEAFD}"/>
              </a:ext>
            </a:extLst>
          </p:cNvPr>
          <p:cNvGraphicFramePr>
            <a:graphicFrameLocks noGrp="1"/>
          </p:cNvGraphicFramePr>
          <p:nvPr>
            <p:extLst>
              <p:ext uri="{D42A27DB-BD31-4B8C-83A1-F6EECF244321}">
                <p14:modId xmlns:p14="http://schemas.microsoft.com/office/powerpoint/2010/main" val="1621015018"/>
              </p:ext>
            </p:extLst>
          </p:nvPr>
        </p:nvGraphicFramePr>
        <p:xfrm>
          <a:off x="27432" y="2668047"/>
          <a:ext cx="18288000" cy="2475453"/>
        </p:xfrm>
        <a:graphic>
          <a:graphicData uri="http://schemas.openxmlformats.org/drawingml/2006/table">
            <a:tbl>
              <a:tblPr firstRow="1" firstCol="1" bandRow="1">
                <a:tableStyleId>{5C22544A-7EE6-4342-B048-85BDC9FD1C3A}</a:tableStyleId>
              </a:tblPr>
              <a:tblGrid>
                <a:gridCol w="4495800">
                  <a:extLst>
                    <a:ext uri="{9D8B030D-6E8A-4147-A177-3AD203B41FA5}">
                      <a16:colId xmlns:a16="http://schemas.microsoft.com/office/drawing/2014/main" val="2759739858"/>
                    </a:ext>
                  </a:extLst>
                </a:gridCol>
                <a:gridCol w="1981200">
                  <a:extLst>
                    <a:ext uri="{9D8B030D-6E8A-4147-A177-3AD203B41FA5}">
                      <a16:colId xmlns:a16="http://schemas.microsoft.com/office/drawing/2014/main" val="1029802388"/>
                    </a:ext>
                  </a:extLst>
                </a:gridCol>
                <a:gridCol w="2057400">
                  <a:extLst>
                    <a:ext uri="{9D8B030D-6E8A-4147-A177-3AD203B41FA5}">
                      <a16:colId xmlns:a16="http://schemas.microsoft.com/office/drawing/2014/main" val="1229566355"/>
                    </a:ext>
                  </a:extLst>
                </a:gridCol>
                <a:gridCol w="2133600">
                  <a:extLst>
                    <a:ext uri="{9D8B030D-6E8A-4147-A177-3AD203B41FA5}">
                      <a16:colId xmlns:a16="http://schemas.microsoft.com/office/drawing/2014/main" val="3548358310"/>
                    </a:ext>
                  </a:extLst>
                </a:gridCol>
                <a:gridCol w="1981200">
                  <a:extLst>
                    <a:ext uri="{9D8B030D-6E8A-4147-A177-3AD203B41FA5}">
                      <a16:colId xmlns:a16="http://schemas.microsoft.com/office/drawing/2014/main" val="918668121"/>
                    </a:ext>
                  </a:extLst>
                </a:gridCol>
                <a:gridCol w="2057400">
                  <a:extLst>
                    <a:ext uri="{9D8B030D-6E8A-4147-A177-3AD203B41FA5}">
                      <a16:colId xmlns:a16="http://schemas.microsoft.com/office/drawing/2014/main" val="519396523"/>
                    </a:ext>
                  </a:extLst>
                </a:gridCol>
                <a:gridCol w="1819551">
                  <a:extLst>
                    <a:ext uri="{9D8B030D-6E8A-4147-A177-3AD203B41FA5}">
                      <a16:colId xmlns:a16="http://schemas.microsoft.com/office/drawing/2014/main" val="807201297"/>
                    </a:ext>
                  </a:extLst>
                </a:gridCol>
                <a:gridCol w="1761849">
                  <a:extLst>
                    <a:ext uri="{9D8B030D-6E8A-4147-A177-3AD203B41FA5}">
                      <a16:colId xmlns:a16="http://schemas.microsoft.com/office/drawing/2014/main" val="2219935669"/>
                    </a:ext>
                  </a:extLst>
                </a:gridCol>
              </a:tblGrid>
              <a:tr h="1551964">
                <a:tc>
                  <a:txBody>
                    <a:bodyPr/>
                    <a:lstStyle/>
                    <a:p>
                      <a:r>
                        <a:rPr lang="en-GB" sz="2400" dirty="0">
                          <a:effectLst/>
                          <a:latin typeface="Arial" panose="020B0604020202020204" pitchFamily="34" charset="0"/>
                          <a:cs typeface="Arial" panose="020B0604020202020204" pitchFamily="34" charset="0"/>
                        </a:rPr>
                        <a:t>Sep-24  62d</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a:effectLst/>
                          <a:latin typeface="Arial" panose="020B0604020202020204" pitchFamily="34" charset="0"/>
                          <a:cs typeface="Arial" panose="020B0604020202020204" pitchFamily="34" charset="0"/>
                        </a:rPr>
                        <a:t>Glos</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a:effectLst/>
                          <a:latin typeface="Arial" panose="020B0604020202020204" pitchFamily="34" charset="0"/>
                          <a:cs typeface="Arial" panose="020B0604020202020204" pitchFamily="34" charset="0"/>
                        </a:rPr>
                        <a:t>North Bristol</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a:effectLst/>
                          <a:latin typeface="Arial" panose="020B0604020202020204" pitchFamily="34" charset="0"/>
                          <a:cs typeface="Arial" panose="020B0604020202020204" pitchFamily="34" charset="0"/>
                        </a:rPr>
                        <a:t>Royal United Bath</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Salisbury</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Somerset</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a:effectLst/>
                          <a:latin typeface="Arial" panose="020B0604020202020204" pitchFamily="34" charset="0"/>
                          <a:cs typeface="Arial" panose="020B0604020202020204" pitchFamily="34" charset="0"/>
                        </a:rPr>
                        <a:t>UHBW</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a:effectLst/>
                          <a:latin typeface="Arial" panose="020B0604020202020204" pitchFamily="34" charset="0"/>
                          <a:cs typeface="Arial" panose="020B0604020202020204" pitchFamily="34" charset="0"/>
                        </a:rPr>
                        <a:t>SWAG overall (commissioner-based)</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extLst>
                  <a:ext uri="{0D108BD9-81ED-4DB2-BD59-A6C34878D82A}">
                    <a16:rowId xmlns:a16="http://schemas.microsoft.com/office/drawing/2014/main" val="1569744361"/>
                  </a:ext>
                </a:extLst>
              </a:tr>
              <a:tr h="646653">
                <a:tc>
                  <a:txBody>
                    <a:bodyPr/>
                    <a:lstStyle/>
                    <a:p>
                      <a:r>
                        <a:rPr lang="en-GB" sz="2400">
                          <a:effectLst/>
                          <a:latin typeface="Arial" panose="020B0604020202020204" pitchFamily="34" charset="0"/>
                          <a:cs typeface="Arial" panose="020B0604020202020204" pitchFamily="34" charset="0"/>
                        </a:rPr>
                        <a:t>Lung</a:t>
                      </a:r>
                      <a:endParaRPr lang="en-GB" sz="240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47.3% (27.5)</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46.4% (14)</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53.7% (20.5)</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54.2% (12)</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64.3% (21)</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59.8% (41)</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tc>
                  <a:txBody>
                    <a:bodyPr/>
                    <a:lstStyle/>
                    <a:p>
                      <a:pPr algn="ctr"/>
                      <a:r>
                        <a:rPr lang="en-GB" sz="2400" dirty="0">
                          <a:effectLst/>
                          <a:latin typeface="Arial" panose="020B0604020202020204" pitchFamily="34" charset="0"/>
                          <a:cs typeface="Arial" panose="020B0604020202020204" pitchFamily="34" charset="0"/>
                        </a:rPr>
                        <a:t>57.3% (143)</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42813" marR="42813" marT="0" marB="0" anchor="ctr"/>
                </a:tc>
                <a:extLst>
                  <a:ext uri="{0D108BD9-81ED-4DB2-BD59-A6C34878D82A}">
                    <a16:rowId xmlns:a16="http://schemas.microsoft.com/office/drawing/2014/main" val="453223351"/>
                  </a:ext>
                </a:extLst>
              </a:tr>
            </a:tbl>
          </a:graphicData>
        </a:graphic>
      </p:graphicFrame>
      <p:pic>
        <p:nvPicPr>
          <p:cNvPr id="10" name="Picture 9">
            <a:extLst>
              <a:ext uri="{FF2B5EF4-FFF2-40B4-BE49-F238E27FC236}">
                <a16:creationId xmlns:a16="http://schemas.microsoft.com/office/drawing/2014/main" id="{440190A5-76D0-AE1E-2A1C-E24E40D6755A}"/>
              </a:ext>
            </a:extLst>
          </p:cNvPr>
          <p:cNvPicPr>
            <a:picLocks noChangeAspect="1"/>
          </p:cNvPicPr>
          <p:nvPr/>
        </p:nvPicPr>
        <p:blipFill>
          <a:blip r:embed="rId5"/>
          <a:stretch>
            <a:fillRect/>
          </a:stretch>
        </p:blipFill>
        <p:spPr>
          <a:xfrm>
            <a:off x="1916967" y="5448300"/>
            <a:ext cx="13893009" cy="4250846"/>
          </a:xfrm>
          <a:prstGeom prst="rect">
            <a:avLst/>
          </a:prstGeom>
        </p:spPr>
      </p:pic>
    </p:spTree>
    <p:extLst>
      <p:ext uri="{BB962C8B-B14F-4D97-AF65-F5344CB8AC3E}">
        <p14:creationId xmlns:p14="http://schemas.microsoft.com/office/powerpoint/2010/main" val="3788479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endParaRPr lang="en-GB"/>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1676400" y="478646"/>
            <a:ext cx="11445218" cy="1754326"/>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Arial"/>
                <a:ea typeface="Arial"/>
                <a:cs typeface="Arial"/>
                <a:sym typeface="Arial"/>
              </a:rPr>
              <a:t>SWAG </a:t>
            </a:r>
            <a:r>
              <a:rPr lang="en-US" sz="5400" dirty="0">
                <a:ln w="0"/>
                <a:effectLst>
                  <a:outerShdw blurRad="38100" dist="19050" dir="2700000" algn="tl" rotWithShape="0">
                    <a:schemeClr val="dk1">
                      <a:alpha val="40000"/>
                    </a:schemeClr>
                  </a:outerShdw>
                </a:effectLst>
                <a:latin typeface="Arial"/>
                <a:ea typeface="Arial"/>
                <a:cs typeface="Arial"/>
                <a:sym typeface="Arial"/>
              </a:rPr>
              <a:t>Lung Treatment variation Work Programme</a:t>
            </a:r>
            <a:endParaRPr lang="en-GB" sz="5400" b="0" cap="none" spc="0" dirty="0">
              <a:ln w="0"/>
              <a:solidFill>
                <a:schemeClr val="tx1"/>
              </a:solidFill>
              <a:effectLst>
                <a:outerShdw blurRad="38100" dist="19050" dir="2700000" algn="tl" rotWithShape="0">
                  <a:schemeClr val="dk1">
                    <a:alpha val="40000"/>
                  </a:schemeClr>
                </a:outerShdw>
              </a:effectLst>
            </a:endParaRPr>
          </a:p>
        </p:txBody>
      </p:sp>
      <p:graphicFrame>
        <p:nvGraphicFramePr>
          <p:cNvPr id="6" name="Table 5">
            <a:extLst>
              <a:ext uri="{FF2B5EF4-FFF2-40B4-BE49-F238E27FC236}">
                <a16:creationId xmlns:a16="http://schemas.microsoft.com/office/drawing/2014/main" id="{983A4FBD-1FF2-83A5-19A3-8175703E7E71}"/>
              </a:ext>
            </a:extLst>
          </p:cNvPr>
          <p:cNvGraphicFramePr>
            <a:graphicFrameLocks noGrp="1"/>
          </p:cNvGraphicFramePr>
          <p:nvPr>
            <p:extLst>
              <p:ext uri="{D42A27DB-BD31-4B8C-83A1-F6EECF244321}">
                <p14:modId xmlns:p14="http://schemas.microsoft.com/office/powerpoint/2010/main" val="1762323298"/>
              </p:ext>
            </p:extLst>
          </p:nvPr>
        </p:nvGraphicFramePr>
        <p:xfrm>
          <a:off x="952500" y="2656730"/>
          <a:ext cx="16383000" cy="6248401"/>
        </p:xfrm>
        <a:graphic>
          <a:graphicData uri="http://schemas.openxmlformats.org/drawingml/2006/table">
            <a:tbl>
              <a:tblPr/>
              <a:tblGrid>
                <a:gridCol w="5212773">
                  <a:extLst>
                    <a:ext uri="{9D8B030D-6E8A-4147-A177-3AD203B41FA5}">
                      <a16:colId xmlns:a16="http://schemas.microsoft.com/office/drawing/2014/main" val="556441144"/>
                    </a:ext>
                  </a:extLst>
                </a:gridCol>
                <a:gridCol w="5212773">
                  <a:extLst>
                    <a:ext uri="{9D8B030D-6E8A-4147-A177-3AD203B41FA5}">
                      <a16:colId xmlns:a16="http://schemas.microsoft.com/office/drawing/2014/main" val="2392525976"/>
                    </a:ext>
                  </a:extLst>
                </a:gridCol>
                <a:gridCol w="2978727">
                  <a:extLst>
                    <a:ext uri="{9D8B030D-6E8A-4147-A177-3AD203B41FA5}">
                      <a16:colId xmlns:a16="http://schemas.microsoft.com/office/drawing/2014/main" val="1267572269"/>
                    </a:ext>
                  </a:extLst>
                </a:gridCol>
                <a:gridCol w="2978727">
                  <a:extLst>
                    <a:ext uri="{9D8B030D-6E8A-4147-A177-3AD203B41FA5}">
                      <a16:colId xmlns:a16="http://schemas.microsoft.com/office/drawing/2014/main" val="392426577"/>
                    </a:ext>
                  </a:extLst>
                </a:gridCol>
              </a:tblGrid>
              <a:tr h="1479603">
                <a:tc>
                  <a:txBody>
                    <a:bodyPr/>
                    <a:lstStyle/>
                    <a:p>
                      <a:pPr algn="l" fontAlgn="t"/>
                      <a:r>
                        <a:rPr lang="en-GB" sz="4000" b="1" i="0" u="none" strike="noStrike" dirty="0">
                          <a:solidFill>
                            <a:srgbClr val="FFFFFF"/>
                          </a:solidFill>
                          <a:effectLst/>
                          <a:latin typeface="Arial" panose="020B0604020202020204" pitchFamily="34" charset="0"/>
                          <a:cs typeface="Arial" panose="020B0604020202020204" pitchFamily="34" charset="0"/>
                        </a:rPr>
                        <a:t>SWAG</a:t>
                      </a:r>
                    </a:p>
                  </a:txBody>
                  <a:tcPr marL="5985" marR="5985" marT="598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2F75B5"/>
                    </a:solidFill>
                  </a:tcPr>
                </a:tc>
                <a:tc>
                  <a:txBody>
                    <a:bodyPr/>
                    <a:lstStyle/>
                    <a:p>
                      <a:pPr algn="l" fontAlgn="b"/>
                      <a:r>
                        <a:rPr lang="en-GB" sz="2400" b="0" i="0" u="none" strike="noStrike" dirty="0">
                          <a:solidFill>
                            <a:srgbClr val="000000"/>
                          </a:solidFill>
                          <a:effectLst/>
                          <a:latin typeface="Arial" panose="020B0604020202020204" pitchFamily="34" charset="0"/>
                          <a:cs typeface="Arial" panose="020B0604020202020204" pitchFamily="34" charset="0"/>
                        </a:rPr>
                        <a:t>GIRFT Metric agreed by Lung CAG October 2022</a:t>
                      </a:r>
                    </a:p>
                  </a:txBody>
                  <a:tcPr marL="5985" marR="5985" marT="598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1F2"/>
                    </a:solidFill>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Data period</a:t>
                      </a: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tc>
                  <a:txBody>
                    <a:bodyPr/>
                    <a:lstStyle/>
                    <a:p>
                      <a:pPr algn="ctr" fontAlgn="ctr"/>
                      <a:r>
                        <a:rPr lang="it-IT" sz="1600" b="0" i="0" u="none" strike="noStrike" dirty="0">
                          <a:solidFill>
                            <a:srgbClr val="000000"/>
                          </a:solidFill>
                          <a:effectLst/>
                          <a:latin typeface="Arial" panose="020B0604020202020204" pitchFamily="34" charset="0"/>
                          <a:cs typeface="Arial" panose="020B0604020202020204" pitchFamily="34" charset="0"/>
                        </a:rPr>
                        <a:t>Position at the end of the quarter against the measure</a:t>
                      </a: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1235688034"/>
                  </a:ext>
                </a:extLst>
              </a:tr>
              <a:tr h="1479603">
                <a:tc rowSpan="3">
                  <a:txBody>
                    <a:bodyPr/>
                    <a:lstStyle/>
                    <a:p>
                      <a:pPr algn="l" fontAlgn="t"/>
                      <a:r>
                        <a:rPr lang="en-GB" sz="1600" b="1" i="0" u="none" strike="noStrike" dirty="0">
                          <a:solidFill>
                            <a:srgbClr val="FFFFFF"/>
                          </a:solidFill>
                          <a:effectLst/>
                          <a:latin typeface="Arial" panose="020B0604020202020204" pitchFamily="34" charset="0"/>
                          <a:cs typeface="Arial" panose="020B0604020202020204" pitchFamily="34" charset="0"/>
                        </a:rPr>
                        <a:t> </a:t>
                      </a:r>
                      <a:r>
                        <a:rPr lang="en-GB" sz="1600" b="0" i="0" u="none" strike="noStrike" dirty="0">
                          <a:solidFill>
                            <a:srgbClr val="FFFFFF"/>
                          </a:solidFill>
                          <a:effectLst/>
                          <a:latin typeface="Arial" panose="020B0604020202020204" pitchFamily="34" charset="0"/>
                          <a:cs typeface="Arial" panose="020B0604020202020204" pitchFamily="34" charset="0"/>
                        </a:rPr>
                        <a:t>Treatment Variation</a:t>
                      </a:r>
                      <a:r>
                        <a:rPr lang="en-GB" sz="1600" b="1" i="0" u="none" strike="noStrike" dirty="0">
                          <a:solidFill>
                            <a:srgbClr val="FFFFFF"/>
                          </a:solidFill>
                          <a:effectLst/>
                          <a:latin typeface="Arial" panose="020B0604020202020204" pitchFamily="34" charset="0"/>
                          <a:cs typeface="Arial" panose="020B0604020202020204" pitchFamily="34" charset="0"/>
                        </a:rPr>
                        <a:t> - </a:t>
                      </a:r>
                      <a:r>
                        <a:rPr lang="en-GB" sz="1600" b="0" i="1" u="none" strike="noStrike" dirty="0">
                          <a:solidFill>
                            <a:srgbClr val="FFFFFF"/>
                          </a:solidFill>
                          <a:effectLst/>
                          <a:latin typeface="Arial" panose="020B0604020202020204" pitchFamily="34" charset="0"/>
                          <a:cs typeface="Arial" panose="020B0604020202020204" pitchFamily="34" charset="0"/>
                        </a:rPr>
                        <a:t>GIRFT Implementation</a:t>
                      </a:r>
                      <a:br>
                        <a:rPr lang="en-GB" sz="1600" b="0" i="1" u="none" strike="noStrike" dirty="0">
                          <a:solidFill>
                            <a:srgbClr val="FFFFFF"/>
                          </a:solidFill>
                          <a:effectLst/>
                          <a:latin typeface="Arial" panose="020B0604020202020204" pitchFamily="34" charset="0"/>
                          <a:cs typeface="Arial" panose="020B0604020202020204" pitchFamily="34" charset="0"/>
                        </a:rPr>
                      </a:br>
                      <a:br>
                        <a:rPr lang="en-GB" sz="1600" b="0" i="1" u="none" strike="noStrike" dirty="0">
                          <a:solidFill>
                            <a:srgbClr val="FFFFFF"/>
                          </a:solidFill>
                          <a:effectLst/>
                          <a:latin typeface="Arial" panose="020B0604020202020204" pitchFamily="34" charset="0"/>
                          <a:cs typeface="Arial" panose="020B0604020202020204" pitchFamily="34" charset="0"/>
                        </a:rPr>
                      </a:br>
                      <a:endParaRPr lang="en-GB" sz="1600" b="1" i="0" u="none" strike="noStrike" dirty="0">
                        <a:solidFill>
                          <a:srgbClr val="FFFFFF"/>
                        </a:solidFill>
                        <a:effectLst/>
                        <a:latin typeface="Arial" panose="020B0604020202020204" pitchFamily="34" charset="0"/>
                        <a:cs typeface="Arial" panose="020B0604020202020204" pitchFamily="34" charset="0"/>
                      </a:endParaRPr>
                    </a:p>
                  </a:txBody>
                  <a:tcPr marL="5985" marR="5985" marT="598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2F75B5"/>
                    </a:solidFill>
                  </a:tcPr>
                </a:tc>
                <a:tc>
                  <a:txBody>
                    <a:bodyPr/>
                    <a:lstStyle/>
                    <a:p>
                      <a:pPr algn="l" fontAlgn="b"/>
                      <a:r>
                        <a:rPr lang="en-GB" sz="1600" b="0" i="0" u="none" strike="noStrike" dirty="0">
                          <a:solidFill>
                            <a:srgbClr val="000000"/>
                          </a:solidFill>
                          <a:effectLst/>
                          <a:latin typeface="Arial" panose="020B0604020202020204" pitchFamily="34" charset="0"/>
                          <a:cs typeface="Arial" panose="020B0604020202020204" pitchFamily="34" charset="0"/>
                        </a:rPr>
                        <a:t>Radical intent treatment should commence by day 49 of the overall NOLCP pathway. Furthermore, for surgery, thermoablation or radiotherapy, treatment should commence by day 16 after the decision to treat in line with NOLCP. </a:t>
                      </a:r>
                    </a:p>
                  </a:txBody>
                  <a:tcPr marL="5985" marR="5985" marT="59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GB" sz="1600" b="0" i="0" u="none" strike="noStrike">
                          <a:solidFill>
                            <a:srgbClr val="000000"/>
                          </a:solidFill>
                          <a:effectLst/>
                          <a:latin typeface="Arial" panose="020B0604020202020204" pitchFamily="34" charset="0"/>
                          <a:cs typeface="Arial" panose="020B0604020202020204" pitchFamily="34" charset="0"/>
                        </a:rPr>
                        <a:t>Q1 24/25</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it-IT" sz="1600" b="0" i="0" u="none" strike="noStrike" dirty="0">
                          <a:solidFill>
                            <a:srgbClr val="000000"/>
                          </a:solidFill>
                          <a:effectLst/>
                          <a:latin typeface="Arial" panose="020B0604020202020204" pitchFamily="34" charset="0"/>
                          <a:cs typeface="Arial" panose="020B0604020202020204" pitchFamily="34" charset="0"/>
                        </a:rPr>
                        <a:t>Metric 1: 14.5%</a:t>
                      </a:r>
                      <a:br>
                        <a:rPr lang="it-IT" sz="1600" b="0" i="0" u="none" strike="noStrike" dirty="0">
                          <a:solidFill>
                            <a:srgbClr val="000000"/>
                          </a:solidFill>
                          <a:effectLst/>
                          <a:latin typeface="Arial" panose="020B0604020202020204" pitchFamily="34" charset="0"/>
                          <a:cs typeface="Arial" panose="020B0604020202020204" pitchFamily="34" charset="0"/>
                        </a:rPr>
                      </a:br>
                      <a:r>
                        <a:rPr lang="it-IT" sz="1600" b="0" i="0" u="none" strike="noStrike" dirty="0">
                          <a:solidFill>
                            <a:srgbClr val="000000"/>
                          </a:solidFill>
                          <a:effectLst/>
                          <a:latin typeface="Arial" panose="020B0604020202020204" pitchFamily="34" charset="0"/>
                          <a:cs typeface="Arial" panose="020B0604020202020204" pitchFamily="34" charset="0"/>
                        </a:rPr>
                        <a:t>Metric 2: 24%</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3751797808"/>
                  </a:ext>
                </a:extLst>
              </a:tr>
              <a:tr h="1724745">
                <a:tc vMerge="1">
                  <a:txBody>
                    <a:bodyPr/>
                    <a:lstStyle/>
                    <a:p>
                      <a:endParaRPr lang="en-GB"/>
                    </a:p>
                  </a:txBody>
                  <a:tcPr/>
                </a:tc>
                <a:tc>
                  <a:txBody>
                    <a:bodyPr/>
                    <a:lstStyle/>
                    <a:p>
                      <a:pPr algn="l" fontAlgn="b"/>
                      <a:r>
                        <a:rPr lang="en-GB" sz="1600" b="0" i="0" u="none" strike="noStrike" dirty="0">
                          <a:solidFill>
                            <a:srgbClr val="000000"/>
                          </a:solidFill>
                          <a:effectLst/>
                          <a:latin typeface="Arial" panose="020B0604020202020204" pitchFamily="34" charset="0"/>
                          <a:cs typeface="Arial" panose="020B0604020202020204" pitchFamily="34" charset="0"/>
                        </a:rPr>
                        <a:t>All trusts should have an overall radical treatment rate of 85% or more in those patients with NSCLC stages I-II and of performance status 0-2. This includes all treatment modalities (surgery, radiotherapy including SABR, multimodality treatment and therm</a:t>
                      </a:r>
                    </a:p>
                  </a:txBody>
                  <a:tcPr marL="5985" marR="5985" marT="59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Q1 24/25</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GB" sz="1600" b="0" i="0" u="none" strike="noStrike">
                          <a:solidFill>
                            <a:srgbClr val="000000"/>
                          </a:solidFill>
                          <a:effectLst/>
                          <a:latin typeface="Arial" panose="020B0604020202020204" pitchFamily="34" charset="0"/>
                          <a:cs typeface="Arial" panose="020B0604020202020204" pitchFamily="34" charset="0"/>
                        </a:rPr>
                        <a:t>67.30%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30840955"/>
                  </a:ext>
                </a:extLst>
              </a:tr>
              <a:tr h="1564450">
                <a:tc vMerge="1">
                  <a:txBody>
                    <a:bodyPr/>
                    <a:lstStyle/>
                    <a:p>
                      <a:endParaRPr lang="en-GB"/>
                    </a:p>
                  </a:txBody>
                  <a:tcPr/>
                </a:tc>
                <a:tc>
                  <a:txBody>
                    <a:bodyPr/>
                    <a:lstStyle/>
                    <a:p>
                      <a:pPr algn="l" fontAlgn="b"/>
                      <a:r>
                        <a:rPr lang="en-GB" sz="1600" b="0" i="0" u="none" strike="noStrike" dirty="0">
                          <a:solidFill>
                            <a:srgbClr val="000000"/>
                          </a:solidFill>
                          <a:effectLst/>
                          <a:latin typeface="Arial" panose="020B0604020202020204" pitchFamily="34" charset="0"/>
                          <a:cs typeface="Arial" panose="020B0604020202020204" pitchFamily="34" charset="0"/>
                        </a:rPr>
                        <a:t>Trusts should record and monitor multimodality treatment in stage IIIA disease and offer radical intent treatment as standard in fit patients. </a:t>
                      </a:r>
                    </a:p>
                  </a:txBody>
                  <a:tcPr marL="5985" marR="5985" marT="59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ctr"/>
                      <a:r>
                        <a:rPr lang="en-GB" sz="1600" b="0" i="0" u="none" strike="noStrike">
                          <a:solidFill>
                            <a:srgbClr val="000000"/>
                          </a:solidFill>
                          <a:effectLst/>
                          <a:latin typeface="Arial" panose="020B0604020202020204" pitchFamily="34" charset="0"/>
                          <a:cs typeface="Arial" panose="020B0604020202020204" pitchFamily="34" charset="0"/>
                        </a:rPr>
                        <a:t>Q1 24/25</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50%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1324224920"/>
                  </a:ext>
                </a:extLst>
              </a:tr>
            </a:tbl>
          </a:graphicData>
        </a:graphic>
      </p:graphicFrame>
    </p:spTree>
    <p:extLst>
      <p:ext uri="{BB962C8B-B14F-4D97-AF65-F5344CB8AC3E}">
        <p14:creationId xmlns:p14="http://schemas.microsoft.com/office/powerpoint/2010/main" val="281405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endParaRPr lang="en-GB"/>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1676400" y="478646"/>
            <a:ext cx="11445218" cy="1754326"/>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Arial"/>
                <a:ea typeface="Arial"/>
                <a:cs typeface="Arial"/>
                <a:sym typeface="Arial"/>
              </a:rPr>
              <a:t>SWAG </a:t>
            </a:r>
            <a:r>
              <a:rPr lang="en-US" sz="5400" dirty="0">
                <a:ln w="0"/>
                <a:effectLst>
                  <a:outerShdw blurRad="38100" dist="19050" dir="2700000" algn="tl" rotWithShape="0">
                    <a:schemeClr val="dk1">
                      <a:alpha val="40000"/>
                    </a:schemeClr>
                  </a:outerShdw>
                </a:effectLst>
                <a:latin typeface="Arial"/>
                <a:ea typeface="Arial"/>
                <a:cs typeface="Arial"/>
                <a:sym typeface="Arial"/>
              </a:rPr>
              <a:t>Lung Treatment variation Work Programme</a:t>
            </a:r>
            <a:endParaRPr lang="en-GB" sz="5400" b="0" cap="none" spc="0" dirty="0">
              <a:ln w="0"/>
              <a:solidFill>
                <a:schemeClr val="tx1"/>
              </a:solidFill>
              <a:effectLst>
                <a:outerShdw blurRad="38100" dist="19050" dir="2700000" algn="tl" rotWithShape="0">
                  <a:schemeClr val="dk1">
                    <a:alpha val="40000"/>
                  </a:schemeClr>
                </a:outerShdw>
              </a:effectLst>
            </a:endParaRPr>
          </a:p>
        </p:txBody>
      </p:sp>
      <p:graphicFrame>
        <p:nvGraphicFramePr>
          <p:cNvPr id="6" name="Table 5">
            <a:extLst>
              <a:ext uri="{FF2B5EF4-FFF2-40B4-BE49-F238E27FC236}">
                <a16:creationId xmlns:a16="http://schemas.microsoft.com/office/drawing/2014/main" id="{983A4FBD-1FF2-83A5-19A3-8175703E7E71}"/>
              </a:ext>
            </a:extLst>
          </p:cNvPr>
          <p:cNvGraphicFramePr>
            <a:graphicFrameLocks noGrp="1"/>
          </p:cNvGraphicFramePr>
          <p:nvPr>
            <p:extLst>
              <p:ext uri="{D42A27DB-BD31-4B8C-83A1-F6EECF244321}">
                <p14:modId xmlns:p14="http://schemas.microsoft.com/office/powerpoint/2010/main" val="1586554246"/>
              </p:ext>
            </p:extLst>
          </p:nvPr>
        </p:nvGraphicFramePr>
        <p:xfrm>
          <a:off x="1075942" y="2232972"/>
          <a:ext cx="5629658" cy="6248401"/>
        </p:xfrm>
        <a:graphic>
          <a:graphicData uri="http://schemas.openxmlformats.org/drawingml/2006/table">
            <a:tbl>
              <a:tblPr/>
              <a:tblGrid>
                <a:gridCol w="1536338">
                  <a:extLst>
                    <a:ext uri="{9D8B030D-6E8A-4147-A177-3AD203B41FA5}">
                      <a16:colId xmlns:a16="http://schemas.microsoft.com/office/drawing/2014/main" val="556441144"/>
                    </a:ext>
                  </a:extLst>
                </a:gridCol>
                <a:gridCol w="2014870">
                  <a:extLst>
                    <a:ext uri="{9D8B030D-6E8A-4147-A177-3AD203B41FA5}">
                      <a16:colId xmlns:a16="http://schemas.microsoft.com/office/drawing/2014/main" val="1267572269"/>
                    </a:ext>
                  </a:extLst>
                </a:gridCol>
                <a:gridCol w="2078450">
                  <a:extLst>
                    <a:ext uri="{9D8B030D-6E8A-4147-A177-3AD203B41FA5}">
                      <a16:colId xmlns:a16="http://schemas.microsoft.com/office/drawing/2014/main" val="392426577"/>
                    </a:ext>
                  </a:extLst>
                </a:gridCol>
              </a:tblGrid>
              <a:tr h="1479603">
                <a:tc>
                  <a:txBody>
                    <a:bodyPr/>
                    <a:lstStyle/>
                    <a:p>
                      <a:pPr algn="l" fontAlgn="t"/>
                      <a:r>
                        <a:rPr lang="en-GB" sz="2800" b="1" i="0" u="none" strike="noStrike" dirty="0">
                          <a:solidFill>
                            <a:srgbClr val="FFFFFF"/>
                          </a:solidFill>
                          <a:effectLst/>
                          <a:latin typeface="Arial" panose="020B0604020202020204" pitchFamily="34" charset="0"/>
                          <a:cs typeface="Arial" panose="020B0604020202020204" pitchFamily="34" charset="0"/>
                        </a:rPr>
                        <a:t>Q1</a:t>
                      </a:r>
                    </a:p>
                  </a:txBody>
                  <a:tcPr marL="5985" marR="5985" marT="598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solidFill>
                      <a:srgbClr val="2F75B5"/>
                    </a:solidFill>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Data period</a:t>
                      </a: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tc>
                  <a:txBody>
                    <a:bodyPr/>
                    <a:lstStyle/>
                    <a:p>
                      <a:pPr algn="ctr" fontAlgn="ctr"/>
                      <a:r>
                        <a:rPr lang="it-IT" sz="1600" b="1" i="0" u="none" strike="noStrike" dirty="0">
                          <a:solidFill>
                            <a:srgbClr val="000000"/>
                          </a:solidFill>
                          <a:effectLst/>
                          <a:latin typeface="Arial" panose="020B0604020202020204" pitchFamily="34" charset="0"/>
                          <a:cs typeface="Arial" panose="020B0604020202020204" pitchFamily="34" charset="0"/>
                        </a:rPr>
                        <a:t>NBT</a:t>
                      </a: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1235688034"/>
                  </a:ext>
                </a:extLst>
              </a:tr>
              <a:tr h="1479603">
                <a:tc rowSpan="3">
                  <a:txBody>
                    <a:bodyPr/>
                    <a:lstStyle/>
                    <a:p>
                      <a:pPr algn="l" fontAlgn="t"/>
                      <a:r>
                        <a:rPr lang="en-GB" sz="1600" b="1" i="0" u="none" strike="noStrike" dirty="0">
                          <a:solidFill>
                            <a:srgbClr val="FFFFFF"/>
                          </a:solidFill>
                          <a:effectLst/>
                          <a:latin typeface="Arial" panose="020B0604020202020204" pitchFamily="34" charset="0"/>
                          <a:cs typeface="Arial" panose="020B0604020202020204" pitchFamily="34" charset="0"/>
                        </a:rPr>
                        <a:t> </a:t>
                      </a:r>
                      <a:r>
                        <a:rPr lang="en-GB" sz="1600" b="0" i="0" u="none" strike="noStrike" dirty="0">
                          <a:solidFill>
                            <a:srgbClr val="FFFFFF"/>
                          </a:solidFill>
                          <a:effectLst/>
                          <a:latin typeface="Arial" panose="020B0604020202020204" pitchFamily="34" charset="0"/>
                          <a:cs typeface="Arial" panose="020B0604020202020204" pitchFamily="34" charset="0"/>
                        </a:rPr>
                        <a:t>Treatment Variation</a:t>
                      </a:r>
                      <a:r>
                        <a:rPr lang="en-GB" sz="1600" b="1" i="0" u="none" strike="noStrike" dirty="0">
                          <a:solidFill>
                            <a:srgbClr val="FFFFFF"/>
                          </a:solidFill>
                          <a:effectLst/>
                          <a:latin typeface="Arial" panose="020B0604020202020204" pitchFamily="34" charset="0"/>
                          <a:cs typeface="Arial" panose="020B0604020202020204" pitchFamily="34" charset="0"/>
                        </a:rPr>
                        <a:t> - </a:t>
                      </a:r>
                      <a:r>
                        <a:rPr lang="en-GB" sz="1600" b="0" i="1" u="none" strike="noStrike" dirty="0">
                          <a:solidFill>
                            <a:srgbClr val="FFFFFF"/>
                          </a:solidFill>
                          <a:effectLst/>
                          <a:latin typeface="Arial" panose="020B0604020202020204" pitchFamily="34" charset="0"/>
                          <a:cs typeface="Arial" panose="020B0604020202020204" pitchFamily="34" charset="0"/>
                        </a:rPr>
                        <a:t>GIRFT Implementation</a:t>
                      </a:r>
                      <a:br>
                        <a:rPr lang="en-GB" sz="1600" b="0" i="1" u="none" strike="noStrike" dirty="0">
                          <a:solidFill>
                            <a:srgbClr val="FFFFFF"/>
                          </a:solidFill>
                          <a:effectLst/>
                          <a:latin typeface="Arial" panose="020B0604020202020204" pitchFamily="34" charset="0"/>
                          <a:cs typeface="Arial" panose="020B0604020202020204" pitchFamily="34" charset="0"/>
                        </a:rPr>
                      </a:br>
                      <a:br>
                        <a:rPr lang="en-GB" sz="1600" b="0" i="1" u="none" strike="noStrike" dirty="0">
                          <a:solidFill>
                            <a:srgbClr val="FFFFFF"/>
                          </a:solidFill>
                          <a:effectLst/>
                          <a:latin typeface="Arial" panose="020B0604020202020204" pitchFamily="34" charset="0"/>
                          <a:cs typeface="Arial" panose="020B0604020202020204" pitchFamily="34" charset="0"/>
                        </a:rPr>
                      </a:br>
                      <a:endParaRPr lang="en-GB" sz="1600" b="1" i="0" u="none" strike="noStrike" dirty="0">
                        <a:solidFill>
                          <a:srgbClr val="FFFFFF"/>
                        </a:solidFill>
                        <a:effectLst/>
                        <a:latin typeface="Arial" panose="020B0604020202020204" pitchFamily="34" charset="0"/>
                        <a:cs typeface="Arial" panose="020B0604020202020204" pitchFamily="34" charset="0"/>
                      </a:endParaRPr>
                    </a:p>
                  </a:txBody>
                  <a:tcPr marL="5985" marR="5985" marT="5985"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2F75B5"/>
                    </a:solidFill>
                  </a:tcPr>
                </a:tc>
                <a:tc>
                  <a:txBody>
                    <a:bodyPr/>
                    <a:lstStyle/>
                    <a:p>
                      <a:pPr algn="ctr" fontAlgn="ctr"/>
                      <a:r>
                        <a:rPr lang="en-GB" sz="1600" b="0" i="0" u="none" strike="noStrike">
                          <a:solidFill>
                            <a:srgbClr val="000000"/>
                          </a:solidFill>
                          <a:effectLst/>
                          <a:latin typeface="Arial" panose="020B0604020202020204" pitchFamily="34" charset="0"/>
                          <a:cs typeface="Arial" panose="020B0604020202020204" pitchFamily="34" charset="0"/>
                        </a:rPr>
                        <a:t>Q1 24/25</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600" b="0" i="0" u="none" strike="noStrike" dirty="0">
                          <a:solidFill>
                            <a:srgbClr val="000000"/>
                          </a:solidFill>
                          <a:effectLst/>
                          <a:latin typeface="Arial" panose="020B0604020202020204" pitchFamily="34" charset="0"/>
                          <a:cs typeface="Arial" panose="020B0604020202020204" pitchFamily="34" charset="0"/>
                        </a:rPr>
                        <a:t>Metric 1: 64%</a:t>
                      </a:r>
                      <a:br>
                        <a:rPr lang="it-IT" sz="1600" b="0" i="0" u="none" strike="noStrike" dirty="0">
                          <a:solidFill>
                            <a:srgbClr val="000000"/>
                          </a:solidFill>
                          <a:effectLst/>
                          <a:latin typeface="Arial" panose="020B0604020202020204" pitchFamily="34" charset="0"/>
                          <a:cs typeface="Arial" panose="020B0604020202020204" pitchFamily="34" charset="0"/>
                        </a:rPr>
                      </a:br>
                      <a:r>
                        <a:rPr lang="it-IT" sz="1600" b="0" i="0" u="none" strike="noStrike" dirty="0">
                          <a:solidFill>
                            <a:srgbClr val="000000"/>
                          </a:solidFill>
                          <a:effectLst/>
                          <a:latin typeface="Arial" panose="020B0604020202020204" pitchFamily="34" charset="0"/>
                          <a:cs typeface="Arial" panose="020B0604020202020204" pitchFamily="34" charset="0"/>
                        </a:rPr>
                        <a:t>Metric 2: 83%</a:t>
                      </a:r>
                    </a:p>
                    <a:p>
                      <a:pPr algn="ctr" fontAlgn="ct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3751797808"/>
                  </a:ext>
                </a:extLst>
              </a:tr>
              <a:tr h="1724745">
                <a:tc vMerge="1">
                  <a:txBody>
                    <a:bodyPr/>
                    <a:lstStyle/>
                    <a:p>
                      <a:endParaRPr lang="en-GB"/>
                    </a:p>
                  </a:txBody>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Q1 24/25</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100%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30840955"/>
                  </a:ext>
                </a:extLst>
              </a:tr>
              <a:tr h="1564450">
                <a:tc vMerge="1">
                  <a:txBody>
                    <a:bodyPr/>
                    <a:lstStyle/>
                    <a:p>
                      <a:endParaRPr lang="en-GB"/>
                    </a:p>
                  </a:txBody>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Q1 24/25</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N/A 0/0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1324224920"/>
                  </a:ext>
                </a:extLst>
              </a:tr>
            </a:tbl>
          </a:graphicData>
        </a:graphic>
      </p:graphicFrame>
      <p:graphicFrame>
        <p:nvGraphicFramePr>
          <p:cNvPr id="3" name="Table 2">
            <a:extLst>
              <a:ext uri="{FF2B5EF4-FFF2-40B4-BE49-F238E27FC236}">
                <a16:creationId xmlns:a16="http://schemas.microsoft.com/office/drawing/2014/main" id="{1B52647B-C572-57AF-2E2F-B10670D96C17}"/>
              </a:ext>
            </a:extLst>
          </p:cNvPr>
          <p:cNvGraphicFramePr>
            <a:graphicFrameLocks noGrp="1"/>
          </p:cNvGraphicFramePr>
          <p:nvPr>
            <p:extLst>
              <p:ext uri="{D42A27DB-BD31-4B8C-83A1-F6EECF244321}">
                <p14:modId xmlns:p14="http://schemas.microsoft.com/office/powerpoint/2010/main" val="2449689612"/>
              </p:ext>
            </p:extLst>
          </p:nvPr>
        </p:nvGraphicFramePr>
        <p:xfrm>
          <a:off x="6705601" y="2232972"/>
          <a:ext cx="2438400" cy="6248401"/>
        </p:xfrm>
        <a:graphic>
          <a:graphicData uri="http://schemas.openxmlformats.org/drawingml/2006/table">
            <a:tbl>
              <a:tblPr/>
              <a:tblGrid>
                <a:gridCol w="2438400">
                  <a:extLst>
                    <a:ext uri="{9D8B030D-6E8A-4147-A177-3AD203B41FA5}">
                      <a16:colId xmlns:a16="http://schemas.microsoft.com/office/drawing/2014/main" val="3051223375"/>
                    </a:ext>
                  </a:extLst>
                </a:gridCol>
              </a:tblGrid>
              <a:tr h="1479603">
                <a:tc>
                  <a:txBody>
                    <a:bodyPr/>
                    <a:lstStyle/>
                    <a:p>
                      <a:pPr algn="ctr" fontAlgn="ctr"/>
                      <a:r>
                        <a:rPr lang="it-IT" sz="1600" b="1" i="0" u="none" strike="noStrike" dirty="0">
                          <a:solidFill>
                            <a:srgbClr val="000000"/>
                          </a:solidFill>
                          <a:effectLst/>
                          <a:latin typeface="Arial" panose="020B0604020202020204" pitchFamily="34" charset="0"/>
                          <a:cs typeface="Arial" panose="020B0604020202020204" pitchFamily="34" charset="0"/>
                        </a:rPr>
                        <a:t>SFT</a:t>
                      </a: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2982678456"/>
                  </a:ext>
                </a:extLst>
              </a:tr>
              <a:tr h="147960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600" b="0" i="0" u="none" strike="noStrike" dirty="0">
                          <a:solidFill>
                            <a:srgbClr val="000000"/>
                          </a:solidFill>
                          <a:effectLst/>
                          <a:latin typeface="Arial" panose="020B0604020202020204" pitchFamily="34" charset="0"/>
                          <a:cs typeface="Arial" panose="020B0604020202020204" pitchFamily="34" charset="0"/>
                        </a:rPr>
                        <a:t>Metric 1: 0%</a:t>
                      </a:r>
                      <a:br>
                        <a:rPr lang="it-IT" sz="1600" b="0" i="0" u="none" strike="noStrike" dirty="0">
                          <a:solidFill>
                            <a:srgbClr val="000000"/>
                          </a:solidFill>
                          <a:effectLst/>
                          <a:latin typeface="Arial" panose="020B0604020202020204" pitchFamily="34" charset="0"/>
                          <a:cs typeface="Arial" panose="020B0604020202020204" pitchFamily="34" charset="0"/>
                        </a:rPr>
                      </a:br>
                      <a:r>
                        <a:rPr lang="it-IT" sz="1600" b="0" i="0" u="none" strike="noStrike" dirty="0">
                          <a:solidFill>
                            <a:srgbClr val="000000"/>
                          </a:solidFill>
                          <a:effectLst/>
                          <a:latin typeface="Arial" panose="020B0604020202020204" pitchFamily="34" charset="0"/>
                          <a:cs typeface="Arial" panose="020B0604020202020204" pitchFamily="34" charset="0"/>
                        </a:rPr>
                        <a:t>Metric 2: 0%</a:t>
                      </a:r>
                    </a:p>
                    <a:p>
                      <a:pPr algn="ctr" fontAlgn="ct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065202396"/>
                  </a:ext>
                </a:extLst>
              </a:tr>
              <a:tr h="1724745">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N/A 0/0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999627968"/>
                  </a:ext>
                </a:extLst>
              </a:tr>
              <a:tr h="1564450">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33%</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1566591405"/>
                  </a:ext>
                </a:extLst>
              </a:tr>
            </a:tbl>
          </a:graphicData>
        </a:graphic>
      </p:graphicFrame>
      <p:graphicFrame>
        <p:nvGraphicFramePr>
          <p:cNvPr id="4" name="Table 3">
            <a:extLst>
              <a:ext uri="{FF2B5EF4-FFF2-40B4-BE49-F238E27FC236}">
                <a16:creationId xmlns:a16="http://schemas.microsoft.com/office/drawing/2014/main" id="{27638B2C-7525-DA3F-7C52-619EB572A52E}"/>
              </a:ext>
            </a:extLst>
          </p:cNvPr>
          <p:cNvGraphicFramePr>
            <a:graphicFrameLocks noGrp="1"/>
          </p:cNvGraphicFramePr>
          <p:nvPr>
            <p:extLst>
              <p:ext uri="{D42A27DB-BD31-4B8C-83A1-F6EECF244321}">
                <p14:modId xmlns:p14="http://schemas.microsoft.com/office/powerpoint/2010/main" val="2579679439"/>
              </p:ext>
            </p:extLst>
          </p:nvPr>
        </p:nvGraphicFramePr>
        <p:xfrm>
          <a:off x="9144000" y="2232971"/>
          <a:ext cx="2139675" cy="6248401"/>
        </p:xfrm>
        <a:graphic>
          <a:graphicData uri="http://schemas.openxmlformats.org/drawingml/2006/table">
            <a:tbl>
              <a:tblPr/>
              <a:tblGrid>
                <a:gridCol w="2139675">
                  <a:extLst>
                    <a:ext uri="{9D8B030D-6E8A-4147-A177-3AD203B41FA5}">
                      <a16:colId xmlns:a16="http://schemas.microsoft.com/office/drawing/2014/main" val="3478293012"/>
                    </a:ext>
                  </a:extLst>
                </a:gridCol>
              </a:tblGrid>
              <a:tr h="1479603">
                <a:tc>
                  <a:txBody>
                    <a:bodyPr/>
                    <a:lstStyle/>
                    <a:p>
                      <a:pPr algn="ctr" fontAlgn="ctr"/>
                      <a:r>
                        <a:rPr lang="it-IT" sz="1600" b="1" i="0" u="none" strike="noStrike" dirty="0">
                          <a:solidFill>
                            <a:srgbClr val="000000"/>
                          </a:solidFill>
                          <a:effectLst/>
                          <a:latin typeface="Arial" panose="020B0604020202020204" pitchFamily="34" charset="0"/>
                          <a:cs typeface="Arial" panose="020B0604020202020204" pitchFamily="34" charset="0"/>
                        </a:rPr>
                        <a:t>RUHB</a:t>
                      </a: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1812828012"/>
                  </a:ext>
                </a:extLst>
              </a:tr>
              <a:tr h="1479603">
                <a:tc>
                  <a:txBody>
                    <a:bodyPr/>
                    <a:lstStyle/>
                    <a:p>
                      <a:pPr algn="ctr" fontAlgn="ctr"/>
                      <a:r>
                        <a:rPr lang="it-IT" sz="1600" b="0" i="0" u="none" strike="noStrike" dirty="0">
                          <a:solidFill>
                            <a:srgbClr val="000000"/>
                          </a:solidFill>
                          <a:effectLst/>
                          <a:latin typeface="Arial" panose="020B0604020202020204" pitchFamily="34" charset="0"/>
                          <a:cs typeface="Arial" panose="020B0604020202020204" pitchFamily="34" charset="0"/>
                        </a:rPr>
                        <a:t>Metric 1: 16%</a:t>
                      </a:r>
                      <a:br>
                        <a:rPr lang="it-IT" sz="1600" b="0" i="0" u="none" strike="noStrike" dirty="0">
                          <a:solidFill>
                            <a:srgbClr val="000000"/>
                          </a:solidFill>
                          <a:effectLst/>
                          <a:latin typeface="Arial" panose="020B0604020202020204" pitchFamily="34" charset="0"/>
                          <a:cs typeface="Arial" panose="020B0604020202020204" pitchFamily="34" charset="0"/>
                        </a:rPr>
                      </a:br>
                      <a:r>
                        <a:rPr lang="it-IT" sz="1600" b="0" i="0" u="none" strike="noStrike" dirty="0">
                          <a:solidFill>
                            <a:srgbClr val="000000"/>
                          </a:solidFill>
                          <a:effectLst/>
                          <a:latin typeface="Arial" panose="020B0604020202020204" pitchFamily="34" charset="0"/>
                          <a:cs typeface="Arial" panose="020B0604020202020204" pitchFamily="34" charset="0"/>
                        </a:rPr>
                        <a:t>Metric 2: 26 %</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3900836556"/>
                  </a:ext>
                </a:extLst>
              </a:tr>
              <a:tr h="1724745">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41%</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568398477"/>
                  </a:ext>
                </a:extLst>
              </a:tr>
              <a:tr h="1564450">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80%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2379775313"/>
                  </a:ext>
                </a:extLst>
              </a:tr>
            </a:tbl>
          </a:graphicData>
        </a:graphic>
      </p:graphicFrame>
      <p:graphicFrame>
        <p:nvGraphicFramePr>
          <p:cNvPr id="7" name="Table 6">
            <a:extLst>
              <a:ext uri="{FF2B5EF4-FFF2-40B4-BE49-F238E27FC236}">
                <a16:creationId xmlns:a16="http://schemas.microsoft.com/office/drawing/2014/main" id="{1F63F56F-645B-BB18-F369-2C866C2EC62A}"/>
              </a:ext>
            </a:extLst>
          </p:cNvPr>
          <p:cNvGraphicFramePr>
            <a:graphicFrameLocks noGrp="1"/>
          </p:cNvGraphicFramePr>
          <p:nvPr>
            <p:extLst>
              <p:ext uri="{D42A27DB-BD31-4B8C-83A1-F6EECF244321}">
                <p14:modId xmlns:p14="http://schemas.microsoft.com/office/powerpoint/2010/main" val="1375013515"/>
              </p:ext>
            </p:extLst>
          </p:nvPr>
        </p:nvGraphicFramePr>
        <p:xfrm>
          <a:off x="11283675" y="2232970"/>
          <a:ext cx="2139675" cy="6248401"/>
        </p:xfrm>
        <a:graphic>
          <a:graphicData uri="http://schemas.openxmlformats.org/drawingml/2006/table">
            <a:tbl>
              <a:tblPr/>
              <a:tblGrid>
                <a:gridCol w="2139675">
                  <a:extLst>
                    <a:ext uri="{9D8B030D-6E8A-4147-A177-3AD203B41FA5}">
                      <a16:colId xmlns:a16="http://schemas.microsoft.com/office/drawing/2014/main" val="2383118645"/>
                    </a:ext>
                  </a:extLst>
                </a:gridCol>
              </a:tblGrid>
              <a:tr h="1479603">
                <a:tc>
                  <a:txBody>
                    <a:bodyPr/>
                    <a:lstStyle/>
                    <a:p>
                      <a:pPr algn="ctr" fontAlgn="ctr"/>
                      <a:r>
                        <a:rPr lang="it-IT" sz="1600" b="1" i="0" u="none" strike="noStrike" dirty="0">
                          <a:solidFill>
                            <a:srgbClr val="000000"/>
                          </a:solidFill>
                          <a:effectLst/>
                          <a:latin typeface="Arial" panose="020B0604020202020204" pitchFamily="34" charset="0"/>
                          <a:cs typeface="Arial" panose="020B0604020202020204" pitchFamily="34" charset="0"/>
                        </a:rPr>
                        <a:t>GHFT (Q2)</a:t>
                      </a: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2040815212"/>
                  </a:ext>
                </a:extLst>
              </a:tr>
              <a:tr h="147960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600" b="0" i="0" u="none" strike="noStrike" dirty="0">
                          <a:solidFill>
                            <a:srgbClr val="000000"/>
                          </a:solidFill>
                          <a:effectLst/>
                          <a:latin typeface="Arial" panose="020B0604020202020204" pitchFamily="34" charset="0"/>
                          <a:cs typeface="Arial" panose="020B0604020202020204" pitchFamily="34" charset="0"/>
                        </a:rPr>
                        <a:t>Metric 1: 2%</a:t>
                      </a:r>
                      <a:br>
                        <a:rPr lang="it-IT" sz="1600" b="0" i="0" u="none" strike="noStrike" dirty="0">
                          <a:solidFill>
                            <a:srgbClr val="000000"/>
                          </a:solidFill>
                          <a:effectLst/>
                          <a:latin typeface="Arial" panose="020B0604020202020204" pitchFamily="34" charset="0"/>
                          <a:cs typeface="Arial" panose="020B0604020202020204" pitchFamily="34" charset="0"/>
                        </a:rPr>
                      </a:br>
                      <a:r>
                        <a:rPr lang="it-IT" sz="1600" b="0" i="0" u="none" strike="noStrike" dirty="0">
                          <a:solidFill>
                            <a:srgbClr val="000000"/>
                          </a:solidFill>
                          <a:effectLst/>
                          <a:latin typeface="Arial" panose="020B0604020202020204" pitchFamily="34" charset="0"/>
                          <a:cs typeface="Arial" panose="020B0604020202020204" pitchFamily="34" charset="0"/>
                        </a:rPr>
                        <a:t>Metric 2: 11%</a:t>
                      </a:r>
                    </a:p>
                    <a:p>
                      <a:pPr algn="ctr" fontAlgn="ct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3337319080"/>
                  </a:ext>
                </a:extLst>
              </a:tr>
              <a:tr h="1724745">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100%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845878868"/>
                  </a:ext>
                </a:extLst>
              </a:tr>
              <a:tr h="1564450">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0% 0/2</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2758926392"/>
                  </a:ext>
                </a:extLst>
              </a:tr>
            </a:tbl>
          </a:graphicData>
        </a:graphic>
      </p:graphicFrame>
      <p:graphicFrame>
        <p:nvGraphicFramePr>
          <p:cNvPr id="8" name="Table 7">
            <a:extLst>
              <a:ext uri="{FF2B5EF4-FFF2-40B4-BE49-F238E27FC236}">
                <a16:creationId xmlns:a16="http://schemas.microsoft.com/office/drawing/2014/main" id="{16166CFC-A5E1-4187-4F75-A63076FDA1C0}"/>
              </a:ext>
            </a:extLst>
          </p:cNvPr>
          <p:cNvGraphicFramePr>
            <a:graphicFrameLocks noGrp="1"/>
          </p:cNvGraphicFramePr>
          <p:nvPr>
            <p:extLst>
              <p:ext uri="{D42A27DB-BD31-4B8C-83A1-F6EECF244321}">
                <p14:modId xmlns:p14="http://schemas.microsoft.com/office/powerpoint/2010/main" val="3628751185"/>
              </p:ext>
            </p:extLst>
          </p:nvPr>
        </p:nvGraphicFramePr>
        <p:xfrm>
          <a:off x="13420345" y="2232969"/>
          <a:ext cx="2139674" cy="6248401"/>
        </p:xfrm>
        <a:graphic>
          <a:graphicData uri="http://schemas.openxmlformats.org/drawingml/2006/table">
            <a:tbl>
              <a:tblPr/>
              <a:tblGrid>
                <a:gridCol w="2139674">
                  <a:extLst>
                    <a:ext uri="{9D8B030D-6E8A-4147-A177-3AD203B41FA5}">
                      <a16:colId xmlns:a16="http://schemas.microsoft.com/office/drawing/2014/main" val="2166527367"/>
                    </a:ext>
                  </a:extLst>
                </a:gridCol>
              </a:tblGrid>
              <a:tr h="1479603">
                <a:tc>
                  <a:txBody>
                    <a:bodyPr/>
                    <a:lstStyle/>
                    <a:p>
                      <a:pPr algn="ctr" fontAlgn="ctr"/>
                      <a:r>
                        <a:rPr lang="it-IT" sz="1600" b="1" i="0" u="none" strike="noStrike" dirty="0">
                          <a:solidFill>
                            <a:srgbClr val="000000"/>
                          </a:solidFill>
                          <a:effectLst/>
                          <a:latin typeface="Arial" panose="020B0604020202020204" pitchFamily="34" charset="0"/>
                          <a:cs typeface="Arial" panose="020B0604020202020204" pitchFamily="34" charset="0"/>
                        </a:rPr>
                        <a:t>UHBW</a:t>
                      </a:r>
                      <a:endParaRPr lang="it-IT" sz="1600" b="0"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CE4D6"/>
                    </a:solidFill>
                  </a:tcPr>
                </a:tc>
                <a:extLst>
                  <a:ext uri="{0D108BD9-81ED-4DB2-BD59-A6C34878D82A}">
                    <a16:rowId xmlns:a16="http://schemas.microsoft.com/office/drawing/2014/main" val="3872658314"/>
                  </a:ext>
                </a:extLst>
              </a:tr>
              <a:tr h="1479603">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it-IT" sz="1600" b="0" i="0" u="none" strike="noStrike" dirty="0">
                          <a:solidFill>
                            <a:srgbClr val="000000"/>
                          </a:solidFill>
                          <a:effectLst/>
                          <a:latin typeface="Arial" panose="020B0604020202020204" pitchFamily="34" charset="0"/>
                          <a:cs typeface="Arial" panose="020B0604020202020204" pitchFamily="34" charset="0"/>
                        </a:rPr>
                        <a:t>Metric 1:8 %</a:t>
                      </a:r>
                      <a:br>
                        <a:rPr lang="it-IT" sz="1600" b="0" i="0" u="none" strike="noStrike" dirty="0">
                          <a:solidFill>
                            <a:srgbClr val="000000"/>
                          </a:solidFill>
                          <a:effectLst/>
                          <a:latin typeface="Arial" panose="020B0604020202020204" pitchFamily="34" charset="0"/>
                          <a:cs typeface="Arial" panose="020B0604020202020204" pitchFamily="34" charset="0"/>
                        </a:rPr>
                      </a:br>
                      <a:r>
                        <a:rPr lang="it-IT" sz="1600" b="0" i="0" u="none" strike="noStrike" dirty="0">
                          <a:solidFill>
                            <a:srgbClr val="000000"/>
                          </a:solidFill>
                          <a:effectLst/>
                          <a:latin typeface="Arial" panose="020B0604020202020204" pitchFamily="34" charset="0"/>
                          <a:cs typeface="Arial" panose="020B0604020202020204" pitchFamily="34" charset="0"/>
                        </a:rPr>
                        <a:t>Metric 2: 38%</a:t>
                      </a:r>
                    </a:p>
                    <a:p>
                      <a:pPr algn="ctr" fontAlgn="ctr"/>
                      <a:endParaRPr lang="it-IT" sz="1600" b="1" i="0" u="none" strike="noStrike" dirty="0">
                        <a:solidFill>
                          <a:srgbClr val="000000"/>
                        </a:solidFill>
                        <a:effectLst/>
                        <a:latin typeface="Arial" panose="020B0604020202020204" pitchFamily="34" charset="0"/>
                        <a:cs typeface="Arial" panose="020B0604020202020204" pitchFamily="34" charset="0"/>
                      </a:endParaRP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099665964"/>
                  </a:ext>
                </a:extLst>
              </a:tr>
              <a:tr h="1724745">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86%</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1539675624"/>
                  </a:ext>
                </a:extLst>
              </a:tr>
              <a:tr h="1564450">
                <a:tc>
                  <a:txBody>
                    <a:bodyPr/>
                    <a:lstStyle/>
                    <a:p>
                      <a:pPr algn="ctr" fontAlgn="ctr"/>
                      <a:r>
                        <a:rPr lang="en-GB" sz="1600" b="0" i="0" u="none" strike="noStrike" dirty="0">
                          <a:solidFill>
                            <a:srgbClr val="000000"/>
                          </a:solidFill>
                          <a:effectLst/>
                          <a:latin typeface="Arial" panose="020B0604020202020204" pitchFamily="34" charset="0"/>
                          <a:cs typeface="Arial" panose="020B0604020202020204" pitchFamily="34" charset="0"/>
                        </a:rPr>
                        <a:t>N/A 0/0</a:t>
                      </a:r>
                    </a:p>
                  </a:txBody>
                  <a:tcPr marL="5985" marR="5985" marT="59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1838396718"/>
                  </a:ext>
                </a:extLst>
              </a:tr>
            </a:tbl>
          </a:graphicData>
        </a:graphic>
      </p:graphicFrame>
    </p:spTree>
    <p:extLst>
      <p:ext uri="{BB962C8B-B14F-4D97-AF65-F5344CB8AC3E}">
        <p14:creationId xmlns:p14="http://schemas.microsoft.com/office/powerpoint/2010/main" val="3930267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endParaRPr lang="en-GB"/>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47" name="Rectangle 46">
            <a:extLst>
              <a:ext uri="{FF2B5EF4-FFF2-40B4-BE49-F238E27FC236}">
                <a16:creationId xmlns:a16="http://schemas.microsoft.com/office/drawing/2014/main" id="{C5DD6CD5-1C27-95EF-3BFF-A897D4E464D1}"/>
              </a:ext>
            </a:extLst>
          </p:cNvPr>
          <p:cNvSpPr/>
          <p:nvPr/>
        </p:nvSpPr>
        <p:spPr>
          <a:xfrm>
            <a:off x="-76200" y="281053"/>
            <a:ext cx="14678582" cy="1754326"/>
          </a:xfrm>
          <a:prstGeom prst="rect">
            <a:avLst/>
          </a:prstGeom>
          <a:noFill/>
        </p:spPr>
        <p:txBody>
          <a:bodyPr wrap="square" lIns="91440" tIns="45720" rIns="91440" bIns="45720">
            <a:spAutoFit/>
          </a:bodyPr>
          <a:lstStyle/>
          <a:p>
            <a:pPr algn="ctr"/>
            <a:r>
              <a:rPr lang="en-US" sz="5400" b="0" cap="none" spc="0" dirty="0">
                <a:ln w="0"/>
                <a:solidFill>
                  <a:schemeClr val="tx1"/>
                </a:solidFill>
                <a:effectLst>
                  <a:outerShdw blurRad="38100" dist="19050" dir="2700000" algn="tl" rotWithShape="0">
                    <a:schemeClr val="dk1">
                      <a:alpha val="40000"/>
                    </a:schemeClr>
                  </a:outerShdw>
                </a:effectLst>
                <a:latin typeface="Arial"/>
                <a:ea typeface="Arial"/>
                <a:cs typeface="Arial"/>
                <a:sym typeface="Arial"/>
              </a:rPr>
              <a:t>SWAG </a:t>
            </a:r>
            <a:r>
              <a:rPr lang="en-US" sz="5400" dirty="0">
                <a:ln w="0"/>
                <a:effectLst>
                  <a:outerShdw blurRad="38100" dist="19050" dir="2700000" algn="tl" rotWithShape="0">
                    <a:schemeClr val="dk1">
                      <a:alpha val="40000"/>
                    </a:schemeClr>
                  </a:outerShdw>
                </a:effectLst>
                <a:latin typeface="Arial"/>
                <a:ea typeface="Arial"/>
                <a:cs typeface="Arial"/>
                <a:sym typeface="Arial"/>
              </a:rPr>
              <a:t>Lung Treatment Variation Work Programme</a:t>
            </a:r>
            <a:endParaRPr lang="en-GB" sz="5400" b="0" cap="none" spc="0" dirty="0">
              <a:ln w="0"/>
              <a:solidFill>
                <a:schemeClr val="tx1"/>
              </a:solidFill>
              <a:effectLst>
                <a:outerShdw blurRad="38100" dist="19050" dir="2700000" algn="tl" rotWithShape="0">
                  <a:schemeClr val="dk1">
                    <a:alpha val="40000"/>
                  </a:schemeClr>
                </a:outerShdw>
              </a:effectLst>
            </a:endParaRPr>
          </a:p>
        </p:txBody>
      </p:sp>
      <p:sp>
        <p:nvSpPr>
          <p:cNvPr id="3" name="TextBox 2">
            <a:extLst>
              <a:ext uri="{FF2B5EF4-FFF2-40B4-BE49-F238E27FC236}">
                <a16:creationId xmlns:a16="http://schemas.microsoft.com/office/drawing/2014/main" id="{D810B003-EFC9-ECC9-5E1A-C4A2EE877E94}"/>
              </a:ext>
            </a:extLst>
          </p:cNvPr>
          <p:cNvSpPr txBox="1"/>
          <p:nvPr/>
        </p:nvSpPr>
        <p:spPr>
          <a:xfrm>
            <a:off x="381000" y="2382630"/>
            <a:ext cx="17068800" cy="6986528"/>
          </a:xfrm>
          <a:prstGeom prst="rect">
            <a:avLst/>
          </a:prstGeom>
          <a:noFill/>
        </p:spPr>
        <p:txBody>
          <a:bodyPr wrap="square" rtlCol="0">
            <a:spAutoFit/>
          </a:bodyPr>
          <a:lstStyle/>
          <a:p>
            <a:r>
              <a:rPr lang="en-GB" sz="3200" dirty="0">
                <a:latin typeface="Arial" panose="020B0604020202020204" pitchFamily="34" charset="0"/>
                <a:cs typeface="Arial" panose="020B0604020202020204" pitchFamily="34" charset="0"/>
              </a:rPr>
              <a:t>Requires metric standardisation</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Data review: Gloucestershire and NBT practice, Roche data dictionary and script– key points</a:t>
            </a: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Site 1</a:t>
            </a:r>
            <a:r>
              <a:rPr lang="en-GB" sz="3200" baseline="30000" dirty="0">
                <a:latin typeface="Arial" panose="020B0604020202020204" pitchFamily="34" charset="0"/>
                <a:cs typeface="Arial" panose="020B0604020202020204" pitchFamily="34" charset="0"/>
              </a:rPr>
              <a:t>st</a:t>
            </a:r>
            <a:r>
              <a:rPr lang="en-GB" sz="3200" dirty="0">
                <a:latin typeface="Arial" panose="020B0604020202020204" pitchFamily="34" charset="0"/>
                <a:cs typeface="Arial" panose="020B0604020202020204" pitchFamily="34" charset="0"/>
              </a:rPr>
              <a:t> seen should report, not where treated – this is the case at NBT</a:t>
            </a:r>
          </a:p>
          <a:p>
            <a:pPr marL="457200" indent="-457200">
              <a:buFont typeface="Arial" panose="020B0604020202020204" pitchFamily="34" charset="0"/>
              <a:buChar char="•"/>
            </a:pPr>
            <a:r>
              <a:rPr lang="en-GB" sz="3200" dirty="0" err="1">
                <a:latin typeface="Arial" panose="020B0604020202020204" pitchFamily="34" charset="0"/>
                <a:cs typeface="Arial" panose="020B0604020202020204" pitchFamily="34" charset="0"/>
              </a:rPr>
              <a:t>LCType</a:t>
            </a:r>
            <a:r>
              <a:rPr lang="en-GB" sz="3200" dirty="0">
                <a:latin typeface="Arial" panose="020B0604020202020204" pitchFamily="34" charset="0"/>
                <a:cs typeface="Arial" panose="020B0604020202020204" pitchFamily="34" charset="0"/>
              </a:rPr>
              <a:t> field is manually determined from a mix of histology and diagnosis codes determined locally that do exist in the cancer reg – a review to check and standardise is required.</a:t>
            </a: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NBT version is that anyone with a “M80413” histology code are labelled as SCLC, all without are labelled NSCLC if they have a diagnosis code beginning with C33, C34, C37, C38, C39, or C78, the rest don’t have an LC type added so are excluded, originally C45 included in NSCLC, but these were then removed.</a:t>
            </a:r>
          </a:p>
          <a:p>
            <a:pPr marL="457200" indent="-457200">
              <a:buFont typeface="Arial" panose="020B0604020202020204" pitchFamily="34" charset="0"/>
              <a:buChar char="•"/>
            </a:pPr>
            <a:r>
              <a:rPr lang="en-GB" sz="3200" dirty="0">
                <a:latin typeface="Arial" panose="020B0604020202020204" pitchFamily="34" charset="0"/>
                <a:cs typeface="Arial" panose="020B0604020202020204" pitchFamily="34" charset="0"/>
              </a:rPr>
              <a:t>Only USC referrals should be included? – it is unclear at this stage if that is the Roche algorithm or dependent on local set up.  NBT currently pull all patients</a:t>
            </a:r>
          </a:p>
          <a:p>
            <a:pPr marL="457200" indent="-457200">
              <a:buFont typeface="Arial" panose="020B0604020202020204" pitchFamily="34" charset="0"/>
              <a:buChar char="•"/>
            </a:pPr>
            <a:endParaRPr lang="en-GB"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938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53B3CE3-5D7D-BB45-10B3-9191A07E8BCC}"/>
              </a:ext>
            </a:extLst>
          </p:cNvPr>
          <p:cNvPicPr>
            <a:picLocks noChangeAspect="1"/>
          </p:cNvPicPr>
          <p:nvPr/>
        </p:nvPicPr>
        <p:blipFill>
          <a:blip r:embed="rId3"/>
          <a:stretch>
            <a:fillRect/>
          </a:stretch>
        </p:blipFill>
        <p:spPr>
          <a:xfrm>
            <a:off x="304800" y="419100"/>
            <a:ext cx="7991475" cy="8067675"/>
          </a:xfrm>
          <a:prstGeom prst="rect">
            <a:avLst/>
          </a:prstGeom>
        </p:spPr>
      </p:pic>
      <p:pic>
        <p:nvPicPr>
          <p:cNvPr id="5" name="Picture 4">
            <a:extLst>
              <a:ext uri="{FF2B5EF4-FFF2-40B4-BE49-F238E27FC236}">
                <a16:creationId xmlns:a16="http://schemas.microsoft.com/office/drawing/2014/main" id="{375128C8-45AE-2DD9-4276-CEDC2E336794}"/>
              </a:ext>
            </a:extLst>
          </p:cNvPr>
          <p:cNvPicPr>
            <a:picLocks noChangeAspect="1"/>
          </p:cNvPicPr>
          <p:nvPr/>
        </p:nvPicPr>
        <p:blipFill>
          <a:blip r:embed="rId4"/>
          <a:stretch>
            <a:fillRect/>
          </a:stretch>
        </p:blipFill>
        <p:spPr>
          <a:xfrm>
            <a:off x="8296275" y="585787"/>
            <a:ext cx="9229725" cy="7734300"/>
          </a:xfrm>
          <a:prstGeom prst="rect">
            <a:avLst/>
          </a:prstGeom>
        </p:spPr>
      </p:pic>
      <p:sp>
        <p:nvSpPr>
          <p:cNvPr id="6" name="TextBox 5">
            <a:extLst>
              <a:ext uri="{FF2B5EF4-FFF2-40B4-BE49-F238E27FC236}">
                <a16:creationId xmlns:a16="http://schemas.microsoft.com/office/drawing/2014/main" id="{F9E8DC5C-DE01-3741-6815-27D20E54F26C}"/>
              </a:ext>
            </a:extLst>
          </p:cNvPr>
          <p:cNvSpPr txBox="1"/>
          <p:nvPr/>
        </p:nvSpPr>
        <p:spPr>
          <a:xfrm>
            <a:off x="381000" y="0"/>
            <a:ext cx="6096000" cy="369332"/>
          </a:xfrm>
          <a:prstGeom prst="rect">
            <a:avLst/>
          </a:prstGeom>
          <a:noFill/>
        </p:spPr>
        <p:txBody>
          <a:bodyPr wrap="square" rtlCol="0">
            <a:spAutoFit/>
          </a:bodyPr>
          <a:lstStyle/>
          <a:p>
            <a:r>
              <a:rPr lang="en-GB" dirty="0"/>
              <a:t>C33: </a:t>
            </a:r>
            <a:r>
              <a:rPr lang="en-GB" sz="1800" b="0" i="0" dirty="0">
                <a:solidFill>
                  <a:srgbClr val="000000"/>
                </a:solidFill>
                <a:effectLst/>
                <a:latin typeface="Helvetica Neue"/>
              </a:rPr>
              <a:t>Malignant neoplasm of trachea </a:t>
            </a:r>
            <a:r>
              <a:rPr lang="en-GB" dirty="0"/>
              <a:t> </a:t>
            </a:r>
          </a:p>
        </p:txBody>
      </p:sp>
      <p:sp>
        <p:nvSpPr>
          <p:cNvPr id="7" name="TextBox 6">
            <a:extLst>
              <a:ext uri="{FF2B5EF4-FFF2-40B4-BE49-F238E27FC236}">
                <a16:creationId xmlns:a16="http://schemas.microsoft.com/office/drawing/2014/main" id="{2A8DD19B-D8E1-98D2-0AF4-4981F96E401E}"/>
              </a:ext>
            </a:extLst>
          </p:cNvPr>
          <p:cNvSpPr txBox="1"/>
          <p:nvPr/>
        </p:nvSpPr>
        <p:spPr>
          <a:xfrm>
            <a:off x="8534400" y="8191500"/>
            <a:ext cx="6248400" cy="646331"/>
          </a:xfrm>
          <a:prstGeom prst="rect">
            <a:avLst/>
          </a:prstGeom>
          <a:noFill/>
        </p:spPr>
        <p:txBody>
          <a:bodyPr wrap="square" rtlCol="0">
            <a:spAutoFit/>
          </a:bodyPr>
          <a:lstStyle/>
          <a:p>
            <a:r>
              <a:rPr lang="en-GB" b="0" i="0" dirty="0">
                <a:solidFill>
                  <a:srgbClr val="000000"/>
                </a:solidFill>
                <a:effectLst/>
                <a:latin typeface="Helvetica Neue"/>
              </a:rPr>
              <a:t>C78: Secondary malignant neoplasm of </a:t>
            </a:r>
            <a:r>
              <a:rPr lang="en-GB" b="0" i="0" dirty="0" err="1">
                <a:solidFill>
                  <a:srgbClr val="000000"/>
                </a:solidFill>
                <a:effectLst/>
                <a:latin typeface="Helvetica Neue"/>
              </a:rPr>
              <a:t>resp</a:t>
            </a:r>
            <a:r>
              <a:rPr lang="en-GB" b="0" i="0" dirty="0">
                <a:solidFill>
                  <a:srgbClr val="000000"/>
                </a:solidFill>
                <a:effectLst/>
                <a:latin typeface="Helvetica Neue"/>
              </a:rPr>
              <a:t> and digestive organs</a:t>
            </a:r>
            <a:endParaRPr lang="en-GB" dirty="0"/>
          </a:p>
        </p:txBody>
      </p:sp>
    </p:spTree>
    <p:extLst>
      <p:ext uri="{BB962C8B-B14F-4D97-AF65-F5344CB8AC3E}">
        <p14:creationId xmlns:p14="http://schemas.microsoft.com/office/powerpoint/2010/main" val="252241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7" name="TextBox 6">
            <a:extLst>
              <a:ext uri="{FF2B5EF4-FFF2-40B4-BE49-F238E27FC236}">
                <a16:creationId xmlns:a16="http://schemas.microsoft.com/office/drawing/2014/main" id="{5A43D9EC-81F4-E154-9D48-80C38D50D9A3}"/>
              </a:ext>
            </a:extLst>
          </p:cNvPr>
          <p:cNvSpPr txBox="1"/>
          <p:nvPr/>
        </p:nvSpPr>
        <p:spPr>
          <a:xfrm>
            <a:off x="1987276" y="276660"/>
            <a:ext cx="11734800" cy="34163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ea typeface="Arial"/>
                <a:cs typeface="Arial"/>
                <a:sym typeface="Arial"/>
              </a:rPr>
              <a:t>SWAG Local N/S led follow up 1 year post thoracic surgery </a:t>
            </a:r>
            <a:endParaRPr lang="en-US" sz="5400" dirty="0">
              <a:ln w="0"/>
              <a:solidFill>
                <a:prstClr val="black"/>
              </a:solidFill>
              <a:effectLst>
                <a:outerShdw blurRad="38100" dist="19050" dir="2700000" algn="tl" rotWithShape="0">
                  <a:prstClr val="black">
                    <a:alpha val="40000"/>
                  </a:prstClr>
                </a:outerShdw>
              </a:effectLst>
              <a:latin typeface="Arial"/>
              <a:ea typeface="Arial"/>
              <a:cs typeface="Arial"/>
              <a:sym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5400" dirty="0">
                <a:ln w="0"/>
                <a:solidFill>
                  <a:prstClr val="black"/>
                </a:solidFill>
                <a:effectLst>
                  <a:outerShdw blurRad="38100" dist="19050" dir="2700000" algn="tl" rotWithShape="0">
                    <a:prstClr val="black">
                      <a:alpha val="40000"/>
                    </a:prstClr>
                  </a:outerShdw>
                </a:effectLst>
                <a:latin typeface="Arial"/>
                <a:ea typeface="+mn-ea"/>
                <a:cs typeface="Arial"/>
                <a:sym typeface="Arial"/>
              </a:rPr>
              <a:t>Draft Protocol discussion and sign off</a:t>
            </a:r>
            <a:endParaRPr kumimoji="0" lang="en-GB"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endParaRPr>
          </a:p>
        </p:txBody>
      </p:sp>
    </p:spTree>
    <p:extLst>
      <p:ext uri="{BB962C8B-B14F-4D97-AF65-F5344CB8AC3E}">
        <p14:creationId xmlns:p14="http://schemas.microsoft.com/office/powerpoint/2010/main" val="2879732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graphicFrame>
        <p:nvGraphicFramePr>
          <p:cNvPr id="4" name="Table 3">
            <a:extLst>
              <a:ext uri="{FF2B5EF4-FFF2-40B4-BE49-F238E27FC236}">
                <a16:creationId xmlns:a16="http://schemas.microsoft.com/office/drawing/2014/main" id="{52776B86-1D0D-72A4-ABB1-3C11EA55C543}"/>
              </a:ext>
            </a:extLst>
          </p:cNvPr>
          <p:cNvGraphicFramePr>
            <a:graphicFrameLocks noGrp="1"/>
          </p:cNvGraphicFramePr>
          <p:nvPr/>
        </p:nvGraphicFramePr>
        <p:xfrm>
          <a:off x="1524000" y="3469341"/>
          <a:ext cx="13627103" cy="5722777"/>
        </p:xfrm>
        <a:graphic>
          <a:graphicData uri="http://schemas.openxmlformats.org/drawingml/2006/table">
            <a:tbl>
              <a:tblPr/>
              <a:tblGrid>
                <a:gridCol w="4458636">
                  <a:extLst>
                    <a:ext uri="{9D8B030D-6E8A-4147-A177-3AD203B41FA5}">
                      <a16:colId xmlns:a16="http://schemas.microsoft.com/office/drawing/2014/main" val="2826944576"/>
                    </a:ext>
                  </a:extLst>
                </a:gridCol>
                <a:gridCol w="1821132">
                  <a:extLst>
                    <a:ext uri="{9D8B030D-6E8A-4147-A177-3AD203B41FA5}">
                      <a16:colId xmlns:a16="http://schemas.microsoft.com/office/drawing/2014/main" val="2727577219"/>
                    </a:ext>
                  </a:extLst>
                </a:gridCol>
                <a:gridCol w="1469467">
                  <a:extLst>
                    <a:ext uri="{9D8B030D-6E8A-4147-A177-3AD203B41FA5}">
                      <a16:colId xmlns:a16="http://schemas.microsoft.com/office/drawing/2014/main" val="2732685171"/>
                    </a:ext>
                  </a:extLst>
                </a:gridCol>
                <a:gridCol w="1469467">
                  <a:extLst>
                    <a:ext uri="{9D8B030D-6E8A-4147-A177-3AD203B41FA5}">
                      <a16:colId xmlns:a16="http://schemas.microsoft.com/office/drawing/2014/main" val="1001133145"/>
                    </a:ext>
                  </a:extLst>
                </a:gridCol>
                <a:gridCol w="1469467">
                  <a:extLst>
                    <a:ext uri="{9D8B030D-6E8A-4147-A177-3AD203B41FA5}">
                      <a16:colId xmlns:a16="http://schemas.microsoft.com/office/drawing/2014/main" val="461459788"/>
                    </a:ext>
                  </a:extLst>
                </a:gridCol>
                <a:gridCol w="1469467">
                  <a:extLst>
                    <a:ext uri="{9D8B030D-6E8A-4147-A177-3AD203B41FA5}">
                      <a16:colId xmlns:a16="http://schemas.microsoft.com/office/drawing/2014/main" val="747295130"/>
                    </a:ext>
                  </a:extLst>
                </a:gridCol>
                <a:gridCol w="1469467">
                  <a:extLst>
                    <a:ext uri="{9D8B030D-6E8A-4147-A177-3AD203B41FA5}">
                      <a16:colId xmlns:a16="http://schemas.microsoft.com/office/drawing/2014/main" val="2133260224"/>
                    </a:ext>
                  </a:extLst>
                </a:gridCol>
              </a:tblGrid>
              <a:tr h="375264">
                <a:tc rowSpan="2">
                  <a:txBody>
                    <a:bodyPr/>
                    <a:lstStyle/>
                    <a:p>
                      <a:pPr algn="l" fontAlgn="b"/>
                      <a:r>
                        <a:rPr lang="en-GB" sz="2400" b="1" i="0" u="none" strike="noStrike">
                          <a:solidFill>
                            <a:srgbClr val="000000"/>
                          </a:solidFill>
                          <a:effectLst/>
                          <a:latin typeface="Arial" panose="020B0604020202020204" pitchFamily="34" charset="0"/>
                        </a:rPr>
                        <a:t>Activity</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gridSpan="6">
                  <a:txBody>
                    <a:bodyPr/>
                    <a:lstStyle/>
                    <a:p>
                      <a:pPr algn="l" fontAlgn="b"/>
                      <a:r>
                        <a:rPr lang="en-GB" sz="2400" b="1" i="0" u="none" strike="noStrike">
                          <a:solidFill>
                            <a:srgbClr val="000000"/>
                          </a:solidFill>
                          <a:effectLst/>
                          <a:latin typeface="Arial" panose="020B0604020202020204" pitchFamily="34" charset="0"/>
                        </a:rPr>
                        <a:t>Month</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8230111"/>
                  </a:ext>
                </a:extLst>
              </a:tr>
              <a:tr h="390900">
                <a:tc vMerge="1">
                  <a:txBody>
                    <a:bodyPr/>
                    <a:lstStyle/>
                    <a:p>
                      <a:endParaRPr lang="en-GB"/>
                    </a:p>
                  </a:txBody>
                  <a:tcPr/>
                </a:tc>
                <a:tc>
                  <a:txBody>
                    <a:bodyPr/>
                    <a:lstStyle/>
                    <a:p>
                      <a:pPr algn="l" fontAlgn="b"/>
                      <a:r>
                        <a:rPr lang="en-GB" sz="2400" b="1" i="0" u="none" strike="noStrike">
                          <a:solidFill>
                            <a:srgbClr val="000000"/>
                          </a:solidFill>
                          <a:effectLst/>
                          <a:latin typeface="Arial" panose="020B0604020202020204" pitchFamily="34" charset="0"/>
                        </a:rPr>
                        <a:t>January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fontAlgn="b"/>
                      <a:r>
                        <a:rPr lang="en-GB" sz="2400" b="1" i="0" u="none" strike="noStrike">
                          <a:solidFill>
                            <a:srgbClr val="000000"/>
                          </a:solidFill>
                          <a:effectLst/>
                          <a:latin typeface="Arial" panose="020B0604020202020204" pitchFamily="34" charset="0"/>
                        </a:rPr>
                        <a:t>February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fontAlgn="b"/>
                      <a:r>
                        <a:rPr lang="en-GB" sz="2400" b="1" i="0" u="none" strike="noStrike">
                          <a:solidFill>
                            <a:srgbClr val="000000"/>
                          </a:solidFill>
                          <a:effectLst/>
                          <a:latin typeface="Arial" panose="020B0604020202020204" pitchFamily="34" charset="0"/>
                        </a:rPr>
                        <a:t>March</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fontAlgn="b"/>
                      <a:r>
                        <a:rPr lang="en-GB" sz="2400" b="1" i="0" u="none" strike="noStrike">
                          <a:solidFill>
                            <a:srgbClr val="000000"/>
                          </a:solidFill>
                          <a:effectLst/>
                          <a:latin typeface="Arial" panose="020B0604020202020204" pitchFamily="34" charset="0"/>
                        </a:rPr>
                        <a:t>April</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fontAlgn="b"/>
                      <a:r>
                        <a:rPr lang="en-GB" sz="2400" b="1" i="0" u="none" strike="noStrike">
                          <a:solidFill>
                            <a:srgbClr val="000000"/>
                          </a:solidFill>
                          <a:effectLst/>
                          <a:latin typeface="Arial" panose="020B0604020202020204" pitchFamily="34" charset="0"/>
                        </a:rPr>
                        <a:t>May</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a:txBody>
                    <a:bodyPr/>
                    <a:lstStyle/>
                    <a:p>
                      <a:pPr algn="l" fontAlgn="b"/>
                      <a:r>
                        <a:rPr lang="en-GB" sz="2400" b="1" i="0" u="none" strike="noStrike">
                          <a:solidFill>
                            <a:srgbClr val="000000"/>
                          </a:solidFill>
                          <a:effectLst/>
                          <a:latin typeface="Arial" panose="020B0604020202020204" pitchFamily="34" charset="0"/>
                        </a:rPr>
                        <a:t>June</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109720265"/>
                  </a:ext>
                </a:extLst>
              </a:tr>
              <a:tr h="1501057">
                <a:tc rowSpan="2">
                  <a:txBody>
                    <a:bodyPr/>
                    <a:lstStyle/>
                    <a:p>
                      <a:pPr algn="l" fontAlgn="ctr"/>
                      <a:r>
                        <a:rPr lang="en-GB" sz="2400" b="1" i="0" u="none" strike="noStrike">
                          <a:solidFill>
                            <a:srgbClr val="000000"/>
                          </a:solidFill>
                          <a:effectLst/>
                          <a:latin typeface="Arial" panose="020B0604020202020204" pitchFamily="34" charset="0"/>
                        </a:rPr>
                        <a:t>Clinic Process established</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dirty="0">
                          <a:solidFill>
                            <a:srgbClr val="000000"/>
                          </a:solidFill>
                          <a:effectLst/>
                          <a:latin typeface="Arial" panose="020B0604020202020204" pitchFamily="34" charset="0"/>
                        </a:rPr>
                        <a:t>Weston / SFT</a:t>
                      </a:r>
                    </a:p>
                  </a:txBody>
                  <a:tcPr marL="7620" marR="7620" marT="762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8EA9DB"/>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543295216"/>
                  </a:ext>
                </a:extLst>
              </a:tr>
              <a:tr h="390900">
                <a:tc vMerge="1">
                  <a:txBody>
                    <a:bodyPr/>
                    <a:lstStyle/>
                    <a:p>
                      <a:endParaRPr lang="en-GB"/>
                    </a:p>
                  </a:txBody>
                  <a:tcPr/>
                </a:tc>
                <a:tc>
                  <a:txBody>
                    <a:bodyPr/>
                    <a:lstStyle/>
                    <a:p>
                      <a:pPr algn="l" fontAlgn="b"/>
                      <a:r>
                        <a:rPr lang="en-GB" sz="2400" b="1" i="0" u="none" strike="noStrike">
                          <a:solidFill>
                            <a:srgbClr val="000000"/>
                          </a:solidFill>
                          <a:effectLst/>
                          <a:latin typeface="Arial" panose="020B0604020202020204" pitchFamily="34" charset="0"/>
                        </a:rPr>
                        <a:t>RUHB?</a:t>
                      </a:r>
                    </a:p>
                  </a:txBody>
                  <a:tcPr marL="7620" marR="7620" marT="762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20082320"/>
                  </a:ext>
                </a:extLst>
              </a:tr>
              <a:tr h="375264">
                <a:tc rowSpan="2">
                  <a:txBody>
                    <a:bodyPr/>
                    <a:lstStyle/>
                    <a:p>
                      <a:pPr algn="l" fontAlgn="ctr"/>
                      <a:r>
                        <a:rPr lang="en-GB" sz="2400" b="1" i="0" u="none" strike="noStrike">
                          <a:solidFill>
                            <a:srgbClr val="000000"/>
                          </a:solidFill>
                          <a:effectLst/>
                          <a:latin typeface="Arial" panose="020B0604020202020204" pitchFamily="34" charset="0"/>
                        </a:rPr>
                        <a:t>Recruitment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endParaRPr lang="en-GB" sz="2400" b="1" i="0" u="none" strike="noStrike" dirty="0">
                        <a:solidFill>
                          <a:srgbClr val="000000"/>
                        </a:solidFill>
                        <a:effectLst/>
                        <a:latin typeface="Arial" panose="020B060402020202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A9D08E"/>
                    </a:solidFill>
                  </a:tcPr>
                </a:tc>
                <a:tc>
                  <a:txBody>
                    <a:bodyPr/>
                    <a:lstStyle/>
                    <a:p>
                      <a:pPr algn="l" fontAlgn="b"/>
                      <a:r>
                        <a:rPr lang="en-GB" sz="2400" b="1" i="0" u="none" strike="noStrike">
                          <a:solidFill>
                            <a:srgbClr val="000000"/>
                          </a:solidFill>
                          <a:effectLst/>
                          <a:latin typeface="Arial" panose="020B0604020202020204" pitchFamily="34" charset="0"/>
                        </a:rPr>
                        <a:t>Weston</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A9D08E"/>
                    </a:solidFill>
                  </a:tcPr>
                </a:tc>
                <a:tc>
                  <a:txBody>
                    <a:bodyPr/>
                    <a:lstStyle/>
                    <a:p>
                      <a:pPr algn="l" fontAlgn="b"/>
                      <a:r>
                        <a:rPr lang="en-GB" sz="2400" b="1" i="0" u="none" strike="noStrike">
                          <a:solidFill>
                            <a:srgbClr val="000000"/>
                          </a:solidFill>
                          <a:effectLst/>
                          <a:latin typeface="Arial" panose="020B0604020202020204" pitchFamily="34" charset="0"/>
                        </a:rPr>
                        <a:t>SFT</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A9D08E"/>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327282637"/>
                  </a:ext>
                </a:extLst>
              </a:tr>
              <a:tr h="390900">
                <a:tc vMerge="1">
                  <a:txBody>
                    <a:bodyPr/>
                    <a:lstStyle/>
                    <a:p>
                      <a:endParaRPr lang="en-GB"/>
                    </a:p>
                  </a:txBody>
                  <a:tcPr/>
                </a:tc>
                <a:tc>
                  <a:txBody>
                    <a:bodyPr/>
                    <a:lstStyle/>
                    <a:p>
                      <a:pPr algn="l" fontAlgn="b"/>
                      <a:r>
                        <a:rPr lang="en-GB" sz="2400" b="1" i="0" u="none" strike="noStrike">
                          <a:solidFill>
                            <a:srgbClr val="000000"/>
                          </a:solidFill>
                          <a:effectLst/>
                          <a:latin typeface="Arial" panose="020B0604020202020204" pitchFamily="34" charset="0"/>
                        </a:rPr>
                        <a:t>RUHB?</a:t>
                      </a:r>
                    </a:p>
                  </a:txBody>
                  <a:tcPr marL="7620" marR="7620" marT="762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8252059"/>
                  </a:ext>
                </a:extLst>
              </a:tr>
              <a:tr h="375264">
                <a:tc rowSpan="2">
                  <a:txBody>
                    <a:bodyPr/>
                    <a:lstStyle/>
                    <a:p>
                      <a:pPr algn="l" fontAlgn="ctr"/>
                      <a:r>
                        <a:rPr lang="en-GB" sz="2400" b="1" i="0" u="none" strike="noStrike">
                          <a:solidFill>
                            <a:srgbClr val="000000"/>
                          </a:solidFill>
                          <a:effectLst/>
                          <a:latin typeface="Arial" panose="020B0604020202020204" pitchFamily="34" charset="0"/>
                        </a:rPr>
                        <a:t>Training</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GHFT</a:t>
                      </a:r>
                    </a:p>
                  </a:txBody>
                  <a:tcPr marL="7620" marR="7620" marT="762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4B084"/>
                    </a:solidFill>
                  </a:tcPr>
                </a:tc>
                <a:tc>
                  <a:txBody>
                    <a:bodyPr/>
                    <a:lstStyle/>
                    <a:p>
                      <a:pPr algn="l" fontAlgn="b"/>
                      <a:r>
                        <a:rPr lang="en-GB" sz="2400" b="1" i="0" u="none" strike="noStrike">
                          <a:solidFill>
                            <a:srgbClr val="000000"/>
                          </a:solidFill>
                          <a:effectLst/>
                          <a:latin typeface="Arial" panose="020B0604020202020204" pitchFamily="34" charset="0"/>
                        </a:rPr>
                        <a:t>SFT</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F4B084"/>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Weston</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F4B084"/>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78077776"/>
                  </a:ext>
                </a:extLst>
              </a:tr>
              <a:tr h="390900">
                <a:tc vMerge="1">
                  <a:txBody>
                    <a:bodyPr/>
                    <a:lstStyle/>
                    <a:p>
                      <a:endParaRPr lang="en-GB"/>
                    </a:p>
                  </a:txBody>
                  <a:tcPr/>
                </a:tc>
                <a:tc>
                  <a:txBody>
                    <a:bodyPr/>
                    <a:lstStyle/>
                    <a:p>
                      <a:pPr algn="l" fontAlgn="b"/>
                      <a:r>
                        <a:rPr lang="en-GB" sz="2400" b="1" i="0" u="none" strike="noStrike">
                          <a:solidFill>
                            <a:srgbClr val="000000"/>
                          </a:solidFill>
                          <a:effectLst/>
                          <a:latin typeface="Arial" panose="020B0604020202020204" pitchFamily="34" charset="0"/>
                        </a:rPr>
                        <a:t>RUHB?</a:t>
                      </a:r>
                    </a:p>
                  </a:txBody>
                  <a:tcPr marL="7620" marR="7620" marT="762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7107772"/>
                  </a:ext>
                </a:extLst>
              </a:tr>
              <a:tr h="375264">
                <a:tc rowSpan="2">
                  <a:txBody>
                    <a:bodyPr/>
                    <a:lstStyle/>
                    <a:p>
                      <a:pPr algn="l" fontAlgn="ctr"/>
                      <a:r>
                        <a:rPr lang="en-GB" sz="2400" b="1" i="0" u="none" strike="noStrike">
                          <a:solidFill>
                            <a:srgbClr val="000000"/>
                          </a:solidFill>
                          <a:effectLst/>
                          <a:latin typeface="Arial" panose="020B0604020202020204" pitchFamily="34" charset="0"/>
                        </a:rPr>
                        <a:t>Final Review and Sign off</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GHFT</a:t>
                      </a:r>
                    </a:p>
                  </a:txBody>
                  <a:tcPr marL="7620" marR="7620" marT="762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8497B0"/>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Weston</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8497B0"/>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272366848"/>
                  </a:ext>
                </a:extLst>
              </a:tr>
              <a:tr h="390900">
                <a:tc vMerge="1">
                  <a:txBody>
                    <a:bodyPr/>
                    <a:lstStyle/>
                    <a:p>
                      <a:endParaRPr lang="en-GB"/>
                    </a:p>
                  </a:txBody>
                  <a:tcPr/>
                </a:tc>
                <a:tc>
                  <a:txBody>
                    <a:bodyPr/>
                    <a:lstStyle/>
                    <a:p>
                      <a:pPr algn="l" fontAlgn="b"/>
                      <a:r>
                        <a:rPr lang="en-GB" sz="2400" b="1" i="0" u="none" strike="noStrike">
                          <a:solidFill>
                            <a:srgbClr val="000000"/>
                          </a:solidFill>
                          <a:effectLst/>
                          <a:latin typeface="Arial" panose="020B0604020202020204" pitchFamily="34" charset="0"/>
                        </a:rPr>
                        <a:t>RUHB?</a:t>
                      </a:r>
                    </a:p>
                  </a:txBody>
                  <a:tcPr marL="7620" marR="7620" marT="762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3931616"/>
                  </a:ext>
                </a:extLst>
              </a:tr>
              <a:tr h="375264">
                <a:tc rowSpan="2">
                  <a:txBody>
                    <a:bodyPr/>
                    <a:lstStyle/>
                    <a:p>
                      <a:pPr algn="l" fontAlgn="ctr"/>
                      <a:r>
                        <a:rPr lang="en-GB" sz="2400" b="1" i="0" u="none" strike="noStrike" dirty="0">
                          <a:solidFill>
                            <a:srgbClr val="000000"/>
                          </a:solidFill>
                          <a:effectLst/>
                          <a:latin typeface="Arial" panose="020B0604020202020204" pitchFamily="34" charset="0"/>
                        </a:rPr>
                        <a:t>Live</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dirty="0">
                          <a:solidFill>
                            <a:srgbClr val="000000"/>
                          </a:solidFill>
                          <a:effectLst/>
                          <a:latin typeface="Arial" panose="020B0604020202020204" pitchFamily="34" charset="0"/>
                        </a:rPr>
                        <a:t>GHFT / NBT</a:t>
                      </a:r>
                    </a:p>
                  </a:txBody>
                  <a:tcPr marL="7620" marR="7620" marT="7620"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D966"/>
                    </a:solidFill>
                  </a:tcPr>
                </a:tc>
                <a:tc>
                  <a:txBody>
                    <a:bodyPr/>
                    <a:lstStyle/>
                    <a:p>
                      <a:pPr algn="l" fontAlgn="b"/>
                      <a:r>
                        <a:rPr lang="en-GB" sz="2400" b="1" i="0" u="none" strike="noStrike">
                          <a:solidFill>
                            <a:srgbClr val="000000"/>
                          </a:solidFill>
                          <a:effectLst/>
                          <a:latin typeface="Arial" panose="020B0604020202020204" pitchFamily="34" charset="0"/>
                        </a:rPr>
                        <a:t>SFT</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FFD966"/>
                    </a:solidFill>
                  </a:tcPr>
                </a:tc>
                <a:tc>
                  <a:txBody>
                    <a:bodyPr/>
                    <a:lstStyle/>
                    <a:p>
                      <a:pPr algn="l" fontAlgn="b"/>
                      <a:endParaRPr lang="en-GB" sz="2400" b="1" i="0" u="none" strike="noStrike">
                        <a:solidFill>
                          <a:srgbClr val="000000"/>
                        </a:solidFill>
                        <a:effectLst/>
                        <a:latin typeface="Arial" panose="020B0604020202020204" pitchFamily="34" charset="0"/>
                      </a:endParaRP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endParaRPr lang="en-GB" sz="2400" b="1" i="0" u="none" strike="noStrike">
                        <a:solidFill>
                          <a:srgbClr val="000000"/>
                        </a:solidFill>
                        <a:effectLst/>
                        <a:latin typeface="Arial" panose="020B0604020202020204" pitchFamily="34" charset="0"/>
                      </a:endParaRP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l" fontAlgn="b"/>
                      <a:r>
                        <a:rPr lang="en-GB" sz="2400" b="1" i="0" u="none" strike="noStrike">
                          <a:solidFill>
                            <a:srgbClr val="000000"/>
                          </a:solidFill>
                          <a:effectLst/>
                          <a:latin typeface="Arial" panose="020B0604020202020204" pitchFamily="34" charset="0"/>
                        </a:rPr>
                        <a:t>Weston</a:t>
                      </a:r>
                    </a:p>
                  </a:txBody>
                  <a:tcPr marL="7620" marR="7620" marT="7620" marB="0" anchor="b">
                    <a:lnL>
                      <a:noFill/>
                    </a:lnL>
                    <a:lnR>
                      <a:noFill/>
                    </a:lnR>
                    <a:lnT w="12700" cap="flat" cmpd="sng" algn="ctr">
                      <a:solidFill>
                        <a:srgbClr val="000000"/>
                      </a:solidFill>
                      <a:prstDash val="solid"/>
                      <a:round/>
                      <a:headEnd type="none" w="med" len="med"/>
                      <a:tailEnd type="none" w="med" len="med"/>
                    </a:lnT>
                    <a:lnB>
                      <a:noFill/>
                    </a:lnB>
                    <a:solidFill>
                      <a:srgbClr val="FFD966"/>
                    </a:solid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012155675"/>
                  </a:ext>
                </a:extLst>
              </a:tr>
              <a:tr h="390900">
                <a:tc vMerge="1">
                  <a:txBody>
                    <a:bodyPr/>
                    <a:lstStyle/>
                    <a:p>
                      <a:endParaRPr lang="en-GB"/>
                    </a:p>
                  </a:txBody>
                  <a:tcPr/>
                </a:tc>
                <a:tc>
                  <a:txBody>
                    <a:bodyPr/>
                    <a:lstStyle/>
                    <a:p>
                      <a:pPr algn="l" fontAlgn="b"/>
                      <a:r>
                        <a:rPr lang="en-GB" sz="2400" b="1" i="0" u="none" strike="noStrike">
                          <a:solidFill>
                            <a:srgbClr val="000000"/>
                          </a:solidFill>
                          <a:effectLst/>
                          <a:latin typeface="Arial" panose="020B0604020202020204" pitchFamily="34" charset="0"/>
                        </a:rPr>
                        <a:t>RUHB?</a:t>
                      </a:r>
                    </a:p>
                  </a:txBody>
                  <a:tcPr marL="7620" marR="7620" marT="7620"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a:solidFill>
                            <a:srgbClr val="000000"/>
                          </a:solidFill>
                          <a:effectLst/>
                          <a:latin typeface="Arial" panose="020B0604020202020204" pitchFamily="34" charset="0"/>
                        </a:rPr>
                        <a:t> </a:t>
                      </a:r>
                    </a:p>
                  </a:txBody>
                  <a:tcPr marL="7620" marR="7620" marT="7620"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l" fontAlgn="b"/>
                      <a:r>
                        <a:rPr lang="en-GB" sz="2400" b="1" i="0" u="none" strike="noStrike" dirty="0">
                          <a:solidFill>
                            <a:srgbClr val="000000"/>
                          </a:solidFill>
                          <a:effectLst/>
                          <a:latin typeface="Arial" panose="020B0604020202020204" pitchFamily="34" charset="0"/>
                        </a:rPr>
                        <a:t> </a:t>
                      </a:r>
                    </a:p>
                  </a:txBody>
                  <a:tcPr marL="7620" marR="7620" marT="762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41850048"/>
                  </a:ext>
                </a:extLst>
              </a:tr>
            </a:tbl>
          </a:graphicData>
        </a:graphic>
      </p:graphicFrame>
      <p:sp>
        <p:nvSpPr>
          <p:cNvPr id="6" name="Rectangle 5">
            <a:extLst>
              <a:ext uri="{FF2B5EF4-FFF2-40B4-BE49-F238E27FC236}">
                <a16:creationId xmlns:a16="http://schemas.microsoft.com/office/drawing/2014/main" id="{6C10C24B-926F-05DA-8D2E-07C78C21277C}"/>
              </a:ext>
            </a:extLst>
          </p:cNvPr>
          <p:cNvSpPr/>
          <p:nvPr/>
        </p:nvSpPr>
        <p:spPr>
          <a:xfrm>
            <a:off x="-76200" y="281053"/>
            <a:ext cx="14678582" cy="1754326"/>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ea typeface="Arial"/>
                <a:cs typeface="Arial"/>
                <a:sym typeface="Arial"/>
              </a:rPr>
              <a:t>SWAG Local N/S led follow up 1 year post thoracic surgery - Timeline</a:t>
            </a:r>
            <a:endParaRPr kumimoji="0" lang="en-GB"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endParaRPr>
          </a:p>
        </p:txBody>
      </p:sp>
      <p:sp>
        <p:nvSpPr>
          <p:cNvPr id="7" name="TextBox 6">
            <a:extLst>
              <a:ext uri="{FF2B5EF4-FFF2-40B4-BE49-F238E27FC236}">
                <a16:creationId xmlns:a16="http://schemas.microsoft.com/office/drawing/2014/main" id="{733FF9D0-7F42-F913-C6DE-178716F791DB}"/>
              </a:ext>
            </a:extLst>
          </p:cNvPr>
          <p:cNvSpPr txBox="1"/>
          <p:nvPr/>
        </p:nvSpPr>
        <p:spPr>
          <a:xfrm>
            <a:off x="1447800" y="2247900"/>
            <a:ext cx="10668000"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24/25: c£67k</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25/26: c£136k</a:t>
            </a:r>
          </a:p>
        </p:txBody>
      </p:sp>
    </p:spTree>
    <p:extLst>
      <p:ext uri="{BB962C8B-B14F-4D97-AF65-F5344CB8AC3E}">
        <p14:creationId xmlns:p14="http://schemas.microsoft.com/office/powerpoint/2010/main" val="987289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sp>
        <p:nvSpPr>
          <p:cNvPr id="7" name="TextBox 6">
            <a:extLst>
              <a:ext uri="{FF2B5EF4-FFF2-40B4-BE49-F238E27FC236}">
                <a16:creationId xmlns:a16="http://schemas.microsoft.com/office/drawing/2014/main" id="{5A43D9EC-81F4-E154-9D48-80C38D50D9A3}"/>
              </a:ext>
            </a:extLst>
          </p:cNvPr>
          <p:cNvSpPr txBox="1"/>
          <p:nvPr/>
        </p:nvSpPr>
        <p:spPr>
          <a:xfrm>
            <a:off x="1987276" y="276660"/>
            <a:ext cx="11734800" cy="175432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ea typeface="Arial"/>
                <a:cs typeface="Arial"/>
                <a:sym typeface="Arial"/>
              </a:rPr>
              <a:t>SWAG Local N/S led follow up 1 year post thoracic surgery – SFT</a:t>
            </a:r>
            <a:endParaRPr kumimoji="0" lang="en-GB"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endParaRPr>
          </a:p>
        </p:txBody>
      </p:sp>
      <p:graphicFrame>
        <p:nvGraphicFramePr>
          <p:cNvPr id="3" name="Table 2">
            <a:extLst>
              <a:ext uri="{FF2B5EF4-FFF2-40B4-BE49-F238E27FC236}">
                <a16:creationId xmlns:a16="http://schemas.microsoft.com/office/drawing/2014/main" id="{557A1C00-0BBD-70AC-2426-BCE6BE920EAB}"/>
              </a:ext>
            </a:extLst>
          </p:cNvPr>
          <p:cNvGraphicFramePr>
            <a:graphicFrameLocks noGrp="1"/>
          </p:cNvGraphicFramePr>
          <p:nvPr>
            <p:extLst>
              <p:ext uri="{D42A27DB-BD31-4B8C-83A1-F6EECF244321}">
                <p14:modId xmlns:p14="http://schemas.microsoft.com/office/powerpoint/2010/main" val="622045594"/>
              </p:ext>
            </p:extLst>
          </p:nvPr>
        </p:nvGraphicFramePr>
        <p:xfrm>
          <a:off x="1569402" y="2204117"/>
          <a:ext cx="9184323" cy="6368385"/>
        </p:xfrm>
        <a:graphic>
          <a:graphicData uri="http://schemas.openxmlformats.org/drawingml/2006/table">
            <a:tbl>
              <a:tblPr firstRow="1" firstCol="1" bandRow="1"/>
              <a:tblGrid>
                <a:gridCol w="1546097">
                  <a:extLst>
                    <a:ext uri="{9D8B030D-6E8A-4147-A177-3AD203B41FA5}">
                      <a16:colId xmlns:a16="http://schemas.microsoft.com/office/drawing/2014/main" val="863757428"/>
                    </a:ext>
                  </a:extLst>
                </a:gridCol>
                <a:gridCol w="4302268">
                  <a:extLst>
                    <a:ext uri="{9D8B030D-6E8A-4147-A177-3AD203B41FA5}">
                      <a16:colId xmlns:a16="http://schemas.microsoft.com/office/drawing/2014/main" val="3871026111"/>
                    </a:ext>
                  </a:extLst>
                </a:gridCol>
                <a:gridCol w="1682061">
                  <a:extLst>
                    <a:ext uri="{9D8B030D-6E8A-4147-A177-3AD203B41FA5}">
                      <a16:colId xmlns:a16="http://schemas.microsoft.com/office/drawing/2014/main" val="2272488456"/>
                    </a:ext>
                  </a:extLst>
                </a:gridCol>
                <a:gridCol w="1653897">
                  <a:extLst>
                    <a:ext uri="{9D8B030D-6E8A-4147-A177-3AD203B41FA5}">
                      <a16:colId xmlns:a16="http://schemas.microsoft.com/office/drawing/2014/main" val="3454484031"/>
                    </a:ext>
                  </a:extLst>
                </a:gridCol>
              </a:tblGrid>
              <a:tr h="671280">
                <a:tc>
                  <a:txBody>
                    <a:bodyPr/>
                    <a:lstStyle/>
                    <a:p>
                      <a:pPr algn="ctr">
                        <a:lnSpc>
                          <a:spcPct val="107000"/>
                        </a:lnSpc>
                        <a:spcAft>
                          <a:spcPts val="800"/>
                        </a:spcAft>
                      </a:pPr>
                      <a:r>
                        <a:rPr lang="en-GB" sz="1800" b="1" kern="0">
                          <a:solidFill>
                            <a:srgbClr val="FFFFFF"/>
                          </a:solidFill>
                          <a:effectLst/>
                          <a:latin typeface="Arial" panose="020B0604020202020204" pitchFamily="34" charset="0"/>
                          <a:ea typeface="Times New Roman" panose="02020603050405020304" pitchFamily="18" charset="0"/>
                          <a:cs typeface="Arial" panose="020B0604020202020204" pitchFamily="34" charset="0"/>
                        </a:rPr>
                        <a:t>Resource Type</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GB" sz="1800" b="1" kern="0">
                          <a:solidFill>
                            <a:srgbClr val="FFFFFF"/>
                          </a:solidFill>
                          <a:effectLst/>
                          <a:latin typeface="Arial" panose="020B0604020202020204" pitchFamily="34" charset="0"/>
                          <a:ea typeface="Times New Roman" panose="02020603050405020304" pitchFamily="18" charset="0"/>
                          <a:cs typeface="Arial" panose="020B0604020202020204" pitchFamily="34" charset="0"/>
                        </a:rPr>
                        <a:t>Description</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GB" sz="1800" b="1" kern="0">
                          <a:solidFill>
                            <a:srgbClr val="FFFFFF"/>
                          </a:solidFill>
                          <a:effectLst/>
                          <a:latin typeface="Arial" panose="020B0604020202020204" pitchFamily="34" charset="0"/>
                          <a:ea typeface="Times New Roman" panose="02020603050405020304" pitchFamily="18" charset="0"/>
                          <a:cs typeface="Arial" panose="020B0604020202020204" pitchFamily="34" charset="0"/>
                        </a:rPr>
                        <a:t>Cost in £ (2024/25)</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lnSpc>
                          <a:spcPct val="107000"/>
                        </a:lnSpc>
                        <a:spcAft>
                          <a:spcPts val="800"/>
                        </a:spcAft>
                      </a:pPr>
                      <a:r>
                        <a:rPr lang="en-GB" sz="1800" b="1" kern="0">
                          <a:solidFill>
                            <a:srgbClr val="FFFFFF"/>
                          </a:solidFill>
                          <a:effectLst/>
                          <a:latin typeface="Arial" panose="020B0604020202020204" pitchFamily="34" charset="0"/>
                          <a:ea typeface="Times New Roman" panose="02020603050405020304" pitchFamily="18" charset="0"/>
                          <a:cs typeface="Arial" panose="020B0604020202020204" pitchFamily="34" charset="0"/>
                        </a:rPr>
                        <a:t>Cost in £ (2025/26)</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2143874068"/>
                  </a:ext>
                </a:extLst>
              </a:tr>
              <a:tr h="923071">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Personnel</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1x WTE band 4 HCA/co-ordinator</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£6150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£35k (inc. on costs) + pay award</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6435"/>
                  </a:ext>
                </a:extLst>
              </a:tr>
              <a:tr h="610099">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Equipment</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Desktop computer, keyboard, mouse &amp; 24” monitors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£788</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75693116"/>
                  </a:ext>
                </a:extLst>
              </a:tr>
              <a:tr h="592306">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1x Dual network point</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£172</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5933539"/>
                  </a:ext>
                </a:extLst>
              </a:tr>
              <a:tr h="592306">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Jabre Evolve headset</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£34.99</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8121293"/>
                  </a:ext>
                </a:extLst>
              </a:tr>
              <a:tr h="592306">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Telephone point and Telephone</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£1k</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9192781"/>
                  </a:ext>
                </a:extLst>
              </a:tr>
              <a:tr h="592306">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Desk and chair</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£800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3602404"/>
                  </a:ext>
                </a:extLst>
              </a:tr>
              <a:tr h="610099">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Software</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Usual PCs and access to RMS/SCR data bases and hospital systems</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TBC</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489169"/>
                  </a:ext>
                </a:extLst>
              </a:tr>
              <a:tr h="592306">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Training</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4217151"/>
                  </a:ext>
                </a:extLst>
              </a:tr>
              <a:tr h="592306">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Other</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en-GB" sz="1800" kern="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GB" sz="18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0235691"/>
                  </a:ext>
                </a:extLst>
              </a:tr>
            </a:tbl>
          </a:graphicData>
        </a:graphic>
      </p:graphicFrame>
      <p:graphicFrame>
        <p:nvGraphicFramePr>
          <p:cNvPr id="6" name="Table 5">
            <a:extLst>
              <a:ext uri="{FF2B5EF4-FFF2-40B4-BE49-F238E27FC236}">
                <a16:creationId xmlns:a16="http://schemas.microsoft.com/office/drawing/2014/main" id="{4AA7AEFE-D3B0-B77A-6ADA-5DDC76CC940F}"/>
              </a:ext>
            </a:extLst>
          </p:cNvPr>
          <p:cNvGraphicFramePr>
            <a:graphicFrameLocks noGrp="1"/>
          </p:cNvGraphicFramePr>
          <p:nvPr/>
        </p:nvGraphicFramePr>
        <p:xfrm>
          <a:off x="11417002" y="3730491"/>
          <a:ext cx="5942330" cy="1581342"/>
        </p:xfrm>
        <a:graphic>
          <a:graphicData uri="http://schemas.openxmlformats.org/drawingml/2006/table">
            <a:tbl>
              <a:tblPr firstRow="1" firstCol="1" bandRow="1"/>
              <a:tblGrid>
                <a:gridCol w="2971165">
                  <a:extLst>
                    <a:ext uri="{9D8B030D-6E8A-4147-A177-3AD203B41FA5}">
                      <a16:colId xmlns:a16="http://schemas.microsoft.com/office/drawing/2014/main" val="502742168"/>
                    </a:ext>
                  </a:extLst>
                </a:gridCol>
                <a:gridCol w="2971165">
                  <a:extLst>
                    <a:ext uri="{9D8B030D-6E8A-4147-A177-3AD203B41FA5}">
                      <a16:colId xmlns:a16="http://schemas.microsoft.com/office/drawing/2014/main" val="1415652420"/>
                    </a:ext>
                  </a:extLst>
                </a:gridCol>
              </a:tblGrid>
              <a:tr h="276225">
                <a:tc>
                  <a:txBody>
                    <a:bodyPr/>
                    <a:lstStyle/>
                    <a:p>
                      <a:pPr>
                        <a:lnSpc>
                          <a:spcPct val="107000"/>
                        </a:lnSpc>
                        <a:spcAft>
                          <a:spcPts val="800"/>
                        </a:spcAft>
                      </a:pPr>
                      <a:r>
                        <a:rPr lang="en-GB" sz="20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Total est. cost for 2024/25</a:t>
                      </a:r>
                      <a:endParaRPr lang="en-GB"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20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£ 8k</a:t>
                      </a:r>
                      <a:endParaRPr lang="en-GB"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7966017"/>
                  </a:ext>
                </a:extLst>
              </a:tr>
              <a:tr h="276225">
                <a:tc>
                  <a:txBody>
                    <a:bodyPr/>
                    <a:lstStyle/>
                    <a:p>
                      <a:pPr>
                        <a:lnSpc>
                          <a:spcPct val="107000"/>
                        </a:lnSpc>
                        <a:spcAft>
                          <a:spcPts val="800"/>
                        </a:spcAft>
                      </a:pPr>
                      <a:r>
                        <a:rPr lang="en-GB" sz="20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Total est. cost for 2025/26</a:t>
                      </a:r>
                      <a:endParaRPr lang="en-GB"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2000"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 </a:t>
                      </a:r>
                      <a:r>
                        <a:rPr lang="en-GB" sz="2000" kern="0">
                          <a:solidFill>
                            <a:srgbClr val="000000"/>
                          </a:solidFill>
                          <a:effectLst/>
                          <a:latin typeface="Arial" panose="020B0604020202020204" pitchFamily="34" charset="0"/>
                          <a:ea typeface="Times New Roman" panose="02020603050405020304" pitchFamily="18" charset="0"/>
                          <a:cs typeface="Arial" panose="020B0604020202020204" pitchFamily="34" charset="0"/>
                        </a:rPr>
                        <a:t>£35k + pay awards</a:t>
                      </a:r>
                      <a:endParaRPr lang="en-GB"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8832839"/>
                  </a:ext>
                </a:extLst>
              </a:tr>
              <a:tr h="264160">
                <a:tc>
                  <a:txBody>
                    <a:bodyPr/>
                    <a:lstStyle/>
                    <a:p>
                      <a:pPr>
                        <a:lnSpc>
                          <a:spcPct val="107000"/>
                        </a:lnSpc>
                        <a:spcAft>
                          <a:spcPts val="800"/>
                        </a:spcAft>
                      </a:pPr>
                      <a:r>
                        <a:rPr lang="en-GB" sz="2000" b="1" kern="0">
                          <a:solidFill>
                            <a:srgbClr val="111111"/>
                          </a:solidFill>
                          <a:effectLst/>
                          <a:latin typeface="Arial" panose="020B0604020202020204" pitchFamily="34" charset="0"/>
                          <a:ea typeface="Times New Roman" panose="02020603050405020304" pitchFamily="18" charset="0"/>
                          <a:cs typeface="Arial" panose="020B0604020202020204" pitchFamily="34" charset="0"/>
                        </a:rPr>
                        <a:t>Grand Total Cost</a:t>
                      </a:r>
                      <a:endParaRPr lang="en-GB" sz="2000" kern="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spcAft>
                          <a:spcPts val="800"/>
                        </a:spcAft>
                      </a:pPr>
                      <a:r>
                        <a:rPr lang="en-GB" sz="2000" kern="0" dirty="0">
                          <a:solidFill>
                            <a:srgbClr val="111111"/>
                          </a:solidFill>
                          <a:effectLst/>
                          <a:latin typeface="Arial" panose="020B0604020202020204" pitchFamily="34" charset="0"/>
                          <a:ea typeface="Times New Roman" panose="02020603050405020304" pitchFamily="18" charset="0"/>
                          <a:cs typeface="Arial" panose="020B0604020202020204" pitchFamily="34" charset="0"/>
                        </a:rPr>
                        <a:t>£ £43k</a:t>
                      </a:r>
                      <a:endParaRPr lang="en-GB" sz="2000" kern="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2214914"/>
                  </a:ext>
                </a:extLst>
              </a:tr>
            </a:tbl>
          </a:graphicData>
        </a:graphic>
      </p:graphicFrame>
      <p:sp>
        <p:nvSpPr>
          <p:cNvPr id="8" name="Rectangle 1">
            <a:extLst>
              <a:ext uri="{FF2B5EF4-FFF2-40B4-BE49-F238E27FC236}">
                <a16:creationId xmlns:a16="http://schemas.microsoft.com/office/drawing/2014/main" id="{15709A22-8D95-D313-ACB7-908BB44EA67B}"/>
              </a:ext>
            </a:extLst>
          </p:cNvPr>
          <p:cNvSpPr>
            <a:spLocks noChangeArrowheads="1"/>
          </p:cNvSpPr>
          <p:nvPr/>
        </p:nvSpPr>
        <p:spPr bwMode="auto">
          <a:xfrm>
            <a:off x="11417002" y="3075791"/>
            <a:ext cx="180555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altLang="en-US" sz="2000" b="1" i="0" u="none" strike="noStrike" kern="1200" cap="none" spc="0" normalizeH="0" baseline="0" noProof="0" dirty="0">
                <a:ln>
                  <a:noFill/>
                </a:ln>
                <a:solidFill>
                  <a:srgbClr val="111111"/>
                </a:solidFill>
                <a:effectLst/>
                <a:uLnTx/>
                <a:uFillTx/>
                <a:latin typeface="Calibri" panose="020F0502020204030204" pitchFamily="34" charset="0"/>
                <a:ea typeface="Times New Roman" panose="02020603050405020304" pitchFamily="18" charset="0"/>
                <a:cs typeface="Arial" panose="020B0604020202020204" pitchFamily="34" charset="0"/>
              </a:rPr>
              <a:t>Estimated cost:</a:t>
            </a:r>
            <a:endParaRPr kumimoji="0" lang="en-GB"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0808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3EDF9"/>
        </a:solidFill>
        <a:effectLst/>
      </p:bgPr>
    </p:bg>
    <p:spTree>
      <p:nvGrpSpPr>
        <p:cNvPr id="1" name=""/>
        <p:cNvGrpSpPr/>
        <p:nvPr/>
      </p:nvGrpSpPr>
      <p:grpSpPr>
        <a:xfrm>
          <a:off x="0" y="0"/>
          <a:ext cx="0" cy="0"/>
          <a:chOff x="0" y="0"/>
          <a:chExt cx="0" cy="0"/>
        </a:xfrm>
      </p:grpSpPr>
      <p:sp>
        <p:nvSpPr>
          <p:cNvPr id="2" name="Freeform 2"/>
          <p:cNvSpPr/>
          <p:nvPr/>
        </p:nvSpPr>
        <p:spPr>
          <a:xfrm>
            <a:off x="13722076" y="-1613711"/>
            <a:ext cx="5338051" cy="4270441"/>
          </a:xfrm>
          <a:custGeom>
            <a:avLst/>
            <a:gdLst/>
            <a:ahLst/>
            <a:cxnLst/>
            <a:rect l="l" t="t" r="r" b="b"/>
            <a:pathLst>
              <a:path w="5338051" h="4270441">
                <a:moveTo>
                  <a:pt x="0" y="0"/>
                </a:moveTo>
                <a:lnTo>
                  <a:pt x="5338051" y="0"/>
                </a:lnTo>
                <a:lnTo>
                  <a:pt x="5338051" y="4270441"/>
                </a:lnTo>
                <a:lnTo>
                  <a:pt x="0" y="4270441"/>
                </a:lnTo>
                <a:lnTo>
                  <a:pt x="0" y="0"/>
                </a:lnTo>
                <a:close/>
              </a:path>
            </a:pathLst>
          </a:custGeom>
          <a:blipFill>
            <a:blip r:embed="rId3"/>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a:ea typeface="+mn-ea"/>
              <a:cs typeface="+mn-cs"/>
            </a:endParaRPr>
          </a:p>
        </p:txBody>
      </p:sp>
      <p:pic>
        <p:nvPicPr>
          <p:cNvPr id="5" name="Picture 4" descr="A close up of a sign&#10;&#10;Description automatically generated">
            <a:extLst>
              <a:ext uri="{FF2B5EF4-FFF2-40B4-BE49-F238E27FC236}">
                <a16:creationId xmlns:a16="http://schemas.microsoft.com/office/drawing/2014/main" id="{A4EF9A4C-3DA4-3E82-57AF-51D0DAF9D067}"/>
              </a:ext>
            </a:extLst>
          </p:cNvPr>
          <p:cNvPicPr>
            <a:picLocks noChangeAspect="1"/>
          </p:cNvPicPr>
          <p:nvPr/>
        </p:nvPicPr>
        <p:blipFill>
          <a:blip r:embed="rId4"/>
          <a:stretch>
            <a:fillRect/>
          </a:stretch>
        </p:blipFill>
        <p:spPr>
          <a:xfrm>
            <a:off x="-76200" y="9383379"/>
            <a:ext cx="10829925" cy="904875"/>
          </a:xfrm>
          <a:prstGeom prst="rect">
            <a:avLst/>
          </a:prstGeom>
        </p:spPr>
      </p:pic>
      <p:graphicFrame>
        <p:nvGraphicFramePr>
          <p:cNvPr id="4" name="Table 3">
            <a:extLst>
              <a:ext uri="{FF2B5EF4-FFF2-40B4-BE49-F238E27FC236}">
                <a16:creationId xmlns:a16="http://schemas.microsoft.com/office/drawing/2014/main" id="{9EEC5227-84EC-7918-740A-9292144109C5}"/>
              </a:ext>
            </a:extLst>
          </p:cNvPr>
          <p:cNvGraphicFramePr>
            <a:graphicFrameLocks noGrp="1"/>
          </p:cNvGraphicFramePr>
          <p:nvPr/>
        </p:nvGraphicFramePr>
        <p:xfrm>
          <a:off x="609600" y="2400300"/>
          <a:ext cx="15239999" cy="5619909"/>
        </p:xfrm>
        <a:graphic>
          <a:graphicData uri="http://schemas.openxmlformats.org/drawingml/2006/table">
            <a:tbl>
              <a:tblPr firstRow="1" firstCol="1" bandRow="1"/>
              <a:tblGrid>
                <a:gridCol w="3042206">
                  <a:extLst>
                    <a:ext uri="{9D8B030D-6E8A-4147-A177-3AD203B41FA5}">
                      <a16:colId xmlns:a16="http://schemas.microsoft.com/office/drawing/2014/main" val="1191232178"/>
                    </a:ext>
                  </a:extLst>
                </a:gridCol>
                <a:gridCol w="5128289">
                  <a:extLst>
                    <a:ext uri="{9D8B030D-6E8A-4147-A177-3AD203B41FA5}">
                      <a16:colId xmlns:a16="http://schemas.microsoft.com/office/drawing/2014/main" val="2916506265"/>
                    </a:ext>
                  </a:extLst>
                </a:gridCol>
                <a:gridCol w="3534752">
                  <a:extLst>
                    <a:ext uri="{9D8B030D-6E8A-4147-A177-3AD203B41FA5}">
                      <a16:colId xmlns:a16="http://schemas.microsoft.com/office/drawing/2014/main" val="1582379485"/>
                    </a:ext>
                  </a:extLst>
                </a:gridCol>
                <a:gridCol w="3534752">
                  <a:extLst>
                    <a:ext uri="{9D8B030D-6E8A-4147-A177-3AD203B41FA5}">
                      <a16:colId xmlns:a16="http://schemas.microsoft.com/office/drawing/2014/main" val="93855799"/>
                    </a:ext>
                  </a:extLst>
                </a:gridCol>
              </a:tblGrid>
              <a:tr h="551432">
                <a:tc>
                  <a:txBody>
                    <a:bodyPr/>
                    <a:lstStyle/>
                    <a:p>
                      <a:pPr algn="ctr"/>
                      <a:r>
                        <a:rPr lang="en-GB" sz="1800" b="1">
                          <a:solidFill>
                            <a:srgbClr val="FFFFFF"/>
                          </a:solidFill>
                          <a:effectLst/>
                          <a:latin typeface="Arial" panose="020B0604020202020204" pitchFamily="34" charset="0"/>
                          <a:ea typeface="Calibri" panose="020F0502020204030204" pitchFamily="34" charset="0"/>
                        </a:rPr>
                        <a:t>Resource Type</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r>
                        <a:rPr lang="en-GB" sz="1800" b="1">
                          <a:solidFill>
                            <a:srgbClr val="FFFFFF"/>
                          </a:solidFill>
                          <a:effectLst/>
                          <a:latin typeface="Arial" panose="020B0604020202020204" pitchFamily="34" charset="0"/>
                          <a:ea typeface="Calibri" panose="020F0502020204030204" pitchFamily="34" charset="0"/>
                        </a:rPr>
                        <a:t>Description</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r>
                        <a:rPr lang="en-GB" sz="1800" b="1">
                          <a:solidFill>
                            <a:srgbClr val="FFFFFF"/>
                          </a:solidFill>
                          <a:effectLst/>
                          <a:latin typeface="Arial" panose="020B0604020202020204" pitchFamily="34" charset="0"/>
                          <a:ea typeface="Calibri" panose="020F0502020204030204" pitchFamily="34" charset="0"/>
                        </a:rPr>
                        <a:t>Cost in £ (2024/25)</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r>
                        <a:rPr lang="en-GB" sz="1800" b="1">
                          <a:solidFill>
                            <a:srgbClr val="FFFFFF"/>
                          </a:solidFill>
                          <a:effectLst/>
                          <a:latin typeface="Arial" panose="020B0604020202020204" pitchFamily="34" charset="0"/>
                          <a:ea typeface="Calibri" panose="020F0502020204030204" pitchFamily="34" charset="0"/>
                        </a:rPr>
                        <a:t>Cost in £ (2025/26)</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3552114512"/>
                  </a:ext>
                </a:extLst>
              </a:tr>
              <a:tr h="774351">
                <a:tc rowSpan="3">
                  <a:txBody>
                    <a:bodyPr/>
                    <a:lstStyle/>
                    <a:p>
                      <a:r>
                        <a:rPr lang="en-GB" sz="1800">
                          <a:solidFill>
                            <a:srgbClr val="000000"/>
                          </a:solidFill>
                          <a:effectLst/>
                          <a:latin typeface="Arial" panose="020B0604020202020204" pitchFamily="34" charset="0"/>
                          <a:ea typeface="Calibri" panose="020F0502020204030204" pitchFamily="34" charset="0"/>
                        </a:rPr>
                        <a:t>Personnel</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r>
                        <a:rPr lang="en-GB" sz="1800">
                          <a:solidFill>
                            <a:srgbClr val="000000"/>
                          </a:solidFill>
                          <a:effectLst/>
                          <a:latin typeface="Arial" panose="020B0604020202020204" pitchFamily="34" charset="0"/>
                          <a:ea typeface="Calibri" panose="020F0502020204030204" pitchFamily="34" charset="0"/>
                        </a:rPr>
                        <a:t>2 days of Band 7 nursing time, rising to 2.5 days is the second year. 1 hour of consultant time a week to provide oversight to service, support with scan reviews and MDT discussion. 1 day of Band 3 admin support per week to type up letters and input data into surveillance spreadsheet, organise scan and follow ups.</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2 days B7- plus 30% on costs = £27,460.00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2.5 days B7 - plus 30% on costs = £34,325.84</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1181634359"/>
                  </a:ext>
                </a:extLst>
              </a:tr>
              <a:tr h="774351">
                <a:tc vMerge="1">
                  <a:txBody>
                    <a:bodyPr/>
                    <a:lstStyle/>
                    <a:p>
                      <a:endParaRPr lang="en-GB"/>
                    </a:p>
                  </a:txBody>
                  <a:tcPr/>
                </a:tc>
                <a:tc vMerge="1">
                  <a:txBody>
                    <a:bodyPr/>
                    <a:lstStyle/>
                    <a:p>
                      <a:endParaRPr lang="en-GB"/>
                    </a:p>
                  </a:txBody>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1 hour consultant time per week - £5159.44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1 hour consultant time per week - £5159.44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776448971"/>
                  </a:ext>
                </a:extLst>
              </a:tr>
              <a:tr h="797816">
                <a:tc vMerge="1">
                  <a:txBody>
                    <a:bodyPr/>
                    <a:lstStyle/>
                    <a:p>
                      <a:endParaRPr lang="en-GB"/>
                    </a:p>
                  </a:txBody>
                  <a:tcPr/>
                </a:tc>
                <a:tc vMerge="1">
                  <a:txBody>
                    <a:bodyPr/>
                    <a:lstStyle/>
                    <a:p>
                      <a:endParaRPr lang="en-GB"/>
                    </a:p>
                  </a:txBody>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1 day Band 3 admin plus 30% on costs - £6,675.24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1 day Band 3 admin plus 30% on costs - £6,675.24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22816011"/>
                  </a:ext>
                </a:extLst>
              </a:tr>
              <a:tr h="1407910">
                <a:tc>
                  <a:txBody>
                    <a:bodyPr/>
                    <a:lstStyle/>
                    <a:p>
                      <a:r>
                        <a:rPr lang="en-GB" sz="1800">
                          <a:solidFill>
                            <a:srgbClr val="000000"/>
                          </a:solidFill>
                          <a:effectLst/>
                          <a:latin typeface="Arial" panose="020B0604020202020204" pitchFamily="34" charset="0"/>
                          <a:ea typeface="Calibri" panose="020F0502020204030204" pitchFamily="34" charset="0"/>
                        </a:rPr>
                        <a:t>Equipment</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800">
                          <a:solidFill>
                            <a:srgbClr val="000000"/>
                          </a:solidFill>
                          <a:effectLst/>
                          <a:latin typeface="Arial" panose="020B0604020202020204" pitchFamily="34" charset="0"/>
                          <a:ea typeface="Calibri" panose="020F0502020204030204" pitchFamily="34" charset="0"/>
                        </a:rPr>
                        <a:t>Laptop – don’t have sufficient space within Respiratory to undertake this additional activity so will need to be undertaken in another outpatient department £775 + VAT</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£930</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0</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4747392"/>
                  </a:ext>
                </a:extLst>
              </a:tr>
              <a:tr h="281582">
                <a:tc>
                  <a:txBody>
                    <a:bodyPr/>
                    <a:lstStyle/>
                    <a:p>
                      <a:r>
                        <a:rPr lang="en-GB" sz="1800">
                          <a:solidFill>
                            <a:srgbClr val="000000"/>
                          </a:solidFill>
                          <a:effectLst/>
                          <a:latin typeface="Arial" panose="020B0604020202020204" pitchFamily="34" charset="0"/>
                          <a:ea typeface="Calibri" panose="020F0502020204030204" pitchFamily="34" charset="0"/>
                        </a:rPr>
                        <a:t>Software</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46416841"/>
                  </a:ext>
                </a:extLst>
              </a:tr>
              <a:tr h="281582">
                <a:tc>
                  <a:txBody>
                    <a:bodyPr/>
                    <a:lstStyle/>
                    <a:p>
                      <a:r>
                        <a:rPr lang="en-GB" sz="1800">
                          <a:solidFill>
                            <a:srgbClr val="000000"/>
                          </a:solidFill>
                          <a:effectLst/>
                          <a:latin typeface="Arial" panose="020B0604020202020204" pitchFamily="34" charset="0"/>
                          <a:ea typeface="Calibri" panose="020F0502020204030204" pitchFamily="34" charset="0"/>
                        </a:rPr>
                        <a:t>Training</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6557395"/>
                  </a:ext>
                </a:extLst>
              </a:tr>
              <a:tr h="281582">
                <a:tc>
                  <a:txBody>
                    <a:bodyPr/>
                    <a:lstStyle/>
                    <a:p>
                      <a:r>
                        <a:rPr lang="en-GB" sz="1800">
                          <a:solidFill>
                            <a:srgbClr val="000000"/>
                          </a:solidFill>
                          <a:effectLst/>
                          <a:latin typeface="Arial" panose="020B0604020202020204" pitchFamily="34" charset="0"/>
                          <a:ea typeface="Calibri" panose="020F0502020204030204" pitchFamily="34" charset="0"/>
                        </a:rPr>
                        <a:t>Other</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 </a:t>
                      </a:r>
                      <a:endParaRPr lang="en-GB" sz="1800">
                        <a:effectLst/>
                        <a:latin typeface="Calibri" panose="020F0502020204030204" pitchFamily="34"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8324728"/>
                  </a:ext>
                </a:extLst>
              </a:tr>
              <a:tr h="469303">
                <a:tc>
                  <a:txBody>
                    <a:bodyPr/>
                    <a:lstStyle/>
                    <a:p>
                      <a:endParaRPr lang="en-GB" sz="1800">
                        <a:effectLst/>
                        <a:latin typeface="Times New Roman" panose="02020603050405020304" pitchFamily="18"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a:r>
                        <a:rPr lang="en-GB" sz="1800">
                          <a:solidFill>
                            <a:srgbClr val="000000"/>
                          </a:solidFill>
                          <a:effectLst/>
                          <a:latin typeface="Arial" panose="020B0604020202020204" pitchFamily="34" charset="0"/>
                          <a:ea typeface="Calibri" panose="020F0502020204030204" pitchFamily="34" charset="0"/>
                        </a:rPr>
                        <a:t>Total</a:t>
                      </a:r>
                      <a:endParaRPr lang="en-GB" sz="1800">
                        <a:effectLst/>
                        <a:latin typeface="Calibri" panose="020F0502020204030204" pitchFamily="34" charset="0"/>
                        <a:ea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a:solidFill>
                            <a:srgbClr val="000000"/>
                          </a:solidFill>
                          <a:effectLst/>
                          <a:latin typeface="Arial" panose="020B0604020202020204" pitchFamily="34" charset="0"/>
                          <a:ea typeface="Calibri" panose="020F0502020204030204" pitchFamily="34" charset="0"/>
                        </a:rPr>
                        <a:t>£             39,294.68 </a:t>
                      </a:r>
                      <a:endParaRPr lang="en-GB" sz="1800">
                        <a:effectLst/>
                        <a:latin typeface="Calibri" panose="020F0502020204030204" pitchFamily="34" charset="0"/>
                        <a:ea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GB" sz="1800" b="1" dirty="0">
                          <a:solidFill>
                            <a:srgbClr val="000000"/>
                          </a:solidFill>
                          <a:effectLst/>
                          <a:latin typeface="Arial" panose="020B0604020202020204" pitchFamily="34" charset="0"/>
                          <a:ea typeface="Calibri" panose="020F0502020204030204" pitchFamily="34" charset="0"/>
                        </a:rPr>
                        <a:t> £                   46,160.52 </a:t>
                      </a:r>
                      <a:endParaRPr lang="en-GB" sz="1800" dirty="0">
                        <a:effectLst/>
                        <a:latin typeface="Calibri" panose="020F0502020204030204" pitchFamily="34" charset="0"/>
                        <a:ea typeface="Calibri" panose="020F0502020204030204" pitchFamily="34" charset="0"/>
                      </a:endParaRPr>
                    </a:p>
                  </a:txBody>
                  <a:tcPr marL="68580" marR="6858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7720221"/>
                  </a:ext>
                </a:extLst>
              </a:tr>
            </a:tbl>
          </a:graphicData>
        </a:graphic>
      </p:graphicFrame>
      <p:sp>
        <p:nvSpPr>
          <p:cNvPr id="7" name="TextBox 6">
            <a:extLst>
              <a:ext uri="{FF2B5EF4-FFF2-40B4-BE49-F238E27FC236}">
                <a16:creationId xmlns:a16="http://schemas.microsoft.com/office/drawing/2014/main" id="{5A43D9EC-81F4-E154-9D48-80C38D50D9A3}"/>
              </a:ext>
            </a:extLst>
          </p:cNvPr>
          <p:cNvSpPr txBox="1"/>
          <p:nvPr/>
        </p:nvSpPr>
        <p:spPr>
          <a:xfrm>
            <a:off x="1987276" y="276660"/>
            <a:ext cx="11734800" cy="1754326"/>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Arial"/>
                <a:ea typeface="Arial"/>
                <a:cs typeface="Arial"/>
                <a:sym typeface="Arial"/>
              </a:rPr>
              <a:t>SWAG Local N/S led follow up 1 year post thoracic surgery – RUH Bath</a:t>
            </a:r>
            <a:endParaRPr kumimoji="0" lang="en-GB" sz="5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Calibri"/>
              <a:ea typeface="+mn-ea"/>
              <a:cs typeface="+mn-cs"/>
            </a:endParaRPr>
          </a:p>
        </p:txBody>
      </p:sp>
    </p:spTree>
    <p:extLst>
      <p:ext uri="{BB962C8B-B14F-4D97-AF65-F5344CB8AC3E}">
        <p14:creationId xmlns:p14="http://schemas.microsoft.com/office/powerpoint/2010/main" val="16459481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56664684AECC046B7242D31F41758BF" ma:contentTypeVersion="13" ma:contentTypeDescription="Create a new document." ma:contentTypeScope="" ma:versionID="b60d8a3c88aa3a5afeaf8867cd64e9e2">
  <xsd:schema xmlns:xsd="http://www.w3.org/2001/XMLSchema" xmlns:xs="http://www.w3.org/2001/XMLSchema" xmlns:p="http://schemas.microsoft.com/office/2006/metadata/properties" xmlns:ns2="83bf93d6-90ef-4c40-b432-3688ee462b88" xmlns:ns3="e2187767-90b3-4883-b7e5-3532ba822f20" targetNamespace="http://schemas.microsoft.com/office/2006/metadata/properties" ma:root="true" ma:fieldsID="b45152b16929cc2646df02cac7b66725" ns2:_="" ns3:_="">
    <xsd:import namespace="83bf93d6-90ef-4c40-b432-3688ee462b88"/>
    <xsd:import namespace="e2187767-90b3-4883-b7e5-3532ba822f2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bf93d6-90ef-4c40-b432-3688ee462b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c45826a-f96a-479d-b99d-67de9b08c4d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2187767-90b3-4883-b7e5-3532ba822f20"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7c679a50-2e02-47fd-ab01-3176f0c50c43}" ma:internalName="TaxCatchAll" ma:showField="CatchAllData" ma:web="e2187767-90b3-4883-b7e5-3532ba822f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2187767-90b3-4883-b7e5-3532ba822f20" xsi:nil="true"/>
    <lcf76f155ced4ddcb4097134ff3c332f xmlns="83bf93d6-90ef-4c40-b432-3688ee462b8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A9A0181-5974-4D5E-895F-D62BB508157D}">
  <ds:schemaRefs>
    <ds:schemaRef ds:uri="http://schemas.microsoft.com/sharepoint/v3/contenttype/forms"/>
  </ds:schemaRefs>
</ds:datastoreItem>
</file>

<file path=customXml/itemProps2.xml><?xml version="1.0" encoding="utf-8"?>
<ds:datastoreItem xmlns:ds="http://schemas.openxmlformats.org/officeDocument/2006/customXml" ds:itemID="{C7250C93-2C5F-4926-9258-1E8C6D85865A}">
  <ds:schemaRefs>
    <ds:schemaRef ds:uri="83bf93d6-90ef-4c40-b432-3688ee462b88"/>
    <ds:schemaRef ds:uri="e2187767-90b3-4883-b7e5-3532ba822f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F3CB494-9F14-4A42-B2CA-7B168B16D42A}">
  <ds:schemaRefs>
    <ds:schemaRef ds:uri="http://purl.org/dc/terms/"/>
    <ds:schemaRef ds:uri="83bf93d6-90ef-4c40-b432-3688ee462b88"/>
    <ds:schemaRef ds:uri="http://www.w3.org/XML/1998/namespace"/>
    <ds:schemaRef ds:uri="http://purl.org/dc/elements/1.1/"/>
    <ds:schemaRef ds:uri="http://schemas.microsoft.com/office/2006/metadata/properties"/>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e2187767-90b3-4883-b7e5-3532ba822f20"/>
  </ds:schemaRefs>
</ds:datastoreItem>
</file>

<file path=docProps/app.xml><?xml version="1.0" encoding="utf-8"?>
<Properties xmlns="http://schemas.openxmlformats.org/officeDocument/2006/extended-properties" xmlns:vt="http://schemas.openxmlformats.org/officeDocument/2006/docPropsVTypes">
  <TotalTime>2874</TotalTime>
  <Words>1569</Words>
  <Application>Microsoft Office PowerPoint</Application>
  <PresentationFormat>Custom</PresentationFormat>
  <Paragraphs>277</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Helvetica Neue</vt:lpstr>
      <vt:lpstr>Times New Roman</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Powerpoint_Template_Blue.pptx</dc:title>
  <dc:creator>Prasanth Kunjumon</dc:creator>
  <cp:lastModifiedBy>Helen Dunderdale</cp:lastModifiedBy>
  <cp:revision>25</cp:revision>
  <dcterms:created xsi:type="dcterms:W3CDTF">2006-08-16T00:00:00Z</dcterms:created>
  <dcterms:modified xsi:type="dcterms:W3CDTF">2024-12-03T12:14:10Z</dcterms:modified>
  <dc:identifier>DAGSONl3Mhw</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0x010100156664684AECC046B7242D31F41758BF</vt:lpwstr>
  </property>
  <property fmtid="{D5CDD505-2E9C-101B-9397-08002B2CF9AE}" pid="3" name="MediaServiceImageTags">
    <vt:lpwstr/>
  </property>
</Properties>
</file>