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147374362" r:id="rId2"/>
    <p:sldId id="2147374363" r:id="rId3"/>
    <p:sldId id="2147374367" r:id="rId4"/>
    <p:sldId id="2147374368" r:id="rId5"/>
    <p:sldId id="2147374370" r:id="rId6"/>
    <p:sldId id="2147374369" r:id="rId7"/>
    <p:sldId id="2147374364" r:id="rId8"/>
    <p:sldId id="2147374371" r:id="rId9"/>
    <p:sldId id="2147374373" r:id="rId10"/>
    <p:sldId id="2147374375" r:id="rId11"/>
    <p:sldId id="2147374377" r:id="rId12"/>
    <p:sldId id="214737437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3A6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xe.nhs.uk\public\SOUTH%20WEST%20GENOMIC%20SERVICES\Programme%20Management\Workstreams%2024-25\8.%20CTDNA\Phase%203\ctDNA%20Reque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xe.nhs.uk\public\SOUTH%20WEST%20GENOMIC%20SERVICES\Programme%20Management\Workstreams%2024-25\8.%20CTDNA\Phase%203\ctDNA%20Reques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xe.nhs.uk\public\SOUTH%20WEST%20GENOMIC%20SERVICES\Programme%20Management\Workstreams%2024-25\8.%20CTDNA\Phase%203\ctDNA%20Reques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>
                <a:solidFill>
                  <a:schemeClr val="tx1"/>
                </a:solidFill>
              </a:rPr>
              <a:t>CtDNA</a:t>
            </a:r>
            <a:r>
              <a:rPr lang="en-GB" sz="1800" b="1" baseline="0">
                <a:solidFill>
                  <a:schemeClr val="tx1"/>
                </a:solidFill>
              </a:rPr>
              <a:t> by Month</a:t>
            </a:r>
            <a:endParaRPr lang="en-GB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'Oct 24'!$B$18:$H$18</c:f>
              <c:numCache>
                <c:formatCode>mmm\-yy</c:formatCode>
                <c:ptCount val="7"/>
                <c:pt idx="0">
                  <c:v>45383</c:v>
                </c:pt>
                <c:pt idx="1">
                  <c:v>45413</c:v>
                </c:pt>
                <c:pt idx="2">
                  <c:v>45444</c:v>
                </c:pt>
                <c:pt idx="3">
                  <c:v>45474</c:v>
                </c:pt>
                <c:pt idx="4">
                  <c:v>45505</c:v>
                </c:pt>
                <c:pt idx="5">
                  <c:v>45536</c:v>
                </c:pt>
                <c:pt idx="6">
                  <c:v>45566</c:v>
                </c:pt>
              </c:numCache>
            </c:numRef>
          </c:cat>
          <c:val>
            <c:numRef>
              <c:f>'Oct 24'!$B$28:$H$28</c:f>
              <c:numCache>
                <c:formatCode>General</c:formatCode>
                <c:ptCount val="7"/>
                <c:pt idx="0">
                  <c:v>29</c:v>
                </c:pt>
                <c:pt idx="1">
                  <c:v>43</c:v>
                </c:pt>
                <c:pt idx="2">
                  <c:v>49</c:v>
                </c:pt>
                <c:pt idx="3">
                  <c:v>57</c:v>
                </c:pt>
                <c:pt idx="4">
                  <c:v>53</c:v>
                </c:pt>
                <c:pt idx="5">
                  <c:v>48</c:v>
                </c:pt>
                <c:pt idx="6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AF-4BA2-B9EB-55E072E7B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643912"/>
        <c:axId val="502644240"/>
      </c:lineChart>
      <c:dateAx>
        <c:axId val="502643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644240"/>
        <c:crosses val="autoZero"/>
        <c:auto val="1"/>
        <c:lblOffset val="100"/>
        <c:baseTimeUnit val="months"/>
      </c:dateAx>
      <c:valAx>
        <c:axId val="50264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64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'Oct 24'!$B$18</c:f>
              <c:strCache>
                <c:ptCount val="1"/>
                <c:pt idx="0">
                  <c:v>Apr-24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'Oct 24'!$A$19:$A$27</c:f>
              <c:strCache>
                <c:ptCount val="9"/>
                <c:pt idx="0">
                  <c:v>GFHT</c:v>
                </c:pt>
                <c:pt idx="1">
                  <c:v>NBT</c:v>
                </c:pt>
                <c:pt idx="2">
                  <c:v>RCHT</c:v>
                </c:pt>
                <c:pt idx="3">
                  <c:v>RDUH</c:v>
                </c:pt>
                <c:pt idx="4">
                  <c:v>RUH</c:v>
                </c:pt>
                <c:pt idx="5">
                  <c:v>TSDHFT</c:v>
                </c:pt>
                <c:pt idx="6">
                  <c:v>TSFT</c:v>
                </c:pt>
                <c:pt idx="7">
                  <c:v>UHBW</c:v>
                </c:pt>
                <c:pt idx="8">
                  <c:v>UHPT</c:v>
                </c:pt>
              </c:strCache>
            </c:strRef>
          </c:cat>
          <c:val>
            <c:numRef>
              <c:f>'Oct 24'!$B$19:$B$27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6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5-4D21-9BBD-7175D4DF30FE}"/>
            </c:ext>
          </c:extLst>
        </c:ser>
        <c:ser>
          <c:idx val="1"/>
          <c:order val="1"/>
          <c:tx>
            <c:strRef>
              <c:f>'Oct 24'!$C$18</c:f>
              <c:strCache>
                <c:ptCount val="1"/>
                <c:pt idx="0">
                  <c:v>May-24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'Oct 24'!$A$19:$A$27</c:f>
              <c:strCache>
                <c:ptCount val="9"/>
                <c:pt idx="0">
                  <c:v>GFHT</c:v>
                </c:pt>
                <c:pt idx="1">
                  <c:v>NBT</c:v>
                </c:pt>
                <c:pt idx="2">
                  <c:v>RCHT</c:v>
                </c:pt>
                <c:pt idx="3">
                  <c:v>RDUH</c:v>
                </c:pt>
                <c:pt idx="4">
                  <c:v>RUH</c:v>
                </c:pt>
                <c:pt idx="5">
                  <c:v>TSDHFT</c:v>
                </c:pt>
                <c:pt idx="6">
                  <c:v>TSFT</c:v>
                </c:pt>
                <c:pt idx="7">
                  <c:v>UHBW</c:v>
                </c:pt>
                <c:pt idx="8">
                  <c:v>UHPT</c:v>
                </c:pt>
              </c:strCache>
            </c:strRef>
          </c:cat>
          <c:val>
            <c:numRef>
              <c:f>'Oct 24'!$C$19:$C$27</c:f>
              <c:numCache>
                <c:formatCode>General</c:formatCode>
                <c:ptCount val="9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5-4D21-9BBD-7175D4DF30FE}"/>
            </c:ext>
          </c:extLst>
        </c:ser>
        <c:ser>
          <c:idx val="2"/>
          <c:order val="2"/>
          <c:tx>
            <c:strRef>
              <c:f>'Oct 24'!$D$18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'Oct 24'!$A$19:$A$27</c:f>
              <c:strCache>
                <c:ptCount val="9"/>
                <c:pt idx="0">
                  <c:v>GFHT</c:v>
                </c:pt>
                <c:pt idx="1">
                  <c:v>NBT</c:v>
                </c:pt>
                <c:pt idx="2">
                  <c:v>RCHT</c:v>
                </c:pt>
                <c:pt idx="3">
                  <c:v>RDUH</c:v>
                </c:pt>
                <c:pt idx="4">
                  <c:v>RUH</c:v>
                </c:pt>
                <c:pt idx="5">
                  <c:v>TSDHFT</c:v>
                </c:pt>
                <c:pt idx="6">
                  <c:v>TSFT</c:v>
                </c:pt>
                <c:pt idx="7">
                  <c:v>UHBW</c:v>
                </c:pt>
                <c:pt idx="8">
                  <c:v>UHPT</c:v>
                </c:pt>
              </c:strCache>
            </c:strRef>
          </c:cat>
          <c:val>
            <c:numRef>
              <c:f>'Oct 24'!$D$19:$D$27</c:f>
              <c:numCache>
                <c:formatCode>General</c:formatCode>
                <c:ptCount val="9"/>
                <c:pt idx="0">
                  <c:v>9</c:v>
                </c:pt>
                <c:pt idx="1">
                  <c:v>3</c:v>
                </c:pt>
                <c:pt idx="2">
                  <c:v>9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  <c:pt idx="6">
                  <c:v>1</c:v>
                </c:pt>
                <c:pt idx="7">
                  <c:v>7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5-4D21-9BBD-7175D4DF30FE}"/>
            </c:ext>
          </c:extLst>
        </c:ser>
        <c:ser>
          <c:idx val="3"/>
          <c:order val="3"/>
          <c:tx>
            <c:strRef>
              <c:f>'Oct 24'!$E$18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'Oct 24'!$A$19:$A$27</c:f>
              <c:strCache>
                <c:ptCount val="9"/>
                <c:pt idx="0">
                  <c:v>GFHT</c:v>
                </c:pt>
                <c:pt idx="1">
                  <c:v>NBT</c:v>
                </c:pt>
                <c:pt idx="2">
                  <c:v>RCHT</c:v>
                </c:pt>
                <c:pt idx="3">
                  <c:v>RDUH</c:v>
                </c:pt>
                <c:pt idx="4">
                  <c:v>RUH</c:v>
                </c:pt>
                <c:pt idx="5">
                  <c:v>TSDHFT</c:v>
                </c:pt>
                <c:pt idx="6">
                  <c:v>TSFT</c:v>
                </c:pt>
                <c:pt idx="7">
                  <c:v>UHBW</c:v>
                </c:pt>
                <c:pt idx="8">
                  <c:v>UHPT</c:v>
                </c:pt>
              </c:strCache>
            </c:strRef>
          </c:cat>
          <c:val>
            <c:numRef>
              <c:f>'Oct 24'!$E$19:$E$27</c:f>
              <c:numCache>
                <c:formatCode>General</c:formatCode>
                <c:ptCount val="9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A5-4D21-9BBD-7175D4DF30FE}"/>
            </c:ext>
          </c:extLst>
        </c:ser>
        <c:ser>
          <c:idx val="4"/>
          <c:order val="4"/>
          <c:tx>
            <c:strRef>
              <c:f>'Oct 24'!$F$18</c:f>
              <c:strCache>
                <c:ptCount val="1"/>
                <c:pt idx="0">
                  <c:v>Aug-24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'Oct 24'!$A$19:$A$27</c:f>
              <c:strCache>
                <c:ptCount val="9"/>
                <c:pt idx="0">
                  <c:v>GFHT</c:v>
                </c:pt>
                <c:pt idx="1">
                  <c:v>NBT</c:v>
                </c:pt>
                <c:pt idx="2">
                  <c:v>RCHT</c:v>
                </c:pt>
                <c:pt idx="3">
                  <c:v>RDUH</c:v>
                </c:pt>
                <c:pt idx="4">
                  <c:v>RUH</c:v>
                </c:pt>
                <c:pt idx="5">
                  <c:v>TSDHFT</c:v>
                </c:pt>
                <c:pt idx="6">
                  <c:v>TSFT</c:v>
                </c:pt>
                <c:pt idx="7">
                  <c:v>UHBW</c:v>
                </c:pt>
                <c:pt idx="8">
                  <c:v>UHPT</c:v>
                </c:pt>
              </c:strCache>
            </c:strRef>
          </c:cat>
          <c:val>
            <c:numRef>
              <c:f>'Oct 24'!$F$19:$F$27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10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3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A5-4D21-9BBD-7175D4DF30FE}"/>
            </c:ext>
          </c:extLst>
        </c:ser>
        <c:ser>
          <c:idx val="5"/>
          <c:order val="5"/>
          <c:tx>
            <c:strRef>
              <c:f>'Oct 24'!$G$18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'Oct 24'!$A$19:$A$27</c:f>
              <c:strCache>
                <c:ptCount val="9"/>
                <c:pt idx="0">
                  <c:v>GFHT</c:v>
                </c:pt>
                <c:pt idx="1">
                  <c:v>NBT</c:v>
                </c:pt>
                <c:pt idx="2">
                  <c:v>RCHT</c:v>
                </c:pt>
                <c:pt idx="3">
                  <c:v>RDUH</c:v>
                </c:pt>
                <c:pt idx="4">
                  <c:v>RUH</c:v>
                </c:pt>
                <c:pt idx="5">
                  <c:v>TSDHFT</c:v>
                </c:pt>
                <c:pt idx="6">
                  <c:v>TSFT</c:v>
                </c:pt>
                <c:pt idx="7">
                  <c:v>UHBW</c:v>
                </c:pt>
                <c:pt idx="8">
                  <c:v>UHPT</c:v>
                </c:pt>
              </c:strCache>
            </c:strRef>
          </c:cat>
          <c:val>
            <c:numRef>
              <c:f>'Oct 24'!$G$19:$G$27</c:f>
              <c:numCache>
                <c:formatCode>General</c:formatCode>
                <c:ptCount val="9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A5-4D21-9BBD-7175D4DF30FE}"/>
            </c:ext>
          </c:extLst>
        </c:ser>
        <c:ser>
          <c:idx val="6"/>
          <c:order val="6"/>
          <c:tx>
            <c:strRef>
              <c:f>'Oct 24'!$H$18</c:f>
              <c:strCache>
                <c:ptCount val="1"/>
                <c:pt idx="0">
                  <c:v>Oct-24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'Oct 24'!$A$19:$A$27</c:f>
              <c:strCache>
                <c:ptCount val="9"/>
                <c:pt idx="0">
                  <c:v>GFHT</c:v>
                </c:pt>
                <c:pt idx="1">
                  <c:v>NBT</c:v>
                </c:pt>
                <c:pt idx="2">
                  <c:v>RCHT</c:v>
                </c:pt>
                <c:pt idx="3">
                  <c:v>RDUH</c:v>
                </c:pt>
                <c:pt idx="4">
                  <c:v>RUH</c:v>
                </c:pt>
                <c:pt idx="5">
                  <c:v>TSDHFT</c:v>
                </c:pt>
                <c:pt idx="6">
                  <c:v>TSFT</c:v>
                </c:pt>
                <c:pt idx="7">
                  <c:v>UHBW</c:v>
                </c:pt>
                <c:pt idx="8">
                  <c:v>UHPT</c:v>
                </c:pt>
              </c:strCache>
            </c:strRef>
          </c:cat>
          <c:val>
            <c:numRef>
              <c:f>'Oct 24'!$H$19:$H$27</c:f>
              <c:numCache>
                <c:formatCode>General</c:formatCode>
                <c:ptCount val="9"/>
                <c:pt idx="0">
                  <c:v>10</c:v>
                </c:pt>
                <c:pt idx="1">
                  <c:v>11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6</c:v>
                </c:pt>
                <c:pt idx="6">
                  <c:v>11</c:v>
                </c:pt>
                <c:pt idx="7">
                  <c:v>7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A5-4D21-9BBD-7175D4DF3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000296"/>
        <c:axId val="712999968"/>
      </c:barChart>
      <c:catAx>
        <c:axId val="71300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99968"/>
        <c:crosses val="autoZero"/>
        <c:auto val="1"/>
        <c:lblAlgn val="ctr"/>
        <c:lblOffset val="100"/>
        <c:noMultiLvlLbl val="0"/>
      </c:catAx>
      <c:valAx>
        <c:axId val="71299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00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GTEB Attendance</a:t>
            </a:r>
          </a:p>
        </c:rich>
      </c:tx>
      <c:layout>
        <c:manualLayout>
          <c:xMode val="edge"/>
          <c:yMode val="edge"/>
          <c:x val="0.42184042076579864"/>
          <c:y val="4.4392348986848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038369492722345E-2"/>
          <c:y val="0.20055366492202328"/>
          <c:w val="0.91342013081273155"/>
          <c:h val="0.674008276021804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'GTEB engagement'!$B$1:$J$1</c:f>
              <c:strCache>
                <c:ptCount val="9"/>
                <c:pt idx="0">
                  <c:v>GHFT</c:v>
                </c:pt>
                <c:pt idx="1">
                  <c:v>NBT</c:v>
                </c:pt>
                <c:pt idx="2">
                  <c:v>RCHT</c:v>
                </c:pt>
                <c:pt idx="3">
                  <c:v>RDUH</c:v>
                </c:pt>
                <c:pt idx="4">
                  <c:v>RUH</c:v>
                </c:pt>
                <c:pt idx="5">
                  <c:v>TSDHFT</c:v>
                </c:pt>
                <c:pt idx="6">
                  <c:v>TSFT</c:v>
                </c:pt>
                <c:pt idx="7">
                  <c:v>UHBW</c:v>
                </c:pt>
                <c:pt idx="8">
                  <c:v>UHPT</c:v>
                </c:pt>
              </c:strCache>
            </c:strRef>
          </c:cat>
          <c:val>
            <c:numRef>
              <c:f>'GTEB engagement'!$B$9:$J$9</c:f>
              <c:numCache>
                <c:formatCode>General</c:formatCode>
                <c:ptCount val="9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7-AF47-883B-BB534DBDA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594752"/>
        <c:axId val="625604592"/>
      </c:barChart>
      <c:catAx>
        <c:axId val="6255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04592"/>
        <c:crosses val="autoZero"/>
        <c:auto val="1"/>
        <c:lblAlgn val="ctr"/>
        <c:lblOffset val="100"/>
        <c:noMultiLvlLbl val="0"/>
      </c:catAx>
      <c:valAx>
        <c:axId val="62560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59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8A7D8-8A6E-4036-A5A9-609E51AEC31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F606B37D-0DB7-42F9-A3F0-47565640578B}">
      <dgm:prSet phldrT="[Text]"/>
      <dgm:spPr/>
      <dgm:t>
        <a:bodyPr/>
        <a:lstStyle/>
        <a:p>
          <a:r>
            <a:rPr lang="en-GB" dirty="0"/>
            <a:t>Onboarding  </a:t>
          </a:r>
        </a:p>
      </dgm:t>
    </dgm:pt>
    <dgm:pt modelId="{2EE92186-E8CD-4E89-B5C7-A8C6D32BBEE2}" type="parTrans" cxnId="{45F36AAE-E5F4-434E-937A-4BBDF4034E66}">
      <dgm:prSet/>
      <dgm:spPr/>
      <dgm:t>
        <a:bodyPr/>
        <a:lstStyle/>
        <a:p>
          <a:endParaRPr lang="en-GB"/>
        </a:p>
      </dgm:t>
    </dgm:pt>
    <dgm:pt modelId="{D3499A05-F8F9-46E2-A6DE-FEEEE4B9DAB8}" type="sibTrans" cxnId="{45F36AAE-E5F4-434E-937A-4BBDF4034E66}">
      <dgm:prSet/>
      <dgm:spPr/>
      <dgm:t>
        <a:bodyPr/>
        <a:lstStyle/>
        <a:p>
          <a:endParaRPr lang="en-GB"/>
        </a:p>
      </dgm:t>
    </dgm:pt>
    <dgm:pt modelId="{864575E5-6AAB-4CBA-9039-D4D81FA3C3A2}">
      <dgm:prSet phldrT="[Text]"/>
      <dgm:spPr/>
      <dgm:t>
        <a:bodyPr/>
        <a:lstStyle/>
        <a:p>
          <a:r>
            <a:rPr lang="en-GB" dirty="0"/>
            <a:t>2) GTEB Engagement </a:t>
          </a:r>
        </a:p>
      </dgm:t>
    </dgm:pt>
    <dgm:pt modelId="{D965E218-90A0-4DB6-9D8A-91EA6799C179}" type="parTrans" cxnId="{5C2A459C-DE6A-4722-AD1C-9595967C27FB}">
      <dgm:prSet/>
      <dgm:spPr/>
      <dgm:t>
        <a:bodyPr/>
        <a:lstStyle/>
        <a:p>
          <a:endParaRPr lang="en-GB"/>
        </a:p>
      </dgm:t>
    </dgm:pt>
    <dgm:pt modelId="{C89252E1-E6D3-4AE1-AE33-546C3F123ED5}" type="sibTrans" cxnId="{5C2A459C-DE6A-4722-AD1C-9595967C27FB}">
      <dgm:prSet/>
      <dgm:spPr/>
      <dgm:t>
        <a:bodyPr/>
        <a:lstStyle/>
        <a:p>
          <a:endParaRPr lang="en-GB"/>
        </a:p>
      </dgm:t>
    </dgm:pt>
    <dgm:pt modelId="{570FCE9E-78BA-4281-AEFF-53662890F1AA}">
      <dgm:prSet phldrT="[Text]"/>
      <dgm:spPr/>
      <dgm:t>
        <a:bodyPr/>
        <a:lstStyle/>
        <a:p>
          <a:r>
            <a:rPr lang="en-GB" dirty="0"/>
            <a:t>1) Review local trust pathways </a:t>
          </a:r>
        </a:p>
      </dgm:t>
    </dgm:pt>
    <dgm:pt modelId="{BF5F3F8C-6AD0-43B3-80D6-D61B7DC2CEB7}" type="parTrans" cxnId="{459D4946-54E8-461A-A220-A845606E7E47}">
      <dgm:prSet/>
      <dgm:spPr/>
      <dgm:t>
        <a:bodyPr/>
        <a:lstStyle/>
        <a:p>
          <a:endParaRPr lang="en-GB"/>
        </a:p>
      </dgm:t>
    </dgm:pt>
    <dgm:pt modelId="{DE1146AD-74E9-462F-9F3D-5B265331223C}" type="sibTrans" cxnId="{459D4946-54E8-461A-A220-A845606E7E47}">
      <dgm:prSet/>
      <dgm:spPr/>
      <dgm:t>
        <a:bodyPr/>
        <a:lstStyle/>
        <a:p>
          <a:endParaRPr lang="en-GB"/>
        </a:p>
      </dgm:t>
    </dgm:pt>
    <dgm:pt modelId="{2A1CCF39-4018-4C06-98DE-AD01AAD1485C}" type="pres">
      <dgm:prSet presAssocID="{26E8A7D8-8A6E-4036-A5A9-609E51AEC315}" presName="Name0" presStyleCnt="0">
        <dgm:presLayoutVars>
          <dgm:dir/>
          <dgm:animLvl val="lvl"/>
          <dgm:resizeHandles val="exact"/>
        </dgm:presLayoutVars>
      </dgm:prSet>
      <dgm:spPr/>
    </dgm:pt>
    <dgm:pt modelId="{72D551AD-A2B4-427C-A661-6597184800CE}" type="pres">
      <dgm:prSet presAssocID="{F606B37D-0DB7-42F9-A3F0-47565640578B}" presName="parTxOnly" presStyleLbl="node1" presStyleIdx="0" presStyleCnt="3" custLinFactX="-47714" custLinFactNeighborX="-100000" custLinFactNeighborY="-9946">
        <dgm:presLayoutVars>
          <dgm:chMax val="0"/>
          <dgm:chPref val="0"/>
          <dgm:bulletEnabled val="1"/>
        </dgm:presLayoutVars>
      </dgm:prSet>
      <dgm:spPr/>
    </dgm:pt>
    <dgm:pt modelId="{A10DA0F2-91C3-4A03-9FB0-B6F79FE3454A}" type="pres">
      <dgm:prSet presAssocID="{D3499A05-F8F9-46E2-A6DE-FEEEE4B9DAB8}" presName="parTxOnlySpace" presStyleCnt="0"/>
      <dgm:spPr/>
    </dgm:pt>
    <dgm:pt modelId="{0A8922C8-917D-430C-B730-DC77B63A3C60}" type="pres">
      <dgm:prSet presAssocID="{864575E5-6AAB-4CBA-9039-D4D81FA3C3A2}" presName="parTxOnly" presStyleLbl="node1" presStyleIdx="1" presStyleCnt="3" custLinFactNeighborX="67945" custLinFactNeighborY="51135">
        <dgm:presLayoutVars>
          <dgm:chMax val="0"/>
          <dgm:chPref val="0"/>
          <dgm:bulletEnabled val="1"/>
        </dgm:presLayoutVars>
      </dgm:prSet>
      <dgm:spPr/>
    </dgm:pt>
    <dgm:pt modelId="{A48B3D20-7FE7-43C8-BA6E-F6160876D399}" type="pres">
      <dgm:prSet presAssocID="{C89252E1-E6D3-4AE1-AE33-546C3F123ED5}" presName="parTxOnlySpace" presStyleCnt="0"/>
      <dgm:spPr/>
    </dgm:pt>
    <dgm:pt modelId="{C905D9B9-E285-4D36-8783-4222D30EF4EC}" type="pres">
      <dgm:prSet presAssocID="{570FCE9E-78BA-4281-AEFF-53662890F1AA}" presName="parTxOnly" presStyleLbl="node1" presStyleIdx="2" presStyleCnt="3" custLinFactX="-74991" custLinFactNeighborX="-100000" custLinFactNeighborY="-77119">
        <dgm:presLayoutVars>
          <dgm:chMax val="0"/>
          <dgm:chPref val="0"/>
          <dgm:bulletEnabled val="1"/>
        </dgm:presLayoutVars>
      </dgm:prSet>
      <dgm:spPr/>
    </dgm:pt>
  </dgm:ptLst>
  <dgm:cxnLst>
    <dgm:cxn modelId="{9720983A-57B1-4A83-8524-4E30C62306A6}" type="presOf" srcId="{26E8A7D8-8A6E-4036-A5A9-609E51AEC315}" destId="{2A1CCF39-4018-4C06-98DE-AD01AAD1485C}" srcOrd="0" destOrd="0" presId="urn:microsoft.com/office/officeart/2005/8/layout/chevron1"/>
    <dgm:cxn modelId="{459D4946-54E8-461A-A220-A845606E7E47}" srcId="{26E8A7D8-8A6E-4036-A5A9-609E51AEC315}" destId="{570FCE9E-78BA-4281-AEFF-53662890F1AA}" srcOrd="2" destOrd="0" parTransId="{BF5F3F8C-6AD0-43B3-80D6-D61B7DC2CEB7}" sibTransId="{DE1146AD-74E9-462F-9F3D-5B265331223C}"/>
    <dgm:cxn modelId="{55182E80-6945-4283-B720-270B1E6CC6FE}" type="presOf" srcId="{864575E5-6AAB-4CBA-9039-D4D81FA3C3A2}" destId="{0A8922C8-917D-430C-B730-DC77B63A3C60}" srcOrd="0" destOrd="0" presId="urn:microsoft.com/office/officeart/2005/8/layout/chevron1"/>
    <dgm:cxn modelId="{5C2A459C-DE6A-4722-AD1C-9595967C27FB}" srcId="{26E8A7D8-8A6E-4036-A5A9-609E51AEC315}" destId="{864575E5-6AAB-4CBA-9039-D4D81FA3C3A2}" srcOrd="1" destOrd="0" parTransId="{D965E218-90A0-4DB6-9D8A-91EA6799C179}" sibTransId="{C89252E1-E6D3-4AE1-AE33-546C3F123ED5}"/>
    <dgm:cxn modelId="{45F36AAE-E5F4-434E-937A-4BBDF4034E66}" srcId="{26E8A7D8-8A6E-4036-A5A9-609E51AEC315}" destId="{F606B37D-0DB7-42F9-A3F0-47565640578B}" srcOrd="0" destOrd="0" parTransId="{2EE92186-E8CD-4E89-B5C7-A8C6D32BBEE2}" sibTransId="{D3499A05-F8F9-46E2-A6DE-FEEEE4B9DAB8}"/>
    <dgm:cxn modelId="{A82B40C7-0270-43AF-B8DF-08AEA2005C9A}" type="presOf" srcId="{570FCE9E-78BA-4281-AEFF-53662890F1AA}" destId="{C905D9B9-E285-4D36-8783-4222D30EF4EC}" srcOrd="0" destOrd="0" presId="urn:microsoft.com/office/officeart/2005/8/layout/chevron1"/>
    <dgm:cxn modelId="{92EFF3F1-1BCA-4118-9FA7-BCCB6F767652}" type="presOf" srcId="{F606B37D-0DB7-42F9-A3F0-47565640578B}" destId="{72D551AD-A2B4-427C-A661-6597184800CE}" srcOrd="0" destOrd="0" presId="urn:microsoft.com/office/officeart/2005/8/layout/chevron1"/>
    <dgm:cxn modelId="{49B1987C-35C5-408C-B304-A3C55855DF3A}" type="presParOf" srcId="{2A1CCF39-4018-4C06-98DE-AD01AAD1485C}" destId="{72D551AD-A2B4-427C-A661-6597184800CE}" srcOrd="0" destOrd="0" presId="urn:microsoft.com/office/officeart/2005/8/layout/chevron1"/>
    <dgm:cxn modelId="{A1791D0D-1520-4EA8-A56A-2FBAF4432B49}" type="presParOf" srcId="{2A1CCF39-4018-4C06-98DE-AD01AAD1485C}" destId="{A10DA0F2-91C3-4A03-9FB0-B6F79FE3454A}" srcOrd="1" destOrd="0" presId="urn:microsoft.com/office/officeart/2005/8/layout/chevron1"/>
    <dgm:cxn modelId="{F6E6A143-AE81-4FDE-9DC7-F3E63455E29A}" type="presParOf" srcId="{2A1CCF39-4018-4C06-98DE-AD01AAD1485C}" destId="{0A8922C8-917D-430C-B730-DC77B63A3C60}" srcOrd="2" destOrd="0" presId="urn:microsoft.com/office/officeart/2005/8/layout/chevron1"/>
    <dgm:cxn modelId="{6EC6ABB4-BA8F-4289-88A2-4BF9AB531302}" type="presParOf" srcId="{2A1CCF39-4018-4C06-98DE-AD01AAD1485C}" destId="{A48B3D20-7FE7-43C8-BA6E-F6160876D399}" srcOrd="3" destOrd="0" presId="urn:microsoft.com/office/officeart/2005/8/layout/chevron1"/>
    <dgm:cxn modelId="{4BE30707-7EB5-4DCB-8575-F49C96897ACD}" type="presParOf" srcId="{2A1CCF39-4018-4C06-98DE-AD01AAD1485C}" destId="{C905D9B9-E285-4D36-8783-4222D30EF4E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551AD-A2B4-427C-A661-6597184800CE}">
      <dsp:nvSpPr>
        <dsp:cNvPr id="0" name=""/>
        <dsp:cNvSpPr/>
      </dsp:nvSpPr>
      <dsp:spPr>
        <a:xfrm>
          <a:off x="0" y="774694"/>
          <a:ext cx="1666756" cy="6667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Onboarding  </a:t>
          </a:r>
        </a:p>
      </dsp:txBody>
      <dsp:txXfrm>
        <a:off x="333351" y="774694"/>
        <a:ext cx="1000054" cy="666702"/>
      </dsp:txXfrm>
    </dsp:sp>
    <dsp:sp modelId="{0A8922C8-917D-430C-B730-DC77B63A3C60}">
      <dsp:nvSpPr>
        <dsp:cNvPr id="0" name=""/>
        <dsp:cNvSpPr/>
      </dsp:nvSpPr>
      <dsp:spPr>
        <a:xfrm>
          <a:off x="1614696" y="1181923"/>
          <a:ext cx="1666756" cy="666702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2) GTEB Engagement </a:t>
          </a:r>
        </a:p>
      </dsp:txBody>
      <dsp:txXfrm>
        <a:off x="1948047" y="1181923"/>
        <a:ext cx="1000054" cy="666702"/>
      </dsp:txXfrm>
    </dsp:sp>
    <dsp:sp modelId="{C905D9B9-E285-4D36-8783-4222D30EF4EC}">
      <dsp:nvSpPr>
        <dsp:cNvPr id="0" name=""/>
        <dsp:cNvSpPr/>
      </dsp:nvSpPr>
      <dsp:spPr>
        <a:xfrm>
          <a:off x="1584936" y="326850"/>
          <a:ext cx="1666756" cy="666702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1) Review local trust pathways </a:t>
          </a:r>
        </a:p>
      </dsp:txBody>
      <dsp:txXfrm>
        <a:off x="1918287" y="326850"/>
        <a:ext cx="1000054" cy="66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1451-1FC4-4E25-91FC-627448D55C57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4464-EAB1-4259-85C1-3CDE2D5DB4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2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1CB66-0BB2-4B62-A9BC-DBA15B8DA2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Include: Map of trusts, table/chart of tests each month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24464-EAB1-4259-85C1-3CDE2D5DB4C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Onboarding now complete </a:t>
            </a:r>
          </a:p>
          <a:p>
            <a:pPr marL="228600" indent="-228600">
              <a:buAutoNum type="arabicParenR"/>
            </a:pPr>
            <a:r>
              <a:rPr lang="en-GB" dirty="0"/>
              <a:t>Chart shows number of tests carried each month by each individual trust. Areas to reach out to: TSFT, UHBW &amp; UHPT where we have seen drops in the tests being carried out. This could be due to natural fluctuation of patients but probably worth looking into </a:t>
            </a:r>
          </a:p>
          <a:p>
            <a:pPr marL="228600" indent="-228600">
              <a:buAutoNum type="arabicParenR"/>
            </a:pPr>
            <a:r>
              <a:rPr lang="en-GB" dirty="0"/>
              <a:t>Chart shows number of GTEB attendances per trust. Note each trust attendance is recorded once per GTEB regardless of how many clinicians are present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24464-EAB1-4259-85C1-3CDE2D5DB4C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90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2474F-3B6E-4454-AF4D-CB9DC7604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805F7-3E75-D6AB-C495-2B60D7D9D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1D0694-D538-8907-7B7F-6E13215AD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Onboarding now complete </a:t>
            </a:r>
          </a:p>
          <a:p>
            <a:pPr marL="228600" indent="-228600">
              <a:buAutoNum type="arabicParenR"/>
            </a:pPr>
            <a:r>
              <a:rPr lang="en-GB" dirty="0"/>
              <a:t>Chart shows number of tests carried each month by each individual trust. Areas to reach out to: TSFT, UHBW &amp; UHPT where we have seen drops in the tests being carried out. This could be due to natural fluctuation of patients but probably worth looking into </a:t>
            </a:r>
          </a:p>
          <a:p>
            <a:pPr marL="228600" indent="-228600">
              <a:buAutoNum type="arabicParenR"/>
            </a:pPr>
            <a:r>
              <a:rPr lang="en-GB" dirty="0"/>
              <a:t>Chart shows number of GTEB attendances per trust. Note each trust attendance is recorded once per GTEB regardless of how many clinicians are present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04F36-EDEF-27BB-AF11-7B7544975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24464-EAB1-4259-85C1-3CDE2D5DB4C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94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Onboarding now complete </a:t>
            </a:r>
          </a:p>
          <a:p>
            <a:pPr marL="228600" indent="-228600">
              <a:buAutoNum type="arabicParenR"/>
            </a:pPr>
            <a:r>
              <a:rPr lang="en-GB" dirty="0"/>
              <a:t>Chart shows number of tests carried each month by each individual trust. Areas to reach out to: TSFT, UHBW &amp; UHPT where we have seen drops in the tests being carried out. This could be due to natural fluctuation of patients but probably worth looking into </a:t>
            </a:r>
          </a:p>
          <a:p>
            <a:pPr marL="228600" indent="-228600">
              <a:buAutoNum type="arabicParenR"/>
            </a:pPr>
            <a:r>
              <a:rPr lang="en-GB" dirty="0"/>
              <a:t>Chart shows number of GTEB attendances per trust. Note each trust attendance is recorded once per GTEB regardless of how many clinicians are present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24464-EAB1-4259-85C1-3CDE2D5DB4C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90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1CB66-0BB2-4B62-A9BC-DBA15B8DA2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5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0F53D-1E38-468A-D64D-6C1FE26EA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19241-93B6-7DCA-9B01-C0B5DCE5F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314167-5F0B-97FC-BD03-1D4BC44C2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Onboarding now complete </a:t>
            </a:r>
          </a:p>
          <a:p>
            <a:pPr marL="228600" indent="-228600">
              <a:buAutoNum type="arabicParenR"/>
            </a:pPr>
            <a:r>
              <a:rPr lang="en-GB" dirty="0"/>
              <a:t>Chart shows number of tests carried each month by each individual trust. Areas to reach out to: TSFT, UHBW &amp; UHPT where we have seen drops in the tests being carried out. This could be due to natural fluctuation of patients but probably worth looking into </a:t>
            </a:r>
          </a:p>
          <a:p>
            <a:pPr marL="228600" indent="-228600">
              <a:buAutoNum type="arabicParenR"/>
            </a:pPr>
            <a:r>
              <a:rPr lang="en-GB" dirty="0"/>
              <a:t>Chart shows number of GTEB attendances per trust. Note each trust attendance is recorded once per GTEB regardless of how many clinicians are present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B6994-F13F-B2BB-D64B-4B21FD5DE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24464-EAB1-4259-85C1-3CDE2D5DB4C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24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B1404-4D28-5872-51A5-5461B8102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3577E-8A9C-F235-315F-0D654B8D9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1D913A-D165-8083-8C1F-DE4B2259B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4E2D5-B0FE-E701-A695-D35373DD9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1CB66-0BB2-4B62-A9BC-DBA15B8DA2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A487F-CFC1-BCCC-9FF8-5BA471A0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2B5AD-CC97-FCC3-AAEB-8E3267567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B3FCC2-48E3-3E1D-5392-13E9376C0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D80A5-6613-452F-935E-C52A47469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1CB66-0BB2-4B62-A9BC-DBA15B8DA2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C343-4BDE-41C6-9070-D7698E39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836000"/>
            <a:ext cx="9144000" cy="15930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A56ED-2E19-47F8-9074-C0E745E1B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602038"/>
            <a:ext cx="9144000" cy="1224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5A4F-6E2D-4A81-8CA3-43EC5A69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49BC6-433E-4B1D-ABFD-F9B3EDAF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5A6-0AD9-4849-AFA0-89E94C12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0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D369-1E63-46BC-8937-710C43E0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735B6-7412-4774-9464-A4D0D6B76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000" y="1080000"/>
            <a:ext cx="11340000" cy="5040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4F7C-F5D1-48DF-A354-8B90AADE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6384E-639E-47F7-8688-AE76BA18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6FD8B-C082-4BFF-AF29-1C0C6159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0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FE049-C1D8-4235-A4AB-05E804DF9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8AB7B-57FA-4D00-B8F7-BC9A7607C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000" y="360000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7738-0725-4A7E-85F2-743FC630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CB2F6-B7E8-4563-A266-D6E7ACE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A877-D6F5-4C51-8EDE-BED80647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97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FC7D-DBC8-458A-A127-1E4E8AA8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340000" cy="648000"/>
          </a:xfrm>
        </p:spPr>
        <p:txBody>
          <a:bodyPr/>
          <a:lstStyle>
            <a:lvl1pPr>
              <a:defRPr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ECD4-8C08-40FC-9E4B-72E9F73B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340000" cy="50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6493C-87E0-4067-8A7F-E262ECBC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55493-B333-47F7-8B5C-9BE79150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6B668-77A0-4E3B-88D2-1D0B76F7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59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82D8-1014-4221-8688-6A953CE1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42" y="1736726"/>
            <a:ext cx="10980000" cy="2852737"/>
          </a:xfrm>
        </p:spPr>
        <p:txBody>
          <a:bodyPr anchor="b"/>
          <a:lstStyle>
            <a:lvl1pPr>
              <a:defRPr sz="60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B5319-BC2A-41EE-8B37-904AA36A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042" y="4589463"/>
            <a:ext cx="10980000" cy="14673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5FB00-9CFC-4C5F-B9D8-9B2C608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8ED0F-0514-4D31-9216-AEF1E577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A576F-65F5-43B8-8A3E-EA4335FC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71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3D4B-2EAD-48CB-8810-EAF4CBEF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80000" cy="648000"/>
          </a:xfrm>
        </p:spPr>
        <p:txBody>
          <a:bodyPr/>
          <a:lstStyle>
            <a:lvl1pPr>
              <a:defRPr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5BD9-4984-48DF-9F99-FB7165395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079999"/>
            <a:ext cx="5400000" cy="50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CCA20-C1BC-45F2-84CF-63838803F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1427" y="1080000"/>
            <a:ext cx="5400000" cy="50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E5194-668C-4D07-AA66-ED077DA7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D9CD0-2568-4A65-AF53-424D974C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76293-1B34-4FE8-A016-F25ABFCB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5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36BD-24A6-43F1-9AA3-10E14A2E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980000" cy="648000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70E42-176B-44DB-8F17-7882AD9D1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5400000" cy="64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65970-1140-40C5-9C2A-B82770704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649" y="1832446"/>
            <a:ext cx="5400000" cy="42503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69278-16FB-47BA-BEB3-9A70D3C54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2649" y="1094754"/>
            <a:ext cx="5400000" cy="64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21B88-4BB5-4C03-A011-5CCC0C7E3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2649" y="1832446"/>
            <a:ext cx="5400000" cy="42503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DCBED5-35C4-45C1-890D-B0ADC6D1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E0A7AB-5EA9-4FAE-A96C-92C43C0A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F44E3-C3A4-4EA8-BCF6-0800FEF5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14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9977-6A7C-4FE9-9A4E-0855A2FA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340000" cy="648000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20995-F526-41D1-8C06-96DB90EF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171EB-95FA-44F1-BEDB-1283481D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A0251-31D0-4069-B4C1-AE83221A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9CDC6-0189-4571-8876-770814EC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AC8E1-C99B-44F9-ADA2-D5927D3B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7CCB-94F1-4924-90CC-A4010E77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4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11F9-C30A-4BF9-8B76-DEC6E553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7F5B-7C49-46E9-82D7-EA31A695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0000"/>
            <a:ext cx="6172200" cy="57149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DF16B-82DB-46DF-9569-E4E4A1B3F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175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EA387-2F35-4E46-9F2F-DBF8A615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BACD5-37DF-4335-959C-AF2C6599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B999-2F26-463F-AD45-730E01BC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82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E5D9-F6A6-4B2F-AE8C-BA472575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24B9B-A4E1-435F-940A-5D3B4B8C6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6493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89FE-8ED8-4CE3-9058-69306379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49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01D70-F91D-4848-B5C2-92D15715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569E-D1D5-4F07-9309-26E34B3F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AC633-9B97-4561-A5DC-A5991035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4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25A4B-8D1B-4A81-B891-4BB150E7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34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F4FC2-1916-4AAB-B4B9-C57F30E2E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11340000" cy="515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471F3-C7AF-42D4-BE81-B997DB7E1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E4CDE-34FA-4F31-AB39-8F8D6AFABDDE}" type="datetimeFigureOut">
              <a:rPr lang="en-GB" smtClean="0"/>
              <a:t>04/12/2024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0DB0-BD39-4990-88DD-95BA80010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EB868-EDD2-40D5-98AD-47CE683E1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9D3F6-DFCC-442B-BBC9-DA18C0869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1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ruth.bagg2@nhs.n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ouise.medley@nhs.ne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chart" Target="../charts/chart3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E5A6C-F50B-4C44-8458-80719C52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3" y="0"/>
            <a:ext cx="7538527" cy="68600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819B87-B8A7-B076-8B66-981F825F915E}"/>
              </a:ext>
            </a:extLst>
          </p:cNvPr>
          <p:cNvSpPr txBox="1">
            <a:spLocks/>
          </p:cNvSpPr>
          <p:nvPr/>
        </p:nvSpPr>
        <p:spPr>
          <a:xfrm>
            <a:off x="433754" y="2979275"/>
            <a:ext cx="7950882" cy="131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Picture 4" descr="1,274 Twitter Logo Stock Video Footage - 4K and HD Video Clips |  Shutterstock">
            <a:extLst>
              <a:ext uri="{FF2B5EF4-FFF2-40B4-BE49-F238E27FC236}">
                <a16:creationId xmlns:a16="http://schemas.microsoft.com/office/drawing/2014/main" id="{D1C34DB8-60B0-4B18-B786-E4AADC40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2" y="5991589"/>
            <a:ext cx="1145233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496FB-97B5-42E4-ACA0-FBF1FEAF8C4F}"/>
              </a:ext>
            </a:extLst>
          </p:cNvPr>
          <p:cNvSpPr txBox="1"/>
          <p:nvPr/>
        </p:nvSpPr>
        <p:spPr>
          <a:xfrm>
            <a:off x="884208" y="6205493"/>
            <a:ext cx="37980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@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SWGenomics / @SWGLH / @NHSgms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257EF-98D4-40D1-9B52-3B3ECBB5C398}"/>
              </a:ext>
            </a:extLst>
          </p:cNvPr>
          <p:cNvSpPr txBox="1"/>
          <p:nvPr/>
        </p:nvSpPr>
        <p:spPr>
          <a:xfrm>
            <a:off x="540000" y="1800000"/>
            <a:ext cx="88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SWAG Lung Cancer CAG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E16C3C-16CC-4598-B4AB-AFD226688A95}"/>
              </a:ext>
            </a:extLst>
          </p:cNvPr>
          <p:cNvSpPr/>
          <p:nvPr/>
        </p:nvSpPr>
        <p:spPr>
          <a:xfrm>
            <a:off x="608117" y="2644170"/>
            <a:ext cx="6384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3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rd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December 2024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Louise Medley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Consultant Medical Oncologist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SW GLH Solid Cancer Lead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686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686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686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ctDNA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Update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GB" sz="24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Update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GB" sz="24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Questions/Feedback from CAG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04A0FC-AC1A-4A5B-ADD2-68EB0CECF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83" y="149994"/>
            <a:ext cx="3005329" cy="8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8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2C911-8CF3-4DC7-09E9-D6B2254CA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8953F-6DD0-76BB-ED25-0B003630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18" y="149994"/>
            <a:ext cx="2289794" cy="669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C7476-82AB-120D-6C5A-6EAEDD85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7414"/>
          <a:stretch/>
        </p:blipFill>
        <p:spPr>
          <a:xfrm rot="10800000">
            <a:off x="7542188" y="2939534"/>
            <a:ext cx="4573015" cy="3925167"/>
          </a:xfrm>
          <a:prstGeom prst="rect">
            <a:avLst/>
          </a:prstGeom>
        </p:spPr>
      </p:pic>
      <p:pic>
        <p:nvPicPr>
          <p:cNvPr id="6" name="Picture 5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C89054F7-FF4F-C81C-6F19-6143CCEF8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32" y="0"/>
            <a:ext cx="6041571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A medical report with a red square&#10;&#10;Description automatically generated">
            <a:extLst>
              <a:ext uri="{FF2B5EF4-FFF2-40B4-BE49-F238E27FC236}">
                <a16:creationId xmlns:a16="http://schemas.microsoft.com/office/drawing/2014/main" id="{F95EB937-7B02-452D-694D-64DF2F256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" y="6702"/>
            <a:ext cx="593441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727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424B-FB07-B046-C6D9-DB29FEFF1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F70213-5CA7-8820-D1C5-EBC5D104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3" y="0"/>
            <a:ext cx="7538527" cy="68600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F758F2-F5AA-5DCF-D225-6DA3B7F15AED}"/>
              </a:ext>
            </a:extLst>
          </p:cNvPr>
          <p:cNvSpPr txBox="1">
            <a:spLocks/>
          </p:cNvSpPr>
          <p:nvPr/>
        </p:nvSpPr>
        <p:spPr>
          <a:xfrm>
            <a:off x="433754" y="2979275"/>
            <a:ext cx="7950882" cy="131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BE95F-1E45-4DE6-723E-0612D05C1232}"/>
              </a:ext>
            </a:extLst>
          </p:cNvPr>
          <p:cNvSpPr txBox="1"/>
          <p:nvPr/>
        </p:nvSpPr>
        <p:spPr>
          <a:xfrm>
            <a:off x="433754" y="1382654"/>
            <a:ext cx="885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to the Room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B75D6-F5FB-8D9C-43AD-E74A87F403CB}"/>
              </a:ext>
            </a:extLst>
          </p:cNvPr>
          <p:cNvSpPr/>
          <p:nvPr/>
        </p:nvSpPr>
        <p:spPr>
          <a:xfrm>
            <a:off x="433754" y="2230203"/>
            <a:ext cx="75385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219170">
              <a:buFont typeface="+mj-lt"/>
              <a:buAutoNum type="arabicPeriod"/>
              <a:defRPr/>
            </a:pPr>
            <a:r>
              <a:rPr lang="en-GB" sz="2400" b="0" i="0" u="sng" strike="noStrike" dirty="0">
                <a:solidFill>
                  <a:srgbClr val="000000"/>
                </a:solidFill>
                <a:effectLst/>
                <a:latin typeface="inherit"/>
              </a:rPr>
              <a:t>How confident do you feel: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inherit"/>
              </a:rPr>
              <a:t>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n reading the Tissue reports you are getting? 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inherit"/>
              </a:rPr>
              <a:t>In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acting upon the report if it demonstrates a possible research variant or possible germline finding 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inherit"/>
              </a:rPr>
              <a:t>eg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 BRCA)</a:t>
            </a:r>
          </a:p>
          <a:p>
            <a:pPr defTabSz="1219170">
              <a:defRPr/>
            </a:pPr>
            <a:endParaRPr lang="en-GB" sz="2400" b="0" i="0" u="none" strike="noStrike" dirty="0">
              <a:solidFill>
                <a:srgbClr val="000000"/>
              </a:solidFill>
              <a:effectLst/>
              <a:latin typeface="inherit"/>
            </a:endParaRPr>
          </a:p>
          <a:p>
            <a:pPr marL="457200" indent="-457200" defTabSz="1219170">
              <a:buFont typeface="+mj-lt"/>
              <a:buAutoNum type="arabicPeriod" startAt="2"/>
              <a:defRPr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How do you document the tissue (and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inherit"/>
              </a:rPr>
              <a:t>ctDNA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) results on your MDT </a:t>
            </a:r>
            <a:r>
              <a:rPr lang="en-GB" sz="2400" dirty="0">
                <a:solidFill>
                  <a:srgbClr val="000000"/>
                </a:solidFill>
                <a:latin typeface="inherit"/>
              </a:rPr>
              <a:t>outcome? </a:t>
            </a:r>
          </a:p>
          <a:p>
            <a:pPr marL="457200" indent="-457200" defTabSz="1219170">
              <a:buFont typeface="+mj-lt"/>
              <a:buAutoNum type="arabicPeriod" startAt="2"/>
              <a:defRPr/>
            </a:pPr>
            <a:endParaRPr lang="en-GB" sz="2400" dirty="0">
              <a:solidFill>
                <a:srgbClr val="000000"/>
              </a:solidFill>
              <a:latin typeface="inherit"/>
            </a:endParaRPr>
          </a:p>
          <a:p>
            <a:pPr marL="457200" indent="-457200" defTabSz="1219170">
              <a:buFont typeface="+mj-lt"/>
              <a:buAutoNum type="arabicPeriod" startAt="2"/>
              <a:defRPr/>
            </a:pPr>
            <a:r>
              <a:rPr lang="en-GB" sz="2400" dirty="0">
                <a:solidFill>
                  <a:srgbClr val="000000"/>
                </a:solidFill>
                <a:latin typeface="inherit"/>
              </a:rPr>
              <a:t>How are you in your MDM going to manage the potential new information from extra reporting? </a:t>
            </a:r>
          </a:p>
          <a:p>
            <a:pPr defTabSz="1219170">
              <a:defRPr/>
            </a:pPr>
            <a:endParaRPr lang="en-GB" sz="2400" b="0" i="0" u="sng" strike="noStrike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2A8B63-60DC-299D-FA1F-7E5207101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18" y="149994"/>
            <a:ext cx="2289794" cy="6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24ECD-0D72-78BF-7FB8-069FEA0A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A2EBE-EDE3-C6A5-50CF-7FA54C16E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3" y="0"/>
            <a:ext cx="7538527" cy="68600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2E5B08-1054-2B3E-1542-EA35BDB46977}"/>
              </a:ext>
            </a:extLst>
          </p:cNvPr>
          <p:cNvSpPr txBox="1">
            <a:spLocks/>
          </p:cNvSpPr>
          <p:nvPr/>
        </p:nvSpPr>
        <p:spPr>
          <a:xfrm>
            <a:off x="433754" y="2979275"/>
            <a:ext cx="7950882" cy="131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Picture 4" descr="1,274 Twitter Logo Stock Video Footage - 4K and HD Video Clips |  Shutterstock">
            <a:extLst>
              <a:ext uri="{FF2B5EF4-FFF2-40B4-BE49-F238E27FC236}">
                <a16:creationId xmlns:a16="http://schemas.microsoft.com/office/drawing/2014/main" id="{92F49151-DD6C-D03A-EB29-589BF61A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2" y="5991589"/>
            <a:ext cx="1145233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5C753-03CA-E3F6-048C-E1BEDE3DF560}"/>
              </a:ext>
            </a:extLst>
          </p:cNvPr>
          <p:cNvSpPr txBox="1"/>
          <p:nvPr/>
        </p:nvSpPr>
        <p:spPr>
          <a:xfrm>
            <a:off x="884208" y="6205493"/>
            <a:ext cx="37980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@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SWGenomics / @SWGLH / @NHSgms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B8AE3-120A-4642-D1D9-20FEC4882439}"/>
              </a:ext>
            </a:extLst>
          </p:cNvPr>
          <p:cNvSpPr txBox="1"/>
          <p:nvPr/>
        </p:nvSpPr>
        <p:spPr>
          <a:xfrm>
            <a:off x="607336" y="2573336"/>
            <a:ext cx="5867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for GMSA/GLH Teams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5D146-50AA-A56E-705D-B7AD66BB1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83" y="149994"/>
            <a:ext cx="3005329" cy="879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B1F0F5-2168-70A1-1F5C-53BC806D6C7E}"/>
              </a:ext>
            </a:extLst>
          </p:cNvPr>
          <p:cNvSpPr txBox="1"/>
          <p:nvPr/>
        </p:nvSpPr>
        <p:spPr>
          <a:xfrm>
            <a:off x="644600" y="5756909"/>
            <a:ext cx="242175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 Light" panose="020F0302020204030204"/>
                <a:hlinkClick r:id="rId6"/>
              </a:rPr>
              <a:t>louise.medley@nhs.net</a:t>
            </a:r>
            <a:r>
              <a:rPr lang="en-GB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764D1-51C3-B823-FA86-CE352E81ECF7}"/>
              </a:ext>
            </a:extLst>
          </p:cNvPr>
          <p:cNvSpPr txBox="1"/>
          <p:nvPr/>
        </p:nvSpPr>
        <p:spPr>
          <a:xfrm>
            <a:off x="644600" y="5393438"/>
            <a:ext cx="258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ruth.bagg2@nhs.net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84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3AE02E-8BD8-4369-8F63-CBD2286265EE}"/>
              </a:ext>
            </a:extLst>
          </p:cNvPr>
          <p:cNvSpPr txBox="1"/>
          <p:nvPr/>
        </p:nvSpPr>
        <p:spPr>
          <a:xfrm>
            <a:off x="854370" y="1595462"/>
            <a:ext cx="755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ctDNA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NSCLC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2BC43-2E9A-48F2-9C68-44E04E733E72}"/>
              </a:ext>
            </a:extLst>
          </p:cNvPr>
          <p:cNvSpPr txBox="1"/>
          <p:nvPr/>
        </p:nvSpPr>
        <p:spPr>
          <a:xfrm>
            <a:off x="854370" y="233775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86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13B6A-2FAC-48A5-BABF-E1643475D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18" y="149994"/>
            <a:ext cx="2289794" cy="669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8A57A-297B-4B1C-A5DA-4F0F81ACE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7414"/>
          <a:stretch/>
        </p:blipFill>
        <p:spPr>
          <a:xfrm rot="10800000">
            <a:off x="7542188" y="2939534"/>
            <a:ext cx="4573015" cy="3925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A23DB-FF2B-EA04-1097-3D511B5EE133}"/>
              </a:ext>
            </a:extLst>
          </p:cNvPr>
          <p:cNvSpPr txBox="1"/>
          <p:nvPr/>
        </p:nvSpPr>
        <p:spPr>
          <a:xfrm>
            <a:off x="1995132" y="3978108"/>
            <a:ext cx="789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inherit"/>
              </a:rPr>
              <a:t>‘No patient should be diagnosed with Stage IIIB*/IV NSCLC without having had a </a:t>
            </a:r>
            <a:r>
              <a:rPr lang="en-GB" sz="2400" b="0" i="0" u="none" strike="noStrike" dirty="0" err="1">
                <a:solidFill>
                  <a:schemeClr val="accent1"/>
                </a:solidFill>
                <a:effectLst/>
                <a:latin typeface="inherit"/>
              </a:rPr>
              <a:t>ctDNA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inherit"/>
              </a:rPr>
              <a:t> test’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3D31B-321F-E9FE-B0E9-85A681155E93}"/>
              </a:ext>
            </a:extLst>
          </p:cNvPr>
          <p:cNvSpPr txBox="1"/>
          <p:nvPr/>
        </p:nvSpPr>
        <p:spPr>
          <a:xfrm>
            <a:off x="10486571" y="6446453"/>
            <a:ext cx="1542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* Not radically treatable</a:t>
            </a:r>
          </a:p>
        </p:txBody>
      </p:sp>
    </p:spTree>
    <p:extLst>
      <p:ext uri="{BB962C8B-B14F-4D97-AF65-F5344CB8AC3E}">
        <p14:creationId xmlns:p14="http://schemas.microsoft.com/office/powerpoint/2010/main" val="242006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86B8-1AEC-4189-B74B-BD664FE5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Onboarding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B0006-C433-4155-9885-DC40AD816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95" y="149994"/>
            <a:ext cx="2348517" cy="686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197DF-3C5D-413B-85FD-C0106CC48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0" y="1389368"/>
            <a:ext cx="3093955" cy="32339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E754D84-9E0A-4A90-91DC-9A16955BB121}"/>
              </a:ext>
            </a:extLst>
          </p:cNvPr>
          <p:cNvSpPr/>
          <p:nvPr/>
        </p:nvSpPr>
        <p:spPr>
          <a:xfrm>
            <a:off x="644650" y="3429000"/>
            <a:ext cx="2107428" cy="1440380"/>
          </a:xfrm>
          <a:prstGeom prst="ellipse">
            <a:avLst/>
          </a:prstGeom>
          <a:noFill/>
          <a:ln w="38100">
            <a:solidFill>
              <a:srgbClr val="BE0E9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Image result for Tick Jpg">
            <a:extLst>
              <a:ext uri="{FF2B5EF4-FFF2-40B4-BE49-F238E27FC236}">
                <a16:creationId xmlns:a16="http://schemas.microsoft.com/office/drawing/2014/main" id="{4EC4CA02-B441-46E2-90F3-70363E5000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44" y="3681170"/>
            <a:ext cx="1065195" cy="10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526957-DE09-4D51-88FD-E79E0A0C2743}"/>
              </a:ext>
            </a:extLst>
          </p:cNvPr>
          <p:cNvSpPr txBox="1"/>
          <p:nvPr/>
        </p:nvSpPr>
        <p:spPr>
          <a:xfrm>
            <a:off x="4736534" y="1308811"/>
            <a:ext cx="6810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9 trusts within the South West GMSA are now onboarded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Total tests carried out 359 (&gt; 9% of total </a:t>
            </a:r>
            <a:r>
              <a:rPr lang="en-GB" dirty="0" err="1"/>
              <a:t>ctDNA</a:t>
            </a:r>
            <a:r>
              <a:rPr lang="en-GB" dirty="0"/>
              <a:t> tests nationwide)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Averaging 51 tests per month (up from 46 in Sept)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Weekly Lung GTEB set up, now been running for </a:t>
            </a:r>
            <a:r>
              <a:rPr lang="en-GB" dirty="0" err="1"/>
              <a:t>approx</a:t>
            </a:r>
            <a:r>
              <a:rPr lang="en-GB" dirty="0"/>
              <a:t> 3 months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50% of Trusts regularly attending GTEB meetings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4446CE9-8736-4C96-B865-A8EDE0D017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19886"/>
              </p:ext>
            </p:extLst>
          </p:nvPr>
        </p:nvGraphicFramePr>
        <p:xfrm>
          <a:off x="4803800" y="2786139"/>
          <a:ext cx="6743549" cy="371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037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13B6A-2FAC-48A5-BABF-E1643475D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18" y="149994"/>
            <a:ext cx="2289794" cy="669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8A57A-297B-4B1C-A5DA-4F0F81ACE0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7414"/>
          <a:stretch/>
        </p:blipFill>
        <p:spPr>
          <a:xfrm rot="10800000">
            <a:off x="7453110" y="2932833"/>
            <a:ext cx="4573015" cy="39251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75C56F-261F-4847-95DD-66E7AA9D3854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13400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500" dirty="0" err="1"/>
              <a:t>ctDNA</a:t>
            </a:r>
            <a:r>
              <a:rPr lang="en-GB" sz="3500" dirty="0"/>
              <a:t> Samples by Trust</a:t>
            </a:r>
            <a:endParaRPr lang="en-GB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74EA544-C159-4325-88BC-63E44529CA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88409"/>
              </p:ext>
            </p:extLst>
          </p:nvPr>
        </p:nvGraphicFramePr>
        <p:xfrm>
          <a:off x="494270" y="1029804"/>
          <a:ext cx="10033687" cy="563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B2EAA85-B98D-4898-19CA-CF026588885B}"/>
              </a:ext>
            </a:extLst>
          </p:cNvPr>
          <p:cNvSpPr/>
          <p:nvPr/>
        </p:nvSpPr>
        <p:spPr>
          <a:xfrm>
            <a:off x="827903" y="1440233"/>
            <a:ext cx="2137719" cy="481913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27AFC-B11A-BBF9-D43D-CD9862F2517B}"/>
              </a:ext>
            </a:extLst>
          </p:cNvPr>
          <p:cNvSpPr/>
          <p:nvPr/>
        </p:nvSpPr>
        <p:spPr>
          <a:xfrm>
            <a:off x="7183395" y="1440233"/>
            <a:ext cx="2137719" cy="481913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FE2E7-C16B-6D2A-7872-4464FC3CBDCF}"/>
              </a:ext>
            </a:extLst>
          </p:cNvPr>
          <p:cNvSpPr/>
          <p:nvPr/>
        </p:nvSpPr>
        <p:spPr>
          <a:xfrm>
            <a:off x="5045677" y="1440233"/>
            <a:ext cx="1050324" cy="481913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1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C9229-7315-31FC-8B53-0981BB3B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088D98-E5C8-80BA-5D86-C2BDA5D21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18" y="149994"/>
            <a:ext cx="2289794" cy="669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A5A422-5AF8-40C3-7AE7-3F8145185F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7414"/>
          <a:stretch/>
        </p:blipFill>
        <p:spPr>
          <a:xfrm rot="10800000">
            <a:off x="7453110" y="2932833"/>
            <a:ext cx="4573015" cy="39251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924E8A-F389-D6C4-9D1E-CFC84EA5F557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13400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500" dirty="0" err="1"/>
              <a:t>ctDNA</a:t>
            </a:r>
            <a:r>
              <a:rPr lang="en-GB" sz="3500" dirty="0"/>
              <a:t> Current Challenges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254C6-E975-D4C8-D31E-15A57B2D776A}"/>
              </a:ext>
            </a:extLst>
          </p:cNvPr>
          <p:cNvSpPr txBox="1"/>
          <p:nvPr/>
        </p:nvSpPr>
        <p:spPr>
          <a:xfrm>
            <a:off x="360000" y="1322174"/>
            <a:ext cx="1114394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Turnaround times from RMH</a:t>
            </a:r>
          </a:p>
          <a:p>
            <a:r>
              <a:rPr lang="en-US" sz="3200" dirty="0"/>
              <a:t>	</a:t>
            </a:r>
            <a:r>
              <a:rPr lang="en-US" sz="3200" dirty="0">
                <a:solidFill>
                  <a:schemeClr val="accent1"/>
                </a:solidFill>
              </a:rPr>
              <a:t>Remain 14 days from lab receipt to report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Failure Rates from RMH</a:t>
            </a:r>
          </a:p>
          <a:p>
            <a:r>
              <a:rPr lang="en-US" sz="3200" dirty="0"/>
              <a:t>	-</a:t>
            </a:r>
            <a:r>
              <a:rPr lang="en-US" sz="3200" dirty="0">
                <a:solidFill>
                  <a:schemeClr val="accent1"/>
                </a:solidFill>
              </a:rPr>
              <a:t>Technical issues have meant increased failure rate and re-	running samples leading to increased TAT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	-Contingency plan may be used (Guardant Reports)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Time from RMH report release to clinical team acting on report</a:t>
            </a:r>
          </a:p>
          <a:p>
            <a:r>
              <a:rPr lang="en-US" sz="3200" dirty="0"/>
              <a:t>	</a:t>
            </a:r>
            <a:r>
              <a:rPr lang="en-US" sz="3200" dirty="0">
                <a:solidFill>
                  <a:schemeClr val="accent1"/>
                </a:solidFill>
              </a:rPr>
              <a:t>Local data?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9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13B6A-2FAC-48A5-BABF-E1643475D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18" y="149994"/>
            <a:ext cx="2289794" cy="669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8A57A-297B-4B1C-A5DA-4F0F81ACE0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7414"/>
          <a:stretch/>
        </p:blipFill>
        <p:spPr>
          <a:xfrm rot="10800000">
            <a:off x="7542188" y="2939534"/>
            <a:ext cx="4573015" cy="39251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75C56F-261F-4847-95DD-66E7AA9D3854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13400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500" dirty="0"/>
              <a:t>Next Steps</a:t>
            </a:r>
            <a:r>
              <a:rPr lang="en-GB" dirty="0"/>
              <a:t> 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8A68208-3B4C-42F1-B218-2F1738CFC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117048"/>
              </p:ext>
            </p:extLst>
          </p:nvPr>
        </p:nvGraphicFramePr>
        <p:xfrm>
          <a:off x="492000" y="853090"/>
          <a:ext cx="4669654" cy="234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Picture 2" descr="Image result for Tick Jpg">
            <a:extLst>
              <a:ext uri="{FF2B5EF4-FFF2-40B4-BE49-F238E27FC236}">
                <a16:creationId xmlns:a16="http://schemas.microsoft.com/office/drawing/2014/main" id="{1D473DD9-1EB8-41E7-8C8A-B8171F5A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10" y="2450809"/>
            <a:ext cx="373848" cy="3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1D0E09-C850-493B-AE8B-F5E39DDCDCF0}"/>
              </a:ext>
            </a:extLst>
          </p:cNvPr>
          <p:cNvSpPr txBox="1"/>
          <p:nvPr/>
        </p:nvSpPr>
        <p:spPr>
          <a:xfrm>
            <a:off x="3911023" y="1066580"/>
            <a:ext cx="811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b="1" dirty="0"/>
              <a:t>Review pathways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Update stakeholder mapping – Have leads/contacts changed?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Monitor monthly data from GMS to support trusts who may want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Work with Lung Cancer leads to map local pathways for </a:t>
            </a:r>
            <a:r>
              <a:rPr lang="en-GB" sz="2000" dirty="0" err="1"/>
              <a:t>ctDNA</a:t>
            </a:r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 pathways to identify gaps/delays </a:t>
            </a:r>
            <a:r>
              <a:rPr lang="en-GB" sz="2000" dirty="0" err="1"/>
              <a:t>e.g</a:t>
            </a:r>
            <a:r>
              <a:rPr lang="en-GB" sz="2000" dirty="0"/>
              <a:t> access to Phlebotomy, training, logistics or informatics)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5A5EA5-51F7-CC2C-1B31-F627F6424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636911"/>
              </p:ext>
            </p:extLst>
          </p:nvPr>
        </p:nvGraphicFramePr>
        <p:xfrm>
          <a:off x="4977925" y="2892290"/>
          <a:ext cx="6722075" cy="362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675E0F-ED4E-AC1A-C72D-6067CC77EA7D}"/>
              </a:ext>
            </a:extLst>
          </p:cNvPr>
          <p:cNvSpPr txBox="1"/>
          <p:nvPr/>
        </p:nvSpPr>
        <p:spPr>
          <a:xfrm>
            <a:off x="492000" y="3698539"/>
            <a:ext cx="42730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2) GTEB Engagement</a:t>
            </a:r>
            <a:endParaRPr lang="en-GB" sz="2000" dirty="0"/>
          </a:p>
          <a:p>
            <a:r>
              <a:rPr lang="en-GB" sz="2000" dirty="0"/>
              <a:t>Identify blockers to GTEB engagement</a:t>
            </a:r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F07B8-9F87-231E-DE72-C68FAF2E5E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2910" y="4486890"/>
            <a:ext cx="1903708" cy="19735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2448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E5A6C-F50B-4C44-8458-80719C52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73" y="0"/>
            <a:ext cx="7538527" cy="68600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819B87-B8A7-B076-8B66-981F825F915E}"/>
              </a:ext>
            </a:extLst>
          </p:cNvPr>
          <p:cNvSpPr txBox="1">
            <a:spLocks/>
          </p:cNvSpPr>
          <p:nvPr/>
        </p:nvSpPr>
        <p:spPr>
          <a:xfrm>
            <a:off x="433754" y="2979275"/>
            <a:ext cx="7950882" cy="131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DBD9F-9D7D-4F6A-B069-26F552C8F988}"/>
              </a:ext>
            </a:extLst>
          </p:cNvPr>
          <p:cNvSpPr txBox="1"/>
          <p:nvPr/>
        </p:nvSpPr>
        <p:spPr>
          <a:xfrm>
            <a:off x="433754" y="1382654"/>
            <a:ext cx="885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to the Room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23A15-2DE1-46DE-A847-47C7FCCEE82C}"/>
              </a:ext>
            </a:extLst>
          </p:cNvPr>
          <p:cNvSpPr/>
          <p:nvPr/>
        </p:nvSpPr>
        <p:spPr>
          <a:xfrm>
            <a:off x="433754" y="2230203"/>
            <a:ext cx="7538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219170">
              <a:buFont typeface="+mj-lt"/>
              <a:buAutoNum type="arabicPeriod"/>
              <a:defRPr/>
            </a:pPr>
            <a:r>
              <a:rPr lang="en-GB" sz="2400" b="0" i="0" u="sng" strike="noStrike" dirty="0">
                <a:solidFill>
                  <a:srgbClr val="000000"/>
                </a:solidFill>
                <a:effectLst/>
                <a:latin typeface="inherit"/>
              </a:rPr>
              <a:t>How confident do you feel: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inherit"/>
              </a:rPr>
              <a:t>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n reading the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inherit"/>
              </a:rPr>
              <a:t>ctDNA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 reports you are getting? 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inherit"/>
              </a:rPr>
              <a:t>In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acting upon the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inherit"/>
              </a:rPr>
              <a:t>ctDNA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 report if it demonstrates an actionable variant 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inherit"/>
              </a:rPr>
              <a:t>eg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 ALK, EGFR etc)</a:t>
            </a:r>
          </a:p>
          <a:p>
            <a:pPr defTabSz="1219170">
              <a:defRPr/>
            </a:pPr>
            <a:endParaRPr lang="en-GB" sz="2400" b="0" i="0" u="none" strike="noStrike" dirty="0">
              <a:solidFill>
                <a:srgbClr val="000000"/>
              </a:solidFill>
              <a:effectLst/>
              <a:latin typeface="inherit"/>
            </a:endParaRPr>
          </a:p>
          <a:p>
            <a:pPr marL="457200" indent="-457200" defTabSz="1219170">
              <a:buFont typeface="+mj-lt"/>
              <a:buAutoNum type="arabicPeriod" startAt="2"/>
              <a:defRPr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Do you think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inherit"/>
              </a:rPr>
              <a:t>ctDNA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 has helped improve your pathway to treatment?</a:t>
            </a:r>
          </a:p>
          <a:p>
            <a:pPr marL="457200" indent="-457200" defTabSz="1219170">
              <a:buFont typeface="+mj-lt"/>
              <a:buAutoNum type="arabicPeriod" startAt="2"/>
              <a:defRPr/>
            </a:pPr>
            <a:endParaRPr lang="en-GB" sz="2400" dirty="0">
              <a:solidFill>
                <a:srgbClr val="000000"/>
              </a:solidFill>
              <a:latin typeface="inherit"/>
            </a:endParaRPr>
          </a:p>
          <a:p>
            <a:pPr marL="457200" indent="-457200" defTabSz="1219170">
              <a:buFont typeface="+mj-lt"/>
              <a:buAutoNum type="arabicPeriod" startAt="2"/>
              <a:defRPr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Do you have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inherit"/>
              </a:rPr>
              <a:t>ctDNA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inherit"/>
              </a:rPr>
              <a:t> results available at Lung MDM for discussion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16D861-BD16-4181-8496-A113DF2FD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18" y="149994"/>
            <a:ext cx="2289794" cy="669804"/>
          </a:xfrm>
          <a:prstGeom prst="rect">
            <a:avLst/>
          </a:prstGeom>
        </p:spPr>
      </p:pic>
      <p:pic>
        <p:nvPicPr>
          <p:cNvPr id="4" name="Picture 3" descr="A pink drop of liquid&#10;&#10;Description automatically generated">
            <a:extLst>
              <a:ext uri="{FF2B5EF4-FFF2-40B4-BE49-F238E27FC236}">
                <a16:creationId xmlns:a16="http://schemas.microsoft.com/office/drawing/2014/main" id="{2C2CE407-70E7-5CB7-0666-0A415FA04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59" y="3343081"/>
            <a:ext cx="2959553" cy="33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0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7E04B-38CF-C53D-8B3E-F69E4EDE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14B50F-D062-B454-53FE-6D33AF25EF30}"/>
              </a:ext>
            </a:extLst>
          </p:cNvPr>
          <p:cNvSpPr txBox="1"/>
          <p:nvPr/>
        </p:nvSpPr>
        <p:spPr>
          <a:xfrm>
            <a:off x="854369" y="1595462"/>
            <a:ext cx="10686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Tissue Molecular Testing  in NSCLC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37D31-6D49-094D-F1BD-18AB95836439}"/>
              </a:ext>
            </a:extLst>
          </p:cNvPr>
          <p:cNvSpPr txBox="1"/>
          <p:nvPr/>
        </p:nvSpPr>
        <p:spPr>
          <a:xfrm>
            <a:off x="941205" y="241631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86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3966E-FA75-25FD-9B19-B3859935B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18" y="149994"/>
            <a:ext cx="2289794" cy="669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CACC8-9955-83E8-9A01-F8F179D59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7414"/>
          <a:stretch/>
        </p:blipFill>
        <p:spPr>
          <a:xfrm rot="10800000">
            <a:off x="7542188" y="2939534"/>
            <a:ext cx="4573015" cy="3925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05FDA-7CCB-D930-43A3-6667219D42AE}"/>
              </a:ext>
            </a:extLst>
          </p:cNvPr>
          <p:cNvSpPr txBox="1"/>
          <p:nvPr/>
        </p:nvSpPr>
        <p:spPr>
          <a:xfrm>
            <a:off x="10486571" y="6446453"/>
            <a:ext cx="1542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* Not radically treatable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20DD4-88AE-169D-AC35-FBA3ACFDD36C}"/>
              </a:ext>
            </a:extLst>
          </p:cNvPr>
          <p:cNvSpPr txBox="1"/>
          <p:nvPr/>
        </p:nvSpPr>
        <p:spPr>
          <a:xfrm>
            <a:off x="854369" y="3219264"/>
            <a:ext cx="11143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Turnaround times (RNA and DNA)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accent1"/>
                </a:solidFill>
              </a:rPr>
              <a:t>Remain 10-14 days from lab receipt to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Failure Rates RNA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accent1"/>
                </a:solidFill>
              </a:rPr>
              <a:t> Local examples vary but as low as 12%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Reporting of New Gene Targets 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accent1"/>
                </a:solidFill>
              </a:rPr>
              <a:t>New Report Layout</a:t>
            </a:r>
          </a:p>
          <a:p>
            <a:r>
              <a:rPr lang="en-US" sz="2000" dirty="0"/>
              <a:t>	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4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4FE6E-A6ED-0D30-E7D1-3FBA8FB70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794E6-C2E2-F689-8A7B-04537B159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18" y="149994"/>
            <a:ext cx="2289794" cy="669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E3DF7-C997-DC54-F157-75BDB89AB3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7414"/>
          <a:stretch/>
        </p:blipFill>
        <p:spPr>
          <a:xfrm rot="10800000">
            <a:off x="7453110" y="2932833"/>
            <a:ext cx="4573015" cy="39251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0E8C6E-8827-0AA0-A0E0-462546BAA882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13400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500" dirty="0"/>
              <a:t>Reporting of New Gene Targets </a:t>
            </a:r>
            <a:endParaRPr lang="en-GB" dirty="0"/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4A535EC5-54E3-A553-9455-7166B046F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8" y="1008000"/>
            <a:ext cx="6672829" cy="4240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1F1A2775-06E4-3FC7-E9C6-FEE54538E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9" y="4187861"/>
            <a:ext cx="6672829" cy="206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8EB293B-BB22-B176-51C7-A16D74BF2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3" y="2366134"/>
            <a:ext cx="6471343" cy="1133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69B0EE-FAEC-59B7-1550-6EA97803B957}"/>
              </a:ext>
            </a:extLst>
          </p:cNvPr>
          <p:cNvSpPr/>
          <p:nvPr/>
        </p:nvSpPr>
        <p:spPr>
          <a:xfrm>
            <a:off x="815546" y="5218855"/>
            <a:ext cx="6166021" cy="5641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3D96D-FEDE-2408-E58B-5E27F8B7BD60}"/>
              </a:ext>
            </a:extLst>
          </p:cNvPr>
          <p:cNvSpPr txBox="1"/>
          <p:nvPr/>
        </p:nvSpPr>
        <p:spPr>
          <a:xfrm>
            <a:off x="7185621" y="1240364"/>
            <a:ext cx="34846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real change for NSCLC panels as these are already reported in SW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4D951565-38B9-48DE-0C67-648EA22B3537}"/>
              </a:ext>
            </a:extLst>
          </p:cNvPr>
          <p:cNvSpPr/>
          <p:nvPr/>
        </p:nvSpPr>
        <p:spPr>
          <a:xfrm>
            <a:off x="6740778" y="1356294"/>
            <a:ext cx="444843" cy="474923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1F51A-030E-8A05-EE36-5073BC0A45D5}"/>
              </a:ext>
            </a:extLst>
          </p:cNvPr>
          <p:cNvSpPr txBox="1"/>
          <p:nvPr/>
        </p:nvSpPr>
        <p:spPr>
          <a:xfrm>
            <a:off x="7439759" y="5177742"/>
            <a:ext cx="378017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Additional targets reported for NSCLC (clinical trials, germline findings)</a:t>
            </a: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BAFF90A4-3A35-0470-3B07-6AA76BF8CB7A}"/>
              </a:ext>
            </a:extLst>
          </p:cNvPr>
          <p:cNvSpPr/>
          <p:nvPr/>
        </p:nvSpPr>
        <p:spPr>
          <a:xfrm>
            <a:off x="6994917" y="5274024"/>
            <a:ext cx="444843" cy="474923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6FD8A321-6650-F830-DAB2-16857A9C17BF}"/>
              </a:ext>
            </a:extLst>
          </p:cNvPr>
          <p:cNvSpPr/>
          <p:nvPr/>
        </p:nvSpPr>
        <p:spPr>
          <a:xfrm rot="5400000">
            <a:off x="8126537" y="4063457"/>
            <a:ext cx="1692597" cy="56474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7D6887-CFE9-851F-AA67-B4C2FD44FBCF}"/>
              </a:ext>
            </a:extLst>
          </p:cNvPr>
          <p:cNvSpPr txBox="1"/>
          <p:nvPr/>
        </p:nvSpPr>
        <p:spPr>
          <a:xfrm>
            <a:off x="7217338" y="860897"/>
            <a:ext cx="72805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9D1A56-3D4F-0862-90C7-EDB693240273}"/>
              </a:ext>
            </a:extLst>
          </p:cNvPr>
          <p:cNvSpPr txBox="1"/>
          <p:nvPr/>
        </p:nvSpPr>
        <p:spPr>
          <a:xfrm>
            <a:off x="9014344" y="3130200"/>
            <a:ext cx="81548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25/26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050F9F-5F0C-C876-A7B3-8359A6886850}"/>
              </a:ext>
            </a:extLst>
          </p:cNvPr>
          <p:cNvSpPr txBox="1"/>
          <p:nvPr/>
        </p:nvSpPr>
        <p:spPr>
          <a:xfrm>
            <a:off x="7490861" y="4808410"/>
            <a:ext cx="89937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 25</a:t>
            </a:r>
          </a:p>
        </p:txBody>
      </p:sp>
    </p:spTree>
    <p:extLst>
      <p:ext uri="{BB962C8B-B14F-4D97-AF65-F5344CB8AC3E}">
        <p14:creationId xmlns:p14="http://schemas.microsoft.com/office/powerpoint/2010/main" val="3040680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e33c4c9-6514-4ec2-9877-1366f02f1cf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851</Words>
  <Application>Microsoft Office PowerPoint</Application>
  <PresentationFormat>Widescreen</PresentationFormat>
  <Paragraphs>107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Wingdings</vt:lpstr>
      <vt:lpstr>Office Theme</vt:lpstr>
      <vt:lpstr>PowerPoint Presentation</vt:lpstr>
      <vt:lpstr>PowerPoint Presentation</vt:lpstr>
      <vt:lpstr>Onboarding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Thompson</dc:creator>
  <cp:lastModifiedBy>Helen Dunderdale</cp:lastModifiedBy>
  <cp:revision>13</cp:revision>
  <dcterms:created xsi:type="dcterms:W3CDTF">2023-08-04T13:20:43Z</dcterms:created>
  <dcterms:modified xsi:type="dcterms:W3CDTF">2024-12-04T15:46:23Z</dcterms:modified>
</cp:coreProperties>
</file>