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5"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84" r:id="rId15"/>
    <p:sldId id="285" r:id="rId16"/>
    <p:sldId id="286"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Lst>
  <p:sldSz cx="12192000" cy="6858000"/>
  <p:notesSz cx="6858000" cy="9144000"/>
  <p:embeddedFontLst>
    <p:embeddedFont>
      <p:font typeface="Lato" panose="020F0502020204030203" pitchFamily="34" charset="0"/>
      <p:regular r:id="rId34"/>
      <p:bold r:id="rId35"/>
      <p:italic r:id="rId36"/>
      <p:boldItalic r:id="rId37"/>
    </p:embeddedFont>
    <p:embeddedFont>
      <p:font typeface="Roboto" panose="02000000000000000000" pitchFamily="2"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8278949-0AB0-4F52-942A-A9529565741E}">
  <a:tblStyle styleId="{A8278949-0AB0-4F52-942A-A9529565741E}" styleName="Table_0">
    <a:wholeTbl>
      <a:tcTxStyle>
        <a:font>
          <a:latin typeface="Arial"/>
          <a:ea typeface="Arial"/>
          <a:cs typeface="Arial"/>
        </a:font>
        <a:srgbClr val="000000"/>
      </a:tcTxStyle>
      <a:tcStyle>
        <a:tcBdr>
          <a:left>
            <a:ln cap="flat" cmpd="sng">
              <a:solidFill>
                <a:srgbClr val="000000"/>
              </a:solidFill>
              <a:prstDash val="solid"/>
              <a:round/>
              <a:headEnd type="none" w="sm" len="sm"/>
              <a:tailEnd type="none" w="sm" len="sm"/>
            </a:ln>
          </a:left>
          <a:right>
            <a:ln cap="flat" cmpd="sng">
              <a:solidFill>
                <a:srgbClr val="000000"/>
              </a:solidFill>
              <a:prstDash val="solid"/>
              <a:round/>
              <a:headEnd type="none" w="sm" len="sm"/>
              <a:tailEnd type="none" w="sm" len="sm"/>
            </a:ln>
          </a:right>
          <a:top>
            <a:ln cap="flat" cmpd="sng">
              <a:solidFill>
                <a:srgbClr val="000000"/>
              </a:solidFill>
              <a:prstDash val="solid"/>
              <a:round/>
              <a:headEnd type="none" w="sm" len="sm"/>
              <a:tailEnd type="none" w="sm" len="sm"/>
            </a:ln>
          </a:top>
          <a:bottom>
            <a:ln cap="flat" cmpd="sng">
              <a:solidFill>
                <a:srgbClr val="000000"/>
              </a:solidFill>
              <a:prstDash val="solid"/>
              <a:round/>
              <a:headEnd type="none" w="sm" len="sm"/>
              <a:tailEnd type="none" w="sm" len="sm"/>
            </a:ln>
          </a:bottom>
          <a:insideH>
            <a:ln cap="flat" cmpd="sng">
              <a:solidFill>
                <a:srgbClr val="000000"/>
              </a:solidFill>
              <a:prstDash val="solid"/>
              <a:round/>
              <a:headEnd type="none" w="sm" len="sm"/>
              <a:tailEnd type="none" w="sm" len="sm"/>
            </a:ln>
          </a:insideH>
          <a:insideV>
            <a:ln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44005161-5DB4-45DA-ADFF-2157BF1FE0BE}"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EE47541-16AA-4EE8-B4DF-1C1C02211317}" styleName="Table_2">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9" d="100"/>
          <a:sy n="49" d="100"/>
        </p:scale>
        <p:origin x="994"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293510690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8" name="Google Shape;11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8" name="Google Shape;22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3" name="Google Shape;23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31207876567_0_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3" name="Google Shape;243;g31207876567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319f750044c_0_3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4" name="Google Shape;254;g319f750044c_0_3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31207876567_0_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0" name="Google Shape;260;g31207876567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319f750044c_0_3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Currently open at BHOC&amp; Yeovil; Salisbury EoI; GWH Feasibility.</a:t>
            </a:r>
            <a:endParaRPr/>
          </a:p>
        </p:txBody>
      </p:sp>
      <p:sp>
        <p:nvSpPr>
          <p:cNvPr id="267" name="Google Shape;267;g319f750044c_0_3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319f750044c_0_38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3" name="Google Shape;273;g319f750044c_0_3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319f750044c_0_3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9" name="Google Shape;279;g319f750044c_0_3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5" name="Google Shape;28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3125fd83720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100"/>
              <a:buNone/>
            </a:pPr>
            <a:r>
              <a:rPr lang="en-US">
                <a:solidFill>
                  <a:schemeClr val="dk1"/>
                </a:solidFill>
              </a:rPr>
              <a:t>Responses showed that the majority of people taking part in research had a positive experience, with their interaction with research delivery colleagues being an essential part of this experience.</a:t>
            </a:r>
            <a:endParaRPr/>
          </a:p>
        </p:txBody>
      </p:sp>
      <p:sp>
        <p:nvSpPr>
          <p:cNvPr id="290" name="Google Shape;290;g3125fd83720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12060358cd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g312060358cd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 name="Google Shape;126;g312060358cd_0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3125fd83720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solidFill>
                  <a:schemeClr val="dk1"/>
                </a:solidFill>
              </a:rPr>
              <a:t>Responses were received across 24 of 31 specialty areas. The chart above shows the specialties with over 20 responses. The large number of responses from public health studies is due to the high number of responses from ALSPAC.</a:t>
            </a:r>
            <a:endParaRPr/>
          </a:p>
        </p:txBody>
      </p:sp>
      <p:sp>
        <p:nvSpPr>
          <p:cNvPr id="297" name="Google Shape;297;g3125fd83720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3125fd83720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rPr>
              <a:t>76% of respondents left a comment explaining what made their research experience positive. From these comments we identified the following themes:</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The 3 top themes remain the same as last year: </a:t>
            </a:r>
            <a:r>
              <a:rPr lang="en-US">
                <a:solidFill>
                  <a:schemeClr val="dk1"/>
                </a:solidFill>
                <a:highlight>
                  <a:srgbClr val="FFF2CC"/>
                </a:highlight>
              </a:rPr>
              <a:t>research delivery staff, good communication and contributing to improving healthcare</a:t>
            </a:r>
            <a:r>
              <a:rPr lang="en-US">
                <a:solidFill>
                  <a:schemeClr val="dk1"/>
                </a:solidFill>
              </a:rPr>
              <a:t>. This year there has been an </a:t>
            </a:r>
            <a:r>
              <a:rPr lang="en-US">
                <a:solidFill>
                  <a:schemeClr val="dk1"/>
                </a:solidFill>
                <a:highlight>
                  <a:srgbClr val="FFF2CC"/>
                </a:highlight>
              </a:rPr>
              <a:t>increase in the proportion of comments related to good communication</a:t>
            </a:r>
            <a:r>
              <a:rPr lang="en-US">
                <a:solidFill>
                  <a:schemeClr val="dk1"/>
                </a:solidFill>
              </a:rPr>
              <a:t>, moving from the third highest theme to the second highest. It is positive to see an increase in comments around communication as this is a theme that is often highlighted as the area that needs the most improvement.</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highlight>
                  <a:srgbClr val="FFF2CC"/>
                </a:highlight>
              </a:rPr>
              <a:t>Consent is a new theme that we identified this year</a:t>
            </a:r>
            <a:r>
              <a:rPr lang="en-US">
                <a:solidFill>
                  <a:schemeClr val="dk1"/>
                </a:solidFill>
              </a:rPr>
              <a:t>. This relates to people feeling that there wasn’t any pressure to take part, that they were given the time to make their decision and that it was made clear that they could withdraw their consent at a later date if they wanted to. This is something that is </a:t>
            </a:r>
            <a:r>
              <a:rPr lang="en-US">
                <a:solidFill>
                  <a:schemeClr val="dk1"/>
                </a:solidFill>
                <a:highlight>
                  <a:srgbClr val="FFF2CC"/>
                </a:highlight>
              </a:rPr>
              <a:t>often discussed as part of Informed Consent training</a:t>
            </a:r>
            <a:r>
              <a:rPr lang="en-US">
                <a:solidFill>
                  <a:schemeClr val="dk1"/>
                </a:solidFill>
              </a:rPr>
              <a:t>, so it is positive to see these comments coming through.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SzPts val="1100"/>
              <a:buNone/>
            </a:pPr>
            <a:endParaRPr/>
          </a:p>
        </p:txBody>
      </p:sp>
      <p:sp>
        <p:nvSpPr>
          <p:cNvPr id="304" name="Google Shape;304;g3125fd83720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3125fd83720_0_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rPr>
              <a:t>21% left a comment about what could have made their research experience better. This table shows the themes that we identified from these comments.</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Although </a:t>
            </a:r>
            <a:r>
              <a:rPr lang="en-US">
                <a:solidFill>
                  <a:schemeClr val="dk1"/>
                </a:solidFill>
                <a:highlight>
                  <a:srgbClr val="FFF2CC"/>
                </a:highlight>
              </a:rPr>
              <a:t>fewer participants left comments</a:t>
            </a:r>
            <a:r>
              <a:rPr lang="en-US">
                <a:solidFill>
                  <a:schemeClr val="dk1"/>
                </a:solidFill>
              </a:rPr>
              <a:t> about what would have made their experience better, </a:t>
            </a:r>
            <a:r>
              <a:rPr lang="en-US">
                <a:solidFill>
                  <a:schemeClr val="dk1"/>
                </a:solidFill>
                <a:highlight>
                  <a:srgbClr val="FFF2CC"/>
                </a:highlight>
              </a:rPr>
              <a:t>the themes identified are broadly the same as last year</a:t>
            </a:r>
            <a:r>
              <a:rPr lang="en-US">
                <a:solidFill>
                  <a:schemeClr val="dk1"/>
                </a:solidFill>
              </a:rPr>
              <a:t>.</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Through the PRES survey, communication has consistently been identified as the biggest area for improvement. This is the </a:t>
            </a:r>
            <a:r>
              <a:rPr lang="en-US">
                <a:solidFill>
                  <a:schemeClr val="dk1"/>
                </a:solidFill>
                <a:highlight>
                  <a:srgbClr val="FFF2CC"/>
                </a:highlight>
              </a:rPr>
              <a:t>4th year in a row that it has been highlighted as the most common issue</a:t>
            </a:r>
            <a:r>
              <a:rPr lang="en-US">
                <a:solidFill>
                  <a:schemeClr val="dk1"/>
                </a:solidFill>
              </a:rPr>
              <a:t>. It’s important that more work is done to ensure participants are kept updated and informed about the research studies that they are taking part in. At the RDN we will continue to champion the importance of communication with participants and encourage our sites to put processes in place to ensure this happens. </a:t>
            </a:r>
            <a:r>
              <a:rPr lang="en-US">
                <a:solidFill>
                  <a:schemeClr val="dk1"/>
                </a:solidFill>
                <a:highlight>
                  <a:srgbClr val="FFF2CC"/>
                </a:highlight>
              </a:rPr>
              <a:t>A number of our sites have already started to implement initiatives to address this</a:t>
            </a:r>
            <a:r>
              <a:rPr lang="en-US">
                <a:solidFill>
                  <a:schemeClr val="dk1"/>
                </a:solidFill>
              </a:rPr>
              <a:t>, such as participant newsletters, but this needs to be more consistent across the region.</a:t>
            </a:r>
            <a:endParaRPr>
              <a:solidFill>
                <a:schemeClr val="dk1"/>
              </a:solidFill>
            </a:endParaRPr>
          </a:p>
          <a:p>
            <a:pPr marL="0" lvl="0" indent="0" algn="l" rtl="0">
              <a:lnSpc>
                <a:spcPct val="100000"/>
              </a:lnSpc>
              <a:spcBef>
                <a:spcPts val="0"/>
              </a:spcBef>
              <a:spcAft>
                <a:spcPts val="0"/>
              </a:spcAft>
              <a:buSzPts val="1100"/>
              <a:buNone/>
            </a:pPr>
            <a:endParaRPr/>
          </a:p>
        </p:txBody>
      </p:sp>
      <p:sp>
        <p:nvSpPr>
          <p:cNvPr id="311" name="Google Shape;311;g3125fd83720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3125fd83720_0_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38" name="Google Shape;338;g3125fd83720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3125fd83720_0_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spcBef>
                <a:spcPts val="1000"/>
              </a:spcBef>
              <a:spcAft>
                <a:spcPts val="0"/>
              </a:spcAft>
              <a:buClr>
                <a:schemeClr val="dk1"/>
              </a:buClr>
              <a:buSzPts val="1100"/>
              <a:buChar char="●"/>
            </a:pPr>
            <a:r>
              <a:rPr lang="en-US">
                <a:solidFill>
                  <a:schemeClr val="dk1"/>
                </a:solidFill>
              </a:rPr>
              <a:t>Identify ways communication with participants can be improved, especially in relation to sharing the results of the study and providing regular updates</a:t>
            </a:r>
            <a:endParaRPr>
              <a:solidFill>
                <a:schemeClr val="dk1"/>
              </a:solidFill>
            </a:endParaRPr>
          </a:p>
          <a:p>
            <a:pPr marL="457200" lvl="0" indent="-298450" algn="l" rtl="0">
              <a:spcBef>
                <a:spcPts val="0"/>
              </a:spcBef>
              <a:spcAft>
                <a:spcPts val="0"/>
              </a:spcAft>
              <a:buClr>
                <a:schemeClr val="dk1"/>
              </a:buClr>
              <a:buSzPts val="1100"/>
              <a:buChar char="●"/>
            </a:pPr>
            <a:r>
              <a:rPr lang="en-US">
                <a:solidFill>
                  <a:schemeClr val="dk1"/>
                </a:solidFill>
              </a:rPr>
              <a:t>Ensure new participants are given general information in a clear and concise way about the study, such as its aims and timescales</a:t>
            </a:r>
            <a:endParaRPr>
              <a:solidFill>
                <a:schemeClr val="dk1"/>
              </a:solidFill>
            </a:endParaRPr>
          </a:p>
          <a:p>
            <a:pPr marL="457200" lvl="0" indent="-298450" algn="l" rtl="0">
              <a:spcBef>
                <a:spcPts val="0"/>
              </a:spcBef>
              <a:spcAft>
                <a:spcPts val="0"/>
              </a:spcAft>
              <a:buClr>
                <a:schemeClr val="dk1"/>
              </a:buClr>
              <a:buSzPts val="1100"/>
              <a:buChar char="●"/>
            </a:pPr>
            <a:r>
              <a:rPr lang="en-US">
                <a:solidFill>
                  <a:schemeClr val="dk1"/>
                </a:solidFill>
              </a:rPr>
              <a:t>Explore ways of ensuring participants understand how to get in contact with the study team</a:t>
            </a:r>
            <a:endParaRPr>
              <a:solidFill>
                <a:schemeClr val="dk1"/>
              </a:solidFill>
            </a:endParaRPr>
          </a:p>
          <a:p>
            <a:pPr marL="457200" lvl="0" indent="0" algn="l" rtl="0">
              <a:spcBef>
                <a:spcPts val="0"/>
              </a:spcBef>
              <a:spcAft>
                <a:spcPts val="0"/>
              </a:spcAft>
              <a:buNone/>
            </a:pPr>
            <a:endParaRPr>
              <a:solidFill>
                <a:schemeClr val="dk1"/>
              </a:solidFill>
            </a:endParaRPr>
          </a:p>
          <a:p>
            <a:pPr marL="457200" lvl="0" indent="-298450" algn="l" rtl="0">
              <a:spcBef>
                <a:spcPts val="0"/>
              </a:spcBef>
              <a:spcAft>
                <a:spcPts val="0"/>
              </a:spcAft>
              <a:buClr>
                <a:schemeClr val="dk1"/>
              </a:buClr>
              <a:buSzPts val="1100"/>
              <a:buChar char="●"/>
            </a:pPr>
            <a:r>
              <a:rPr lang="en-US">
                <a:solidFill>
                  <a:schemeClr val="dk1"/>
                </a:solidFill>
              </a:rPr>
              <a:t>Where possible, provide participants with results to their personal tests or explain why these cannot be provided</a:t>
            </a:r>
            <a:endParaRPr>
              <a:solidFill>
                <a:schemeClr val="dk1"/>
              </a:solidFill>
            </a:endParaRPr>
          </a:p>
          <a:p>
            <a:pPr marL="457200" lvl="0" indent="-298450" algn="l" rtl="0">
              <a:spcBef>
                <a:spcPts val="0"/>
              </a:spcBef>
              <a:spcAft>
                <a:spcPts val="0"/>
              </a:spcAft>
              <a:buClr>
                <a:schemeClr val="dk1"/>
              </a:buClr>
              <a:buSzPts val="1100"/>
              <a:buChar char="●"/>
            </a:pPr>
            <a:r>
              <a:rPr lang="en-US">
                <a:solidFill>
                  <a:schemeClr val="dk1"/>
                </a:solidFill>
              </a:rPr>
              <a:t>Ensure all procedures are fully explained to participants and that they know how to use any equipment that is required as part of their participation</a:t>
            </a:r>
            <a:endParaRPr>
              <a:solidFill>
                <a:schemeClr val="dk1"/>
              </a:solidFill>
            </a:endParaRPr>
          </a:p>
          <a:p>
            <a:pPr marL="457200" lvl="0" indent="-298450" algn="l" rtl="0">
              <a:spcBef>
                <a:spcPts val="0"/>
              </a:spcBef>
              <a:spcAft>
                <a:spcPts val="0"/>
              </a:spcAft>
              <a:buClr>
                <a:schemeClr val="dk1"/>
              </a:buClr>
              <a:buSzPts val="1100"/>
              <a:buChar char="●"/>
            </a:pPr>
            <a:r>
              <a:rPr lang="en-US">
                <a:solidFill>
                  <a:schemeClr val="dk1"/>
                </a:solidFill>
              </a:rPr>
              <a:t>Where possible, ensure all equipment required for research appointments is available and working correctly</a:t>
            </a:r>
            <a:endParaRPr>
              <a:solidFill>
                <a:schemeClr val="dk1"/>
              </a:solidFill>
            </a:endParaRPr>
          </a:p>
          <a:p>
            <a:pPr marL="457200" lvl="0" indent="0" algn="l" rtl="0">
              <a:spcBef>
                <a:spcPts val="0"/>
              </a:spcBef>
              <a:spcAft>
                <a:spcPts val="0"/>
              </a:spcAft>
              <a:buNone/>
            </a:pPr>
            <a:endParaRPr>
              <a:solidFill>
                <a:schemeClr val="dk1"/>
              </a:solidFill>
            </a:endParaRPr>
          </a:p>
          <a:p>
            <a:pPr marL="457200" lvl="0" indent="-298450" algn="l" rtl="0">
              <a:spcBef>
                <a:spcPts val="0"/>
              </a:spcBef>
              <a:spcAft>
                <a:spcPts val="0"/>
              </a:spcAft>
              <a:buClr>
                <a:schemeClr val="dk1"/>
              </a:buClr>
              <a:buSzPts val="1100"/>
              <a:buChar char="●"/>
            </a:pPr>
            <a:r>
              <a:rPr lang="en-US">
                <a:solidFill>
                  <a:schemeClr val="dk1"/>
                </a:solidFill>
              </a:rPr>
              <a:t>Explore ways to record whether each participant has been offered a PRES survey to ensure that everyone taking part in research is offered the opportunity to share their feedback</a:t>
            </a:r>
            <a:endParaRPr/>
          </a:p>
        </p:txBody>
      </p:sp>
      <p:sp>
        <p:nvSpPr>
          <p:cNvPr id="347" name="Google Shape;347;g3125fd83720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313cc8f041d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59" name="Google Shape;359;g313cc8f041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319f750044c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7" name="Google Shape;367;g319f750044c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313cc8f041d_0_10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74" name="Google Shape;374;g313cc8f041d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313cc8f041d_0_10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79" name="Google Shape;379;g313cc8f041d_0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312060358cd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g312060358cd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endParaRPr/>
          </a:p>
          <a:p>
            <a:pPr marL="0" lvl="0" indent="0" algn="l" rtl="0">
              <a:spcBef>
                <a:spcPts val="0"/>
              </a:spcBef>
              <a:spcAft>
                <a:spcPts val="0"/>
              </a:spcAft>
              <a:buNone/>
            </a:pPr>
            <a:endParaRPr/>
          </a:p>
        </p:txBody>
      </p:sp>
      <p:sp>
        <p:nvSpPr>
          <p:cNvPr id="132" name="Google Shape;132;g312060358cd_0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312060358cd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g312060358cd_0_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 name="Google Shape;142;g312060358cd_0_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319f750044c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319f750044c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319f750044c_0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319f750044c_0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312060358cd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312060358cd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1207876567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31207876567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319f750044c_0_2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319f750044c_0_2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18.png"/><Relationship Id="rId4" Type="http://schemas.openxmlformats.org/officeDocument/2006/relationships/image" Target="../media/image1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2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pic>
        <p:nvPicPr>
          <p:cNvPr id="12" name="Google Shape;12;p2"/>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3" name="Google Shape;13;p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4" name="Google Shape;14;p2"/>
          <p:cNvSpPr txBox="1"/>
          <p:nvPr/>
        </p:nvSpPr>
        <p:spPr>
          <a:xfrm>
            <a:off x="873760" y="-538480"/>
            <a:ext cx="184731"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15" name="Google Shape;15;p2"/>
          <p:cNvPicPr preferRelativeResize="0"/>
          <p:nvPr/>
        </p:nvPicPr>
        <p:blipFill rotWithShape="1">
          <a:blip r:embed="rId3">
            <a:alphaModFix/>
          </a:blip>
          <a:srcRect/>
          <a:stretch/>
        </p:blipFill>
        <p:spPr>
          <a:xfrm>
            <a:off x="436034" y="360198"/>
            <a:ext cx="3264609" cy="388644"/>
          </a:xfrm>
          <a:prstGeom prst="rect">
            <a:avLst/>
          </a:prstGeom>
          <a:noFill/>
          <a:ln>
            <a:noFill/>
          </a:ln>
        </p:spPr>
      </p:pic>
      <p:pic>
        <p:nvPicPr>
          <p:cNvPr id="16" name="Google Shape;16;p2" descr="A red and blue circle with a black background&#10;&#10;Description automatically generated"/>
          <p:cNvPicPr preferRelativeResize="0"/>
          <p:nvPr/>
        </p:nvPicPr>
        <p:blipFill rotWithShape="1">
          <a:blip r:embed="rId4">
            <a:alphaModFix/>
          </a:blip>
          <a:srcRect l="50000" b="49820"/>
          <a:stretch/>
        </p:blipFill>
        <p:spPr>
          <a:xfrm>
            <a:off x="0" y="4502426"/>
            <a:ext cx="2347132" cy="2355574"/>
          </a:xfrm>
          <a:prstGeom prst="rect">
            <a:avLst/>
          </a:prstGeom>
          <a:noFill/>
          <a:ln>
            <a:noFill/>
          </a:ln>
        </p:spPr>
      </p:pic>
      <p:pic>
        <p:nvPicPr>
          <p:cNvPr id="17" name="Google Shape;17;p2" descr="A white rectangles on a black background&#10;&#10;Description automatically generated"/>
          <p:cNvPicPr preferRelativeResize="0"/>
          <p:nvPr/>
        </p:nvPicPr>
        <p:blipFill rotWithShape="1">
          <a:blip r:embed="rId5">
            <a:alphaModFix/>
          </a:blip>
          <a:srcRect/>
          <a:stretch/>
        </p:blipFill>
        <p:spPr>
          <a:xfrm rot="-3696788">
            <a:off x="9781541" y="1171119"/>
            <a:ext cx="1662512" cy="2361523"/>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1">
  <p:cSld name="Section Header_1">
    <p:bg>
      <p:bgPr>
        <a:solidFill>
          <a:srgbClr val="D1D9E2"/>
        </a:solidFill>
        <a:effectLst/>
      </p:bgPr>
    </p:bg>
    <p:spTree>
      <p:nvGrpSpPr>
        <p:cNvPr id="1" name="Shape 64"/>
        <p:cNvGrpSpPr/>
        <p:nvPr/>
      </p:nvGrpSpPr>
      <p:grpSpPr>
        <a:xfrm>
          <a:off x="0" y="0"/>
          <a:ext cx="0" cy="0"/>
          <a:chOff x="0" y="0"/>
          <a:chExt cx="0" cy="0"/>
        </a:xfrm>
      </p:grpSpPr>
      <p:pic>
        <p:nvPicPr>
          <p:cNvPr id="65" name="Google Shape;65;p11"/>
          <p:cNvPicPr preferRelativeResize="0"/>
          <p:nvPr/>
        </p:nvPicPr>
        <p:blipFill rotWithShape="1">
          <a:blip r:embed="rId2">
            <a:alphaModFix/>
          </a:blip>
          <a:srcRect r="6603" b="-36686"/>
          <a:stretch/>
        </p:blipFill>
        <p:spPr>
          <a:xfrm>
            <a:off x="402422" y="868933"/>
            <a:ext cx="11387163" cy="45719"/>
          </a:xfrm>
          <a:prstGeom prst="rect">
            <a:avLst/>
          </a:prstGeom>
          <a:noFill/>
          <a:ln>
            <a:noFill/>
          </a:ln>
        </p:spPr>
      </p:pic>
      <p:sp>
        <p:nvSpPr>
          <p:cNvPr id="66" name="Google Shape;66;p11"/>
          <p:cNvSpPr txBox="1">
            <a:spLocks noGrp="1"/>
          </p:cNvSpPr>
          <p:nvPr>
            <p:ph type="title"/>
          </p:nvPr>
        </p:nvSpPr>
        <p:spPr>
          <a:xfrm>
            <a:off x="838200" y="2488688"/>
            <a:ext cx="9403200" cy="11337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93E72"/>
              </a:buClr>
              <a:buSzPts val="4800"/>
              <a:buFont typeface="Lato"/>
              <a:buNone/>
              <a:defRPr sz="4800">
                <a:solidFill>
                  <a:srgbClr val="193E7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1"/>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193E72"/>
                </a:solidFill>
                <a:latin typeface="Arial"/>
                <a:ea typeface="Arial"/>
                <a:cs typeface="Arial"/>
                <a:sym typeface="Arial"/>
              </a:defRPr>
            </a:lvl1pPr>
            <a:lvl2pPr marL="0" lvl="1" indent="0" algn="r">
              <a:spcBef>
                <a:spcPts val="0"/>
              </a:spcBef>
              <a:buNone/>
              <a:defRPr sz="1200">
                <a:solidFill>
                  <a:srgbClr val="193E72"/>
                </a:solidFill>
                <a:latin typeface="Arial"/>
                <a:ea typeface="Arial"/>
                <a:cs typeface="Arial"/>
                <a:sym typeface="Arial"/>
              </a:defRPr>
            </a:lvl2pPr>
            <a:lvl3pPr marL="0" lvl="2" indent="0" algn="r">
              <a:spcBef>
                <a:spcPts val="0"/>
              </a:spcBef>
              <a:buNone/>
              <a:defRPr sz="1200">
                <a:solidFill>
                  <a:srgbClr val="193E72"/>
                </a:solidFill>
                <a:latin typeface="Arial"/>
                <a:ea typeface="Arial"/>
                <a:cs typeface="Arial"/>
                <a:sym typeface="Arial"/>
              </a:defRPr>
            </a:lvl3pPr>
            <a:lvl4pPr marL="0" lvl="3" indent="0" algn="r">
              <a:spcBef>
                <a:spcPts val="0"/>
              </a:spcBef>
              <a:buNone/>
              <a:defRPr sz="1200">
                <a:solidFill>
                  <a:srgbClr val="193E72"/>
                </a:solidFill>
                <a:latin typeface="Arial"/>
                <a:ea typeface="Arial"/>
                <a:cs typeface="Arial"/>
                <a:sym typeface="Arial"/>
              </a:defRPr>
            </a:lvl4pPr>
            <a:lvl5pPr marL="0" lvl="4" indent="0" algn="r">
              <a:spcBef>
                <a:spcPts val="0"/>
              </a:spcBef>
              <a:buNone/>
              <a:defRPr sz="1200">
                <a:solidFill>
                  <a:srgbClr val="193E72"/>
                </a:solidFill>
                <a:latin typeface="Arial"/>
                <a:ea typeface="Arial"/>
                <a:cs typeface="Arial"/>
                <a:sym typeface="Arial"/>
              </a:defRPr>
            </a:lvl5pPr>
            <a:lvl6pPr marL="0" lvl="5" indent="0" algn="r">
              <a:spcBef>
                <a:spcPts val="0"/>
              </a:spcBef>
              <a:buNone/>
              <a:defRPr sz="1200">
                <a:solidFill>
                  <a:srgbClr val="193E72"/>
                </a:solidFill>
                <a:latin typeface="Arial"/>
                <a:ea typeface="Arial"/>
                <a:cs typeface="Arial"/>
                <a:sym typeface="Arial"/>
              </a:defRPr>
            </a:lvl6pPr>
            <a:lvl7pPr marL="0" lvl="6" indent="0" algn="r">
              <a:spcBef>
                <a:spcPts val="0"/>
              </a:spcBef>
              <a:buNone/>
              <a:defRPr sz="1200">
                <a:solidFill>
                  <a:srgbClr val="193E72"/>
                </a:solidFill>
                <a:latin typeface="Arial"/>
                <a:ea typeface="Arial"/>
                <a:cs typeface="Arial"/>
                <a:sym typeface="Arial"/>
              </a:defRPr>
            </a:lvl7pPr>
            <a:lvl8pPr marL="0" lvl="7" indent="0" algn="r">
              <a:spcBef>
                <a:spcPts val="0"/>
              </a:spcBef>
              <a:buNone/>
              <a:defRPr sz="1200">
                <a:solidFill>
                  <a:srgbClr val="193E72"/>
                </a:solidFill>
                <a:latin typeface="Arial"/>
                <a:ea typeface="Arial"/>
                <a:cs typeface="Arial"/>
                <a:sym typeface="Arial"/>
              </a:defRPr>
            </a:lvl8pPr>
            <a:lvl9pPr marL="0" lvl="8" indent="0" algn="r">
              <a:spcBef>
                <a:spcPts val="0"/>
              </a:spcBef>
              <a:buNone/>
              <a:defRPr sz="1200">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68" name="Google Shape;68;p11" descr="Icon&#10;&#10;Description automatically generated"/>
          <p:cNvPicPr preferRelativeResize="0"/>
          <p:nvPr/>
        </p:nvPicPr>
        <p:blipFill rotWithShape="1">
          <a:blip r:embed="rId3">
            <a:alphaModFix/>
          </a:blip>
          <a:srcRect/>
          <a:stretch/>
        </p:blipFill>
        <p:spPr>
          <a:xfrm>
            <a:off x="-1" y="4476347"/>
            <a:ext cx="3107268" cy="2381653"/>
          </a:xfrm>
          <a:prstGeom prst="rect">
            <a:avLst/>
          </a:prstGeom>
          <a:noFill/>
          <a:ln>
            <a:noFill/>
          </a:ln>
        </p:spPr>
      </p:pic>
      <p:pic>
        <p:nvPicPr>
          <p:cNvPr id="69" name="Google Shape;69;p11" descr="A picture containing text, first-aid kit&#10;&#10;Description automatically generated"/>
          <p:cNvPicPr preferRelativeResize="0"/>
          <p:nvPr/>
        </p:nvPicPr>
        <p:blipFill rotWithShape="1">
          <a:blip r:embed="rId4">
            <a:alphaModFix/>
          </a:blip>
          <a:srcRect/>
          <a:stretch/>
        </p:blipFill>
        <p:spPr>
          <a:xfrm>
            <a:off x="10420349" y="1464732"/>
            <a:ext cx="1229783" cy="1018793"/>
          </a:xfrm>
          <a:prstGeom prst="rect">
            <a:avLst/>
          </a:prstGeom>
          <a:noFill/>
          <a:ln>
            <a:noFill/>
          </a:ln>
        </p:spPr>
      </p:pic>
      <p:pic>
        <p:nvPicPr>
          <p:cNvPr id="70" name="Google Shape;70;p11"/>
          <p:cNvPicPr preferRelativeResize="0"/>
          <p:nvPr/>
        </p:nvPicPr>
        <p:blipFill rotWithShape="1">
          <a:blip r:embed="rId5">
            <a:alphaModFix/>
          </a:blip>
          <a:srcRect/>
          <a:stretch/>
        </p:blipFill>
        <p:spPr>
          <a:xfrm>
            <a:off x="402429" y="176241"/>
            <a:ext cx="5189547" cy="518572"/>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Title and Content 1">
  <p:cSld name="1_Title and Content_1">
    <p:spTree>
      <p:nvGrpSpPr>
        <p:cNvPr id="1" name="Shape 71"/>
        <p:cNvGrpSpPr/>
        <p:nvPr/>
      </p:nvGrpSpPr>
      <p:grpSpPr>
        <a:xfrm>
          <a:off x="0" y="0"/>
          <a:ext cx="0" cy="0"/>
          <a:chOff x="0" y="0"/>
          <a:chExt cx="0" cy="0"/>
        </a:xfrm>
      </p:grpSpPr>
      <p:pic>
        <p:nvPicPr>
          <p:cNvPr id="72" name="Google Shape;72;p12"/>
          <p:cNvPicPr preferRelativeResize="0"/>
          <p:nvPr/>
        </p:nvPicPr>
        <p:blipFill rotWithShape="1">
          <a:blip r:embed="rId2">
            <a:alphaModFix/>
          </a:blip>
          <a:srcRect/>
          <a:stretch/>
        </p:blipFill>
        <p:spPr>
          <a:xfrm>
            <a:off x="0" y="0"/>
            <a:ext cx="12192001" cy="6858000"/>
          </a:xfrm>
          <a:prstGeom prst="rect">
            <a:avLst/>
          </a:prstGeom>
          <a:noFill/>
          <a:ln>
            <a:noFill/>
          </a:ln>
        </p:spPr>
      </p:pic>
      <p:sp>
        <p:nvSpPr>
          <p:cNvPr id="73" name="Google Shape;73;p12"/>
          <p:cNvSpPr txBox="1">
            <a:spLocks noGrp="1"/>
          </p:cNvSpPr>
          <p:nvPr>
            <p:ph type="title"/>
          </p:nvPr>
        </p:nvSpPr>
        <p:spPr>
          <a:xfrm>
            <a:off x="838200" y="365127"/>
            <a:ext cx="10515600" cy="8655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200"/>
              <a:buFont typeface="Lato"/>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2"/>
          <p:cNvSpPr txBox="1">
            <a:spLocks noGrp="1"/>
          </p:cNvSpPr>
          <p:nvPr>
            <p:ph type="body" idx="1"/>
          </p:nvPr>
        </p:nvSpPr>
        <p:spPr>
          <a:xfrm>
            <a:off x="838200" y="1535065"/>
            <a:ext cx="10515600" cy="425640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100"/>
              </a:spcBef>
              <a:spcAft>
                <a:spcPts val="0"/>
              </a:spcAft>
              <a:buClr>
                <a:schemeClr val="lt1"/>
              </a:buClr>
              <a:buSzPts val="2400"/>
              <a:buChar char="•"/>
              <a:defRPr sz="2400">
                <a:solidFill>
                  <a:schemeClr val="lt1"/>
                </a:solidFill>
              </a:defRPr>
            </a:lvl1pPr>
            <a:lvl2pPr marL="914400" lvl="1" indent="-349250" algn="l">
              <a:lnSpc>
                <a:spcPct val="90000"/>
              </a:lnSpc>
              <a:spcBef>
                <a:spcPts val="500"/>
              </a:spcBef>
              <a:spcAft>
                <a:spcPts val="0"/>
              </a:spcAft>
              <a:buClr>
                <a:srgbClr val="3E3E3E"/>
              </a:buClr>
              <a:buSzPts val="1900"/>
              <a:buChar char="•"/>
              <a:defRPr/>
            </a:lvl2pPr>
            <a:lvl3pPr marL="1371600" lvl="2" indent="-349250" algn="l">
              <a:lnSpc>
                <a:spcPct val="90000"/>
              </a:lnSpc>
              <a:spcBef>
                <a:spcPts val="500"/>
              </a:spcBef>
              <a:spcAft>
                <a:spcPts val="0"/>
              </a:spcAft>
              <a:buClr>
                <a:srgbClr val="3E3E3E"/>
              </a:buClr>
              <a:buSzPts val="1900"/>
              <a:buChar char="•"/>
              <a:defRPr/>
            </a:lvl3pPr>
            <a:lvl4pPr marL="1828800" lvl="3" indent="-349250" algn="l">
              <a:lnSpc>
                <a:spcPct val="90000"/>
              </a:lnSpc>
              <a:spcBef>
                <a:spcPts val="500"/>
              </a:spcBef>
              <a:spcAft>
                <a:spcPts val="0"/>
              </a:spcAft>
              <a:buClr>
                <a:srgbClr val="3E3E3E"/>
              </a:buClr>
              <a:buSzPts val="1900"/>
              <a:buChar char="•"/>
              <a:defRPr/>
            </a:lvl4pPr>
            <a:lvl5pPr marL="2286000" lvl="4" indent="-349250" algn="l">
              <a:lnSpc>
                <a:spcPct val="90000"/>
              </a:lnSpc>
              <a:spcBef>
                <a:spcPts val="500"/>
              </a:spcBef>
              <a:spcAft>
                <a:spcPts val="0"/>
              </a:spcAft>
              <a:buClr>
                <a:srgbClr val="3E3E3E"/>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75" name="Google Shape;75;p12"/>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Arial"/>
                <a:ea typeface="Arial"/>
                <a:cs typeface="Arial"/>
                <a:sym typeface="Arial"/>
              </a:defRPr>
            </a:lvl1pPr>
            <a:lvl2pPr marL="0" lvl="1" indent="0" algn="r">
              <a:spcBef>
                <a:spcPts val="0"/>
              </a:spcBef>
              <a:buNone/>
              <a:defRPr sz="1200">
                <a:solidFill>
                  <a:schemeClr val="lt1"/>
                </a:solidFill>
                <a:latin typeface="Arial"/>
                <a:ea typeface="Arial"/>
                <a:cs typeface="Arial"/>
                <a:sym typeface="Arial"/>
              </a:defRPr>
            </a:lvl2pPr>
            <a:lvl3pPr marL="0" lvl="2" indent="0" algn="r">
              <a:spcBef>
                <a:spcPts val="0"/>
              </a:spcBef>
              <a:buNone/>
              <a:defRPr sz="1200">
                <a:solidFill>
                  <a:schemeClr val="lt1"/>
                </a:solidFill>
                <a:latin typeface="Arial"/>
                <a:ea typeface="Arial"/>
                <a:cs typeface="Arial"/>
                <a:sym typeface="Arial"/>
              </a:defRPr>
            </a:lvl3pPr>
            <a:lvl4pPr marL="0" lvl="3" indent="0" algn="r">
              <a:spcBef>
                <a:spcPts val="0"/>
              </a:spcBef>
              <a:buNone/>
              <a:defRPr sz="1200">
                <a:solidFill>
                  <a:schemeClr val="lt1"/>
                </a:solidFill>
                <a:latin typeface="Arial"/>
                <a:ea typeface="Arial"/>
                <a:cs typeface="Arial"/>
                <a:sym typeface="Arial"/>
              </a:defRPr>
            </a:lvl4pPr>
            <a:lvl5pPr marL="0" lvl="4" indent="0" algn="r">
              <a:spcBef>
                <a:spcPts val="0"/>
              </a:spcBef>
              <a:buNone/>
              <a:defRPr sz="1200">
                <a:solidFill>
                  <a:schemeClr val="lt1"/>
                </a:solidFill>
                <a:latin typeface="Arial"/>
                <a:ea typeface="Arial"/>
                <a:cs typeface="Arial"/>
                <a:sym typeface="Arial"/>
              </a:defRPr>
            </a:lvl5pPr>
            <a:lvl6pPr marL="0" lvl="5" indent="0" algn="r">
              <a:spcBef>
                <a:spcPts val="0"/>
              </a:spcBef>
              <a:buNone/>
              <a:defRPr sz="1200">
                <a:solidFill>
                  <a:schemeClr val="lt1"/>
                </a:solidFill>
                <a:latin typeface="Arial"/>
                <a:ea typeface="Arial"/>
                <a:cs typeface="Arial"/>
                <a:sym typeface="Arial"/>
              </a:defRPr>
            </a:lvl6pPr>
            <a:lvl7pPr marL="0" lvl="6" indent="0" algn="r">
              <a:spcBef>
                <a:spcPts val="0"/>
              </a:spcBef>
              <a:buNone/>
              <a:defRPr sz="1200">
                <a:solidFill>
                  <a:schemeClr val="lt1"/>
                </a:solidFill>
                <a:latin typeface="Arial"/>
                <a:ea typeface="Arial"/>
                <a:cs typeface="Arial"/>
                <a:sym typeface="Arial"/>
              </a:defRPr>
            </a:lvl7pPr>
            <a:lvl8pPr marL="0" lvl="7" indent="0" algn="r">
              <a:spcBef>
                <a:spcPts val="0"/>
              </a:spcBef>
              <a:buNone/>
              <a:defRPr sz="1200">
                <a:solidFill>
                  <a:schemeClr val="lt1"/>
                </a:solidFill>
                <a:latin typeface="Arial"/>
                <a:ea typeface="Arial"/>
                <a:cs typeface="Arial"/>
                <a:sym typeface="Arial"/>
              </a:defRPr>
            </a:lvl8pPr>
            <a:lvl9pPr marL="0" lvl="8" indent="0" algn="r">
              <a:spcBef>
                <a:spcPts val="0"/>
              </a:spcBef>
              <a:buNone/>
              <a:defRPr sz="12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76" name="Google Shape;76;p12"/>
          <p:cNvPicPr preferRelativeResize="0"/>
          <p:nvPr/>
        </p:nvPicPr>
        <p:blipFill rotWithShape="1">
          <a:blip r:embed="rId3">
            <a:alphaModFix/>
          </a:blip>
          <a:srcRect r="8045" b="-143013"/>
          <a:stretch/>
        </p:blipFill>
        <p:spPr>
          <a:xfrm>
            <a:off x="400051" y="6070928"/>
            <a:ext cx="11056833" cy="60118"/>
          </a:xfrm>
          <a:prstGeom prst="rect">
            <a:avLst/>
          </a:prstGeom>
          <a:noFill/>
          <a:ln>
            <a:noFill/>
          </a:ln>
        </p:spPr>
      </p:pic>
      <p:pic>
        <p:nvPicPr>
          <p:cNvPr id="77" name="Google Shape;77;p12"/>
          <p:cNvPicPr preferRelativeResize="0"/>
          <p:nvPr/>
        </p:nvPicPr>
        <p:blipFill rotWithShape="1">
          <a:blip r:embed="rId4">
            <a:alphaModFix/>
          </a:blip>
          <a:srcRect/>
          <a:stretch/>
        </p:blipFill>
        <p:spPr>
          <a:xfrm>
            <a:off x="400077" y="6239997"/>
            <a:ext cx="4261558" cy="425529"/>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2">
  <p:cSld name="OBJECT_2">
    <p:spTree>
      <p:nvGrpSpPr>
        <p:cNvPr id="1" name="Shape 78"/>
        <p:cNvGrpSpPr/>
        <p:nvPr/>
      </p:nvGrpSpPr>
      <p:grpSpPr>
        <a:xfrm>
          <a:off x="0" y="0"/>
          <a:ext cx="0" cy="0"/>
          <a:chOff x="0" y="0"/>
          <a:chExt cx="0" cy="0"/>
        </a:xfrm>
      </p:grpSpPr>
      <p:sp>
        <p:nvSpPr>
          <p:cNvPr id="79" name="Google Shape;79;p13"/>
          <p:cNvSpPr txBox="1">
            <a:spLocks noGrp="1"/>
          </p:cNvSpPr>
          <p:nvPr>
            <p:ph type="title"/>
          </p:nvPr>
        </p:nvSpPr>
        <p:spPr>
          <a:xfrm>
            <a:off x="838200" y="365127"/>
            <a:ext cx="10515600" cy="8655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93E72"/>
              </a:buClr>
              <a:buSzPts val="3200"/>
              <a:buFont typeface="Lato"/>
              <a:buNone/>
              <a:defRPr sz="3200">
                <a:solidFill>
                  <a:srgbClr val="193E7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3"/>
          <p:cNvSpPr txBox="1">
            <a:spLocks noGrp="1"/>
          </p:cNvSpPr>
          <p:nvPr>
            <p:ph type="body" idx="1"/>
          </p:nvPr>
        </p:nvSpPr>
        <p:spPr>
          <a:xfrm>
            <a:off x="838200" y="1535065"/>
            <a:ext cx="10515600" cy="425640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100"/>
              </a:spcBef>
              <a:spcAft>
                <a:spcPts val="0"/>
              </a:spcAft>
              <a:buClr>
                <a:srgbClr val="193E72"/>
              </a:buClr>
              <a:buSzPts val="2400"/>
              <a:buChar char="•"/>
              <a:defRPr sz="2400">
                <a:solidFill>
                  <a:srgbClr val="193E72"/>
                </a:solidFill>
              </a:defRPr>
            </a:lvl1pPr>
            <a:lvl2pPr marL="914400" lvl="1" indent="-349250" algn="l">
              <a:lnSpc>
                <a:spcPct val="90000"/>
              </a:lnSpc>
              <a:spcBef>
                <a:spcPts val="500"/>
              </a:spcBef>
              <a:spcAft>
                <a:spcPts val="0"/>
              </a:spcAft>
              <a:buClr>
                <a:srgbClr val="3E3E3E"/>
              </a:buClr>
              <a:buSzPts val="1900"/>
              <a:buChar char="•"/>
              <a:defRPr/>
            </a:lvl2pPr>
            <a:lvl3pPr marL="1371600" lvl="2" indent="-349250" algn="l">
              <a:lnSpc>
                <a:spcPct val="90000"/>
              </a:lnSpc>
              <a:spcBef>
                <a:spcPts val="500"/>
              </a:spcBef>
              <a:spcAft>
                <a:spcPts val="0"/>
              </a:spcAft>
              <a:buClr>
                <a:srgbClr val="3E3E3E"/>
              </a:buClr>
              <a:buSzPts val="1900"/>
              <a:buChar char="•"/>
              <a:defRPr/>
            </a:lvl3pPr>
            <a:lvl4pPr marL="1828800" lvl="3" indent="-349250" algn="l">
              <a:lnSpc>
                <a:spcPct val="90000"/>
              </a:lnSpc>
              <a:spcBef>
                <a:spcPts val="500"/>
              </a:spcBef>
              <a:spcAft>
                <a:spcPts val="0"/>
              </a:spcAft>
              <a:buClr>
                <a:srgbClr val="3E3E3E"/>
              </a:buClr>
              <a:buSzPts val="1900"/>
              <a:buChar char="•"/>
              <a:defRPr/>
            </a:lvl4pPr>
            <a:lvl5pPr marL="2286000" lvl="4" indent="-349250" algn="l">
              <a:lnSpc>
                <a:spcPct val="90000"/>
              </a:lnSpc>
              <a:spcBef>
                <a:spcPts val="500"/>
              </a:spcBef>
              <a:spcAft>
                <a:spcPts val="0"/>
              </a:spcAft>
              <a:buClr>
                <a:srgbClr val="3E3E3E"/>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81" name="Google Shape;81;p13"/>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82" name="Google Shape;82;p13"/>
          <p:cNvPicPr preferRelativeResize="0"/>
          <p:nvPr/>
        </p:nvPicPr>
        <p:blipFill rotWithShape="1">
          <a:blip r:embed="rId2">
            <a:alphaModFix/>
          </a:blip>
          <a:srcRect r="8045" b="-143013"/>
          <a:stretch/>
        </p:blipFill>
        <p:spPr>
          <a:xfrm>
            <a:off x="400051" y="6070928"/>
            <a:ext cx="11056833" cy="60118"/>
          </a:xfrm>
          <a:prstGeom prst="rect">
            <a:avLst/>
          </a:prstGeom>
          <a:noFill/>
          <a:ln>
            <a:noFill/>
          </a:ln>
        </p:spPr>
      </p:pic>
      <p:pic>
        <p:nvPicPr>
          <p:cNvPr id="83" name="Google Shape;83;p13"/>
          <p:cNvPicPr preferRelativeResize="0"/>
          <p:nvPr/>
        </p:nvPicPr>
        <p:blipFill rotWithShape="1">
          <a:blip r:embed="rId3">
            <a:alphaModFix/>
          </a:blip>
          <a:srcRect/>
          <a:stretch/>
        </p:blipFill>
        <p:spPr>
          <a:xfrm>
            <a:off x="400067" y="6260500"/>
            <a:ext cx="3654765" cy="365200"/>
          </a:xfrm>
          <a:prstGeom prst="rect">
            <a:avLst/>
          </a:prstGeom>
          <a:noFill/>
          <a:ln>
            <a:noFill/>
          </a:ln>
        </p:spPr>
      </p:pic>
      <p:sp>
        <p:nvSpPr>
          <p:cNvPr id="84" name="Google Shape;84;p13"/>
          <p:cNvSpPr txBox="1"/>
          <p:nvPr/>
        </p:nvSpPr>
        <p:spPr>
          <a:xfrm>
            <a:off x="2508467" y="533867"/>
            <a:ext cx="4630800" cy="5388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endParaRPr sz="1900">
              <a:latin typeface="Lato"/>
              <a:ea typeface="Lato"/>
              <a:cs typeface="Lato"/>
              <a:sym typeface="Lato"/>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1">
  <p:cSld name="OBJECT_1">
    <p:spTree>
      <p:nvGrpSpPr>
        <p:cNvPr id="1" name="Shape 85"/>
        <p:cNvGrpSpPr/>
        <p:nvPr/>
      </p:nvGrpSpPr>
      <p:grpSpPr>
        <a:xfrm>
          <a:off x="0" y="0"/>
          <a:ext cx="0" cy="0"/>
          <a:chOff x="0" y="0"/>
          <a:chExt cx="0" cy="0"/>
        </a:xfrm>
      </p:grpSpPr>
      <p:sp>
        <p:nvSpPr>
          <p:cNvPr id="86" name="Google Shape;86;p14"/>
          <p:cNvSpPr txBox="1">
            <a:spLocks noGrp="1"/>
          </p:cNvSpPr>
          <p:nvPr>
            <p:ph type="title"/>
          </p:nvPr>
        </p:nvSpPr>
        <p:spPr>
          <a:xfrm>
            <a:off x="838200" y="365127"/>
            <a:ext cx="10515600" cy="8655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3200"/>
              <a:buFont typeface="Arial"/>
              <a:buNone/>
              <a:defRPr sz="3200">
                <a:solidFill>
                  <a:srgbClr val="193E72"/>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87" name="Google Shape;87;p14"/>
          <p:cNvSpPr txBox="1">
            <a:spLocks noGrp="1"/>
          </p:cNvSpPr>
          <p:nvPr>
            <p:ph type="body" idx="1"/>
          </p:nvPr>
        </p:nvSpPr>
        <p:spPr>
          <a:xfrm>
            <a:off x="838200" y="1535065"/>
            <a:ext cx="10515600" cy="42564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100"/>
              </a:spcBef>
              <a:spcAft>
                <a:spcPts val="0"/>
              </a:spcAft>
              <a:buClr>
                <a:srgbClr val="193E72"/>
              </a:buClr>
              <a:buSzPts val="2400"/>
              <a:buChar char="•"/>
              <a:defRPr sz="2400">
                <a:solidFill>
                  <a:srgbClr val="193E72"/>
                </a:solidFill>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88" name="Google Shape;88;p14"/>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89" name="Google Shape;89;p14"/>
          <p:cNvPicPr preferRelativeResize="0"/>
          <p:nvPr/>
        </p:nvPicPr>
        <p:blipFill rotWithShape="1">
          <a:blip r:embed="rId2">
            <a:alphaModFix/>
          </a:blip>
          <a:srcRect/>
          <a:stretch/>
        </p:blipFill>
        <p:spPr>
          <a:xfrm>
            <a:off x="402422" y="6341522"/>
            <a:ext cx="3196169" cy="319381"/>
          </a:xfrm>
          <a:prstGeom prst="rect">
            <a:avLst/>
          </a:prstGeom>
          <a:noFill/>
          <a:ln>
            <a:noFill/>
          </a:ln>
        </p:spPr>
      </p:pic>
      <p:pic>
        <p:nvPicPr>
          <p:cNvPr id="90" name="Google Shape;90;p14"/>
          <p:cNvPicPr preferRelativeResize="0"/>
          <p:nvPr/>
        </p:nvPicPr>
        <p:blipFill rotWithShape="1">
          <a:blip r:embed="rId3">
            <a:alphaModFix/>
          </a:blip>
          <a:srcRect r="8045" b="-143013"/>
          <a:stretch/>
        </p:blipFill>
        <p:spPr>
          <a:xfrm>
            <a:off x="400051" y="6070928"/>
            <a:ext cx="11056825" cy="60118"/>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3">
  <p:cSld name="OBJECT_3">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xfrm>
            <a:off x="838200" y="365127"/>
            <a:ext cx="10515600" cy="8655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3200"/>
              <a:buFont typeface="Arial"/>
              <a:buNone/>
              <a:defRPr sz="3200">
                <a:solidFill>
                  <a:srgbClr val="193E72"/>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93" name="Google Shape;93;p15"/>
          <p:cNvSpPr txBox="1">
            <a:spLocks noGrp="1"/>
          </p:cNvSpPr>
          <p:nvPr>
            <p:ph type="body" idx="1"/>
          </p:nvPr>
        </p:nvSpPr>
        <p:spPr>
          <a:xfrm>
            <a:off x="838200" y="1535065"/>
            <a:ext cx="10515600" cy="42564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100"/>
              </a:spcBef>
              <a:spcAft>
                <a:spcPts val="0"/>
              </a:spcAft>
              <a:buClr>
                <a:srgbClr val="193E72"/>
              </a:buClr>
              <a:buSzPts val="2400"/>
              <a:buChar char="•"/>
              <a:defRPr sz="2400">
                <a:solidFill>
                  <a:srgbClr val="193E72"/>
                </a:solidFill>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94" name="Google Shape;94;p15"/>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95" name="Google Shape;95;p15"/>
          <p:cNvPicPr preferRelativeResize="0"/>
          <p:nvPr/>
        </p:nvPicPr>
        <p:blipFill rotWithShape="1">
          <a:blip r:embed="rId2">
            <a:alphaModFix/>
          </a:blip>
          <a:srcRect/>
          <a:stretch/>
        </p:blipFill>
        <p:spPr>
          <a:xfrm>
            <a:off x="402422" y="6341522"/>
            <a:ext cx="3196169" cy="319381"/>
          </a:xfrm>
          <a:prstGeom prst="rect">
            <a:avLst/>
          </a:prstGeom>
          <a:noFill/>
          <a:ln>
            <a:noFill/>
          </a:ln>
        </p:spPr>
      </p:pic>
      <p:pic>
        <p:nvPicPr>
          <p:cNvPr id="96" name="Google Shape;96;p15"/>
          <p:cNvPicPr preferRelativeResize="0"/>
          <p:nvPr/>
        </p:nvPicPr>
        <p:blipFill rotWithShape="1">
          <a:blip r:embed="rId3">
            <a:alphaModFix/>
          </a:blip>
          <a:srcRect r="8045" b="-143013"/>
          <a:stretch/>
        </p:blipFill>
        <p:spPr>
          <a:xfrm>
            <a:off x="400051" y="6070928"/>
            <a:ext cx="11056825" cy="60118"/>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4">
  <p:cSld name="OBJECT_4">
    <p:spTree>
      <p:nvGrpSpPr>
        <p:cNvPr id="1" name="Shape 97"/>
        <p:cNvGrpSpPr/>
        <p:nvPr/>
      </p:nvGrpSpPr>
      <p:grpSpPr>
        <a:xfrm>
          <a:off x="0" y="0"/>
          <a:ext cx="0" cy="0"/>
          <a:chOff x="0" y="0"/>
          <a:chExt cx="0" cy="0"/>
        </a:xfrm>
      </p:grpSpPr>
      <p:sp>
        <p:nvSpPr>
          <p:cNvPr id="98" name="Google Shape;98;p16"/>
          <p:cNvSpPr txBox="1">
            <a:spLocks noGrp="1"/>
          </p:cNvSpPr>
          <p:nvPr>
            <p:ph type="title"/>
          </p:nvPr>
        </p:nvSpPr>
        <p:spPr>
          <a:xfrm>
            <a:off x="838200" y="365127"/>
            <a:ext cx="10515600" cy="8655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93E72"/>
              </a:buClr>
              <a:buSzPts val="3200"/>
              <a:buFont typeface="Lato"/>
              <a:buNone/>
              <a:defRPr sz="3200">
                <a:solidFill>
                  <a:srgbClr val="193E7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9" name="Google Shape;99;p16"/>
          <p:cNvSpPr txBox="1">
            <a:spLocks noGrp="1"/>
          </p:cNvSpPr>
          <p:nvPr>
            <p:ph type="body" idx="1"/>
          </p:nvPr>
        </p:nvSpPr>
        <p:spPr>
          <a:xfrm>
            <a:off x="838200" y="1535065"/>
            <a:ext cx="10515600" cy="425640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100"/>
              </a:spcBef>
              <a:spcAft>
                <a:spcPts val="0"/>
              </a:spcAft>
              <a:buClr>
                <a:srgbClr val="193E72"/>
              </a:buClr>
              <a:buSzPts val="2400"/>
              <a:buChar char="•"/>
              <a:defRPr sz="2400">
                <a:solidFill>
                  <a:srgbClr val="193E72"/>
                </a:solidFill>
              </a:defRPr>
            </a:lvl1pPr>
            <a:lvl2pPr marL="914400" lvl="1" indent="-349250" algn="l">
              <a:lnSpc>
                <a:spcPct val="90000"/>
              </a:lnSpc>
              <a:spcBef>
                <a:spcPts val="500"/>
              </a:spcBef>
              <a:spcAft>
                <a:spcPts val="0"/>
              </a:spcAft>
              <a:buClr>
                <a:srgbClr val="3E3E3E"/>
              </a:buClr>
              <a:buSzPts val="1900"/>
              <a:buChar char="•"/>
              <a:defRPr/>
            </a:lvl2pPr>
            <a:lvl3pPr marL="1371600" lvl="2" indent="-349250" algn="l">
              <a:lnSpc>
                <a:spcPct val="90000"/>
              </a:lnSpc>
              <a:spcBef>
                <a:spcPts val="500"/>
              </a:spcBef>
              <a:spcAft>
                <a:spcPts val="0"/>
              </a:spcAft>
              <a:buClr>
                <a:srgbClr val="3E3E3E"/>
              </a:buClr>
              <a:buSzPts val="1900"/>
              <a:buChar char="•"/>
              <a:defRPr/>
            </a:lvl3pPr>
            <a:lvl4pPr marL="1828800" lvl="3" indent="-349250" algn="l">
              <a:lnSpc>
                <a:spcPct val="90000"/>
              </a:lnSpc>
              <a:spcBef>
                <a:spcPts val="500"/>
              </a:spcBef>
              <a:spcAft>
                <a:spcPts val="0"/>
              </a:spcAft>
              <a:buClr>
                <a:srgbClr val="3E3E3E"/>
              </a:buClr>
              <a:buSzPts val="1900"/>
              <a:buChar char="•"/>
              <a:defRPr/>
            </a:lvl4pPr>
            <a:lvl5pPr marL="2286000" lvl="4" indent="-349250" algn="l">
              <a:lnSpc>
                <a:spcPct val="90000"/>
              </a:lnSpc>
              <a:spcBef>
                <a:spcPts val="500"/>
              </a:spcBef>
              <a:spcAft>
                <a:spcPts val="0"/>
              </a:spcAft>
              <a:buClr>
                <a:srgbClr val="3E3E3E"/>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100" name="Google Shape;100;p16"/>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01" name="Google Shape;101;p16"/>
          <p:cNvPicPr preferRelativeResize="0"/>
          <p:nvPr/>
        </p:nvPicPr>
        <p:blipFill rotWithShape="1">
          <a:blip r:embed="rId2">
            <a:alphaModFix/>
          </a:blip>
          <a:srcRect r="8045" b="-143013"/>
          <a:stretch/>
        </p:blipFill>
        <p:spPr>
          <a:xfrm>
            <a:off x="400051" y="6070928"/>
            <a:ext cx="11056833" cy="60118"/>
          </a:xfrm>
          <a:prstGeom prst="rect">
            <a:avLst/>
          </a:prstGeom>
          <a:noFill/>
          <a:ln>
            <a:noFill/>
          </a:ln>
        </p:spPr>
      </p:pic>
      <p:pic>
        <p:nvPicPr>
          <p:cNvPr id="102" name="Google Shape;102;p16"/>
          <p:cNvPicPr preferRelativeResize="0"/>
          <p:nvPr/>
        </p:nvPicPr>
        <p:blipFill rotWithShape="1">
          <a:blip r:embed="rId3">
            <a:alphaModFix/>
          </a:blip>
          <a:srcRect/>
          <a:stretch/>
        </p:blipFill>
        <p:spPr>
          <a:xfrm>
            <a:off x="400067" y="6260500"/>
            <a:ext cx="3654765" cy="365200"/>
          </a:xfrm>
          <a:prstGeom prst="rect">
            <a:avLst/>
          </a:prstGeom>
          <a:noFill/>
          <a:ln>
            <a:noFill/>
          </a:ln>
        </p:spPr>
      </p:pic>
      <p:sp>
        <p:nvSpPr>
          <p:cNvPr id="103" name="Google Shape;103;p16"/>
          <p:cNvSpPr txBox="1"/>
          <p:nvPr/>
        </p:nvSpPr>
        <p:spPr>
          <a:xfrm>
            <a:off x="2508467" y="533867"/>
            <a:ext cx="4630800" cy="5388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endParaRPr sz="1900">
              <a:latin typeface="Lato"/>
              <a:ea typeface="Lato"/>
              <a:cs typeface="Lato"/>
              <a:sym typeface="Lato"/>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5">
  <p:cSld name="OBJECT_5">
    <p:spTree>
      <p:nvGrpSpPr>
        <p:cNvPr id="1" name="Shape 104"/>
        <p:cNvGrpSpPr/>
        <p:nvPr/>
      </p:nvGrpSpPr>
      <p:grpSpPr>
        <a:xfrm>
          <a:off x="0" y="0"/>
          <a:ext cx="0" cy="0"/>
          <a:chOff x="0" y="0"/>
          <a:chExt cx="0" cy="0"/>
        </a:xfrm>
      </p:grpSpPr>
      <p:sp>
        <p:nvSpPr>
          <p:cNvPr id="105" name="Google Shape;105;p17"/>
          <p:cNvSpPr txBox="1">
            <a:spLocks noGrp="1"/>
          </p:cNvSpPr>
          <p:nvPr>
            <p:ph type="title"/>
          </p:nvPr>
        </p:nvSpPr>
        <p:spPr>
          <a:xfrm>
            <a:off x="838200" y="365127"/>
            <a:ext cx="10515600" cy="8655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3200"/>
              <a:buFont typeface="Arial"/>
              <a:buNone/>
              <a:defRPr sz="3200">
                <a:solidFill>
                  <a:srgbClr val="193E72"/>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06" name="Google Shape;106;p17"/>
          <p:cNvSpPr txBox="1">
            <a:spLocks noGrp="1"/>
          </p:cNvSpPr>
          <p:nvPr>
            <p:ph type="body" idx="1"/>
          </p:nvPr>
        </p:nvSpPr>
        <p:spPr>
          <a:xfrm>
            <a:off x="838200" y="1535065"/>
            <a:ext cx="10515600" cy="42564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100"/>
              </a:spcBef>
              <a:spcAft>
                <a:spcPts val="0"/>
              </a:spcAft>
              <a:buClr>
                <a:srgbClr val="193E72"/>
              </a:buClr>
              <a:buSzPts val="2400"/>
              <a:buChar char="•"/>
              <a:defRPr sz="2400">
                <a:solidFill>
                  <a:srgbClr val="193E72"/>
                </a:solidFill>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107" name="Google Shape;107;p17"/>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08" name="Google Shape;108;p17"/>
          <p:cNvPicPr preferRelativeResize="0"/>
          <p:nvPr/>
        </p:nvPicPr>
        <p:blipFill rotWithShape="1">
          <a:blip r:embed="rId2">
            <a:alphaModFix/>
          </a:blip>
          <a:srcRect/>
          <a:stretch/>
        </p:blipFill>
        <p:spPr>
          <a:xfrm>
            <a:off x="402422" y="6341522"/>
            <a:ext cx="3196169" cy="319381"/>
          </a:xfrm>
          <a:prstGeom prst="rect">
            <a:avLst/>
          </a:prstGeom>
          <a:noFill/>
          <a:ln>
            <a:noFill/>
          </a:ln>
        </p:spPr>
      </p:pic>
      <p:pic>
        <p:nvPicPr>
          <p:cNvPr id="109" name="Google Shape;109;p17"/>
          <p:cNvPicPr preferRelativeResize="0"/>
          <p:nvPr/>
        </p:nvPicPr>
        <p:blipFill rotWithShape="1">
          <a:blip r:embed="rId3">
            <a:alphaModFix/>
          </a:blip>
          <a:srcRect r="8045" b="-143013"/>
          <a:stretch/>
        </p:blipFill>
        <p:spPr>
          <a:xfrm>
            <a:off x="400051" y="6070928"/>
            <a:ext cx="11056825" cy="60118"/>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6">
  <p:cSld name="OBJECT_6">
    <p:spTree>
      <p:nvGrpSpPr>
        <p:cNvPr id="1" name="Shape 110"/>
        <p:cNvGrpSpPr/>
        <p:nvPr/>
      </p:nvGrpSpPr>
      <p:grpSpPr>
        <a:xfrm>
          <a:off x="0" y="0"/>
          <a:ext cx="0" cy="0"/>
          <a:chOff x="0" y="0"/>
          <a:chExt cx="0" cy="0"/>
        </a:xfrm>
      </p:grpSpPr>
      <p:sp>
        <p:nvSpPr>
          <p:cNvPr id="111" name="Google Shape;111;p18"/>
          <p:cNvSpPr txBox="1">
            <a:spLocks noGrp="1"/>
          </p:cNvSpPr>
          <p:nvPr>
            <p:ph type="title"/>
          </p:nvPr>
        </p:nvSpPr>
        <p:spPr>
          <a:xfrm>
            <a:off x="838200" y="365127"/>
            <a:ext cx="10515600" cy="8655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3200"/>
              <a:buFont typeface="Arial"/>
              <a:buNone/>
              <a:defRPr sz="3200">
                <a:solidFill>
                  <a:srgbClr val="193E72"/>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12" name="Google Shape;112;p18"/>
          <p:cNvSpPr txBox="1">
            <a:spLocks noGrp="1"/>
          </p:cNvSpPr>
          <p:nvPr>
            <p:ph type="body" idx="1"/>
          </p:nvPr>
        </p:nvSpPr>
        <p:spPr>
          <a:xfrm>
            <a:off x="838200" y="1535065"/>
            <a:ext cx="10515600" cy="42564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100"/>
              </a:spcBef>
              <a:spcAft>
                <a:spcPts val="0"/>
              </a:spcAft>
              <a:buClr>
                <a:srgbClr val="193E72"/>
              </a:buClr>
              <a:buSzPts val="2400"/>
              <a:buChar char="•"/>
              <a:defRPr sz="2400">
                <a:solidFill>
                  <a:srgbClr val="193E72"/>
                </a:solidFill>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113" name="Google Shape;113;p18"/>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14" name="Google Shape;114;p18"/>
          <p:cNvPicPr preferRelativeResize="0"/>
          <p:nvPr/>
        </p:nvPicPr>
        <p:blipFill rotWithShape="1">
          <a:blip r:embed="rId2">
            <a:alphaModFix/>
          </a:blip>
          <a:srcRect/>
          <a:stretch/>
        </p:blipFill>
        <p:spPr>
          <a:xfrm>
            <a:off x="402422" y="6341522"/>
            <a:ext cx="3196169" cy="319381"/>
          </a:xfrm>
          <a:prstGeom prst="rect">
            <a:avLst/>
          </a:prstGeom>
          <a:noFill/>
          <a:ln>
            <a:noFill/>
          </a:ln>
        </p:spPr>
      </p:pic>
      <p:pic>
        <p:nvPicPr>
          <p:cNvPr id="115" name="Google Shape;115;p18"/>
          <p:cNvPicPr preferRelativeResize="0"/>
          <p:nvPr/>
        </p:nvPicPr>
        <p:blipFill rotWithShape="1">
          <a:blip r:embed="rId3">
            <a:alphaModFix/>
          </a:blip>
          <a:srcRect r="8045" b="-143013"/>
          <a:stretch/>
        </p:blipFill>
        <p:spPr>
          <a:xfrm>
            <a:off x="400051" y="6070928"/>
            <a:ext cx="11056825" cy="60118"/>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txBox="1">
            <a:spLocks noGrp="1"/>
          </p:cNvSpPr>
          <p:nvPr>
            <p:ph type="dt" sz="half" idx="7"/>
          </p:nvPr>
        </p:nvSpPr>
        <p:spPr/>
        <p:txBody>
          <a:bodyPr/>
          <a:lstStyle>
            <a:lvl1pPr>
              <a:defRPr/>
            </a:lvl1pPr>
          </a:lstStyle>
          <a:p>
            <a:pPr lvl="0"/>
            <a:fld id="{28D1DFE6-F9E0-4D9F-A015-DB1BD4CCB70B}" type="datetime1">
              <a:rPr lang="en-GB"/>
              <a:pPr lvl="0"/>
              <a:t>03/12/2024</a:t>
            </a:fld>
            <a:endParaRPr lang="en-GB"/>
          </a:p>
        </p:txBody>
      </p:sp>
      <p:sp>
        <p:nvSpPr>
          <p:cNvPr id="5" name="Footer Placeholder 4"/>
          <p:cNvSpPr txBox="1">
            <a:spLocks noGrp="1"/>
          </p:cNvSpPr>
          <p:nvPr>
            <p:ph type="ftr" sz="quarter" idx="9"/>
          </p:nvPr>
        </p:nvSpPr>
        <p:spPr/>
        <p:txBody>
          <a:bodyPr/>
          <a:lstStyle>
            <a:lvl1pPr>
              <a:defRPr/>
            </a:lvl1pPr>
          </a:lstStyle>
          <a:p>
            <a:pPr lvl="0"/>
            <a:endParaRPr lang="en-GB"/>
          </a:p>
        </p:txBody>
      </p:sp>
      <p:sp>
        <p:nvSpPr>
          <p:cNvPr id="6" name="Slide Number Placeholder 5"/>
          <p:cNvSpPr txBox="1">
            <a:spLocks noGrp="1"/>
          </p:cNvSpPr>
          <p:nvPr>
            <p:ph type="sldNum" sz="quarter" idx="8"/>
          </p:nvPr>
        </p:nvSpPr>
        <p:spPr/>
        <p:txBody>
          <a:bodyPr/>
          <a:lstStyle>
            <a:lvl1pPr>
              <a:defRPr/>
            </a:lvl1pPr>
          </a:lstStyle>
          <a:p>
            <a:pPr lvl="0"/>
            <a:fld id="{3C624434-A6B4-4311-934C-9D9745529C2B}" type="slidenum">
              <a:t>‹#›</a:t>
            </a:fld>
            <a:endParaRPr lang="en-GB"/>
          </a:p>
        </p:txBody>
      </p:sp>
    </p:spTree>
    <p:extLst>
      <p:ext uri="{BB962C8B-B14F-4D97-AF65-F5344CB8AC3E}">
        <p14:creationId xmlns:p14="http://schemas.microsoft.com/office/powerpoint/2010/main" val="222629288"/>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Google Shape;19;p3"/>
          <p:cNvSpPr/>
          <p:nvPr/>
        </p:nvSpPr>
        <p:spPr>
          <a:xfrm>
            <a:off x="-7200" y="6102626"/>
            <a:ext cx="12199200" cy="755374"/>
          </a:xfrm>
          <a:prstGeom prst="rect">
            <a:avLst/>
          </a:prstGeom>
          <a:solidFill>
            <a:srgbClr val="193E7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0" name="Google Shape;20;p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1pPr>
            <a:lvl2pPr marL="0" lvl="1"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2pPr>
            <a:lvl3pPr marL="0" lvl="2"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3pPr>
            <a:lvl4pPr marL="0" lvl="3"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4pPr>
            <a:lvl5pPr marL="0" lvl="4"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5pPr>
            <a:lvl6pPr marL="0" lvl="5"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6pPr>
            <a:lvl7pPr marL="0" lvl="6"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7pPr>
            <a:lvl8pPr marL="0" lvl="7"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8pPr>
            <a:lvl9pPr marL="0" lvl="8"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21" name="Google Shape;21;p3"/>
          <p:cNvPicPr preferRelativeResize="0"/>
          <p:nvPr/>
        </p:nvPicPr>
        <p:blipFill rotWithShape="1">
          <a:blip r:embed="rId2">
            <a:alphaModFix/>
          </a:blip>
          <a:srcRect/>
          <a:stretch/>
        </p:blipFill>
        <p:spPr>
          <a:xfrm>
            <a:off x="470263" y="6341522"/>
            <a:ext cx="2682800" cy="31938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2"/>
        <p:cNvGrpSpPr/>
        <p:nvPr/>
      </p:nvGrpSpPr>
      <p:grpSpPr>
        <a:xfrm>
          <a:off x="0" y="0"/>
          <a:ext cx="0" cy="0"/>
          <a:chOff x="0" y="0"/>
          <a:chExt cx="0" cy="0"/>
        </a:xfrm>
      </p:grpSpPr>
      <p:pic>
        <p:nvPicPr>
          <p:cNvPr id="23" name="Google Shape;23;p4"/>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4" name="Google Shape;24;p4"/>
          <p:cNvSpPr/>
          <p:nvPr/>
        </p:nvSpPr>
        <p:spPr>
          <a:xfrm>
            <a:off x="-7200" y="6102626"/>
            <a:ext cx="12199200" cy="755374"/>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5" name="Google Shape;25;p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1pPr>
            <a:lvl2pPr marL="0" lvl="1"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2pPr>
            <a:lvl3pPr marL="0" lvl="2"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3pPr>
            <a:lvl4pPr marL="0" lvl="3"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4pPr>
            <a:lvl5pPr marL="0" lvl="4"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5pPr>
            <a:lvl6pPr marL="0" lvl="5"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6pPr>
            <a:lvl7pPr marL="0" lvl="6"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7pPr>
            <a:lvl8pPr marL="0" lvl="7"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8pPr>
            <a:lvl9pPr marL="0" lvl="8"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26" name="Google Shape;26;p4"/>
          <p:cNvPicPr preferRelativeResize="0"/>
          <p:nvPr/>
        </p:nvPicPr>
        <p:blipFill rotWithShape="1">
          <a:blip r:embed="rId3">
            <a:alphaModFix/>
          </a:blip>
          <a:srcRect/>
          <a:stretch/>
        </p:blipFill>
        <p:spPr>
          <a:xfrm>
            <a:off x="470263" y="6341522"/>
            <a:ext cx="2682800" cy="31938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and Content">
  <p:cSld name="2_Title and Content">
    <p:spTree>
      <p:nvGrpSpPr>
        <p:cNvPr id="1" name="Shape 27"/>
        <p:cNvGrpSpPr/>
        <p:nvPr/>
      </p:nvGrpSpPr>
      <p:grpSpPr>
        <a:xfrm>
          <a:off x="0" y="0"/>
          <a:ext cx="0" cy="0"/>
          <a:chOff x="0" y="0"/>
          <a:chExt cx="0" cy="0"/>
        </a:xfrm>
      </p:grpSpPr>
      <p:pic>
        <p:nvPicPr>
          <p:cNvPr id="28" name="Google Shape;28;p5"/>
          <p:cNvPicPr preferRelativeResize="0"/>
          <p:nvPr/>
        </p:nvPicPr>
        <p:blipFill rotWithShape="1">
          <a:blip r:embed="rId2">
            <a:alphaModFix/>
          </a:blip>
          <a:srcRect/>
          <a:stretch/>
        </p:blipFill>
        <p:spPr>
          <a:xfrm>
            <a:off x="7200" y="0"/>
            <a:ext cx="12192000" cy="6858000"/>
          </a:xfrm>
          <a:prstGeom prst="rect">
            <a:avLst/>
          </a:prstGeom>
          <a:noFill/>
          <a:ln>
            <a:noFill/>
          </a:ln>
        </p:spPr>
      </p:pic>
      <p:sp>
        <p:nvSpPr>
          <p:cNvPr id="29" name="Google Shape;29;p5"/>
          <p:cNvSpPr/>
          <p:nvPr/>
        </p:nvSpPr>
        <p:spPr>
          <a:xfrm>
            <a:off x="-7200" y="6102626"/>
            <a:ext cx="12199200" cy="755374"/>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0" name="Google Shape;30;p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1pPr>
            <a:lvl2pPr marL="0" lvl="1"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2pPr>
            <a:lvl3pPr marL="0" lvl="2"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3pPr>
            <a:lvl4pPr marL="0" lvl="3"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4pPr>
            <a:lvl5pPr marL="0" lvl="4"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5pPr>
            <a:lvl6pPr marL="0" lvl="5"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6pPr>
            <a:lvl7pPr marL="0" lvl="6"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7pPr>
            <a:lvl8pPr marL="0" lvl="7"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8pPr>
            <a:lvl9pPr marL="0" lvl="8"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31" name="Google Shape;31;p5"/>
          <p:cNvPicPr preferRelativeResize="0"/>
          <p:nvPr/>
        </p:nvPicPr>
        <p:blipFill rotWithShape="1">
          <a:blip r:embed="rId3">
            <a:alphaModFix/>
          </a:blip>
          <a:srcRect/>
          <a:stretch/>
        </p:blipFill>
        <p:spPr>
          <a:xfrm>
            <a:off x="470263" y="6341522"/>
            <a:ext cx="2682800" cy="31938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and Content">
  <p:cSld name="2_Title and Content 2">
    <p:spTree>
      <p:nvGrpSpPr>
        <p:cNvPr id="1" name="Shape 32"/>
        <p:cNvGrpSpPr/>
        <p:nvPr/>
      </p:nvGrpSpPr>
      <p:grpSpPr>
        <a:xfrm>
          <a:off x="0" y="0"/>
          <a:ext cx="0" cy="0"/>
          <a:chOff x="0" y="0"/>
          <a:chExt cx="0" cy="0"/>
        </a:xfrm>
      </p:grpSpPr>
      <p:sp>
        <p:nvSpPr>
          <p:cNvPr id="33" name="Google Shape;33;p6"/>
          <p:cNvSpPr/>
          <p:nvPr/>
        </p:nvSpPr>
        <p:spPr>
          <a:xfrm>
            <a:off x="-7200" y="0"/>
            <a:ext cx="12199200" cy="6858000"/>
          </a:xfrm>
          <a:prstGeom prst="rect">
            <a:avLst/>
          </a:prstGeom>
          <a:solidFill>
            <a:srgbClr val="D5EEE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4" name="Google Shape;34;p6"/>
          <p:cNvSpPr/>
          <p:nvPr/>
        </p:nvSpPr>
        <p:spPr>
          <a:xfrm>
            <a:off x="-7200" y="6102626"/>
            <a:ext cx="12199200" cy="755374"/>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5" name="Google Shape;35;p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1pPr>
            <a:lvl2pPr marL="0" lvl="1"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2pPr>
            <a:lvl3pPr marL="0" lvl="2"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3pPr>
            <a:lvl4pPr marL="0" lvl="3"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4pPr>
            <a:lvl5pPr marL="0" lvl="4"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5pPr>
            <a:lvl6pPr marL="0" lvl="5"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6pPr>
            <a:lvl7pPr marL="0" lvl="6"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7pPr>
            <a:lvl8pPr marL="0" lvl="7"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8pPr>
            <a:lvl9pPr marL="0" lvl="8"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36" name="Google Shape;36;p6"/>
          <p:cNvPicPr preferRelativeResize="0"/>
          <p:nvPr/>
        </p:nvPicPr>
        <p:blipFill rotWithShape="1">
          <a:blip r:embed="rId2">
            <a:alphaModFix/>
          </a:blip>
          <a:srcRect/>
          <a:stretch/>
        </p:blipFill>
        <p:spPr>
          <a:xfrm>
            <a:off x="470263" y="6341522"/>
            <a:ext cx="2682800" cy="31938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37"/>
        <p:cNvGrpSpPr/>
        <p:nvPr/>
      </p:nvGrpSpPr>
      <p:grpSpPr>
        <a:xfrm>
          <a:off x="0" y="0"/>
          <a:ext cx="0" cy="0"/>
          <a:chOff x="0" y="0"/>
          <a:chExt cx="0" cy="0"/>
        </a:xfrm>
      </p:grpSpPr>
      <p:pic>
        <p:nvPicPr>
          <p:cNvPr id="38" name="Google Shape;38;p7"/>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39" name="Google Shape;39;p7"/>
          <p:cNvSpPr txBox="1">
            <a:spLocks noGrp="1"/>
          </p:cNvSpPr>
          <p:nvPr>
            <p:ph type="title"/>
          </p:nvPr>
        </p:nvSpPr>
        <p:spPr>
          <a:xfrm>
            <a:off x="838200" y="2488688"/>
            <a:ext cx="9403080" cy="113347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41" name="Google Shape;41;p7" descr="A blue and black logo&#10;&#10;Description automatically generated"/>
          <p:cNvPicPr preferRelativeResize="0"/>
          <p:nvPr/>
        </p:nvPicPr>
        <p:blipFill rotWithShape="1">
          <a:blip r:embed="rId3">
            <a:alphaModFix/>
          </a:blip>
          <a:srcRect l="17812" b="16669"/>
          <a:stretch/>
        </p:blipFill>
        <p:spPr>
          <a:xfrm>
            <a:off x="0" y="4751920"/>
            <a:ext cx="2483708" cy="2117561"/>
          </a:xfrm>
          <a:prstGeom prst="rect">
            <a:avLst/>
          </a:prstGeom>
          <a:noFill/>
          <a:ln>
            <a:noFill/>
          </a:ln>
        </p:spPr>
      </p:pic>
      <p:pic>
        <p:nvPicPr>
          <p:cNvPr id="42" name="Google Shape;42;p7"/>
          <p:cNvPicPr preferRelativeResize="0"/>
          <p:nvPr/>
        </p:nvPicPr>
        <p:blipFill rotWithShape="1">
          <a:blip r:embed="rId4">
            <a:alphaModFix/>
          </a:blip>
          <a:srcRect/>
          <a:stretch/>
        </p:blipFill>
        <p:spPr>
          <a:xfrm>
            <a:off x="480218" y="343231"/>
            <a:ext cx="3267003" cy="388929"/>
          </a:xfrm>
          <a:prstGeom prst="rect">
            <a:avLst/>
          </a:prstGeom>
          <a:noFill/>
          <a:ln>
            <a:noFill/>
          </a:ln>
        </p:spPr>
      </p:pic>
      <p:pic>
        <p:nvPicPr>
          <p:cNvPr id="43" name="Google Shape;43;p7" descr="A blue rectangle on a black background&#10;&#10;Description automatically generated"/>
          <p:cNvPicPr preferRelativeResize="0"/>
          <p:nvPr/>
        </p:nvPicPr>
        <p:blipFill rotWithShape="1">
          <a:blip r:embed="rId5">
            <a:alphaModFix/>
          </a:blip>
          <a:srcRect/>
          <a:stretch/>
        </p:blipFill>
        <p:spPr>
          <a:xfrm rot="-6645589">
            <a:off x="9062720" y="1415905"/>
            <a:ext cx="2909544" cy="1249124"/>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44"/>
        <p:cNvGrpSpPr/>
        <p:nvPr/>
      </p:nvGrpSpPr>
      <p:grpSpPr>
        <a:xfrm>
          <a:off x="0" y="0"/>
          <a:ext cx="0" cy="0"/>
          <a:chOff x="0" y="0"/>
          <a:chExt cx="0" cy="0"/>
        </a:xfrm>
      </p:grpSpPr>
      <p:sp>
        <p:nvSpPr>
          <p:cNvPr id="45" name="Google Shape;45;p8"/>
          <p:cNvSpPr/>
          <p:nvPr/>
        </p:nvSpPr>
        <p:spPr>
          <a:xfrm>
            <a:off x="-7200" y="0"/>
            <a:ext cx="12199200" cy="6858000"/>
          </a:xfrm>
          <a:prstGeom prst="rect">
            <a:avLst/>
          </a:prstGeom>
          <a:solidFill>
            <a:srgbClr val="ABDDD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6" name="Google Shape;46;p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47" name="Google Shape;47;p8"/>
          <p:cNvPicPr preferRelativeResize="0"/>
          <p:nvPr/>
        </p:nvPicPr>
        <p:blipFill rotWithShape="1">
          <a:blip r:embed="rId2">
            <a:alphaModFix/>
          </a:blip>
          <a:srcRect/>
          <a:stretch/>
        </p:blipFill>
        <p:spPr>
          <a:xfrm>
            <a:off x="480218" y="343231"/>
            <a:ext cx="3267003" cy="388929"/>
          </a:xfrm>
          <a:prstGeom prst="rect">
            <a:avLst/>
          </a:prstGeom>
          <a:noFill/>
          <a:ln>
            <a:noFill/>
          </a:ln>
        </p:spPr>
      </p:pic>
      <p:pic>
        <p:nvPicPr>
          <p:cNvPr id="48" name="Google Shape;48;p8" descr="A red and blue circle with a black background&#10;&#10;Description automatically generated"/>
          <p:cNvPicPr preferRelativeResize="0"/>
          <p:nvPr/>
        </p:nvPicPr>
        <p:blipFill rotWithShape="1">
          <a:blip r:embed="rId3">
            <a:alphaModFix/>
          </a:blip>
          <a:srcRect l="50000" b="49820"/>
          <a:stretch/>
        </p:blipFill>
        <p:spPr>
          <a:xfrm>
            <a:off x="0" y="4502426"/>
            <a:ext cx="2347132" cy="2355574"/>
          </a:xfrm>
          <a:prstGeom prst="rect">
            <a:avLst/>
          </a:prstGeom>
          <a:noFill/>
          <a:ln>
            <a:noFill/>
          </a:ln>
        </p:spPr>
      </p:pic>
      <p:pic>
        <p:nvPicPr>
          <p:cNvPr id="49" name="Google Shape;49;p8" descr="A white cross on a black background&#10;&#10;Description automatically generated"/>
          <p:cNvPicPr preferRelativeResize="0"/>
          <p:nvPr/>
        </p:nvPicPr>
        <p:blipFill rotWithShape="1">
          <a:blip r:embed="rId4">
            <a:alphaModFix/>
          </a:blip>
          <a:srcRect/>
          <a:stretch/>
        </p:blipFill>
        <p:spPr>
          <a:xfrm>
            <a:off x="10200676" y="935169"/>
            <a:ext cx="1153124" cy="1153124"/>
          </a:xfrm>
          <a:prstGeom prst="rect">
            <a:avLst/>
          </a:prstGeom>
          <a:noFill/>
          <a:ln>
            <a:noFill/>
          </a:ln>
        </p:spPr>
      </p:pic>
      <p:pic>
        <p:nvPicPr>
          <p:cNvPr id="50" name="Google Shape;50;p8" descr="A white cross on a black background&#10;&#10;Description automatically generated"/>
          <p:cNvPicPr preferRelativeResize="0"/>
          <p:nvPr/>
        </p:nvPicPr>
        <p:blipFill rotWithShape="1">
          <a:blip r:embed="rId4">
            <a:alphaModFix/>
          </a:blip>
          <a:srcRect/>
          <a:stretch/>
        </p:blipFill>
        <p:spPr>
          <a:xfrm>
            <a:off x="9772738" y="2088293"/>
            <a:ext cx="631651" cy="631651"/>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51"/>
        <p:cNvGrpSpPr/>
        <p:nvPr/>
      </p:nvGrpSpPr>
      <p:grpSpPr>
        <a:xfrm>
          <a:off x="0" y="0"/>
          <a:ext cx="0" cy="0"/>
          <a:chOff x="0" y="0"/>
          <a:chExt cx="0" cy="0"/>
        </a:xfrm>
      </p:grpSpPr>
      <p:sp>
        <p:nvSpPr>
          <p:cNvPr id="52" name="Google Shape;52;p9"/>
          <p:cNvSpPr/>
          <p:nvPr/>
        </p:nvSpPr>
        <p:spPr>
          <a:xfrm>
            <a:off x="-7200" y="0"/>
            <a:ext cx="12199200" cy="6858000"/>
          </a:xfrm>
          <a:prstGeom prst="rect">
            <a:avLst/>
          </a:prstGeom>
          <a:solidFill>
            <a:srgbClr val="DAEEE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3" name="Google Shape;53;p9"/>
          <p:cNvSpPr txBox="1">
            <a:spLocks noGrp="1"/>
          </p:cNvSpPr>
          <p:nvPr>
            <p:ph type="title"/>
          </p:nvPr>
        </p:nvSpPr>
        <p:spPr>
          <a:xfrm>
            <a:off x="838200" y="2555273"/>
            <a:ext cx="915924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55" name="Google Shape;55;p9"/>
          <p:cNvPicPr preferRelativeResize="0"/>
          <p:nvPr/>
        </p:nvPicPr>
        <p:blipFill rotWithShape="1">
          <a:blip r:embed="rId2">
            <a:alphaModFix/>
          </a:blip>
          <a:srcRect/>
          <a:stretch/>
        </p:blipFill>
        <p:spPr>
          <a:xfrm>
            <a:off x="480218" y="343231"/>
            <a:ext cx="3267003" cy="388929"/>
          </a:xfrm>
          <a:prstGeom prst="rect">
            <a:avLst/>
          </a:prstGeom>
          <a:noFill/>
          <a:ln>
            <a:noFill/>
          </a:ln>
        </p:spPr>
      </p:pic>
      <p:pic>
        <p:nvPicPr>
          <p:cNvPr id="56" name="Google Shape;56;p9" descr="A blue and white hexagons&#10;&#10;Description automatically generated"/>
          <p:cNvPicPr preferRelativeResize="0"/>
          <p:nvPr/>
        </p:nvPicPr>
        <p:blipFill rotWithShape="1">
          <a:blip r:embed="rId3">
            <a:alphaModFix/>
          </a:blip>
          <a:srcRect/>
          <a:stretch/>
        </p:blipFill>
        <p:spPr>
          <a:xfrm rot="-5400000">
            <a:off x="9937750" y="1206011"/>
            <a:ext cx="2070100" cy="1562100"/>
          </a:xfrm>
          <a:prstGeom prst="rect">
            <a:avLst/>
          </a:prstGeom>
          <a:noFill/>
          <a:ln>
            <a:noFill/>
          </a:ln>
        </p:spPr>
      </p:pic>
      <p:pic>
        <p:nvPicPr>
          <p:cNvPr id="57" name="Google Shape;57;p9" descr="A green circle with black background&#10;&#10;Description automatically generated"/>
          <p:cNvPicPr preferRelativeResize="0"/>
          <p:nvPr/>
        </p:nvPicPr>
        <p:blipFill rotWithShape="1">
          <a:blip r:embed="rId4">
            <a:alphaModFix/>
          </a:blip>
          <a:srcRect l="50000" t="-5942" r="-4109" b="50000"/>
          <a:stretch/>
        </p:blipFill>
        <p:spPr>
          <a:xfrm>
            <a:off x="-7200" y="4751754"/>
            <a:ext cx="2037246" cy="2106246"/>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p:cSld name="3_Section Header">
    <p:spTree>
      <p:nvGrpSpPr>
        <p:cNvPr id="1" name="Shape 58"/>
        <p:cNvGrpSpPr/>
        <p:nvPr/>
      </p:nvGrpSpPr>
      <p:grpSpPr>
        <a:xfrm>
          <a:off x="0" y="0"/>
          <a:ext cx="0" cy="0"/>
          <a:chOff x="0" y="0"/>
          <a:chExt cx="0" cy="0"/>
        </a:xfrm>
      </p:grpSpPr>
      <p:sp>
        <p:nvSpPr>
          <p:cNvPr id="59" name="Google Shape;59;p10"/>
          <p:cNvSpPr/>
          <p:nvPr/>
        </p:nvSpPr>
        <p:spPr>
          <a:xfrm>
            <a:off x="-7200" y="0"/>
            <a:ext cx="12199200" cy="6858000"/>
          </a:xfrm>
          <a:prstGeom prst="rect">
            <a:avLst/>
          </a:prstGeom>
          <a:solidFill>
            <a:srgbClr val="FBDFD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60" name="Google Shape;60;p10"/>
          <p:cNvPicPr preferRelativeResize="0"/>
          <p:nvPr/>
        </p:nvPicPr>
        <p:blipFill rotWithShape="1">
          <a:blip r:embed="rId2">
            <a:alphaModFix/>
          </a:blip>
          <a:srcRect l="8151" b="33143"/>
          <a:stretch/>
        </p:blipFill>
        <p:spPr>
          <a:xfrm>
            <a:off x="1" y="4480660"/>
            <a:ext cx="3091180" cy="2377341"/>
          </a:xfrm>
          <a:prstGeom prst="rect">
            <a:avLst/>
          </a:prstGeom>
          <a:noFill/>
          <a:ln>
            <a:noFill/>
          </a:ln>
        </p:spPr>
      </p:pic>
      <p:pic>
        <p:nvPicPr>
          <p:cNvPr id="61" name="Google Shape;61;p10"/>
          <p:cNvPicPr preferRelativeResize="0"/>
          <p:nvPr/>
        </p:nvPicPr>
        <p:blipFill rotWithShape="1">
          <a:blip r:embed="rId3">
            <a:alphaModFix/>
          </a:blip>
          <a:srcRect/>
          <a:stretch/>
        </p:blipFill>
        <p:spPr>
          <a:xfrm>
            <a:off x="10445751" y="1519647"/>
            <a:ext cx="1155700" cy="927100"/>
          </a:xfrm>
          <a:prstGeom prst="rect">
            <a:avLst/>
          </a:prstGeom>
          <a:noFill/>
          <a:ln>
            <a:noFill/>
          </a:ln>
        </p:spPr>
      </p:pic>
      <p:sp>
        <p:nvSpPr>
          <p:cNvPr id="62" name="Google Shape;62;p1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63" name="Google Shape;63;p10"/>
          <p:cNvPicPr preferRelativeResize="0"/>
          <p:nvPr/>
        </p:nvPicPr>
        <p:blipFill rotWithShape="1">
          <a:blip r:embed="rId4">
            <a:alphaModFix/>
          </a:blip>
          <a:srcRect/>
          <a:stretch/>
        </p:blipFill>
        <p:spPr>
          <a:xfrm>
            <a:off x="480218" y="343231"/>
            <a:ext cx="3267003" cy="388929"/>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 name="Google Shape;8;p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9" name="Google Shape;9;p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0" name="Google Shape;10;p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6"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hyperlink" Target="https://docs.google.com/spreadsheets/d/1I-wxguMeRfahutqeOcKZR90nAETAunsj/edit?usp=sharing&amp;ouid=116508400395350162569&amp;rtpof=true&amp;sd=true"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hyperlink" Target="mailto:REFINE-Lung@imperial.ac.uk"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3" Type="http://schemas.openxmlformats.org/officeDocument/2006/relationships/hyperlink" Target="https://www.nihr.ac.uk/health-and-care-professionals/career-development/associate-principal-investigator-scheme.htm"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hyperlink" Target="mailto:nursingandmidwifery@nihr.ac.uk"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hyperlink" Target="https://odp.nihr.ac.uk/"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public-odp.nihr.ac.uk/" TargetMode="External"/><Relationship Id="rId5" Type="http://schemas.openxmlformats.org/officeDocument/2006/relationships/hyperlink" Target="http://csg.ncri.org.uk/portfolio/portfolio-maps/" TargetMode="External"/><Relationship Id="rId4" Type="http://schemas.openxmlformats.org/officeDocument/2006/relationships/hyperlink" Target="https://bepartofresearch.nihr.ac.uk/"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mailto:swc.rrdn@nihr.ac.uk"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hyperlink" Target="mailto:claire.matthews@nihr.ac.uk"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9"/>
          <p:cNvSpPr txBox="1">
            <a:spLocks noGrp="1"/>
          </p:cNvSpPr>
          <p:nvPr>
            <p:ph type="ctrTitle" idx="4294967295"/>
          </p:nvPr>
        </p:nvSpPr>
        <p:spPr>
          <a:xfrm>
            <a:off x="1086900" y="1823275"/>
            <a:ext cx="10018200" cy="1449900"/>
          </a:xfrm>
          <a:prstGeom prst="rect">
            <a:avLst/>
          </a:prstGeom>
          <a:noFill/>
          <a:ln>
            <a:noFill/>
          </a:ln>
        </p:spPr>
        <p:txBody>
          <a:bodyPr spcFirstLastPara="1" wrap="square" lIns="91425" tIns="45700" rIns="91425" bIns="45700" anchor="b" anchorCtr="0">
            <a:noAutofit/>
          </a:bodyPr>
          <a:lstStyle/>
          <a:p>
            <a:pPr marL="0" lvl="0" indent="0" algn="ctr" rtl="0">
              <a:spcBef>
                <a:spcPts val="1200"/>
              </a:spcBef>
              <a:spcAft>
                <a:spcPts val="0"/>
              </a:spcAft>
              <a:buClr>
                <a:schemeClr val="lt1"/>
              </a:buClr>
              <a:buSzPts val="6000"/>
              <a:buFont typeface="Arial"/>
              <a:buNone/>
            </a:pPr>
            <a:r>
              <a:rPr lang="en-US" sz="4500">
                <a:solidFill>
                  <a:schemeClr val="lt1"/>
                </a:solidFill>
                <a:latin typeface="Lato"/>
                <a:ea typeface="Lato"/>
                <a:cs typeface="Lato"/>
                <a:sym typeface="Lato"/>
              </a:rPr>
              <a:t>SWAG Network Lung Cancer</a:t>
            </a:r>
            <a:endParaRPr sz="4500">
              <a:solidFill>
                <a:schemeClr val="lt1"/>
              </a:solidFill>
              <a:latin typeface="Lato"/>
              <a:ea typeface="Lato"/>
              <a:cs typeface="Lato"/>
              <a:sym typeface="Lato"/>
            </a:endParaRPr>
          </a:p>
          <a:p>
            <a:pPr marL="0" lvl="0" indent="0" algn="ctr" rtl="0">
              <a:spcBef>
                <a:spcPts val="1200"/>
              </a:spcBef>
              <a:spcAft>
                <a:spcPts val="0"/>
              </a:spcAft>
              <a:buClr>
                <a:schemeClr val="lt1"/>
              </a:buClr>
              <a:buSzPts val="6000"/>
              <a:buFont typeface="Arial"/>
              <a:buNone/>
            </a:pPr>
            <a:r>
              <a:rPr lang="en-US" sz="4500">
                <a:solidFill>
                  <a:schemeClr val="lt1"/>
                </a:solidFill>
                <a:latin typeface="Lato"/>
                <a:ea typeface="Lato"/>
                <a:cs typeface="Lato"/>
                <a:sym typeface="Lato"/>
              </a:rPr>
              <a:t>Clinical Advisory Group</a:t>
            </a:r>
            <a:endParaRPr sz="4800">
              <a:solidFill>
                <a:schemeClr val="lt1"/>
              </a:solidFill>
              <a:latin typeface="Lato"/>
              <a:ea typeface="Lato"/>
              <a:cs typeface="Lato"/>
              <a:sym typeface="Lato"/>
            </a:endParaRPr>
          </a:p>
        </p:txBody>
      </p:sp>
      <p:sp>
        <p:nvSpPr>
          <p:cNvPr id="121" name="Google Shape;121;p19"/>
          <p:cNvSpPr txBox="1">
            <a:spLocks noGrp="1"/>
          </p:cNvSpPr>
          <p:nvPr>
            <p:ph type="subTitle" idx="4294967295"/>
          </p:nvPr>
        </p:nvSpPr>
        <p:spPr>
          <a:xfrm>
            <a:off x="1524000" y="3522250"/>
            <a:ext cx="9144000" cy="14499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lt1"/>
              </a:buClr>
              <a:buSzPts val="2400"/>
              <a:buFont typeface="Arial"/>
              <a:buNone/>
            </a:pPr>
            <a:r>
              <a:rPr lang="en-US" sz="3000">
                <a:solidFill>
                  <a:schemeClr val="lt1"/>
                </a:solidFill>
              </a:rPr>
              <a:t>Research Update</a:t>
            </a:r>
            <a:endParaRPr sz="3000">
              <a:solidFill>
                <a:schemeClr val="lt1"/>
              </a:solidFill>
            </a:endParaRPr>
          </a:p>
          <a:p>
            <a:pPr marL="0" marR="0" lvl="0" indent="0" algn="ctr" rtl="0">
              <a:lnSpc>
                <a:spcPct val="90000"/>
              </a:lnSpc>
              <a:spcBef>
                <a:spcPts val="0"/>
              </a:spcBef>
              <a:spcAft>
                <a:spcPts val="0"/>
              </a:spcAft>
              <a:buClr>
                <a:schemeClr val="lt1"/>
              </a:buClr>
              <a:buSzPts val="2400"/>
              <a:buFont typeface="Arial"/>
              <a:buNone/>
            </a:pPr>
            <a:endParaRPr sz="3000">
              <a:solidFill>
                <a:schemeClr val="lt1"/>
              </a:solidFill>
            </a:endParaRPr>
          </a:p>
          <a:p>
            <a:pPr marL="0" marR="0" lvl="0" indent="0" algn="ctr" rtl="0">
              <a:lnSpc>
                <a:spcPct val="90000"/>
              </a:lnSpc>
              <a:spcBef>
                <a:spcPts val="0"/>
              </a:spcBef>
              <a:spcAft>
                <a:spcPts val="0"/>
              </a:spcAft>
              <a:buClr>
                <a:schemeClr val="lt1"/>
              </a:buClr>
              <a:buSzPts val="2400"/>
              <a:buFont typeface="Arial"/>
              <a:buNone/>
            </a:pPr>
            <a:r>
              <a:rPr lang="en-US" sz="3000">
                <a:solidFill>
                  <a:schemeClr val="lt1"/>
                </a:solidFill>
              </a:rPr>
              <a:t>Claire Matthews</a:t>
            </a:r>
            <a:endParaRPr sz="3000">
              <a:solidFill>
                <a:schemeClr val="lt1"/>
              </a:solidFill>
            </a:endParaRPr>
          </a:p>
        </p:txBody>
      </p:sp>
      <p:sp>
        <p:nvSpPr>
          <p:cNvPr id="122" name="Google Shape;122;p19"/>
          <p:cNvSpPr txBox="1"/>
          <p:nvPr/>
        </p:nvSpPr>
        <p:spPr>
          <a:xfrm>
            <a:off x="9180875" y="5585950"/>
            <a:ext cx="2018700" cy="691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100"/>
              <a:buFont typeface="Arial"/>
              <a:buNone/>
            </a:pPr>
            <a:r>
              <a:rPr lang="en-US" sz="2100">
                <a:solidFill>
                  <a:srgbClr val="FFFFFF"/>
                </a:solidFill>
                <a:latin typeface="Lato"/>
                <a:ea typeface="Lato"/>
                <a:cs typeface="Lato"/>
                <a:sym typeface="Lato"/>
              </a:rPr>
              <a:t>3/12/2024</a:t>
            </a:r>
            <a:endParaRPr sz="2100" b="0" i="0" u="none" strike="noStrike" cap="none">
              <a:solidFill>
                <a:srgbClr val="FFFFFF"/>
              </a:solidFill>
              <a:latin typeface="Lato"/>
              <a:ea typeface="Lato"/>
              <a:cs typeface="Lato"/>
              <a:sym typeface="La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8"/>
          <p:cNvSpPr txBox="1"/>
          <p:nvPr/>
        </p:nvSpPr>
        <p:spPr>
          <a:xfrm>
            <a:off x="2459175" y="1949800"/>
            <a:ext cx="7671600" cy="720300"/>
          </a:xfrm>
          <a:prstGeom prst="rect">
            <a:avLst/>
          </a:pr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US" sz="3600" b="1">
                <a:solidFill>
                  <a:srgbClr val="193E72"/>
                </a:solidFill>
                <a:latin typeface="Lato"/>
                <a:ea typeface="Lato"/>
                <a:cs typeface="Lato"/>
                <a:sym typeface="Lato"/>
              </a:rPr>
              <a:t>Lung Cancer Portfolio Overview </a:t>
            </a:r>
            <a:endParaRPr sz="3600" b="1">
              <a:solidFill>
                <a:srgbClr val="193E72"/>
              </a:solidFill>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29"/>
          <p:cNvSpPr txBox="1"/>
          <p:nvPr/>
        </p:nvSpPr>
        <p:spPr>
          <a:xfrm>
            <a:off x="2046900" y="104125"/>
            <a:ext cx="8098200" cy="538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300">
                <a:solidFill>
                  <a:srgbClr val="193E72"/>
                </a:solidFill>
                <a:latin typeface="Lato"/>
                <a:ea typeface="Lato"/>
                <a:cs typeface="Lato"/>
                <a:sym typeface="Lato"/>
              </a:rPr>
              <a:t>National Recruitment to Lung Cancer Studies </a:t>
            </a:r>
            <a:endParaRPr sz="2300">
              <a:solidFill>
                <a:srgbClr val="193E72"/>
              </a:solidFill>
              <a:latin typeface="Lato"/>
              <a:ea typeface="Lato"/>
              <a:cs typeface="Lato"/>
              <a:sym typeface="Lato"/>
            </a:endParaRPr>
          </a:p>
        </p:txBody>
      </p:sp>
      <p:sp>
        <p:nvSpPr>
          <p:cNvPr id="236" name="Google Shape;236;p29"/>
          <p:cNvSpPr txBox="1"/>
          <p:nvPr/>
        </p:nvSpPr>
        <p:spPr>
          <a:xfrm>
            <a:off x="269350" y="1253500"/>
            <a:ext cx="12846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500">
                <a:solidFill>
                  <a:schemeClr val="dk1"/>
                </a:solidFill>
                <a:latin typeface="Lato"/>
                <a:ea typeface="Lato"/>
                <a:cs typeface="Lato"/>
                <a:sym typeface="Lato"/>
              </a:rPr>
              <a:t>Apr 2023 - Mar 2024</a:t>
            </a:r>
            <a:endParaRPr sz="1500">
              <a:solidFill>
                <a:schemeClr val="dk1"/>
              </a:solidFill>
              <a:latin typeface="Lato"/>
              <a:ea typeface="Lato"/>
              <a:cs typeface="Lato"/>
              <a:sym typeface="Lato"/>
            </a:endParaRPr>
          </a:p>
        </p:txBody>
      </p:sp>
      <p:sp>
        <p:nvSpPr>
          <p:cNvPr id="237" name="Google Shape;237;p29"/>
          <p:cNvSpPr txBox="1"/>
          <p:nvPr/>
        </p:nvSpPr>
        <p:spPr>
          <a:xfrm>
            <a:off x="269350" y="3923275"/>
            <a:ext cx="12846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500">
                <a:solidFill>
                  <a:schemeClr val="dk1"/>
                </a:solidFill>
                <a:latin typeface="Lato"/>
                <a:ea typeface="Lato"/>
                <a:cs typeface="Lato"/>
                <a:sym typeface="Lato"/>
              </a:rPr>
              <a:t>Apr 2024 - Nov 2024</a:t>
            </a:r>
            <a:endParaRPr sz="1500">
              <a:solidFill>
                <a:schemeClr val="dk1"/>
              </a:solidFill>
              <a:latin typeface="Lato"/>
              <a:ea typeface="Lato"/>
              <a:cs typeface="Lato"/>
              <a:sym typeface="Lato"/>
            </a:endParaRPr>
          </a:p>
        </p:txBody>
      </p:sp>
      <p:sp>
        <p:nvSpPr>
          <p:cNvPr id="238" name="Google Shape;238;p29"/>
          <p:cNvSpPr txBox="1"/>
          <p:nvPr/>
        </p:nvSpPr>
        <p:spPr>
          <a:xfrm>
            <a:off x="8424275" y="6132375"/>
            <a:ext cx="2840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lt1"/>
                </a:solidFill>
                <a:latin typeface="Lato"/>
                <a:ea typeface="Lato"/>
                <a:cs typeface="Lato"/>
                <a:sym typeface="Lato"/>
              </a:rPr>
              <a:t>Data cut 26/11/2024</a:t>
            </a:r>
            <a:endParaRPr>
              <a:solidFill>
                <a:schemeClr val="lt1"/>
              </a:solidFill>
              <a:latin typeface="Lato"/>
              <a:ea typeface="Lato"/>
              <a:cs typeface="Lato"/>
              <a:sym typeface="Lato"/>
            </a:endParaRPr>
          </a:p>
          <a:p>
            <a:pPr marL="0" lvl="0" indent="0" algn="l" rtl="0">
              <a:spcBef>
                <a:spcPts val="0"/>
              </a:spcBef>
              <a:spcAft>
                <a:spcPts val="0"/>
              </a:spcAft>
              <a:buNone/>
            </a:pPr>
            <a:r>
              <a:rPr lang="en-US">
                <a:solidFill>
                  <a:schemeClr val="lt1"/>
                </a:solidFill>
                <a:latin typeface="Lato"/>
                <a:ea typeface="Lato"/>
                <a:cs typeface="Lato"/>
                <a:sym typeface="Lato"/>
              </a:rPr>
              <a:t>Source: ODP All Portfolio</a:t>
            </a:r>
            <a:endParaRPr>
              <a:solidFill>
                <a:schemeClr val="lt1"/>
              </a:solidFill>
              <a:latin typeface="Lato"/>
              <a:ea typeface="Lato"/>
              <a:cs typeface="Lato"/>
              <a:sym typeface="Lato"/>
            </a:endParaRPr>
          </a:p>
        </p:txBody>
      </p:sp>
      <p:pic>
        <p:nvPicPr>
          <p:cNvPr id="239" name="Google Shape;239;p29"/>
          <p:cNvPicPr preferRelativeResize="0"/>
          <p:nvPr/>
        </p:nvPicPr>
        <p:blipFill>
          <a:blip r:embed="rId3">
            <a:alphaModFix/>
          </a:blip>
          <a:stretch>
            <a:fillRect/>
          </a:stretch>
        </p:blipFill>
        <p:spPr>
          <a:xfrm>
            <a:off x="1706350" y="694100"/>
            <a:ext cx="8902701" cy="2537439"/>
          </a:xfrm>
          <a:prstGeom prst="rect">
            <a:avLst/>
          </a:prstGeom>
          <a:noFill/>
          <a:ln>
            <a:noFill/>
          </a:ln>
        </p:spPr>
      </p:pic>
      <p:pic>
        <p:nvPicPr>
          <p:cNvPr id="240" name="Google Shape;240;p29"/>
          <p:cNvPicPr preferRelativeResize="0"/>
          <p:nvPr/>
        </p:nvPicPr>
        <p:blipFill>
          <a:blip r:embed="rId4">
            <a:alphaModFix/>
          </a:blip>
          <a:stretch>
            <a:fillRect/>
          </a:stretch>
        </p:blipFill>
        <p:spPr>
          <a:xfrm>
            <a:off x="1706350" y="3319475"/>
            <a:ext cx="8902710" cy="24729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4"/>
        <p:cNvGrpSpPr/>
        <p:nvPr/>
      </p:nvGrpSpPr>
      <p:grpSpPr>
        <a:xfrm>
          <a:off x="0" y="0"/>
          <a:ext cx="0" cy="0"/>
          <a:chOff x="0" y="0"/>
          <a:chExt cx="0" cy="0"/>
        </a:xfrm>
      </p:grpSpPr>
      <p:sp>
        <p:nvSpPr>
          <p:cNvPr id="245" name="Google Shape;245;p30"/>
          <p:cNvSpPr txBox="1"/>
          <p:nvPr/>
        </p:nvSpPr>
        <p:spPr>
          <a:xfrm>
            <a:off x="8424275" y="6132375"/>
            <a:ext cx="2840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lt1"/>
                </a:solidFill>
                <a:latin typeface="Lato"/>
                <a:ea typeface="Lato"/>
                <a:cs typeface="Lato"/>
                <a:sym typeface="Lato"/>
              </a:rPr>
              <a:t>Data cut 27/11/2024</a:t>
            </a:r>
            <a:endParaRPr>
              <a:solidFill>
                <a:schemeClr val="lt1"/>
              </a:solidFill>
              <a:latin typeface="Lato"/>
              <a:ea typeface="Lato"/>
              <a:cs typeface="Lato"/>
              <a:sym typeface="Lato"/>
            </a:endParaRPr>
          </a:p>
          <a:p>
            <a:pPr marL="0" lvl="0" indent="0" algn="l" rtl="0">
              <a:spcBef>
                <a:spcPts val="0"/>
              </a:spcBef>
              <a:spcAft>
                <a:spcPts val="0"/>
              </a:spcAft>
              <a:buNone/>
            </a:pPr>
            <a:r>
              <a:rPr lang="en-US">
                <a:solidFill>
                  <a:schemeClr val="lt1"/>
                </a:solidFill>
                <a:latin typeface="Lato"/>
                <a:ea typeface="Lato"/>
                <a:cs typeface="Lato"/>
                <a:sym typeface="Lato"/>
              </a:rPr>
              <a:t>Source: ODP All Portfolio</a:t>
            </a:r>
            <a:endParaRPr>
              <a:solidFill>
                <a:schemeClr val="lt1"/>
              </a:solidFill>
              <a:latin typeface="Lato"/>
              <a:ea typeface="Lato"/>
              <a:cs typeface="Lato"/>
              <a:sym typeface="Lato"/>
            </a:endParaRPr>
          </a:p>
        </p:txBody>
      </p:sp>
      <p:sp>
        <p:nvSpPr>
          <p:cNvPr id="246" name="Google Shape;246;p30"/>
          <p:cNvSpPr txBox="1"/>
          <p:nvPr/>
        </p:nvSpPr>
        <p:spPr>
          <a:xfrm>
            <a:off x="960300" y="141277"/>
            <a:ext cx="10515600" cy="865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US" sz="3200">
                <a:solidFill>
                  <a:srgbClr val="193E72"/>
                </a:solidFill>
                <a:latin typeface="Lato"/>
                <a:ea typeface="Lato"/>
                <a:cs typeface="Lato"/>
                <a:sym typeface="Lato"/>
              </a:rPr>
              <a:t>Studies and Recruitment by site Apr 2022 - present</a:t>
            </a:r>
            <a:endParaRPr sz="3200">
              <a:solidFill>
                <a:srgbClr val="193E72"/>
              </a:solidFill>
              <a:latin typeface="Lato"/>
              <a:ea typeface="Lato"/>
              <a:cs typeface="Lato"/>
              <a:sym typeface="Lato"/>
            </a:endParaRPr>
          </a:p>
        </p:txBody>
      </p:sp>
      <p:pic>
        <p:nvPicPr>
          <p:cNvPr id="247" name="Google Shape;247;p30"/>
          <p:cNvPicPr preferRelativeResize="0"/>
          <p:nvPr/>
        </p:nvPicPr>
        <p:blipFill>
          <a:blip r:embed="rId3">
            <a:alphaModFix/>
          </a:blip>
          <a:stretch>
            <a:fillRect/>
          </a:stretch>
        </p:blipFill>
        <p:spPr>
          <a:xfrm>
            <a:off x="225825" y="856725"/>
            <a:ext cx="5153625" cy="5144549"/>
          </a:xfrm>
          <a:prstGeom prst="rect">
            <a:avLst/>
          </a:prstGeom>
          <a:noFill/>
          <a:ln>
            <a:noFill/>
          </a:ln>
        </p:spPr>
      </p:pic>
      <p:pic>
        <p:nvPicPr>
          <p:cNvPr id="248" name="Google Shape;248;p30"/>
          <p:cNvPicPr preferRelativeResize="0"/>
          <p:nvPr/>
        </p:nvPicPr>
        <p:blipFill>
          <a:blip r:embed="rId4">
            <a:alphaModFix/>
          </a:blip>
          <a:stretch>
            <a:fillRect/>
          </a:stretch>
        </p:blipFill>
        <p:spPr>
          <a:xfrm>
            <a:off x="5573800" y="912300"/>
            <a:ext cx="4922924" cy="4820201"/>
          </a:xfrm>
          <a:prstGeom prst="rect">
            <a:avLst/>
          </a:prstGeom>
          <a:noFill/>
          <a:ln>
            <a:noFill/>
          </a:ln>
        </p:spPr>
      </p:pic>
      <p:sp>
        <p:nvSpPr>
          <p:cNvPr id="249" name="Google Shape;249;p30"/>
          <p:cNvSpPr txBox="1"/>
          <p:nvPr/>
        </p:nvSpPr>
        <p:spPr>
          <a:xfrm>
            <a:off x="10255525" y="1711750"/>
            <a:ext cx="17820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rPr>
              <a:t>NIHR BioResource - Rare Diseases (210)</a:t>
            </a:r>
            <a:endParaRPr sz="1000">
              <a:solidFill>
                <a:schemeClr val="dk1"/>
              </a:solidFill>
            </a:endParaRPr>
          </a:p>
        </p:txBody>
      </p:sp>
      <p:sp>
        <p:nvSpPr>
          <p:cNvPr id="250" name="Google Shape;250;p30"/>
          <p:cNvSpPr txBox="1"/>
          <p:nvPr/>
        </p:nvSpPr>
        <p:spPr>
          <a:xfrm>
            <a:off x="8530900" y="2619150"/>
            <a:ext cx="28407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rPr>
              <a:t>NIHR BioResource - Rare Diseases (49)</a:t>
            </a:r>
            <a:endParaRPr sz="1000">
              <a:solidFill>
                <a:schemeClr val="dk1"/>
              </a:solidFill>
            </a:endParaRPr>
          </a:p>
        </p:txBody>
      </p:sp>
      <p:sp>
        <p:nvSpPr>
          <p:cNvPr id="251" name="Google Shape;251;p30"/>
          <p:cNvSpPr txBox="1"/>
          <p:nvPr/>
        </p:nvSpPr>
        <p:spPr>
          <a:xfrm>
            <a:off x="10255525" y="1250625"/>
            <a:ext cx="21183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rPr>
              <a:t>Pleural Effusion Biomarker Study</a:t>
            </a:r>
            <a:endParaRPr sz="1000">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31"/>
          <p:cNvSpPr txBox="1">
            <a:spLocks noGrp="1"/>
          </p:cNvSpPr>
          <p:nvPr>
            <p:ph type="title"/>
          </p:nvPr>
        </p:nvSpPr>
        <p:spPr>
          <a:xfrm>
            <a:off x="838200" y="365127"/>
            <a:ext cx="10515600" cy="865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200">
                <a:solidFill>
                  <a:srgbClr val="193E72"/>
                </a:solidFill>
              </a:rPr>
              <a:t>Studies open to recruitment</a:t>
            </a:r>
            <a:endParaRPr sz="3200">
              <a:solidFill>
                <a:srgbClr val="193E72"/>
              </a:solidFill>
            </a:endParaRPr>
          </a:p>
        </p:txBody>
      </p:sp>
      <p:sp>
        <p:nvSpPr>
          <p:cNvPr id="257" name="Google Shape;257;p31"/>
          <p:cNvSpPr txBox="1">
            <a:spLocks noGrp="1"/>
          </p:cNvSpPr>
          <p:nvPr>
            <p:ph type="body" idx="1"/>
          </p:nvPr>
        </p:nvSpPr>
        <p:spPr>
          <a:xfrm>
            <a:off x="838200" y="1300801"/>
            <a:ext cx="10515600" cy="4728900"/>
          </a:xfrm>
          <a:prstGeom prst="rect">
            <a:avLst/>
          </a:prstGeom>
        </p:spPr>
        <p:txBody>
          <a:bodyPr spcFirstLastPara="1" wrap="square" lIns="91425" tIns="45700" rIns="91425" bIns="45700" anchor="t" anchorCtr="0">
            <a:noAutofit/>
          </a:bodyPr>
          <a:lstStyle/>
          <a:p>
            <a:pPr marL="0" lvl="0" indent="0" algn="l" rtl="0">
              <a:spcBef>
                <a:spcPts val="1100"/>
              </a:spcBef>
              <a:spcAft>
                <a:spcPts val="0"/>
              </a:spcAft>
              <a:buNone/>
            </a:pPr>
            <a:r>
              <a:rPr lang="en-US" dirty="0"/>
              <a:t>43 Studies currently open to recruitment in the region, 38 with recruitment</a:t>
            </a:r>
            <a:endParaRPr dirty="0"/>
          </a:p>
          <a:p>
            <a:pPr marL="0" lvl="0" indent="0" algn="l" rtl="0">
              <a:spcBef>
                <a:spcPts val="1100"/>
              </a:spcBef>
              <a:spcAft>
                <a:spcPts val="0"/>
              </a:spcAft>
              <a:buNone/>
            </a:pPr>
            <a:r>
              <a:rPr lang="en-US" b="1" dirty="0"/>
              <a:t>Highest recruiting studies (</a:t>
            </a:r>
            <a:r>
              <a:rPr lang="en-US" b="1" dirty="0" err="1"/>
              <a:t>Eng</a:t>
            </a:r>
            <a:r>
              <a:rPr lang="en-US" b="1" dirty="0"/>
              <a:t>):</a:t>
            </a:r>
            <a:r>
              <a:rPr lang="en-US" dirty="0"/>
              <a:t> </a:t>
            </a:r>
            <a:endParaRPr dirty="0"/>
          </a:p>
          <a:p>
            <a:pPr marL="0" lvl="0" indent="0" algn="l" rtl="0">
              <a:spcBef>
                <a:spcPts val="1100"/>
              </a:spcBef>
              <a:spcAft>
                <a:spcPts val="0"/>
              </a:spcAft>
              <a:buNone/>
            </a:pPr>
            <a:r>
              <a:rPr lang="en-US" dirty="0"/>
              <a:t>NIHR </a:t>
            </a:r>
            <a:r>
              <a:rPr lang="en-US" dirty="0" err="1"/>
              <a:t>BioResource</a:t>
            </a:r>
            <a:r>
              <a:rPr lang="en-US" dirty="0"/>
              <a:t> - Rare Diseases 22,391 </a:t>
            </a:r>
            <a:endParaRPr dirty="0"/>
          </a:p>
          <a:p>
            <a:pPr marL="0" lvl="0" indent="0" algn="l" rtl="0">
              <a:spcBef>
                <a:spcPts val="1100"/>
              </a:spcBef>
              <a:spcAft>
                <a:spcPts val="0"/>
              </a:spcAft>
              <a:buNone/>
            </a:pPr>
            <a:r>
              <a:rPr lang="en-US" dirty="0"/>
              <a:t>ICI Genetics - 2437</a:t>
            </a:r>
            <a:endParaRPr dirty="0"/>
          </a:p>
          <a:p>
            <a:pPr marL="0" lvl="0" indent="0" algn="l" rtl="0">
              <a:spcBef>
                <a:spcPts val="1100"/>
              </a:spcBef>
              <a:spcAft>
                <a:spcPts val="0"/>
              </a:spcAft>
              <a:buNone/>
            </a:pPr>
            <a:r>
              <a:rPr lang="en-US" dirty="0"/>
              <a:t>Lighthouse - 748</a:t>
            </a:r>
            <a:endParaRPr dirty="0"/>
          </a:p>
          <a:p>
            <a:pPr marL="0" lvl="0" indent="0" algn="l" rtl="0">
              <a:spcBef>
                <a:spcPts val="1100"/>
              </a:spcBef>
              <a:spcAft>
                <a:spcPts val="0"/>
              </a:spcAft>
              <a:buNone/>
            </a:pPr>
            <a:r>
              <a:rPr lang="en-US" dirty="0"/>
              <a:t>SCOOT - 590</a:t>
            </a:r>
            <a:endParaRPr dirty="0"/>
          </a:p>
          <a:p>
            <a:pPr marL="0" lvl="0" indent="0" algn="l" rtl="0">
              <a:spcBef>
                <a:spcPts val="1100"/>
              </a:spcBef>
              <a:spcAft>
                <a:spcPts val="0"/>
              </a:spcAft>
              <a:buNone/>
            </a:pPr>
            <a:r>
              <a:rPr lang="en-US" dirty="0"/>
              <a:t>Assess-</a:t>
            </a:r>
            <a:r>
              <a:rPr lang="en-US" dirty="0" err="1"/>
              <a:t>meso</a:t>
            </a:r>
            <a:r>
              <a:rPr lang="en-US" dirty="0"/>
              <a:t> - 508</a:t>
            </a:r>
            <a:endParaRPr dirty="0"/>
          </a:p>
          <a:p>
            <a:pPr marL="0" lvl="0" indent="0" algn="l" rtl="0">
              <a:spcBef>
                <a:spcPts val="1100"/>
              </a:spcBef>
              <a:spcAft>
                <a:spcPts val="0"/>
              </a:spcAft>
              <a:buNone/>
            </a:pPr>
            <a:endParaRPr dirty="0"/>
          </a:p>
          <a:p>
            <a:pPr marL="0" lvl="0" indent="0" algn="l" rtl="0">
              <a:spcBef>
                <a:spcPts val="1100"/>
              </a:spcBef>
              <a:spcAft>
                <a:spcPts val="0"/>
              </a:spcAft>
              <a:buNone/>
            </a:pPr>
            <a:r>
              <a:rPr lang="en-US" dirty="0"/>
              <a:t>Studies open in the last 12 month on following slide</a:t>
            </a:r>
            <a:endParaRPr dirty="0"/>
          </a:p>
          <a:p>
            <a:pPr marL="0" lvl="0" indent="0" algn="l" rtl="0">
              <a:spcBef>
                <a:spcPts val="1100"/>
              </a:spcBef>
              <a:spcAft>
                <a:spcPts val="0"/>
              </a:spcAft>
              <a:buNone/>
            </a:pPr>
            <a:r>
              <a:rPr lang="en-US" dirty="0"/>
              <a:t>Full list here: </a:t>
            </a:r>
            <a:r>
              <a:rPr lang="en-US" u="sng" dirty="0">
                <a:solidFill>
                  <a:schemeClr val="hlink"/>
                </a:solidFill>
                <a:hlinkClick r:id="rId3"/>
              </a:rPr>
              <a:t>Lung Cancer open studies NOV24</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90885" y="469389"/>
            <a:ext cx="10639556" cy="5894835"/>
          </a:xfrm>
          <a:prstGeom prst="rect">
            <a:avLst/>
          </a:prstGeom>
          <a:noFill/>
          <a:ln>
            <a:noFill/>
          </a:ln>
        </p:spPr>
      </p:pic>
    </p:spTree>
    <p:extLst>
      <p:ext uri="{BB962C8B-B14F-4D97-AF65-F5344CB8AC3E}">
        <p14:creationId xmlns:p14="http://schemas.microsoft.com/office/powerpoint/2010/main" val="37341786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15269" y="201169"/>
            <a:ext cx="10639556" cy="6516627"/>
          </a:xfrm>
          <a:prstGeom prst="rect">
            <a:avLst/>
          </a:prstGeom>
          <a:noFill/>
          <a:ln>
            <a:noFill/>
          </a:ln>
        </p:spPr>
      </p:pic>
    </p:spTree>
    <p:extLst>
      <p:ext uri="{BB962C8B-B14F-4D97-AF65-F5344CB8AC3E}">
        <p14:creationId xmlns:p14="http://schemas.microsoft.com/office/powerpoint/2010/main" val="33173283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GB"/>
              <a:t>Opening soon</a:t>
            </a:r>
          </a:p>
        </p:txBody>
      </p:sp>
      <p:sp>
        <p:nvSpPr>
          <p:cNvPr id="3" name="Content Placeholder 2"/>
          <p:cNvSpPr txBox="1">
            <a:spLocks noGrp="1"/>
          </p:cNvSpPr>
          <p:nvPr>
            <p:ph idx="1"/>
          </p:nvPr>
        </p:nvSpPr>
        <p:spPr/>
        <p:txBody>
          <a:bodyPr/>
          <a:lstStyle/>
          <a:p>
            <a:pPr marL="0" lvl="0" indent="0">
              <a:spcBef>
                <a:spcPts val="300"/>
              </a:spcBef>
              <a:buNone/>
            </a:pPr>
            <a:r>
              <a:rPr lang="en-GB" sz="1400" b="1"/>
              <a:t>BRAF V600E</a:t>
            </a:r>
          </a:p>
          <a:p>
            <a:pPr marL="0" lvl="0" indent="0">
              <a:spcBef>
                <a:spcPts val="300"/>
              </a:spcBef>
              <a:buNone/>
            </a:pPr>
            <a:r>
              <a:rPr lang="en-GB" sz="1400"/>
              <a:t>CFT1946-1101	NSCLC pre-treated with BRAFi and PDL1i		BHOC</a:t>
            </a:r>
          </a:p>
          <a:p>
            <a:pPr marL="0" lvl="0" indent="0">
              <a:spcBef>
                <a:spcPts val="300"/>
              </a:spcBef>
              <a:buNone/>
            </a:pPr>
            <a:r>
              <a:rPr lang="en-GB" sz="1400"/>
              <a:t>		Ph 1/2 - CFT1946 (oral BIDAC degrader) +/- trametanib</a:t>
            </a:r>
          </a:p>
          <a:p>
            <a:pPr marL="0" lvl="0" indent="0">
              <a:spcBef>
                <a:spcPts val="300"/>
              </a:spcBef>
              <a:buNone/>
            </a:pPr>
            <a:endParaRPr lang="en-GB" sz="1400"/>
          </a:p>
          <a:p>
            <a:pPr marL="0" lvl="0" indent="0">
              <a:spcBef>
                <a:spcPts val="300"/>
              </a:spcBef>
              <a:buNone/>
            </a:pPr>
            <a:r>
              <a:rPr lang="en-GB" sz="1400" b="1"/>
              <a:t>KRAS G12C</a:t>
            </a:r>
          </a:p>
          <a:p>
            <a:pPr marL="0" lvl="0" indent="0">
              <a:spcBef>
                <a:spcPts val="300"/>
              </a:spcBef>
              <a:buNone/>
            </a:pPr>
            <a:r>
              <a:rPr lang="en-GB" sz="1400"/>
              <a:t>KRASCENDO-2	1L NSCLC with KRAS G12C</a:t>
            </a:r>
          </a:p>
          <a:p>
            <a:pPr marL="0" lvl="0" indent="0">
              <a:spcBef>
                <a:spcPts val="300"/>
              </a:spcBef>
              <a:buNone/>
            </a:pPr>
            <a:r>
              <a:rPr lang="en-GB" sz="1400"/>
              <a:t>		Divarasib + pembro vs chemo + pembro		BHOC</a:t>
            </a:r>
          </a:p>
          <a:p>
            <a:pPr marL="0" lvl="0" indent="0">
              <a:spcBef>
                <a:spcPts val="300"/>
              </a:spcBef>
              <a:buNone/>
            </a:pPr>
            <a:endParaRPr lang="en-GB" sz="1400"/>
          </a:p>
          <a:p>
            <a:pPr marL="0" lvl="0" indent="0">
              <a:spcBef>
                <a:spcPts val="300"/>
              </a:spcBef>
              <a:buNone/>
            </a:pPr>
            <a:r>
              <a:rPr lang="en-GB" sz="1400"/>
              <a:t>Further studies in several centres awaiting selection</a:t>
            </a:r>
          </a:p>
        </p:txBody>
      </p:sp>
    </p:spTree>
    <p:extLst>
      <p:ext uri="{BB962C8B-B14F-4D97-AF65-F5344CB8AC3E}">
        <p14:creationId xmlns:p14="http://schemas.microsoft.com/office/powerpoint/2010/main" val="18331859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1"/>
        <p:cNvGrpSpPr/>
        <p:nvPr/>
      </p:nvGrpSpPr>
      <p:grpSpPr>
        <a:xfrm>
          <a:off x="0" y="0"/>
          <a:ext cx="0" cy="0"/>
          <a:chOff x="0" y="0"/>
          <a:chExt cx="0" cy="0"/>
        </a:xfrm>
      </p:grpSpPr>
      <p:sp>
        <p:nvSpPr>
          <p:cNvPr id="262" name="Google Shape;262;p32"/>
          <p:cNvSpPr txBox="1"/>
          <p:nvPr/>
        </p:nvSpPr>
        <p:spPr>
          <a:xfrm>
            <a:off x="8424275" y="6132375"/>
            <a:ext cx="2840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lt1"/>
                </a:solidFill>
                <a:latin typeface="Lato"/>
                <a:ea typeface="Lato"/>
                <a:cs typeface="Lato"/>
                <a:sym typeface="Lato"/>
              </a:rPr>
              <a:t>Data cut 27/11/2024</a:t>
            </a:r>
            <a:endParaRPr>
              <a:solidFill>
                <a:schemeClr val="lt1"/>
              </a:solidFill>
              <a:latin typeface="Lato"/>
              <a:ea typeface="Lato"/>
              <a:cs typeface="Lato"/>
              <a:sym typeface="Lato"/>
            </a:endParaRPr>
          </a:p>
          <a:p>
            <a:pPr marL="0" lvl="0" indent="0" algn="l" rtl="0">
              <a:spcBef>
                <a:spcPts val="0"/>
              </a:spcBef>
              <a:spcAft>
                <a:spcPts val="0"/>
              </a:spcAft>
              <a:buNone/>
            </a:pPr>
            <a:r>
              <a:rPr lang="en-US">
                <a:solidFill>
                  <a:schemeClr val="lt1"/>
                </a:solidFill>
                <a:latin typeface="Lato"/>
                <a:ea typeface="Lato"/>
                <a:cs typeface="Lato"/>
                <a:sym typeface="Lato"/>
              </a:rPr>
              <a:t>Source: ODP All Portfolio</a:t>
            </a:r>
            <a:endParaRPr>
              <a:solidFill>
                <a:schemeClr val="lt1"/>
              </a:solidFill>
              <a:latin typeface="Lato"/>
              <a:ea typeface="Lato"/>
              <a:cs typeface="Lato"/>
              <a:sym typeface="Lato"/>
            </a:endParaRPr>
          </a:p>
        </p:txBody>
      </p:sp>
      <p:graphicFrame>
        <p:nvGraphicFramePr>
          <p:cNvPr id="263" name="Google Shape;263;p32"/>
          <p:cNvGraphicFramePr/>
          <p:nvPr/>
        </p:nvGraphicFramePr>
        <p:xfrm>
          <a:off x="148088" y="1153300"/>
          <a:ext cx="11895825" cy="4513300"/>
        </p:xfrm>
        <a:graphic>
          <a:graphicData uri="http://schemas.openxmlformats.org/drawingml/2006/table">
            <a:tbl>
              <a:tblPr>
                <a:noFill/>
                <a:tableStyleId>{44005161-5DB4-45DA-ADFF-2157BF1FE0BE}</a:tableStyleId>
              </a:tblPr>
              <a:tblGrid>
                <a:gridCol w="739925">
                  <a:extLst>
                    <a:ext uri="{9D8B030D-6E8A-4147-A177-3AD203B41FA5}">
                      <a16:colId xmlns:a16="http://schemas.microsoft.com/office/drawing/2014/main" val="20000"/>
                    </a:ext>
                  </a:extLst>
                </a:gridCol>
                <a:gridCol w="4340300">
                  <a:extLst>
                    <a:ext uri="{9D8B030D-6E8A-4147-A177-3AD203B41FA5}">
                      <a16:colId xmlns:a16="http://schemas.microsoft.com/office/drawing/2014/main" val="20001"/>
                    </a:ext>
                  </a:extLst>
                </a:gridCol>
                <a:gridCol w="2904000">
                  <a:extLst>
                    <a:ext uri="{9D8B030D-6E8A-4147-A177-3AD203B41FA5}">
                      <a16:colId xmlns:a16="http://schemas.microsoft.com/office/drawing/2014/main" val="20002"/>
                    </a:ext>
                  </a:extLst>
                </a:gridCol>
                <a:gridCol w="1062350">
                  <a:extLst>
                    <a:ext uri="{9D8B030D-6E8A-4147-A177-3AD203B41FA5}">
                      <a16:colId xmlns:a16="http://schemas.microsoft.com/office/drawing/2014/main" val="20003"/>
                    </a:ext>
                  </a:extLst>
                </a:gridCol>
                <a:gridCol w="903050">
                  <a:extLst>
                    <a:ext uri="{9D8B030D-6E8A-4147-A177-3AD203B41FA5}">
                      <a16:colId xmlns:a16="http://schemas.microsoft.com/office/drawing/2014/main" val="20004"/>
                    </a:ext>
                  </a:extLst>
                </a:gridCol>
                <a:gridCol w="1002825">
                  <a:extLst>
                    <a:ext uri="{9D8B030D-6E8A-4147-A177-3AD203B41FA5}">
                      <a16:colId xmlns:a16="http://schemas.microsoft.com/office/drawing/2014/main" val="20005"/>
                    </a:ext>
                  </a:extLst>
                </a:gridCol>
                <a:gridCol w="943375">
                  <a:extLst>
                    <a:ext uri="{9D8B030D-6E8A-4147-A177-3AD203B41FA5}">
                      <a16:colId xmlns:a16="http://schemas.microsoft.com/office/drawing/2014/main" val="20006"/>
                    </a:ext>
                  </a:extLst>
                </a:gridCol>
              </a:tblGrid>
              <a:tr h="433275">
                <a:tc>
                  <a:txBody>
                    <a:bodyPr/>
                    <a:lstStyle/>
                    <a:p>
                      <a:pPr marL="0" lvl="0" indent="0" algn="l" rtl="0">
                        <a:spcBef>
                          <a:spcPts val="0"/>
                        </a:spcBef>
                        <a:spcAft>
                          <a:spcPts val="0"/>
                        </a:spcAft>
                        <a:buNone/>
                      </a:pPr>
                      <a:r>
                        <a:rPr lang="en-US" sz="1100">
                          <a:solidFill>
                            <a:schemeClr val="lt1"/>
                          </a:solidFill>
                        </a:rPr>
                        <a:t>CPMS ID</a:t>
                      </a:r>
                      <a:endParaRPr sz="1100">
                        <a:solidFill>
                          <a:schemeClr val="lt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US" sz="1100">
                          <a:solidFill>
                            <a:schemeClr val="lt1"/>
                          </a:solidFill>
                        </a:rPr>
                        <a:t>Short Name</a:t>
                      </a:r>
                      <a:endParaRPr sz="1100">
                        <a:solidFill>
                          <a:schemeClr val="lt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US" sz="1100">
                          <a:solidFill>
                            <a:schemeClr val="lt1"/>
                          </a:solidFill>
                        </a:rPr>
                        <a:t>Sites</a:t>
                      </a:r>
                      <a:endParaRPr sz="1100">
                        <a:solidFill>
                          <a:schemeClr val="lt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US" sz="1100">
                          <a:solidFill>
                            <a:schemeClr val="lt1"/>
                          </a:solidFill>
                        </a:rPr>
                        <a:t>Opening</a:t>
                      </a:r>
                      <a:endParaRPr sz="1100">
                        <a:solidFill>
                          <a:schemeClr val="lt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US" sz="1100">
                          <a:solidFill>
                            <a:schemeClr val="lt1"/>
                          </a:solidFill>
                        </a:rPr>
                        <a:t>Closure</a:t>
                      </a:r>
                      <a:endParaRPr sz="1100">
                        <a:solidFill>
                          <a:schemeClr val="lt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US" sz="1100">
                          <a:solidFill>
                            <a:schemeClr val="lt1"/>
                          </a:solidFill>
                        </a:rPr>
                        <a:t>Sample Size Eng</a:t>
                      </a:r>
                      <a:endParaRPr sz="1100">
                        <a:solidFill>
                          <a:schemeClr val="lt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US" sz="1100">
                          <a:solidFill>
                            <a:schemeClr val="lt1"/>
                          </a:solidFill>
                        </a:rPr>
                        <a:t>Eng Recruits</a:t>
                      </a:r>
                      <a:endParaRPr sz="1100">
                        <a:solidFill>
                          <a:schemeClr val="lt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93E72"/>
                    </a:solidFill>
                  </a:tcPr>
                </a:tc>
                <a:extLst>
                  <a:ext uri="{0D108BD9-81ED-4DB2-BD59-A6C34878D82A}">
                    <a16:rowId xmlns:a16="http://schemas.microsoft.com/office/drawing/2014/main" val="10000"/>
                  </a:ext>
                </a:extLst>
              </a:tr>
              <a:tr h="339750">
                <a:tc>
                  <a:txBody>
                    <a:bodyPr/>
                    <a:lstStyle/>
                    <a:p>
                      <a:pPr marL="0" lvl="0" indent="0" algn="l" rtl="0">
                        <a:spcBef>
                          <a:spcPts val="0"/>
                        </a:spcBef>
                        <a:spcAft>
                          <a:spcPts val="0"/>
                        </a:spcAft>
                        <a:buNone/>
                      </a:pPr>
                      <a:r>
                        <a:rPr lang="en-US" sz="1100"/>
                        <a:t>61516</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5CD"/>
                    </a:solidFill>
                  </a:tcPr>
                </a:tc>
                <a:tc>
                  <a:txBody>
                    <a:bodyPr/>
                    <a:lstStyle/>
                    <a:p>
                      <a:pPr marL="0" lvl="0" indent="0" algn="l" rtl="0">
                        <a:spcBef>
                          <a:spcPts val="0"/>
                        </a:spcBef>
                        <a:spcAft>
                          <a:spcPts val="0"/>
                        </a:spcAft>
                        <a:buNone/>
                      </a:pPr>
                      <a:r>
                        <a:rPr lang="en-US" sz="1100"/>
                        <a:t>H2H ph3 in 2L NSCLC divarasib vs soto or ada</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 </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10/10/2024</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30/09/2025</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39</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2</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308825">
                <a:tc>
                  <a:txBody>
                    <a:bodyPr/>
                    <a:lstStyle/>
                    <a:p>
                      <a:pPr marL="0" lvl="0" indent="0" algn="l" rtl="0">
                        <a:spcBef>
                          <a:spcPts val="0"/>
                        </a:spcBef>
                        <a:spcAft>
                          <a:spcPts val="0"/>
                        </a:spcAft>
                        <a:buNone/>
                      </a:pPr>
                      <a:r>
                        <a:rPr lang="en-US" sz="1100"/>
                        <a:t>58100</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5CD"/>
                    </a:solidFill>
                  </a:tcPr>
                </a:tc>
                <a:tc>
                  <a:txBody>
                    <a:bodyPr/>
                    <a:lstStyle/>
                    <a:p>
                      <a:pPr marL="0" lvl="0" indent="0" algn="l" rtl="0">
                        <a:spcBef>
                          <a:spcPts val="0"/>
                        </a:spcBef>
                        <a:spcAft>
                          <a:spcPts val="0"/>
                        </a:spcAft>
                        <a:buNone/>
                      </a:pPr>
                      <a:r>
                        <a:rPr lang="en-US" sz="1100"/>
                        <a:t>A Phase I/II trial of UCB4594 in participants with advanced cancer.</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 </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15/09/2024</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01/11/2028</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167</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0</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360725">
                <a:tc>
                  <a:txBody>
                    <a:bodyPr/>
                    <a:lstStyle/>
                    <a:p>
                      <a:pPr marL="0" lvl="0" indent="0" algn="l" rtl="0">
                        <a:spcBef>
                          <a:spcPts val="0"/>
                        </a:spcBef>
                        <a:spcAft>
                          <a:spcPts val="0"/>
                        </a:spcAft>
                        <a:buNone/>
                      </a:pPr>
                      <a:r>
                        <a:rPr lang="en-US" sz="1100"/>
                        <a:t>62639</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QUARTZ LUNG (TOURIST Platform)</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 Chelt, Mus, Yeov (all in set up)</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31/07/2024</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30/06/2027</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280</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1</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346575">
                <a:tc>
                  <a:txBody>
                    <a:bodyPr/>
                    <a:lstStyle/>
                    <a:p>
                      <a:pPr marL="0" lvl="0" indent="0" algn="l" rtl="0">
                        <a:spcBef>
                          <a:spcPts val="0"/>
                        </a:spcBef>
                        <a:spcAft>
                          <a:spcPts val="0"/>
                        </a:spcAft>
                        <a:buNone/>
                      </a:pPr>
                      <a:r>
                        <a:rPr lang="en-US" sz="1100"/>
                        <a:t>61676</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PRINCE (TOURIST Platform)</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 BHOC, Chelt, Weston, Mus, Yeov</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31/07/2024</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31/03/2026</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300</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4</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342900">
                <a:tc>
                  <a:txBody>
                    <a:bodyPr/>
                    <a:lstStyle/>
                    <a:p>
                      <a:pPr marL="0" lvl="0" indent="0" algn="l" rtl="0">
                        <a:spcBef>
                          <a:spcPts val="0"/>
                        </a:spcBef>
                        <a:spcAft>
                          <a:spcPts val="0"/>
                        </a:spcAft>
                        <a:buNone/>
                      </a:pPr>
                      <a:r>
                        <a:rPr lang="en-US" sz="1100"/>
                        <a:t>57397</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TROPION-Lung10</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 Chelt</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25/06/2024</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27/08/2027</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21</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1</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368075">
                <a:tc>
                  <a:txBody>
                    <a:bodyPr/>
                    <a:lstStyle/>
                    <a:p>
                      <a:pPr marL="0" lvl="0" indent="0" algn="l" rtl="0">
                        <a:spcBef>
                          <a:spcPts val="0"/>
                        </a:spcBef>
                        <a:spcAft>
                          <a:spcPts val="0"/>
                        </a:spcAft>
                        <a:buNone/>
                      </a:pPr>
                      <a:r>
                        <a:rPr lang="en-US" sz="1100"/>
                        <a:t>57349</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5CD"/>
                    </a:solidFill>
                  </a:tcPr>
                </a:tc>
                <a:tc>
                  <a:txBody>
                    <a:bodyPr/>
                    <a:lstStyle/>
                    <a:p>
                      <a:pPr marL="0" lvl="0" indent="0" algn="l" rtl="0">
                        <a:spcBef>
                          <a:spcPts val="0"/>
                        </a:spcBef>
                        <a:spcAft>
                          <a:spcPts val="0"/>
                        </a:spcAft>
                        <a:buNone/>
                      </a:pPr>
                      <a:r>
                        <a:rPr lang="en-US" sz="1100"/>
                        <a:t>Integrated Short-term Palliative Rehabilitation in Incurable Cancer</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08/05/2024</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02/10/2025</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38</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13</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0">
                <a:tc>
                  <a:txBody>
                    <a:bodyPr/>
                    <a:lstStyle/>
                    <a:p>
                      <a:pPr marL="0" lvl="0" indent="0" algn="l" rtl="0">
                        <a:spcBef>
                          <a:spcPts val="0"/>
                        </a:spcBef>
                        <a:spcAft>
                          <a:spcPts val="0"/>
                        </a:spcAft>
                        <a:buNone/>
                      </a:pPr>
                      <a:r>
                        <a:rPr lang="en-US" sz="1100"/>
                        <a:t>54260</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LION</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 </a:t>
                      </a:r>
                      <a:r>
                        <a:rPr lang="en-US" sz="1100">
                          <a:solidFill>
                            <a:schemeClr val="dk1"/>
                          </a:solidFill>
                        </a:rPr>
                        <a:t> GWH, RUH, Yeov</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08/05/2024</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10/04/2026</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89</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6</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r h="339750">
                <a:tc>
                  <a:txBody>
                    <a:bodyPr/>
                    <a:lstStyle/>
                    <a:p>
                      <a:pPr marL="0" lvl="0" indent="0" algn="l" rtl="0">
                        <a:spcBef>
                          <a:spcPts val="0"/>
                        </a:spcBef>
                        <a:spcAft>
                          <a:spcPts val="0"/>
                        </a:spcAft>
                        <a:buNone/>
                      </a:pPr>
                      <a:r>
                        <a:rPr lang="en-US" sz="1100"/>
                        <a:t>57835</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NHS Cancer Vaccine Launchpad (NHS CVLP)</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 BHOC, Chelt, RUH, SDH, GWH, Mus, Yeo</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17/04/2024</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01/05/2025</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9951</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297</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8"/>
                  </a:ext>
                </a:extLst>
              </a:tr>
              <a:tr h="0">
                <a:tc>
                  <a:txBody>
                    <a:bodyPr/>
                    <a:lstStyle/>
                    <a:p>
                      <a:pPr marL="0" lvl="0" indent="0" algn="l" rtl="0">
                        <a:spcBef>
                          <a:spcPts val="0"/>
                        </a:spcBef>
                        <a:spcAft>
                          <a:spcPts val="0"/>
                        </a:spcAft>
                        <a:buNone/>
                      </a:pPr>
                      <a:r>
                        <a:rPr lang="en-US" sz="1100"/>
                        <a:t>55290</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HIT-Meso</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 NBT</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28/03/2024</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30/06/2026</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132</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11</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9"/>
                  </a:ext>
                </a:extLst>
              </a:tr>
              <a:tr h="462450">
                <a:tc>
                  <a:txBody>
                    <a:bodyPr/>
                    <a:lstStyle/>
                    <a:p>
                      <a:pPr marL="0" lvl="0" indent="0" algn="l" rtl="0">
                        <a:spcBef>
                          <a:spcPts val="0"/>
                        </a:spcBef>
                        <a:spcAft>
                          <a:spcPts val="0"/>
                        </a:spcAft>
                        <a:buNone/>
                      </a:pPr>
                      <a:r>
                        <a:rPr lang="en-US" sz="1100"/>
                        <a:t>56318</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CANFit: home-based exercise programme for patients with cancer</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 Mus, Yeov</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04/12/2023</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28/03/2025</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660</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8</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10"/>
                  </a:ext>
                </a:extLst>
              </a:tr>
              <a:tr h="342900">
                <a:tc>
                  <a:txBody>
                    <a:bodyPr/>
                    <a:lstStyle/>
                    <a:p>
                      <a:pPr marL="0" lvl="0" indent="0" algn="l" rtl="0">
                        <a:spcBef>
                          <a:spcPts val="0"/>
                        </a:spcBef>
                        <a:spcAft>
                          <a:spcPts val="0"/>
                        </a:spcAft>
                        <a:buNone/>
                      </a:pPr>
                      <a:r>
                        <a:rPr lang="en-US" sz="1100"/>
                        <a:t>55363</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5CD"/>
                    </a:solidFill>
                  </a:tcPr>
                </a:tc>
                <a:tc>
                  <a:txBody>
                    <a:bodyPr/>
                    <a:lstStyle/>
                    <a:p>
                      <a:pPr marL="0" lvl="0" indent="0" algn="l" rtl="0">
                        <a:spcBef>
                          <a:spcPts val="0"/>
                        </a:spcBef>
                        <a:spcAft>
                          <a:spcPts val="0"/>
                        </a:spcAft>
                        <a:buNone/>
                      </a:pPr>
                      <a:r>
                        <a:rPr lang="en-US" sz="1100"/>
                        <a:t>eVOLVE-Meso</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 </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24/11/2023</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30/09/2025</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40</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100"/>
                        <a:t>42</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11"/>
                  </a:ext>
                </a:extLst>
              </a:tr>
            </a:tbl>
          </a:graphicData>
        </a:graphic>
      </p:graphicFrame>
      <p:sp>
        <p:nvSpPr>
          <p:cNvPr id="264" name="Google Shape;264;p32"/>
          <p:cNvSpPr txBox="1">
            <a:spLocks noGrp="1"/>
          </p:cNvSpPr>
          <p:nvPr>
            <p:ph type="title"/>
          </p:nvPr>
        </p:nvSpPr>
        <p:spPr>
          <a:xfrm>
            <a:off x="838213" y="197352"/>
            <a:ext cx="10515600" cy="865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US"/>
              <a:t>Studies opened in the last 12 months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33"/>
          <p:cNvSpPr txBox="1">
            <a:spLocks noGrp="1"/>
          </p:cNvSpPr>
          <p:nvPr>
            <p:ph type="title" idx="4294967295"/>
          </p:nvPr>
        </p:nvSpPr>
        <p:spPr>
          <a:xfrm>
            <a:off x="838200" y="186852"/>
            <a:ext cx="10515600" cy="865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200">
                <a:solidFill>
                  <a:srgbClr val="193E72"/>
                </a:solidFill>
              </a:rPr>
              <a:t>REFINE-Lung - Seeking new sites</a:t>
            </a:r>
            <a:endParaRPr sz="3200">
              <a:solidFill>
                <a:srgbClr val="193E72"/>
              </a:solidFill>
            </a:endParaRPr>
          </a:p>
        </p:txBody>
      </p:sp>
      <p:sp>
        <p:nvSpPr>
          <p:cNvPr id="270" name="Google Shape;270;p33"/>
          <p:cNvSpPr txBox="1">
            <a:spLocks noGrp="1"/>
          </p:cNvSpPr>
          <p:nvPr>
            <p:ph type="body" idx="4294967295"/>
          </p:nvPr>
        </p:nvSpPr>
        <p:spPr>
          <a:xfrm>
            <a:off x="670425" y="947876"/>
            <a:ext cx="10515600" cy="47358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1800"/>
              <a:t>REFINE-Lung: A randomised phase III trial of </a:t>
            </a:r>
            <a:r>
              <a:rPr lang="en-US" sz="1800" u="sng"/>
              <a:t>re</a:t>
            </a:r>
            <a:r>
              <a:rPr lang="en-US" sz="1800"/>
              <a:t>duced </a:t>
            </a:r>
            <a:r>
              <a:rPr lang="en-US" sz="1800" u="sng"/>
              <a:t>f</a:t>
            </a:r>
            <a:r>
              <a:rPr lang="en-US" sz="1800"/>
              <a:t>requency pembrolizumab </a:t>
            </a:r>
            <a:r>
              <a:rPr lang="en-US" sz="1800" u="sng"/>
              <a:t>i</a:t>
            </a:r>
            <a:r>
              <a:rPr lang="en-US" sz="1800"/>
              <a:t>mmu</a:t>
            </a:r>
            <a:r>
              <a:rPr lang="en-US" sz="1800" u="sng"/>
              <a:t>n</a:t>
            </a:r>
            <a:r>
              <a:rPr lang="en-US" sz="1800"/>
              <a:t>oth</a:t>
            </a:r>
            <a:r>
              <a:rPr lang="en-US" sz="1800" u="sng"/>
              <a:t>e</a:t>
            </a:r>
            <a:r>
              <a:rPr lang="en-US" sz="1800"/>
              <a:t>rapy for first-line treatment of patients with advanced non-small cell lung cancer (NSCLC) after 6 months of standard therapy utilising a novel multi-arm frequency-response optimisation design.</a:t>
            </a:r>
            <a:endParaRPr sz="1800"/>
          </a:p>
          <a:p>
            <a:pPr marL="0" lvl="0" indent="0" algn="l" rtl="0">
              <a:lnSpc>
                <a:spcPct val="100000"/>
              </a:lnSpc>
              <a:spcBef>
                <a:spcPts val="0"/>
              </a:spcBef>
              <a:spcAft>
                <a:spcPts val="0"/>
              </a:spcAft>
              <a:buNone/>
            </a:pPr>
            <a:endParaRPr sz="1400">
              <a:latin typeface="Calibri"/>
              <a:ea typeface="Calibri"/>
              <a:cs typeface="Calibri"/>
              <a:sym typeface="Calibri"/>
            </a:endParaRPr>
          </a:p>
          <a:p>
            <a:pPr marL="0" lvl="0" indent="0" algn="just" rtl="0">
              <a:lnSpc>
                <a:spcPct val="115000"/>
              </a:lnSpc>
              <a:spcBef>
                <a:spcPts val="0"/>
              </a:spcBef>
              <a:spcAft>
                <a:spcPts val="0"/>
              </a:spcAft>
              <a:buNone/>
            </a:pPr>
            <a:r>
              <a:rPr lang="en-US" sz="1600"/>
              <a:t>REFINE-lung will test whether reduced pembro dose frequency after 6 months of standard treatment is safe and effective.  Patients treated with 1st line pembro who are progression free and otherwise planning to continue therapy at 6 months were initially randomised to control 6 weekly versus interventional 12 weekly therapy.  </a:t>
            </a:r>
            <a:r>
              <a:rPr lang="en-US" sz="1600" b="1"/>
              <a:t>Interim analysis showed that the 12 weekly treatment is no less effective</a:t>
            </a:r>
            <a:r>
              <a:rPr lang="en-US" sz="1600"/>
              <a:t>, and subsequent patients are now also being randomised to 9, 15 and 18 weekly treatment frequency arms.</a:t>
            </a:r>
            <a:endParaRPr sz="1600"/>
          </a:p>
          <a:p>
            <a:pPr marL="0" lvl="0" indent="0" algn="just" rtl="0">
              <a:lnSpc>
                <a:spcPct val="115000"/>
              </a:lnSpc>
              <a:spcBef>
                <a:spcPts val="0"/>
              </a:spcBef>
              <a:spcAft>
                <a:spcPts val="0"/>
              </a:spcAft>
              <a:buNone/>
            </a:pPr>
            <a:endParaRPr sz="1600"/>
          </a:p>
          <a:p>
            <a:pPr marL="0" lvl="0" indent="0" algn="just" rtl="0">
              <a:lnSpc>
                <a:spcPct val="115000"/>
              </a:lnSpc>
              <a:spcBef>
                <a:spcPts val="0"/>
              </a:spcBef>
              <a:spcAft>
                <a:spcPts val="0"/>
              </a:spcAft>
              <a:buNone/>
            </a:pPr>
            <a:r>
              <a:rPr lang="en-US" sz="1600"/>
              <a:t>IDMC found no reason whatsoever why this trial should not progress to the definitive 5 arm trial. </a:t>
            </a:r>
            <a:r>
              <a:rPr lang="en-US" sz="1600" b="1"/>
              <a:t>Importantly, patients who progress on a reduced frequency arm will be offered re-escalation to standard 6 weekly therapy.</a:t>
            </a:r>
            <a:endParaRPr sz="1600" b="1"/>
          </a:p>
          <a:p>
            <a:pPr marL="0" lvl="0" indent="0" algn="just" rtl="0">
              <a:lnSpc>
                <a:spcPct val="115000"/>
              </a:lnSpc>
              <a:spcBef>
                <a:spcPts val="0"/>
              </a:spcBef>
              <a:spcAft>
                <a:spcPts val="0"/>
              </a:spcAft>
              <a:buNone/>
            </a:pPr>
            <a:endParaRPr sz="1600" b="1"/>
          </a:p>
          <a:p>
            <a:pPr marL="0" lvl="0" indent="0" algn="just" rtl="0">
              <a:lnSpc>
                <a:spcPct val="115000"/>
              </a:lnSpc>
              <a:spcBef>
                <a:spcPts val="0"/>
              </a:spcBef>
              <a:spcAft>
                <a:spcPts val="0"/>
              </a:spcAft>
              <a:buNone/>
            </a:pPr>
            <a:r>
              <a:rPr lang="en-US" sz="1600"/>
              <a:t>Due to submit a substantial amendment to the trial before the end of 2024 which will reduce the sample size to 1100 patients (from 1750 originally) and extend the recruitment period to February 2027 and study end date to August 2028.</a:t>
            </a:r>
            <a:endParaRPr sz="1600"/>
          </a:p>
          <a:p>
            <a:pPr marL="0" lvl="0" indent="0" algn="just" rtl="0">
              <a:lnSpc>
                <a:spcPct val="115000"/>
              </a:lnSpc>
              <a:spcBef>
                <a:spcPts val="0"/>
              </a:spcBef>
              <a:spcAft>
                <a:spcPts val="0"/>
              </a:spcAft>
              <a:buNone/>
            </a:pPr>
            <a:r>
              <a:rPr lang="en-US" sz="1600"/>
              <a:t>Contact</a:t>
            </a:r>
            <a:r>
              <a:rPr lang="en-US" sz="1800"/>
              <a:t> </a:t>
            </a:r>
            <a:r>
              <a:rPr lang="en-US" sz="1800" b="1" u="sng">
                <a:solidFill>
                  <a:srgbClr val="0000FF"/>
                </a:solidFill>
                <a:hlinkClick r:id="rId3">
                  <a:extLst>
                    <a:ext uri="{A12FA001-AC4F-418D-AE19-62706E023703}">
                      <ahyp:hlinkClr xmlns:ahyp="http://schemas.microsoft.com/office/drawing/2018/hyperlinkcolor" val="tx"/>
                    </a:ext>
                  </a:extLst>
                </a:hlinkClick>
              </a:rPr>
              <a:t>REFINE-Lung@imperial.ac.uk</a:t>
            </a:r>
            <a:r>
              <a:rPr lang="en-US" sz="1800" b="1"/>
              <a:t> </a:t>
            </a:r>
            <a:endParaRPr sz="1800"/>
          </a:p>
          <a:p>
            <a:pPr marL="0" lvl="0" indent="0" algn="just" rtl="0">
              <a:lnSpc>
                <a:spcPct val="115000"/>
              </a:lnSpc>
              <a:spcBef>
                <a:spcPts val="0"/>
              </a:spcBef>
              <a:spcAft>
                <a:spcPts val="0"/>
              </a:spcAft>
              <a:buNone/>
            </a:pPr>
            <a:endParaRPr sz="1200" b="1">
              <a:latin typeface="Calibri"/>
              <a:ea typeface="Calibri"/>
              <a:cs typeface="Calibri"/>
              <a:sym typeface="Calibri"/>
            </a:endParaRPr>
          </a:p>
          <a:p>
            <a:pPr marL="0" lvl="0" indent="0" algn="just" rtl="0">
              <a:lnSpc>
                <a:spcPct val="115000"/>
              </a:lnSpc>
              <a:spcBef>
                <a:spcPts val="0"/>
              </a:spcBef>
              <a:spcAft>
                <a:spcPts val="0"/>
              </a:spcAft>
              <a:buNone/>
            </a:pPr>
            <a:endParaRPr sz="1200">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sz="1400">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34"/>
          <p:cNvSpPr txBox="1">
            <a:spLocks noGrp="1"/>
          </p:cNvSpPr>
          <p:nvPr>
            <p:ph type="title" idx="4294967295"/>
          </p:nvPr>
        </p:nvSpPr>
        <p:spPr>
          <a:xfrm>
            <a:off x="838200" y="365127"/>
            <a:ext cx="10515600" cy="865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200">
                <a:solidFill>
                  <a:srgbClr val="193E72"/>
                </a:solidFill>
              </a:rPr>
              <a:t>REFINE-Lung (CPMS 52203)</a:t>
            </a:r>
            <a:endParaRPr sz="3200">
              <a:solidFill>
                <a:srgbClr val="193E72"/>
              </a:solidFill>
            </a:endParaRPr>
          </a:p>
        </p:txBody>
      </p:sp>
      <p:pic>
        <p:nvPicPr>
          <p:cNvPr id="276" name="Google Shape;276;p34"/>
          <p:cNvPicPr preferRelativeResize="0"/>
          <p:nvPr/>
        </p:nvPicPr>
        <p:blipFill>
          <a:blip r:embed="rId3">
            <a:alphaModFix/>
          </a:blip>
          <a:stretch>
            <a:fillRect/>
          </a:stretch>
        </p:blipFill>
        <p:spPr>
          <a:xfrm>
            <a:off x="1609975" y="1288650"/>
            <a:ext cx="9180349" cy="45578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0"/>
          <p:cNvSpPr txBox="1"/>
          <p:nvPr/>
        </p:nvSpPr>
        <p:spPr>
          <a:xfrm>
            <a:off x="1159733" y="2673600"/>
            <a:ext cx="9548100" cy="1610400"/>
          </a:xfrm>
          <a:prstGeom prst="rect">
            <a:avLst/>
          </a:pr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US" sz="4800" b="1">
                <a:solidFill>
                  <a:srgbClr val="193E72"/>
                </a:solidFill>
                <a:latin typeface="Lato"/>
                <a:ea typeface="Lato"/>
                <a:cs typeface="Lato"/>
                <a:sym typeface="Lato"/>
              </a:rPr>
              <a:t>Research Delivery Network</a:t>
            </a:r>
            <a:br>
              <a:rPr lang="en-US" sz="4800" b="1">
                <a:solidFill>
                  <a:srgbClr val="193E72"/>
                </a:solidFill>
                <a:latin typeface="Lato"/>
                <a:ea typeface="Lato"/>
                <a:cs typeface="Lato"/>
                <a:sym typeface="Lato"/>
              </a:rPr>
            </a:br>
            <a:r>
              <a:rPr lang="en-US" sz="4800" b="1">
                <a:solidFill>
                  <a:srgbClr val="193E72"/>
                </a:solidFill>
                <a:latin typeface="Lato"/>
                <a:ea typeface="Lato"/>
                <a:cs typeface="Lato"/>
                <a:sym typeface="Lato"/>
              </a:rPr>
              <a:t>vision, mission and purpose</a:t>
            </a:r>
            <a:endParaRPr sz="4800" b="1">
              <a:solidFill>
                <a:srgbClr val="193E72"/>
              </a:solidFill>
              <a:latin typeface="Lato"/>
              <a:ea typeface="Lato"/>
              <a:cs typeface="Lato"/>
              <a:sym typeface="Lato"/>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35"/>
          <p:cNvSpPr txBox="1">
            <a:spLocks noGrp="1"/>
          </p:cNvSpPr>
          <p:nvPr>
            <p:ph type="title" idx="4294967295"/>
          </p:nvPr>
        </p:nvSpPr>
        <p:spPr>
          <a:xfrm>
            <a:off x="785775" y="417552"/>
            <a:ext cx="10515600" cy="865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Cancer Vaccine Lung Studies - National</a:t>
            </a:r>
            <a:endParaRPr/>
          </a:p>
        </p:txBody>
      </p:sp>
      <p:graphicFrame>
        <p:nvGraphicFramePr>
          <p:cNvPr id="282" name="Google Shape;282;p35"/>
          <p:cNvGraphicFramePr/>
          <p:nvPr/>
        </p:nvGraphicFramePr>
        <p:xfrm>
          <a:off x="89500" y="1505150"/>
          <a:ext cx="11888350" cy="4472860"/>
        </p:xfrm>
        <a:graphic>
          <a:graphicData uri="http://schemas.openxmlformats.org/drawingml/2006/table">
            <a:tbl>
              <a:tblPr>
                <a:noFill/>
                <a:tableStyleId>{44005161-5DB4-45DA-ADFF-2157BF1FE0BE}</a:tableStyleId>
              </a:tblPr>
              <a:tblGrid>
                <a:gridCol w="784475">
                  <a:extLst>
                    <a:ext uri="{9D8B030D-6E8A-4147-A177-3AD203B41FA5}">
                      <a16:colId xmlns:a16="http://schemas.microsoft.com/office/drawing/2014/main" val="20000"/>
                    </a:ext>
                  </a:extLst>
                </a:gridCol>
                <a:gridCol w="1687600">
                  <a:extLst>
                    <a:ext uri="{9D8B030D-6E8A-4147-A177-3AD203B41FA5}">
                      <a16:colId xmlns:a16="http://schemas.microsoft.com/office/drawing/2014/main" val="20001"/>
                    </a:ext>
                  </a:extLst>
                </a:gridCol>
                <a:gridCol w="6323625">
                  <a:extLst>
                    <a:ext uri="{9D8B030D-6E8A-4147-A177-3AD203B41FA5}">
                      <a16:colId xmlns:a16="http://schemas.microsoft.com/office/drawing/2014/main" val="20002"/>
                    </a:ext>
                  </a:extLst>
                </a:gridCol>
                <a:gridCol w="1156700">
                  <a:extLst>
                    <a:ext uri="{9D8B030D-6E8A-4147-A177-3AD203B41FA5}">
                      <a16:colId xmlns:a16="http://schemas.microsoft.com/office/drawing/2014/main" val="20003"/>
                    </a:ext>
                  </a:extLst>
                </a:gridCol>
                <a:gridCol w="983700">
                  <a:extLst>
                    <a:ext uri="{9D8B030D-6E8A-4147-A177-3AD203B41FA5}">
                      <a16:colId xmlns:a16="http://schemas.microsoft.com/office/drawing/2014/main" val="20004"/>
                    </a:ext>
                  </a:extLst>
                </a:gridCol>
                <a:gridCol w="952250">
                  <a:extLst>
                    <a:ext uri="{9D8B030D-6E8A-4147-A177-3AD203B41FA5}">
                      <a16:colId xmlns:a16="http://schemas.microsoft.com/office/drawing/2014/main" val="20005"/>
                    </a:ext>
                  </a:extLst>
                </a:gridCol>
              </a:tblGrid>
              <a:tr h="590550">
                <a:tc>
                  <a:txBody>
                    <a:bodyPr/>
                    <a:lstStyle/>
                    <a:p>
                      <a:pPr marL="0" lvl="0" indent="0" algn="l" rtl="0">
                        <a:spcBef>
                          <a:spcPts val="0"/>
                        </a:spcBef>
                        <a:spcAft>
                          <a:spcPts val="0"/>
                        </a:spcAft>
                        <a:buNone/>
                      </a:pPr>
                      <a:r>
                        <a:rPr lang="en-US" sz="1200" b="1">
                          <a:solidFill>
                            <a:schemeClr val="lt1"/>
                          </a:solidFill>
                        </a:rPr>
                        <a:t>CPMS ID</a:t>
                      </a:r>
                      <a:endParaRPr sz="1200" b="1">
                        <a:solidFill>
                          <a:schemeClr val="lt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US" sz="1200" b="1">
                          <a:solidFill>
                            <a:schemeClr val="lt1"/>
                          </a:solidFill>
                        </a:rPr>
                        <a:t>Short Name</a:t>
                      </a:r>
                      <a:endParaRPr sz="1200" b="1">
                        <a:solidFill>
                          <a:schemeClr val="lt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US" sz="1200" b="1">
                          <a:solidFill>
                            <a:schemeClr val="lt1"/>
                          </a:solidFill>
                        </a:rPr>
                        <a:t>Title</a:t>
                      </a:r>
                      <a:endParaRPr sz="1200" b="1">
                        <a:solidFill>
                          <a:schemeClr val="lt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US" sz="1200" b="1">
                          <a:solidFill>
                            <a:schemeClr val="lt1"/>
                          </a:solidFill>
                        </a:rPr>
                        <a:t>Status</a:t>
                      </a:r>
                      <a:endParaRPr sz="1200" b="1">
                        <a:solidFill>
                          <a:schemeClr val="lt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US" sz="1200" b="1">
                          <a:solidFill>
                            <a:schemeClr val="lt1"/>
                          </a:solidFill>
                        </a:rPr>
                        <a:t>Opening</a:t>
                      </a:r>
                      <a:endParaRPr sz="1200" b="1">
                        <a:solidFill>
                          <a:schemeClr val="lt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US" sz="1200" b="1">
                          <a:solidFill>
                            <a:schemeClr val="lt1"/>
                          </a:solidFill>
                        </a:rPr>
                        <a:t>Closure</a:t>
                      </a:r>
                      <a:endParaRPr sz="1200" b="1">
                        <a:solidFill>
                          <a:schemeClr val="lt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93E72"/>
                    </a:solidFill>
                  </a:tcPr>
                </a:tc>
                <a:extLst>
                  <a:ext uri="{0D108BD9-81ED-4DB2-BD59-A6C34878D82A}">
                    <a16:rowId xmlns:a16="http://schemas.microsoft.com/office/drawing/2014/main" val="10000"/>
                  </a:ext>
                </a:extLst>
              </a:tr>
              <a:tr h="686850">
                <a:tc>
                  <a:txBody>
                    <a:bodyPr/>
                    <a:lstStyle/>
                    <a:p>
                      <a:pPr marL="0" lvl="0" indent="0" algn="l" rtl="0">
                        <a:spcBef>
                          <a:spcPts val="0"/>
                        </a:spcBef>
                        <a:spcAft>
                          <a:spcPts val="0"/>
                        </a:spcAft>
                        <a:buNone/>
                      </a:pPr>
                      <a:r>
                        <a:rPr lang="en-US" sz="1200"/>
                        <a:t>64774</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200"/>
                        <a:t>BNT327-07 - BioNTech - NSCLC - 4781/0096</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200"/>
                        <a:t>A Phase II, multisite, open-label, single arm trial of BNT327 in combination  with docetaxel in second-line stage IV or recurrent non-small cell lung cancer  (NSCLC) following chemoimmunotherapy</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200"/>
                        <a:t>In Setup, Pending Approval</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200"/>
                        <a:t>15/03/2025</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200"/>
                        <a:t>31/03/2027</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719350">
                <a:tc>
                  <a:txBody>
                    <a:bodyPr/>
                    <a:lstStyle/>
                    <a:p>
                      <a:pPr marL="0" lvl="0" indent="0" algn="l" rtl="0">
                        <a:spcBef>
                          <a:spcPts val="0"/>
                        </a:spcBef>
                        <a:spcAft>
                          <a:spcPts val="0"/>
                        </a:spcAft>
                        <a:buNone/>
                      </a:pPr>
                      <a:r>
                        <a:rPr lang="en-US" sz="1200"/>
                        <a:t>60826</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200"/>
                        <a:t>V940-009</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200"/>
                        <a:t>Phase 3 Randomized Double-blind Placebo-controlled Study of Adjuvant Pembrolizumab W/WO V940 in Resectable Stages II-IIIB(N2) NSCLC for patients not achieving pCR after receiving Neoadjuvant Pembrolizumab with Platinum-based Doublet Chemotherapy Followed by Surgery</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200"/>
                        <a:t>In Setup, Pending Approval</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200"/>
                        <a:t>09/10/2024</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200"/>
                        <a:t>17/05/2029</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557350">
                <a:tc>
                  <a:txBody>
                    <a:bodyPr/>
                    <a:lstStyle/>
                    <a:p>
                      <a:pPr marL="0" lvl="0" indent="0" algn="l" rtl="0">
                        <a:spcBef>
                          <a:spcPts val="0"/>
                        </a:spcBef>
                        <a:spcAft>
                          <a:spcPts val="0"/>
                        </a:spcAft>
                        <a:buNone/>
                      </a:pPr>
                      <a:r>
                        <a:rPr lang="en-US" sz="1200"/>
                        <a:t>58195</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200"/>
                        <a:t>Phase 3 Study of ONC-392 vs Docetaxel in NSCLC</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200"/>
                        <a:t>Phase 3, Two-stage, Randomized Study of ONC-392 Versus   Docetaxel in Metastatic Non-Small Cell Lung Cancers that   Progressed on PD-1/PD-Ll Inhibitors</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200"/>
                        <a:t>Open, With Recruitment</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200"/>
                        <a:t>26/02/2024</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200"/>
                        <a:t>25/07/2027</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956350">
                <a:tc>
                  <a:txBody>
                    <a:bodyPr/>
                    <a:lstStyle/>
                    <a:p>
                      <a:pPr marL="0" lvl="0" indent="0" algn="l" rtl="0">
                        <a:spcBef>
                          <a:spcPts val="0"/>
                        </a:spcBef>
                        <a:spcAft>
                          <a:spcPts val="0"/>
                        </a:spcAft>
                        <a:buNone/>
                      </a:pPr>
                      <a:r>
                        <a:rPr lang="en-US" sz="1200"/>
                        <a:t>57876</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200"/>
                        <a:t>LuCa-MERIT-1</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200"/>
                        <a:t>LuCa-MERIT-1: First-in-human, open label, Phase I dose confirmation trial evaluating the safety, tolerability and preliminary efficacy of BNT116 alone and in combinations in patients with advanced non-small cell lung cancer</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200"/>
                        <a:t>Open, With Recruitment</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200"/>
                        <a:t>09/04/2024</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200"/>
                        <a:t>31/07/2025</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525900">
                <a:tc>
                  <a:txBody>
                    <a:bodyPr/>
                    <a:lstStyle/>
                    <a:p>
                      <a:pPr marL="0" lvl="0" indent="0" algn="l" rtl="0">
                        <a:spcBef>
                          <a:spcPts val="0"/>
                        </a:spcBef>
                        <a:spcAft>
                          <a:spcPts val="0"/>
                        </a:spcAft>
                        <a:buNone/>
                      </a:pPr>
                      <a:r>
                        <a:rPr lang="en-US" sz="1200"/>
                        <a:t>55753</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200"/>
                        <a:t>Mobilize Trial</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200"/>
                        <a:t>Phase 1/2 Study of mRNA 4359 Administered Alone and in Combination With Immune Checkpoint Blockade in Participants with Advanced Solid Tumors</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200"/>
                        <a:t>Open, With Recruitment</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200"/>
                        <a:t>24/08/2023</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200"/>
                        <a:t>28/10/2025</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36"/>
          <p:cNvSpPr txBox="1"/>
          <p:nvPr/>
        </p:nvSpPr>
        <p:spPr>
          <a:xfrm>
            <a:off x="1108475" y="1761125"/>
            <a:ext cx="9779400" cy="15147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US" sz="4800">
                <a:solidFill>
                  <a:schemeClr val="dk1"/>
                </a:solidFill>
              </a:rPr>
              <a:t>PRES 2023/24</a:t>
            </a:r>
            <a:endParaRPr sz="4800">
              <a:solidFill>
                <a:schemeClr val="dk1"/>
              </a:solidFill>
            </a:endParaRPr>
          </a:p>
          <a:p>
            <a:pPr marL="0" lvl="0" indent="0" algn="ctr" rtl="0">
              <a:lnSpc>
                <a:spcPct val="90000"/>
              </a:lnSpc>
              <a:spcBef>
                <a:spcPts val="0"/>
              </a:spcBef>
              <a:spcAft>
                <a:spcPts val="0"/>
              </a:spcAft>
              <a:buNone/>
            </a:pPr>
            <a:r>
              <a:rPr lang="en-US" sz="4800">
                <a:solidFill>
                  <a:schemeClr val="dk1"/>
                </a:solidFill>
              </a:rPr>
              <a:t>report summary</a:t>
            </a:r>
            <a:endParaRPr>
              <a:solidFill>
                <a:schemeClr val="dk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37"/>
          <p:cNvSpPr txBox="1"/>
          <p:nvPr/>
        </p:nvSpPr>
        <p:spPr>
          <a:xfrm>
            <a:off x="8424275" y="6132375"/>
            <a:ext cx="2840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lt1"/>
                </a:solidFill>
                <a:latin typeface="Lato"/>
                <a:ea typeface="Lato"/>
                <a:cs typeface="Lato"/>
                <a:sym typeface="Lato"/>
              </a:rPr>
              <a:t>Data cut 05/11/2024</a:t>
            </a:r>
            <a:endParaRPr>
              <a:solidFill>
                <a:schemeClr val="lt1"/>
              </a:solidFill>
              <a:latin typeface="Lato"/>
              <a:ea typeface="Lato"/>
              <a:cs typeface="Lato"/>
              <a:sym typeface="Lato"/>
            </a:endParaRPr>
          </a:p>
          <a:p>
            <a:pPr marL="0" lvl="0" indent="0" algn="l" rtl="0">
              <a:spcBef>
                <a:spcPts val="0"/>
              </a:spcBef>
              <a:spcAft>
                <a:spcPts val="0"/>
              </a:spcAft>
              <a:buNone/>
            </a:pPr>
            <a:r>
              <a:rPr lang="en-US">
                <a:solidFill>
                  <a:schemeClr val="lt1"/>
                </a:solidFill>
                <a:latin typeface="Lato"/>
                <a:ea typeface="Lato"/>
                <a:cs typeface="Lato"/>
                <a:sym typeface="Lato"/>
              </a:rPr>
              <a:t>Source: ODP All Portfolio</a:t>
            </a:r>
            <a:endParaRPr>
              <a:solidFill>
                <a:schemeClr val="lt1"/>
              </a:solidFill>
              <a:latin typeface="Lato"/>
              <a:ea typeface="Lato"/>
              <a:cs typeface="Lato"/>
              <a:sym typeface="Lato"/>
            </a:endParaRPr>
          </a:p>
        </p:txBody>
      </p:sp>
      <p:sp>
        <p:nvSpPr>
          <p:cNvPr id="293" name="Google Shape;293;p37"/>
          <p:cNvSpPr txBox="1"/>
          <p:nvPr/>
        </p:nvSpPr>
        <p:spPr>
          <a:xfrm>
            <a:off x="838200" y="365127"/>
            <a:ext cx="10515600" cy="865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US" sz="3200">
                <a:solidFill>
                  <a:srgbClr val="193E72"/>
                </a:solidFill>
              </a:rPr>
              <a:t>Summary</a:t>
            </a:r>
            <a:endParaRPr sz="3200">
              <a:solidFill>
                <a:srgbClr val="193E72"/>
              </a:solidFill>
            </a:endParaRPr>
          </a:p>
        </p:txBody>
      </p:sp>
      <p:sp>
        <p:nvSpPr>
          <p:cNvPr id="294" name="Google Shape;294;p37"/>
          <p:cNvSpPr txBox="1"/>
          <p:nvPr/>
        </p:nvSpPr>
        <p:spPr>
          <a:xfrm>
            <a:off x="838200" y="1535075"/>
            <a:ext cx="9521400" cy="4256400"/>
          </a:xfrm>
          <a:prstGeom prst="rect">
            <a:avLst/>
          </a:prstGeom>
          <a:noFill/>
          <a:ln>
            <a:noFill/>
          </a:ln>
        </p:spPr>
        <p:txBody>
          <a:bodyPr spcFirstLastPara="1" wrap="square" lIns="91425" tIns="45700" rIns="91425" bIns="45700" anchor="t" anchorCtr="0">
            <a:noAutofit/>
          </a:bodyPr>
          <a:lstStyle/>
          <a:p>
            <a:pPr marL="457200" lvl="0" indent="-381000" algn="l" rtl="0">
              <a:lnSpc>
                <a:spcPct val="115000"/>
              </a:lnSpc>
              <a:spcBef>
                <a:spcPts val="1000"/>
              </a:spcBef>
              <a:spcAft>
                <a:spcPts val="0"/>
              </a:spcAft>
              <a:buClr>
                <a:srgbClr val="193E72"/>
              </a:buClr>
              <a:buSzPts val="2400"/>
              <a:buChar char="•"/>
            </a:pPr>
            <a:r>
              <a:rPr lang="en-US" sz="2400">
                <a:solidFill>
                  <a:srgbClr val="193E72"/>
                </a:solidFill>
              </a:rPr>
              <a:t>59,237 participants across the West of England volunteered to take part in health and care research</a:t>
            </a:r>
            <a:endParaRPr sz="2400">
              <a:solidFill>
                <a:srgbClr val="193E72"/>
              </a:solidFill>
            </a:endParaRPr>
          </a:p>
          <a:p>
            <a:pPr marL="457200" lvl="0" indent="0" algn="l" rtl="0">
              <a:lnSpc>
                <a:spcPct val="115000"/>
              </a:lnSpc>
              <a:spcBef>
                <a:spcPts val="1000"/>
              </a:spcBef>
              <a:spcAft>
                <a:spcPts val="0"/>
              </a:spcAft>
              <a:buNone/>
            </a:pPr>
            <a:endParaRPr sz="2400">
              <a:solidFill>
                <a:srgbClr val="193E72"/>
              </a:solidFill>
            </a:endParaRPr>
          </a:p>
          <a:p>
            <a:pPr marL="457200" lvl="0" indent="-381000" algn="l" rtl="0">
              <a:lnSpc>
                <a:spcPct val="115000"/>
              </a:lnSpc>
              <a:spcBef>
                <a:spcPts val="0"/>
              </a:spcBef>
              <a:spcAft>
                <a:spcPts val="0"/>
              </a:spcAft>
              <a:buClr>
                <a:srgbClr val="193E72"/>
              </a:buClr>
              <a:buSzPts val="2400"/>
              <a:buChar char="•"/>
            </a:pPr>
            <a:r>
              <a:rPr lang="en-US" sz="2400">
                <a:solidFill>
                  <a:srgbClr val="193E72"/>
                </a:solidFill>
              </a:rPr>
              <a:t>Participants in the region were recruited into a total of 637 studies</a:t>
            </a:r>
            <a:endParaRPr sz="2400">
              <a:solidFill>
                <a:srgbClr val="193E72"/>
              </a:solidFill>
            </a:endParaRPr>
          </a:p>
          <a:p>
            <a:pPr marL="457200" lvl="0" indent="0" algn="l" rtl="0">
              <a:lnSpc>
                <a:spcPct val="115000"/>
              </a:lnSpc>
              <a:spcBef>
                <a:spcPts val="0"/>
              </a:spcBef>
              <a:spcAft>
                <a:spcPts val="0"/>
              </a:spcAft>
              <a:buNone/>
            </a:pPr>
            <a:endParaRPr sz="2400">
              <a:solidFill>
                <a:srgbClr val="193E72"/>
              </a:solidFill>
            </a:endParaRPr>
          </a:p>
          <a:p>
            <a:pPr marL="457200" lvl="0" indent="-381000" algn="l" rtl="0">
              <a:lnSpc>
                <a:spcPct val="115000"/>
              </a:lnSpc>
              <a:spcBef>
                <a:spcPts val="1000"/>
              </a:spcBef>
              <a:spcAft>
                <a:spcPts val="0"/>
              </a:spcAft>
              <a:buClr>
                <a:srgbClr val="193E72"/>
              </a:buClr>
              <a:buSzPts val="2400"/>
              <a:buChar char="•"/>
            </a:pPr>
            <a:r>
              <a:rPr lang="en-US" sz="2400">
                <a:solidFill>
                  <a:srgbClr val="193E72"/>
                </a:solidFill>
              </a:rPr>
              <a:t>6,209 people completed a survey; 6,103 responses to the adult survey and 106 responses to the children and young people survey (CYP)</a:t>
            </a:r>
            <a:endParaRPr sz="2400">
              <a:solidFill>
                <a:srgbClr val="193E72"/>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38"/>
          <p:cNvSpPr txBox="1"/>
          <p:nvPr/>
        </p:nvSpPr>
        <p:spPr>
          <a:xfrm>
            <a:off x="8424275" y="6132375"/>
            <a:ext cx="2840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lt1"/>
                </a:solidFill>
                <a:latin typeface="Lato"/>
                <a:ea typeface="Lato"/>
                <a:cs typeface="Lato"/>
                <a:sym typeface="Lato"/>
              </a:rPr>
              <a:t>Data cut 05/11/2024</a:t>
            </a:r>
            <a:endParaRPr>
              <a:solidFill>
                <a:schemeClr val="lt1"/>
              </a:solidFill>
              <a:latin typeface="Lato"/>
              <a:ea typeface="Lato"/>
              <a:cs typeface="Lato"/>
              <a:sym typeface="Lato"/>
            </a:endParaRPr>
          </a:p>
          <a:p>
            <a:pPr marL="0" lvl="0" indent="0" algn="l" rtl="0">
              <a:spcBef>
                <a:spcPts val="0"/>
              </a:spcBef>
              <a:spcAft>
                <a:spcPts val="0"/>
              </a:spcAft>
              <a:buNone/>
            </a:pPr>
            <a:r>
              <a:rPr lang="en-US">
                <a:solidFill>
                  <a:schemeClr val="lt1"/>
                </a:solidFill>
                <a:latin typeface="Lato"/>
                <a:ea typeface="Lato"/>
                <a:cs typeface="Lato"/>
                <a:sym typeface="Lato"/>
              </a:rPr>
              <a:t>Source: ODP All Portfolio</a:t>
            </a:r>
            <a:endParaRPr>
              <a:solidFill>
                <a:schemeClr val="lt1"/>
              </a:solidFill>
              <a:latin typeface="Lato"/>
              <a:ea typeface="Lato"/>
              <a:cs typeface="Lato"/>
              <a:sym typeface="Lato"/>
            </a:endParaRPr>
          </a:p>
        </p:txBody>
      </p:sp>
      <p:sp>
        <p:nvSpPr>
          <p:cNvPr id="300" name="Google Shape;300;p38"/>
          <p:cNvSpPr txBox="1"/>
          <p:nvPr/>
        </p:nvSpPr>
        <p:spPr>
          <a:xfrm>
            <a:off x="838200" y="365127"/>
            <a:ext cx="10515600" cy="865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US" sz="3200">
                <a:solidFill>
                  <a:srgbClr val="193E72"/>
                </a:solidFill>
              </a:rPr>
              <a:t>Responses by specialty</a:t>
            </a:r>
            <a:endParaRPr sz="3200">
              <a:solidFill>
                <a:srgbClr val="193E72"/>
              </a:solidFill>
            </a:endParaRPr>
          </a:p>
        </p:txBody>
      </p:sp>
      <p:graphicFrame>
        <p:nvGraphicFramePr>
          <p:cNvPr id="301" name="Google Shape;301;p38"/>
          <p:cNvGraphicFramePr/>
          <p:nvPr/>
        </p:nvGraphicFramePr>
        <p:xfrm>
          <a:off x="3345688" y="1230625"/>
          <a:ext cx="5500625" cy="4560875"/>
        </p:xfrm>
        <a:graphic>
          <a:graphicData uri="http://schemas.openxmlformats.org/drawingml/2006/table">
            <a:tbl>
              <a:tblPr>
                <a:noFill/>
                <a:tableStyleId>{0EE47541-16AA-4EE8-B4DF-1C1C02211317}</a:tableStyleId>
              </a:tblPr>
              <a:tblGrid>
                <a:gridCol w="4493475">
                  <a:extLst>
                    <a:ext uri="{9D8B030D-6E8A-4147-A177-3AD203B41FA5}">
                      <a16:colId xmlns:a16="http://schemas.microsoft.com/office/drawing/2014/main" val="20000"/>
                    </a:ext>
                  </a:extLst>
                </a:gridCol>
                <a:gridCol w="1007150">
                  <a:extLst>
                    <a:ext uri="{9D8B030D-6E8A-4147-A177-3AD203B41FA5}">
                      <a16:colId xmlns:a16="http://schemas.microsoft.com/office/drawing/2014/main" val="20001"/>
                    </a:ext>
                  </a:extLst>
                </a:gridCol>
              </a:tblGrid>
              <a:tr h="327275">
                <a:tc>
                  <a:txBody>
                    <a:bodyPr/>
                    <a:lstStyle/>
                    <a:p>
                      <a:pPr marL="0" lvl="0" indent="0" algn="l" rtl="0">
                        <a:spcBef>
                          <a:spcPts val="0"/>
                        </a:spcBef>
                        <a:spcAft>
                          <a:spcPts val="0"/>
                        </a:spcAft>
                        <a:buNone/>
                      </a:pPr>
                      <a:r>
                        <a:rPr lang="en-US" sz="1100" b="1">
                          <a:solidFill>
                            <a:srgbClr val="FFFFFF"/>
                          </a:solidFill>
                        </a:rPr>
                        <a:t>Specialty</a:t>
                      </a:r>
                      <a:endParaRPr sz="1100" b="1">
                        <a:solidFill>
                          <a:srgbClr val="FFFFFF"/>
                        </a:solidFill>
                      </a:endParaRPr>
                    </a:p>
                  </a:txBody>
                  <a:tcPr marL="63500" marR="63500" marT="63500" marB="63500">
                    <a:lnL w="12700" cap="flat" cmpd="sng">
                      <a:solidFill>
                        <a:srgbClr val="193E72"/>
                      </a:solidFill>
                      <a:prstDash val="solid"/>
                      <a:round/>
                      <a:headEnd type="none" w="sm" len="sm"/>
                      <a:tailEnd type="none" w="sm" len="sm"/>
                    </a:lnL>
                    <a:lnR w="12700" cap="flat" cmpd="sng">
                      <a:solidFill>
                        <a:srgbClr val="193E72"/>
                      </a:solidFill>
                      <a:prstDash val="solid"/>
                      <a:round/>
                      <a:headEnd type="none" w="sm" len="sm"/>
                      <a:tailEnd type="none" w="sm" len="sm"/>
                    </a:lnR>
                    <a:lnT w="12700" cap="flat" cmpd="sng">
                      <a:solidFill>
                        <a:srgbClr val="193E72"/>
                      </a:solidFill>
                      <a:prstDash val="solid"/>
                      <a:round/>
                      <a:headEnd type="none" w="sm" len="sm"/>
                      <a:tailEnd type="none" w="sm" len="sm"/>
                    </a:lnT>
                    <a:lnB w="21175" cap="flat" cmpd="sng">
                      <a:solidFill>
                        <a:srgbClr val="193E72"/>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US" sz="1100" b="1">
                          <a:solidFill>
                            <a:srgbClr val="FFFFFF"/>
                          </a:solidFill>
                        </a:rPr>
                        <a:t>Responses</a:t>
                      </a:r>
                      <a:endParaRPr sz="1100" b="1">
                        <a:solidFill>
                          <a:srgbClr val="FFFFFF"/>
                        </a:solidFill>
                      </a:endParaRPr>
                    </a:p>
                  </a:txBody>
                  <a:tcPr marL="63500" marR="63500" marT="63500" marB="63500">
                    <a:lnL w="12700" cap="flat" cmpd="sng">
                      <a:solidFill>
                        <a:srgbClr val="193E72"/>
                      </a:solidFill>
                      <a:prstDash val="solid"/>
                      <a:round/>
                      <a:headEnd type="none" w="sm" len="sm"/>
                      <a:tailEnd type="none" w="sm" len="sm"/>
                    </a:lnL>
                    <a:lnR w="12700" cap="flat" cmpd="sng">
                      <a:solidFill>
                        <a:srgbClr val="193E72"/>
                      </a:solidFill>
                      <a:prstDash val="solid"/>
                      <a:round/>
                      <a:headEnd type="none" w="sm" len="sm"/>
                      <a:tailEnd type="none" w="sm" len="sm"/>
                    </a:lnR>
                    <a:lnT w="12700" cap="flat" cmpd="sng">
                      <a:solidFill>
                        <a:srgbClr val="193E72"/>
                      </a:solidFill>
                      <a:prstDash val="solid"/>
                      <a:round/>
                      <a:headEnd type="none" w="sm" len="sm"/>
                      <a:tailEnd type="none" w="sm" len="sm"/>
                    </a:lnT>
                    <a:lnB w="21175" cap="flat" cmpd="sng">
                      <a:solidFill>
                        <a:srgbClr val="193E72"/>
                      </a:solidFill>
                      <a:prstDash val="solid"/>
                      <a:round/>
                      <a:headEnd type="none" w="sm" len="sm"/>
                      <a:tailEnd type="none" w="sm" len="sm"/>
                    </a:lnB>
                    <a:solidFill>
                      <a:srgbClr val="193E72"/>
                    </a:solidFill>
                  </a:tcPr>
                </a:tc>
                <a:extLst>
                  <a:ext uri="{0D108BD9-81ED-4DB2-BD59-A6C34878D82A}">
                    <a16:rowId xmlns:a16="http://schemas.microsoft.com/office/drawing/2014/main" val="10000"/>
                  </a:ext>
                </a:extLst>
              </a:tr>
              <a:tr h="264600">
                <a:tc>
                  <a:txBody>
                    <a:bodyPr/>
                    <a:lstStyle/>
                    <a:p>
                      <a:pPr marL="0" lvl="0" indent="0" algn="l" rtl="0">
                        <a:lnSpc>
                          <a:spcPct val="115000"/>
                        </a:lnSpc>
                        <a:spcBef>
                          <a:spcPts val="0"/>
                        </a:spcBef>
                        <a:spcAft>
                          <a:spcPts val="0"/>
                        </a:spcAft>
                        <a:buNone/>
                      </a:pPr>
                      <a:r>
                        <a:rPr lang="en-US" sz="1100"/>
                        <a:t>Public Health</a:t>
                      </a:r>
                      <a:endParaRPr sz="1100"/>
                    </a:p>
                  </a:txBody>
                  <a:tcPr marL="25400" marR="25400" marT="25400" marB="25400" anchor="b">
                    <a:lnL w="10575" cap="flat" cmpd="sng">
                      <a:solidFill>
                        <a:srgbClr val="193E72"/>
                      </a:solidFill>
                      <a:prstDash val="solid"/>
                      <a:round/>
                      <a:headEnd type="none" w="sm" len="sm"/>
                      <a:tailEnd type="none" w="sm" len="sm"/>
                    </a:lnL>
                    <a:lnR w="10575" cap="flat" cmpd="sng">
                      <a:solidFill>
                        <a:srgbClr val="193E72"/>
                      </a:solidFill>
                      <a:prstDash val="solid"/>
                      <a:round/>
                      <a:headEnd type="none" w="sm" len="sm"/>
                      <a:tailEnd type="none" w="sm" len="sm"/>
                    </a:lnR>
                    <a:lnT w="21175" cap="flat" cmpd="sng">
                      <a:solidFill>
                        <a:srgbClr val="193E72"/>
                      </a:solidFill>
                      <a:prstDash val="solid"/>
                      <a:round/>
                      <a:headEnd type="none" w="sm" len="sm"/>
                      <a:tailEnd type="none" w="sm" len="sm"/>
                    </a:lnT>
                    <a:lnB w="10575" cap="flat" cmpd="sng">
                      <a:solidFill>
                        <a:srgbClr val="193E72"/>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t>4,390</a:t>
                      </a:r>
                      <a:endParaRPr sz="1100"/>
                    </a:p>
                  </a:txBody>
                  <a:tcPr marL="25400" marR="25400" marT="25400" marB="25400" anchor="b">
                    <a:lnL w="10575" cap="flat" cmpd="sng">
                      <a:solidFill>
                        <a:srgbClr val="193E72"/>
                      </a:solidFill>
                      <a:prstDash val="solid"/>
                      <a:round/>
                      <a:headEnd type="none" w="sm" len="sm"/>
                      <a:tailEnd type="none" w="sm" len="sm"/>
                    </a:lnL>
                    <a:lnR w="10575" cap="flat" cmpd="sng">
                      <a:solidFill>
                        <a:srgbClr val="193E72"/>
                      </a:solidFill>
                      <a:prstDash val="solid"/>
                      <a:round/>
                      <a:headEnd type="none" w="sm" len="sm"/>
                      <a:tailEnd type="none" w="sm" len="sm"/>
                    </a:lnR>
                    <a:lnT w="21175" cap="flat" cmpd="sng">
                      <a:solidFill>
                        <a:srgbClr val="193E72"/>
                      </a:solidFill>
                      <a:prstDash val="solid"/>
                      <a:round/>
                      <a:headEnd type="none" w="sm" len="sm"/>
                      <a:tailEnd type="none" w="sm" len="sm"/>
                    </a:lnT>
                    <a:lnB w="10575" cap="flat" cmpd="sng">
                      <a:solidFill>
                        <a:srgbClr val="193E72"/>
                      </a:solidFill>
                      <a:prstDash val="solid"/>
                      <a:round/>
                      <a:headEnd type="none" w="sm" len="sm"/>
                      <a:tailEnd type="none" w="sm" len="sm"/>
                    </a:lnB>
                  </a:tcPr>
                </a:tc>
                <a:extLst>
                  <a:ext uri="{0D108BD9-81ED-4DB2-BD59-A6C34878D82A}">
                    <a16:rowId xmlns:a16="http://schemas.microsoft.com/office/drawing/2014/main" val="10001"/>
                  </a:ext>
                </a:extLst>
              </a:tr>
              <a:tr h="264600">
                <a:tc>
                  <a:txBody>
                    <a:bodyPr/>
                    <a:lstStyle/>
                    <a:p>
                      <a:pPr marL="0" lvl="0" indent="0" algn="l" rtl="0">
                        <a:lnSpc>
                          <a:spcPct val="115000"/>
                        </a:lnSpc>
                        <a:spcBef>
                          <a:spcPts val="0"/>
                        </a:spcBef>
                        <a:spcAft>
                          <a:spcPts val="0"/>
                        </a:spcAft>
                        <a:buNone/>
                      </a:pPr>
                      <a:r>
                        <a:rPr lang="en-US" sz="1100"/>
                        <a:t>Cardiovascular Disease</a:t>
                      </a:r>
                      <a:endParaRPr sz="1100"/>
                    </a:p>
                  </a:txBody>
                  <a:tcPr marL="25400" marR="25400" marT="25400" marB="25400" anchor="b">
                    <a:lnL w="10575" cap="flat" cmpd="sng">
                      <a:solidFill>
                        <a:srgbClr val="193E72"/>
                      </a:solidFill>
                      <a:prstDash val="solid"/>
                      <a:round/>
                      <a:headEnd type="none" w="sm" len="sm"/>
                      <a:tailEnd type="none" w="sm" len="sm"/>
                    </a:lnL>
                    <a:lnR w="10575" cap="flat" cmpd="sng">
                      <a:solidFill>
                        <a:srgbClr val="193E72"/>
                      </a:solidFill>
                      <a:prstDash val="solid"/>
                      <a:round/>
                      <a:headEnd type="none" w="sm" len="sm"/>
                      <a:tailEnd type="none" w="sm" len="sm"/>
                    </a:lnR>
                    <a:lnT w="10575" cap="flat" cmpd="sng">
                      <a:solidFill>
                        <a:srgbClr val="193E72"/>
                      </a:solidFill>
                      <a:prstDash val="solid"/>
                      <a:round/>
                      <a:headEnd type="none" w="sm" len="sm"/>
                      <a:tailEnd type="none" w="sm" len="sm"/>
                    </a:lnT>
                    <a:lnB w="10575" cap="flat" cmpd="sng">
                      <a:solidFill>
                        <a:srgbClr val="193E72"/>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t>251</a:t>
                      </a:r>
                      <a:endParaRPr sz="1100"/>
                    </a:p>
                  </a:txBody>
                  <a:tcPr marL="25400" marR="25400" marT="25400" marB="25400" anchor="b">
                    <a:lnL w="10575" cap="flat" cmpd="sng">
                      <a:solidFill>
                        <a:srgbClr val="193E72"/>
                      </a:solidFill>
                      <a:prstDash val="solid"/>
                      <a:round/>
                      <a:headEnd type="none" w="sm" len="sm"/>
                      <a:tailEnd type="none" w="sm" len="sm"/>
                    </a:lnL>
                    <a:lnR w="10575" cap="flat" cmpd="sng">
                      <a:solidFill>
                        <a:srgbClr val="193E72"/>
                      </a:solidFill>
                      <a:prstDash val="solid"/>
                      <a:round/>
                      <a:headEnd type="none" w="sm" len="sm"/>
                      <a:tailEnd type="none" w="sm" len="sm"/>
                    </a:lnR>
                    <a:lnT w="10575" cap="flat" cmpd="sng">
                      <a:solidFill>
                        <a:srgbClr val="193E72"/>
                      </a:solidFill>
                      <a:prstDash val="solid"/>
                      <a:round/>
                      <a:headEnd type="none" w="sm" len="sm"/>
                      <a:tailEnd type="none" w="sm" len="sm"/>
                    </a:lnT>
                    <a:lnB w="10575" cap="flat" cmpd="sng">
                      <a:solidFill>
                        <a:srgbClr val="193E72"/>
                      </a:solidFill>
                      <a:prstDash val="solid"/>
                      <a:round/>
                      <a:headEnd type="none" w="sm" len="sm"/>
                      <a:tailEnd type="none" w="sm" len="sm"/>
                    </a:lnB>
                  </a:tcPr>
                </a:tc>
                <a:extLst>
                  <a:ext uri="{0D108BD9-81ED-4DB2-BD59-A6C34878D82A}">
                    <a16:rowId xmlns:a16="http://schemas.microsoft.com/office/drawing/2014/main" val="10002"/>
                  </a:ext>
                </a:extLst>
              </a:tr>
              <a:tr h="264600">
                <a:tc>
                  <a:txBody>
                    <a:bodyPr/>
                    <a:lstStyle/>
                    <a:p>
                      <a:pPr marL="0" lvl="0" indent="0" algn="l" rtl="0">
                        <a:lnSpc>
                          <a:spcPct val="115000"/>
                        </a:lnSpc>
                        <a:spcBef>
                          <a:spcPts val="0"/>
                        </a:spcBef>
                        <a:spcAft>
                          <a:spcPts val="0"/>
                        </a:spcAft>
                        <a:buNone/>
                      </a:pPr>
                      <a:r>
                        <a:rPr lang="en-US" sz="1100"/>
                        <a:t>Cancer</a:t>
                      </a:r>
                      <a:endParaRPr sz="1100"/>
                    </a:p>
                  </a:txBody>
                  <a:tcPr marL="25400" marR="25400" marT="25400" marB="25400" anchor="b">
                    <a:lnL w="10575" cap="flat" cmpd="sng">
                      <a:solidFill>
                        <a:srgbClr val="193E72"/>
                      </a:solidFill>
                      <a:prstDash val="solid"/>
                      <a:round/>
                      <a:headEnd type="none" w="sm" len="sm"/>
                      <a:tailEnd type="none" w="sm" len="sm"/>
                    </a:lnL>
                    <a:lnR w="10575" cap="flat" cmpd="sng">
                      <a:solidFill>
                        <a:srgbClr val="193E72"/>
                      </a:solidFill>
                      <a:prstDash val="solid"/>
                      <a:round/>
                      <a:headEnd type="none" w="sm" len="sm"/>
                      <a:tailEnd type="none" w="sm" len="sm"/>
                    </a:lnR>
                    <a:lnT w="10575" cap="flat" cmpd="sng">
                      <a:solidFill>
                        <a:srgbClr val="193E72"/>
                      </a:solidFill>
                      <a:prstDash val="solid"/>
                      <a:round/>
                      <a:headEnd type="none" w="sm" len="sm"/>
                      <a:tailEnd type="none" w="sm" len="sm"/>
                    </a:lnT>
                    <a:lnB w="10575" cap="flat" cmpd="sng">
                      <a:solidFill>
                        <a:srgbClr val="193E72"/>
                      </a:solidFill>
                      <a:prstDash val="solid"/>
                      <a:round/>
                      <a:headEnd type="none" w="sm" len="sm"/>
                      <a:tailEnd type="none" w="sm" len="sm"/>
                    </a:lnB>
                    <a:solidFill>
                      <a:srgbClr val="FFDC97"/>
                    </a:solidFill>
                  </a:tcPr>
                </a:tc>
                <a:tc>
                  <a:txBody>
                    <a:bodyPr/>
                    <a:lstStyle/>
                    <a:p>
                      <a:pPr marL="0" lvl="0" indent="0" algn="ctr" rtl="0">
                        <a:lnSpc>
                          <a:spcPct val="115000"/>
                        </a:lnSpc>
                        <a:spcBef>
                          <a:spcPts val="0"/>
                        </a:spcBef>
                        <a:spcAft>
                          <a:spcPts val="0"/>
                        </a:spcAft>
                        <a:buNone/>
                      </a:pPr>
                      <a:r>
                        <a:rPr lang="en-US" sz="1100"/>
                        <a:t>213</a:t>
                      </a:r>
                      <a:endParaRPr sz="1100"/>
                    </a:p>
                  </a:txBody>
                  <a:tcPr marL="25400" marR="25400" marT="25400" marB="25400" anchor="b">
                    <a:lnL w="10575" cap="flat" cmpd="sng">
                      <a:solidFill>
                        <a:srgbClr val="193E72"/>
                      </a:solidFill>
                      <a:prstDash val="solid"/>
                      <a:round/>
                      <a:headEnd type="none" w="sm" len="sm"/>
                      <a:tailEnd type="none" w="sm" len="sm"/>
                    </a:lnL>
                    <a:lnR w="10575" cap="flat" cmpd="sng">
                      <a:solidFill>
                        <a:srgbClr val="193E72"/>
                      </a:solidFill>
                      <a:prstDash val="solid"/>
                      <a:round/>
                      <a:headEnd type="none" w="sm" len="sm"/>
                      <a:tailEnd type="none" w="sm" len="sm"/>
                    </a:lnR>
                    <a:lnT w="10575" cap="flat" cmpd="sng">
                      <a:solidFill>
                        <a:srgbClr val="193E72"/>
                      </a:solidFill>
                      <a:prstDash val="solid"/>
                      <a:round/>
                      <a:headEnd type="none" w="sm" len="sm"/>
                      <a:tailEnd type="none" w="sm" len="sm"/>
                    </a:lnT>
                    <a:lnB w="10575" cap="flat" cmpd="sng">
                      <a:solidFill>
                        <a:srgbClr val="193E72"/>
                      </a:solidFill>
                      <a:prstDash val="solid"/>
                      <a:round/>
                      <a:headEnd type="none" w="sm" len="sm"/>
                      <a:tailEnd type="none" w="sm" len="sm"/>
                    </a:lnB>
                    <a:solidFill>
                      <a:srgbClr val="FFDC97"/>
                    </a:solidFill>
                  </a:tcPr>
                </a:tc>
                <a:extLst>
                  <a:ext uri="{0D108BD9-81ED-4DB2-BD59-A6C34878D82A}">
                    <a16:rowId xmlns:a16="http://schemas.microsoft.com/office/drawing/2014/main" val="10003"/>
                  </a:ext>
                </a:extLst>
              </a:tr>
              <a:tr h="264600">
                <a:tc>
                  <a:txBody>
                    <a:bodyPr/>
                    <a:lstStyle/>
                    <a:p>
                      <a:pPr marL="0" lvl="0" indent="0" algn="l" rtl="0">
                        <a:lnSpc>
                          <a:spcPct val="115000"/>
                        </a:lnSpc>
                        <a:spcBef>
                          <a:spcPts val="0"/>
                        </a:spcBef>
                        <a:spcAft>
                          <a:spcPts val="0"/>
                        </a:spcAft>
                        <a:buNone/>
                      </a:pPr>
                      <a:r>
                        <a:rPr lang="en-US" sz="1100"/>
                        <a:t>Infection</a:t>
                      </a:r>
                      <a:endParaRPr sz="1100"/>
                    </a:p>
                  </a:txBody>
                  <a:tcPr marL="25400" marR="25400" marT="25400" marB="25400" anchor="b">
                    <a:lnL w="10575" cap="flat" cmpd="sng">
                      <a:solidFill>
                        <a:srgbClr val="193E72"/>
                      </a:solidFill>
                      <a:prstDash val="solid"/>
                      <a:round/>
                      <a:headEnd type="none" w="sm" len="sm"/>
                      <a:tailEnd type="none" w="sm" len="sm"/>
                    </a:lnL>
                    <a:lnR w="10575" cap="flat" cmpd="sng">
                      <a:solidFill>
                        <a:srgbClr val="193E72"/>
                      </a:solidFill>
                      <a:prstDash val="solid"/>
                      <a:round/>
                      <a:headEnd type="none" w="sm" len="sm"/>
                      <a:tailEnd type="none" w="sm" len="sm"/>
                    </a:lnR>
                    <a:lnT w="10575" cap="flat" cmpd="sng">
                      <a:solidFill>
                        <a:srgbClr val="193E72"/>
                      </a:solidFill>
                      <a:prstDash val="solid"/>
                      <a:round/>
                      <a:headEnd type="none" w="sm" len="sm"/>
                      <a:tailEnd type="none" w="sm" len="sm"/>
                    </a:lnT>
                    <a:lnB w="10575" cap="flat" cmpd="sng">
                      <a:solidFill>
                        <a:srgbClr val="193E72"/>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t>185</a:t>
                      </a:r>
                      <a:endParaRPr sz="1100"/>
                    </a:p>
                  </a:txBody>
                  <a:tcPr marL="25400" marR="25400" marT="25400" marB="25400" anchor="b">
                    <a:lnL w="10575" cap="flat" cmpd="sng">
                      <a:solidFill>
                        <a:srgbClr val="193E72"/>
                      </a:solidFill>
                      <a:prstDash val="solid"/>
                      <a:round/>
                      <a:headEnd type="none" w="sm" len="sm"/>
                      <a:tailEnd type="none" w="sm" len="sm"/>
                    </a:lnL>
                    <a:lnR w="10575" cap="flat" cmpd="sng">
                      <a:solidFill>
                        <a:srgbClr val="193E72"/>
                      </a:solidFill>
                      <a:prstDash val="solid"/>
                      <a:round/>
                      <a:headEnd type="none" w="sm" len="sm"/>
                      <a:tailEnd type="none" w="sm" len="sm"/>
                    </a:lnR>
                    <a:lnT w="10575" cap="flat" cmpd="sng">
                      <a:solidFill>
                        <a:srgbClr val="193E72"/>
                      </a:solidFill>
                      <a:prstDash val="solid"/>
                      <a:round/>
                      <a:headEnd type="none" w="sm" len="sm"/>
                      <a:tailEnd type="none" w="sm" len="sm"/>
                    </a:lnT>
                    <a:lnB w="10575" cap="flat" cmpd="sng">
                      <a:solidFill>
                        <a:srgbClr val="193E72"/>
                      </a:solidFill>
                      <a:prstDash val="solid"/>
                      <a:round/>
                      <a:headEnd type="none" w="sm" len="sm"/>
                      <a:tailEnd type="none" w="sm" len="sm"/>
                    </a:lnB>
                  </a:tcPr>
                </a:tc>
                <a:extLst>
                  <a:ext uri="{0D108BD9-81ED-4DB2-BD59-A6C34878D82A}">
                    <a16:rowId xmlns:a16="http://schemas.microsoft.com/office/drawing/2014/main" val="10004"/>
                  </a:ext>
                </a:extLst>
              </a:tr>
              <a:tr h="264600">
                <a:tc>
                  <a:txBody>
                    <a:bodyPr/>
                    <a:lstStyle/>
                    <a:p>
                      <a:pPr marL="0" lvl="0" indent="0" algn="l" rtl="0">
                        <a:lnSpc>
                          <a:spcPct val="115000"/>
                        </a:lnSpc>
                        <a:spcBef>
                          <a:spcPts val="0"/>
                        </a:spcBef>
                        <a:spcAft>
                          <a:spcPts val="0"/>
                        </a:spcAft>
                        <a:buNone/>
                      </a:pPr>
                      <a:r>
                        <a:rPr lang="en-US" sz="1100"/>
                        <a:t>Primary Care</a:t>
                      </a:r>
                      <a:endParaRPr sz="1100"/>
                    </a:p>
                  </a:txBody>
                  <a:tcPr marL="25400" marR="25400" marT="25400" marB="25400" anchor="b">
                    <a:lnL w="10575" cap="flat" cmpd="sng">
                      <a:solidFill>
                        <a:srgbClr val="193E72"/>
                      </a:solidFill>
                      <a:prstDash val="solid"/>
                      <a:round/>
                      <a:headEnd type="none" w="sm" len="sm"/>
                      <a:tailEnd type="none" w="sm" len="sm"/>
                    </a:lnL>
                    <a:lnR w="10575" cap="flat" cmpd="sng">
                      <a:solidFill>
                        <a:srgbClr val="193E72"/>
                      </a:solidFill>
                      <a:prstDash val="solid"/>
                      <a:round/>
                      <a:headEnd type="none" w="sm" len="sm"/>
                      <a:tailEnd type="none" w="sm" len="sm"/>
                    </a:lnR>
                    <a:lnT w="10575" cap="flat" cmpd="sng">
                      <a:solidFill>
                        <a:srgbClr val="193E72"/>
                      </a:solidFill>
                      <a:prstDash val="solid"/>
                      <a:round/>
                      <a:headEnd type="none" w="sm" len="sm"/>
                      <a:tailEnd type="none" w="sm" len="sm"/>
                    </a:lnT>
                    <a:lnB w="10575" cap="flat" cmpd="sng">
                      <a:solidFill>
                        <a:srgbClr val="193E72"/>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t>176</a:t>
                      </a:r>
                      <a:endParaRPr sz="1100"/>
                    </a:p>
                  </a:txBody>
                  <a:tcPr marL="25400" marR="25400" marT="25400" marB="25400" anchor="b">
                    <a:lnL w="10575" cap="flat" cmpd="sng">
                      <a:solidFill>
                        <a:srgbClr val="193E72"/>
                      </a:solidFill>
                      <a:prstDash val="solid"/>
                      <a:round/>
                      <a:headEnd type="none" w="sm" len="sm"/>
                      <a:tailEnd type="none" w="sm" len="sm"/>
                    </a:lnL>
                    <a:lnR w="10575" cap="flat" cmpd="sng">
                      <a:solidFill>
                        <a:srgbClr val="193E72"/>
                      </a:solidFill>
                      <a:prstDash val="solid"/>
                      <a:round/>
                      <a:headEnd type="none" w="sm" len="sm"/>
                      <a:tailEnd type="none" w="sm" len="sm"/>
                    </a:lnR>
                    <a:lnT w="10575" cap="flat" cmpd="sng">
                      <a:solidFill>
                        <a:srgbClr val="193E72"/>
                      </a:solidFill>
                      <a:prstDash val="solid"/>
                      <a:round/>
                      <a:headEnd type="none" w="sm" len="sm"/>
                      <a:tailEnd type="none" w="sm" len="sm"/>
                    </a:lnT>
                    <a:lnB w="10575" cap="flat" cmpd="sng">
                      <a:solidFill>
                        <a:srgbClr val="193E72"/>
                      </a:solidFill>
                      <a:prstDash val="solid"/>
                      <a:round/>
                      <a:headEnd type="none" w="sm" len="sm"/>
                      <a:tailEnd type="none" w="sm" len="sm"/>
                    </a:lnB>
                  </a:tcPr>
                </a:tc>
                <a:extLst>
                  <a:ext uri="{0D108BD9-81ED-4DB2-BD59-A6C34878D82A}">
                    <a16:rowId xmlns:a16="http://schemas.microsoft.com/office/drawing/2014/main" val="10005"/>
                  </a:ext>
                </a:extLst>
              </a:tr>
              <a:tr h="264600">
                <a:tc>
                  <a:txBody>
                    <a:bodyPr/>
                    <a:lstStyle/>
                    <a:p>
                      <a:pPr marL="0" lvl="0" indent="0" algn="l" rtl="0">
                        <a:lnSpc>
                          <a:spcPct val="115000"/>
                        </a:lnSpc>
                        <a:spcBef>
                          <a:spcPts val="0"/>
                        </a:spcBef>
                        <a:spcAft>
                          <a:spcPts val="0"/>
                        </a:spcAft>
                        <a:buNone/>
                      </a:pPr>
                      <a:r>
                        <a:rPr lang="en-US" sz="1100"/>
                        <a:t>Respiratory Disorders</a:t>
                      </a:r>
                      <a:endParaRPr sz="1100"/>
                    </a:p>
                  </a:txBody>
                  <a:tcPr marL="25400" marR="25400" marT="25400" marB="25400" anchor="b">
                    <a:lnL w="10575" cap="flat" cmpd="sng">
                      <a:solidFill>
                        <a:srgbClr val="193E72"/>
                      </a:solidFill>
                      <a:prstDash val="solid"/>
                      <a:round/>
                      <a:headEnd type="none" w="sm" len="sm"/>
                      <a:tailEnd type="none" w="sm" len="sm"/>
                    </a:lnL>
                    <a:lnR w="10575" cap="flat" cmpd="sng">
                      <a:solidFill>
                        <a:srgbClr val="193E72"/>
                      </a:solidFill>
                      <a:prstDash val="solid"/>
                      <a:round/>
                      <a:headEnd type="none" w="sm" len="sm"/>
                      <a:tailEnd type="none" w="sm" len="sm"/>
                    </a:lnR>
                    <a:lnT w="10575" cap="flat" cmpd="sng">
                      <a:solidFill>
                        <a:srgbClr val="193E72"/>
                      </a:solidFill>
                      <a:prstDash val="solid"/>
                      <a:round/>
                      <a:headEnd type="none" w="sm" len="sm"/>
                      <a:tailEnd type="none" w="sm" len="sm"/>
                    </a:lnT>
                    <a:lnB w="10575" cap="flat" cmpd="sng">
                      <a:solidFill>
                        <a:srgbClr val="193E72"/>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t>127</a:t>
                      </a:r>
                      <a:endParaRPr sz="1100"/>
                    </a:p>
                  </a:txBody>
                  <a:tcPr marL="25400" marR="25400" marT="25400" marB="25400" anchor="b">
                    <a:lnL w="10575" cap="flat" cmpd="sng">
                      <a:solidFill>
                        <a:srgbClr val="193E72"/>
                      </a:solidFill>
                      <a:prstDash val="solid"/>
                      <a:round/>
                      <a:headEnd type="none" w="sm" len="sm"/>
                      <a:tailEnd type="none" w="sm" len="sm"/>
                    </a:lnL>
                    <a:lnR w="10575" cap="flat" cmpd="sng">
                      <a:solidFill>
                        <a:srgbClr val="193E72"/>
                      </a:solidFill>
                      <a:prstDash val="solid"/>
                      <a:round/>
                      <a:headEnd type="none" w="sm" len="sm"/>
                      <a:tailEnd type="none" w="sm" len="sm"/>
                    </a:lnR>
                    <a:lnT w="10575" cap="flat" cmpd="sng">
                      <a:solidFill>
                        <a:srgbClr val="193E72"/>
                      </a:solidFill>
                      <a:prstDash val="solid"/>
                      <a:round/>
                      <a:headEnd type="none" w="sm" len="sm"/>
                      <a:tailEnd type="none" w="sm" len="sm"/>
                    </a:lnT>
                    <a:lnB w="10575" cap="flat" cmpd="sng">
                      <a:solidFill>
                        <a:srgbClr val="193E72"/>
                      </a:solidFill>
                      <a:prstDash val="solid"/>
                      <a:round/>
                      <a:headEnd type="none" w="sm" len="sm"/>
                      <a:tailEnd type="none" w="sm" len="sm"/>
                    </a:lnB>
                  </a:tcPr>
                </a:tc>
                <a:extLst>
                  <a:ext uri="{0D108BD9-81ED-4DB2-BD59-A6C34878D82A}">
                    <a16:rowId xmlns:a16="http://schemas.microsoft.com/office/drawing/2014/main" val="10006"/>
                  </a:ext>
                </a:extLst>
              </a:tr>
              <a:tr h="264600">
                <a:tc>
                  <a:txBody>
                    <a:bodyPr/>
                    <a:lstStyle/>
                    <a:p>
                      <a:pPr marL="0" lvl="0" indent="0" algn="l" rtl="0">
                        <a:lnSpc>
                          <a:spcPct val="115000"/>
                        </a:lnSpc>
                        <a:spcBef>
                          <a:spcPts val="0"/>
                        </a:spcBef>
                        <a:spcAft>
                          <a:spcPts val="0"/>
                        </a:spcAft>
                        <a:buNone/>
                      </a:pPr>
                      <a:r>
                        <a:rPr lang="en-US" sz="1100"/>
                        <a:t>Reproductive Health and Childbirth</a:t>
                      </a:r>
                      <a:endParaRPr sz="1100"/>
                    </a:p>
                  </a:txBody>
                  <a:tcPr marL="25400" marR="25400" marT="25400" marB="25400" anchor="b">
                    <a:lnL w="10575" cap="flat" cmpd="sng">
                      <a:solidFill>
                        <a:srgbClr val="193E72"/>
                      </a:solidFill>
                      <a:prstDash val="solid"/>
                      <a:round/>
                      <a:headEnd type="none" w="sm" len="sm"/>
                      <a:tailEnd type="none" w="sm" len="sm"/>
                    </a:lnL>
                    <a:lnR w="10575" cap="flat" cmpd="sng">
                      <a:solidFill>
                        <a:srgbClr val="193E72"/>
                      </a:solidFill>
                      <a:prstDash val="solid"/>
                      <a:round/>
                      <a:headEnd type="none" w="sm" len="sm"/>
                      <a:tailEnd type="none" w="sm" len="sm"/>
                    </a:lnR>
                    <a:lnT w="10575" cap="flat" cmpd="sng">
                      <a:solidFill>
                        <a:srgbClr val="193E72"/>
                      </a:solidFill>
                      <a:prstDash val="solid"/>
                      <a:round/>
                      <a:headEnd type="none" w="sm" len="sm"/>
                      <a:tailEnd type="none" w="sm" len="sm"/>
                    </a:lnT>
                    <a:lnB w="10575" cap="flat" cmpd="sng">
                      <a:solidFill>
                        <a:srgbClr val="193E72"/>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t>86</a:t>
                      </a:r>
                      <a:endParaRPr sz="1100"/>
                    </a:p>
                  </a:txBody>
                  <a:tcPr marL="25400" marR="25400" marT="25400" marB="25400" anchor="b">
                    <a:lnL w="10575" cap="flat" cmpd="sng">
                      <a:solidFill>
                        <a:srgbClr val="193E72"/>
                      </a:solidFill>
                      <a:prstDash val="solid"/>
                      <a:round/>
                      <a:headEnd type="none" w="sm" len="sm"/>
                      <a:tailEnd type="none" w="sm" len="sm"/>
                    </a:lnL>
                    <a:lnR w="10575" cap="flat" cmpd="sng">
                      <a:solidFill>
                        <a:srgbClr val="193E72"/>
                      </a:solidFill>
                      <a:prstDash val="solid"/>
                      <a:round/>
                      <a:headEnd type="none" w="sm" len="sm"/>
                      <a:tailEnd type="none" w="sm" len="sm"/>
                    </a:lnR>
                    <a:lnT w="10575" cap="flat" cmpd="sng">
                      <a:solidFill>
                        <a:srgbClr val="193E72"/>
                      </a:solidFill>
                      <a:prstDash val="solid"/>
                      <a:round/>
                      <a:headEnd type="none" w="sm" len="sm"/>
                      <a:tailEnd type="none" w="sm" len="sm"/>
                    </a:lnT>
                    <a:lnB w="10575" cap="flat" cmpd="sng">
                      <a:solidFill>
                        <a:srgbClr val="193E72"/>
                      </a:solidFill>
                      <a:prstDash val="solid"/>
                      <a:round/>
                      <a:headEnd type="none" w="sm" len="sm"/>
                      <a:tailEnd type="none" w="sm" len="sm"/>
                    </a:lnB>
                  </a:tcPr>
                </a:tc>
                <a:extLst>
                  <a:ext uri="{0D108BD9-81ED-4DB2-BD59-A6C34878D82A}">
                    <a16:rowId xmlns:a16="http://schemas.microsoft.com/office/drawing/2014/main" val="10007"/>
                  </a:ext>
                </a:extLst>
              </a:tr>
              <a:tr h="264600">
                <a:tc>
                  <a:txBody>
                    <a:bodyPr/>
                    <a:lstStyle/>
                    <a:p>
                      <a:pPr marL="0" lvl="0" indent="0" algn="l" rtl="0">
                        <a:lnSpc>
                          <a:spcPct val="115000"/>
                        </a:lnSpc>
                        <a:spcBef>
                          <a:spcPts val="0"/>
                        </a:spcBef>
                        <a:spcAft>
                          <a:spcPts val="0"/>
                        </a:spcAft>
                        <a:buNone/>
                      </a:pPr>
                      <a:r>
                        <a:rPr lang="en-US" sz="1100"/>
                        <a:t>Anaesthesia, Perioperative Medicine and Pain Management</a:t>
                      </a:r>
                      <a:endParaRPr sz="1100"/>
                    </a:p>
                  </a:txBody>
                  <a:tcPr marL="25400" marR="25400" marT="25400" marB="25400" anchor="b">
                    <a:lnL w="10575" cap="flat" cmpd="sng">
                      <a:solidFill>
                        <a:srgbClr val="193E72"/>
                      </a:solidFill>
                      <a:prstDash val="solid"/>
                      <a:round/>
                      <a:headEnd type="none" w="sm" len="sm"/>
                      <a:tailEnd type="none" w="sm" len="sm"/>
                    </a:lnL>
                    <a:lnR w="10575" cap="flat" cmpd="sng">
                      <a:solidFill>
                        <a:srgbClr val="193E72"/>
                      </a:solidFill>
                      <a:prstDash val="solid"/>
                      <a:round/>
                      <a:headEnd type="none" w="sm" len="sm"/>
                      <a:tailEnd type="none" w="sm" len="sm"/>
                    </a:lnR>
                    <a:lnT w="10575" cap="flat" cmpd="sng">
                      <a:solidFill>
                        <a:srgbClr val="193E72"/>
                      </a:solidFill>
                      <a:prstDash val="solid"/>
                      <a:round/>
                      <a:headEnd type="none" w="sm" len="sm"/>
                      <a:tailEnd type="none" w="sm" len="sm"/>
                    </a:lnT>
                    <a:lnB w="10575" cap="flat" cmpd="sng">
                      <a:solidFill>
                        <a:srgbClr val="193E72"/>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t>78</a:t>
                      </a:r>
                      <a:endParaRPr sz="1100"/>
                    </a:p>
                  </a:txBody>
                  <a:tcPr marL="25400" marR="25400" marT="25400" marB="25400" anchor="b">
                    <a:lnL w="10575" cap="flat" cmpd="sng">
                      <a:solidFill>
                        <a:srgbClr val="193E72"/>
                      </a:solidFill>
                      <a:prstDash val="solid"/>
                      <a:round/>
                      <a:headEnd type="none" w="sm" len="sm"/>
                      <a:tailEnd type="none" w="sm" len="sm"/>
                    </a:lnL>
                    <a:lnR w="10575" cap="flat" cmpd="sng">
                      <a:solidFill>
                        <a:srgbClr val="193E72"/>
                      </a:solidFill>
                      <a:prstDash val="solid"/>
                      <a:round/>
                      <a:headEnd type="none" w="sm" len="sm"/>
                      <a:tailEnd type="none" w="sm" len="sm"/>
                    </a:lnR>
                    <a:lnT w="10575" cap="flat" cmpd="sng">
                      <a:solidFill>
                        <a:srgbClr val="193E72"/>
                      </a:solidFill>
                      <a:prstDash val="solid"/>
                      <a:round/>
                      <a:headEnd type="none" w="sm" len="sm"/>
                      <a:tailEnd type="none" w="sm" len="sm"/>
                    </a:lnT>
                    <a:lnB w="10575" cap="flat" cmpd="sng">
                      <a:solidFill>
                        <a:srgbClr val="193E72"/>
                      </a:solidFill>
                      <a:prstDash val="solid"/>
                      <a:round/>
                      <a:headEnd type="none" w="sm" len="sm"/>
                      <a:tailEnd type="none" w="sm" len="sm"/>
                    </a:lnB>
                  </a:tcPr>
                </a:tc>
                <a:extLst>
                  <a:ext uri="{0D108BD9-81ED-4DB2-BD59-A6C34878D82A}">
                    <a16:rowId xmlns:a16="http://schemas.microsoft.com/office/drawing/2014/main" val="10008"/>
                  </a:ext>
                </a:extLst>
              </a:tr>
              <a:tr h="264600">
                <a:tc>
                  <a:txBody>
                    <a:bodyPr/>
                    <a:lstStyle/>
                    <a:p>
                      <a:pPr marL="0" lvl="0" indent="0" algn="l" rtl="0">
                        <a:lnSpc>
                          <a:spcPct val="115000"/>
                        </a:lnSpc>
                        <a:spcBef>
                          <a:spcPts val="0"/>
                        </a:spcBef>
                        <a:spcAft>
                          <a:spcPts val="0"/>
                        </a:spcAft>
                        <a:buNone/>
                      </a:pPr>
                      <a:r>
                        <a:rPr lang="en-US" sz="1100"/>
                        <a:t>Mental Health</a:t>
                      </a:r>
                      <a:endParaRPr sz="1100"/>
                    </a:p>
                  </a:txBody>
                  <a:tcPr marL="25400" marR="25400" marT="25400" marB="25400" anchor="b">
                    <a:lnL w="10575" cap="flat" cmpd="sng">
                      <a:solidFill>
                        <a:srgbClr val="193E72"/>
                      </a:solidFill>
                      <a:prstDash val="solid"/>
                      <a:round/>
                      <a:headEnd type="none" w="sm" len="sm"/>
                      <a:tailEnd type="none" w="sm" len="sm"/>
                    </a:lnL>
                    <a:lnR w="10575" cap="flat" cmpd="sng">
                      <a:solidFill>
                        <a:srgbClr val="193E72"/>
                      </a:solidFill>
                      <a:prstDash val="solid"/>
                      <a:round/>
                      <a:headEnd type="none" w="sm" len="sm"/>
                      <a:tailEnd type="none" w="sm" len="sm"/>
                    </a:lnR>
                    <a:lnT w="10575" cap="flat" cmpd="sng">
                      <a:solidFill>
                        <a:srgbClr val="193E72"/>
                      </a:solidFill>
                      <a:prstDash val="solid"/>
                      <a:round/>
                      <a:headEnd type="none" w="sm" len="sm"/>
                      <a:tailEnd type="none" w="sm" len="sm"/>
                    </a:lnT>
                    <a:lnB w="10575" cap="flat" cmpd="sng">
                      <a:solidFill>
                        <a:srgbClr val="193E72"/>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t>42</a:t>
                      </a:r>
                      <a:endParaRPr sz="1100"/>
                    </a:p>
                  </a:txBody>
                  <a:tcPr marL="25400" marR="25400" marT="25400" marB="25400" anchor="b">
                    <a:lnL w="10575" cap="flat" cmpd="sng">
                      <a:solidFill>
                        <a:srgbClr val="193E72"/>
                      </a:solidFill>
                      <a:prstDash val="solid"/>
                      <a:round/>
                      <a:headEnd type="none" w="sm" len="sm"/>
                      <a:tailEnd type="none" w="sm" len="sm"/>
                    </a:lnL>
                    <a:lnR w="10575" cap="flat" cmpd="sng">
                      <a:solidFill>
                        <a:srgbClr val="193E72"/>
                      </a:solidFill>
                      <a:prstDash val="solid"/>
                      <a:round/>
                      <a:headEnd type="none" w="sm" len="sm"/>
                      <a:tailEnd type="none" w="sm" len="sm"/>
                    </a:lnR>
                    <a:lnT w="10575" cap="flat" cmpd="sng">
                      <a:solidFill>
                        <a:srgbClr val="193E72"/>
                      </a:solidFill>
                      <a:prstDash val="solid"/>
                      <a:round/>
                      <a:headEnd type="none" w="sm" len="sm"/>
                      <a:tailEnd type="none" w="sm" len="sm"/>
                    </a:lnT>
                    <a:lnB w="10575" cap="flat" cmpd="sng">
                      <a:solidFill>
                        <a:srgbClr val="193E72"/>
                      </a:solidFill>
                      <a:prstDash val="solid"/>
                      <a:round/>
                      <a:headEnd type="none" w="sm" len="sm"/>
                      <a:tailEnd type="none" w="sm" len="sm"/>
                    </a:lnB>
                  </a:tcPr>
                </a:tc>
                <a:extLst>
                  <a:ext uri="{0D108BD9-81ED-4DB2-BD59-A6C34878D82A}">
                    <a16:rowId xmlns:a16="http://schemas.microsoft.com/office/drawing/2014/main" val="10009"/>
                  </a:ext>
                </a:extLst>
              </a:tr>
              <a:tr h="264600">
                <a:tc>
                  <a:txBody>
                    <a:bodyPr/>
                    <a:lstStyle/>
                    <a:p>
                      <a:pPr marL="0" lvl="0" indent="0" algn="l" rtl="0">
                        <a:lnSpc>
                          <a:spcPct val="115000"/>
                        </a:lnSpc>
                        <a:spcBef>
                          <a:spcPts val="0"/>
                        </a:spcBef>
                        <a:spcAft>
                          <a:spcPts val="0"/>
                        </a:spcAft>
                        <a:buNone/>
                      </a:pPr>
                      <a:r>
                        <a:rPr lang="en-US" sz="1100"/>
                        <a:t>Children</a:t>
                      </a:r>
                      <a:endParaRPr sz="1100"/>
                    </a:p>
                  </a:txBody>
                  <a:tcPr marL="25400" marR="25400" marT="25400" marB="25400" anchor="b">
                    <a:lnL w="10575" cap="flat" cmpd="sng">
                      <a:solidFill>
                        <a:srgbClr val="193E72"/>
                      </a:solidFill>
                      <a:prstDash val="solid"/>
                      <a:round/>
                      <a:headEnd type="none" w="sm" len="sm"/>
                      <a:tailEnd type="none" w="sm" len="sm"/>
                    </a:lnL>
                    <a:lnR w="10575" cap="flat" cmpd="sng">
                      <a:solidFill>
                        <a:srgbClr val="193E72"/>
                      </a:solidFill>
                      <a:prstDash val="solid"/>
                      <a:round/>
                      <a:headEnd type="none" w="sm" len="sm"/>
                      <a:tailEnd type="none" w="sm" len="sm"/>
                    </a:lnR>
                    <a:lnT w="10575" cap="flat" cmpd="sng">
                      <a:solidFill>
                        <a:srgbClr val="193E72"/>
                      </a:solidFill>
                      <a:prstDash val="solid"/>
                      <a:round/>
                      <a:headEnd type="none" w="sm" len="sm"/>
                      <a:tailEnd type="none" w="sm" len="sm"/>
                    </a:lnT>
                    <a:lnB w="10575" cap="flat" cmpd="sng">
                      <a:solidFill>
                        <a:srgbClr val="193E72"/>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t>30</a:t>
                      </a:r>
                      <a:endParaRPr sz="1100"/>
                    </a:p>
                  </a:txBody>
                  <a:tcPr marL="25400" marR="25400" marT="25400" marB="25400" anchor="b">
                    <a:lnL w="10575" cap="flat" cmpd="sng">
                      <a:solidFill>
                        <a:srgbClr val="193E72"/>
                      </a:solidFill>
                      <a:prstDash val="solid"/>
                      <a:round/>
                      <a:headEnd type="none" w="sm" len="sm"/>
                      <a:tailEnd type="none" w="sm" len="sm"/>
                    </a:lnL>
                    <a:lnR w="10575" cap="flat" cmpd="sng">
                      <a:solidFill>
                        <a:srgbClr val="193E72"/>
                      </a:solidFill>
                      <a:prstDash val="solid"/>
                      <a:round/>
                      <a:headEnd type="none" w="sm" len="sm"/>
                      <a:tailEnd type="none" w="sm" len="sm"/>
                    </a:lnR>
                    <a:lnT w="10575" cap="flat" cmpd="sng">
                      <a:solidFill>
                        <a:srgbClr val="193E72"/>
                      </a:solidFill>
                      <a:prstDash val="solid"/>
                      <a:round/>
                      <a:headEnd type="none" w="sm" len="sm"/>
                      <a:tailEnd type="none" w="sm" len="sm"/>
                    </a:lnT>
                    <a:lnB w="10575" cap="flat" cmpd="sng">
                      <a:solidFill>
                        <a:srgbClr val="193E72"/>
                      </a:solidFill>
                      <a:prstDash val="solid"/>
                      <a:round/>
                      <a:headEnd type="none" w="sm" len="sm"/>
                      <a:tailEnd type="none" w="sm" len="sm"/>
                    </a:lnB>
                  </a:tcPr>
                </a:tc>
                <a:extLst>
                  <a:ext uri="{0D108BD9-81ED-4DB2-BD59-A6C34878D82A}">
                    <a16:rowId xmlns:a16="http://schemas.microsoft.com/office/drawing/2014/main" val="10010"/>
                  </a:ext>
                </a:extLst>
              </a:tr>
              <a:tr h="264600">
                <a:tc>
                  <a:txBody>
                    <a:bodyPr/>
                    <a:lstStyle/>
                    <a:p>
                      <a:pPr marL="0" lvl="0" indent="0" algn="l" rtl="0">
                        <a:lnSpc>
                          <a:spcPct val="115000"/>
                        </a:lnSpc>
                        <a:spcBef>
                          <a:spcPts val="0"/>
                        </a:spcBef>
                        <a:spcAft>
                          <a:spcPts val="0"/>
                        </a:spcAft>
                        <a:buNone/>
                      </a:pPr>
                      <a:r>
                        <a:rPr lang="en-US" sz="1100"/>
                        <a:t>Diabetes</a:t>
                      </a:r>
                      <a:endParaRPr sz="1100"/>
                    </a:p>
                  </a:txBody>
                  <a:tcPr marL="25400" marR="25400" marT="25400" marB="25400" anchor="b">
                    <a:lnL w="10575" cap="flat" cmpd="sng">
                      <a:solidFill>
                        <a:srgbClr val="193E72"/>
                      </a:solidFill>
                      <a:prstDash val="solid"/>
                      <a:round/>
                      <a:headEnd type="none" w="sm" len="sm"/>
                      <a:tailEnd type="none" w="sm" len="sm"/>
                    </a:lnL>
                    <a:lnR w="10575" cap="flat" cmpd="sng">
                      <a:solidFill>
                        <a:srgbClr val="193E72"/>
                      </a:solidFill>
                      <a:prstDash val="solid"/>
                      <a:round/>
                      <a:headEnd type="none" w="sm" len="sm"/>
                      <a:tailEnd type="none" w="sm" len="sm"/>
                    </a:lnR>
                    <a:lnT w="10575" cap="flat" cmpd="sng">
                      <a:solidFill>
                        <a:srgbClr val="193E72"/>
                      </a:solidFill>
                      <a:prstDash val="solid"/>
                      <a:round/>
                      <a:headEnd type="none" w="sm" len="sm"/>
                      <a:tailEnd type="none" w="sm" len="sm"/>
                    </a:lnT>
                    <a:lnB w="10575" cap="flat" cmpd="sng">
                      <a:solidFill>
                        <a:srgbClr val="193E72"/>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t>28</a:t>
                      </a:r>
                      <a:endParaRPr sz="1100"/>
                    </a:p>
                  </a:txBody>
                  <a:tcPr marL="25400" marR="25400" marT="25400" marB="25400" anchor="b">
                    <a:lnL w="10575" cap="flat" cmpd="sng">
                      <a:solidFill>
                        <a:srgbClr val="193E72"/>
                      </a:solidFill>
                      <a:prstDash val="solid"/>
                      <a:round/>
                      <a:headEnd type="none" w="sm" len="sm"/>
                      <a:tailEnd type="none" w="sm" len="sm"/>
                    </a:lnL>
                    <a:lnR w="10575" cap="flat" cmpd="sng">
                      <a:solidFill>
                        <a:srgbClr val="193E72"/>
                      </a:solidFill>
                      <a:prstDash val="solid"/>
                      <a:round/>
                      <a:headEnd type="none" w="sm" len="sm"/>
                      <a:tailEnd type="none" w="sm" len="sm"/>
                    </a:lnR>
                    <a:lnT w="10575" cap="flat" cmpd="sng">
                      <a:solidFill>
                        <a:srgbClr val="193E72"/>
                      </a:solidFill>
                      <a:prstDash val="solid"/>
                      <a:round/>
                      <a:headEnd type="none" w="sm" len="sm"/>
                      <a:tailEnd type="none" w="sm" len="sm"/>
                    </a:lnT>
                    <a:lnB w="10575" cap="flat" cmpd="sng">
                      <a:solidFill>
                        <a:srgbClr val="193E72"/>
                      </a:solidFill>
                      <a:prstDash val="solid"/>
                      <a:round/>
                      <a:headEnd type="none" w="sm" len="sm"/>
                      <a:tailEnd type="none" w="sm" len="sm"/>
                    </a:lnB>
                  </a:tcPr>
                </a:tc>
                <a:extLst>
                  <a:ext uri="{0D108BD9-81ED-4DB2-BD59-A6C34878D82A}">
                    <a16:rowId xmlns:a16="http://schemas.microsoft.com/office/drawing/2014/main" val="10011"/>
                  </a:ext>
                </a:extLst>
              </a:tr>
              <a:tr h="264600">
                <a:tc>
                  <a:txBody>
                    <a:bodyPr/>
                    <a:lstStyle/>
                    <a:p>
                      <a:pPr marL="0" lvl="0" indent="0" algn="l" rtl="0">
                        <a:lnSpc>
                          <a:spcPct val="115000"/>
                        </a:lnSpc>
                        <a:spcBef>
                          <a:spcPts val="0"/>
                        </a:spcBef>
                        <a:spcAft>
                          <a:spcPts val="0"/>
                        </a:spcAft>
                        <a:buNone/>
                      </a:pPr>
                      <a:r>
                        <a:rPr lang="en-US" sz="1100"/>
                        <a:t>Stroke</a:t>
                      </a:r>
                      <a:endParaRPr sz="1100"/>
                    </a:p>
                  </a:txBody>
                  <a:tcPr marL="25400" marR="25400" marT="25400" marB="25400" anchor="b">
                    <a:lnL w="10575" cap="flat" cmpd="sng">
                      <a:solidFill>
                        <a:srgbClr val="193E72"/>
                      </a:solidFill>
                      <a:prstDash val="solid"/>
                      <a:round/>
                      <a:headEnd type="none" w="sm" len="sm"/>
                      <a:tailEnd type="none" w="sm" len="sm"/>
                    </a:lnL>
                    <a:lnR w="10575" cap="flat" cmpd="sng">
                      <a:solidFill>
                        <a:srgbClr val="193E72"/>
                      </a:solidFill>
                      <a:prstDash val="solid"/>
                      <a:round/>
                      <a:headEnd type="none" w="sm" len="sm"/>
                      <a:tailEnd type="none" w="sm" len="sm"/>
                    </a:lnR>
                    <a:lnT w="10575" cap="flat" cmpd="sng">
                      <a:solidFill>
                        <a:srgbClr val="193E72"/>
                      </a:solidFill>
                      <a:prstDash val="solid"/>
                      <a:round/>
                      <a:headEnd type="none" w="sm" len="sm"/>
                      <a:tailEnd type="none" w="sm" len="sm"/>
                    </a:lnT>
                    <a:lnB w="10575" cap="flat" cmpd="sng">
                      <a:solidFill>
                        <a:srgbClr val="193E72"/>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t>27</a:t>
                      </a:r>
                      <a:endParaRPr sz="1100"/>
                    </a:p>
                  </a:txBody>
                  <a:tcPr marL="25400" marR="25400" marT="25400" marB="25400" anchor="b">
                    <a:lnL w="10575" cap="flat" cmpd="sng">
                      <a:solidFill>
                        <a:srgbClr val="193E72"/>
                      </a:solidFill>
                      <a:prstDash val="solid"/>
                      <a:round/>
                      <a:headEnd type="none" w="sm" len="sm"/>
                      <a:tailEnd type="none" w="sm" len="sm"/>
                    </a:lnL>
                    <a:lnR w="10575" cap="flat" cmpd="sng">
                      <a:solidFill>
                        <a:srgbClr val="193E72"/>
                      </a:solidFill>
                      <a:prstDash val="solid"/>
                      <a:round/>
                      <a:headEnd type="none" w="sm" len="sm"/>
                      <a:tailEnd type="none" w="sm" len="sm"/>
                    </a:lnR>
                    <a:lnT w="10575" cap="flat" cmpd="sng">
                      <a:solidFill>
                        <a:srgbClr val="193E72"/>
                      </a:solidFill>
                      <a:prstDash val="solid"/>
                      <a:round/>
                      <a:headEnd type="none" w="sm" len="sm"/>
                      <a:tailEnd type="none" w="sm" len="sm"/>
                    </a:lnT>
                    <a:lnB w="10575" cap="flat" cmpd="sng">
                      <a:solidFill>
                        <a:srgbClr val="193E72"/>
                      </a:solidFill>
                      <a:prstDash val="solid"/>
                      <a:round/>
                      <a:headEnd type="none" w="sm" len="sm"/>
                      <a:tailEnd type="none" w="sm" len="sm"/>
                    </a:lnB>
                  </a:tcPr>
                </a:tc>
                <a:extLst>
                  <a:ext uri="{0D108BD9-81ED-4DB2-BD59-A6C34878D82A}">
                    <a16:rowId xmlns:a16="http://schemas.microsoft.com/office/drawing/2014/main" val="10012"/>
                  </a:ext>
                </a:extLst>
              </a:tr>
              <a:tr h="264600">
                <a:tc>
                  <a:txBody>
                    <a:bodyPr/>
                    <a:lstStyle/>
                    <a:p>
                      <a:pPr marL="0" lvl="0" indent="0" algn="l" rtl="0">
                        <a:lnSpc>
                          <a:spcPct val="115000"/>
                        </a:lnSpc>
                        <a:spcBef>
                          <a:spcPts val="0"/>
                        </a:spcBef>
                        <a:spcAft>
                          <a:spcPts val="0"/>
                        </a:spcAft>
                        <a:buNone/>
                      </a:pPr>
                      <a:r>
                        <a:rPr lang="en-US" sz="1100"/>
                        <a:t>Metabolic and Endocrine Disorders</a:t>
                      </a:r>
                      <a:endParaRPr sz="1100"/>
                    </a:p>
                  </a:txBody>
                  <a:tcPr marL="25400" marR="25400" marT="25400" marB="25400" anchor="b">
                    <a:lnL w="10575" cap="flat" cmpd="sng">
                      <a:solidFill>
                        <a:srgbClr val="193E72"/>
                      </a:solidFill>
                      <a:prstDash val="solid"/>
                      <a:round/>
                      <a:headEnd type="none" w="sm" len="sm"/>
                      <a:tailEnd type="none" w="sm" len="sm"/>
                    </a:lnL>
                    <a:lnR w="10575" cap="flat" cmpd="sng">
                      <a:solidFill>
                        <a:srgbClr val="193E72"/>
                      </a:solidFill>
                      <a:prstDash val="solid"/>
                      <a:round/>
                      <a:headEnd type="none" w="sm" len="sm"/>
                      <a:tailEnd type="none" w="sm" len="sm"/>
                    </a:lnR>
                    <a:lnT w="10575" cap="flat" cmpd="sng">
                      <a:solidFill>
                        <a:srgbClr val="193E72"/>
                      </a:solidFill>
                      <a:prstDash val="solid"/>
                      <a:round/>
                      <a:headEnd type="none" w="sm" len="sm"/>
                      <a:tailEnd type="none" w="sm" len="sm"/>
                    </a:lnT>
                    <a:lnB w="10575" cap="flat" cmpd="sng">
                      <a:solidFill>
                        <a:srgbClr val="193E72"/>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t>27</a:t>
                      </a:r>
                      <a:endParaRPr sz="1100"/>
                    </a:p>
                  </a:txBody>
                  <a:tcPr marL="25400" marR="25400" marT="25400" marB="25400" anchor="b">
                    <a:lnL w="10575" cap="flat" cmpd="sng">
                      <a:solidFill>
                        <a:srgbClr val="193E72"/>
                      </a:solidFill>
                      <a:prstDash val="solid"/>
                      <a:round/>
                      <a:headEnd type="none" w="sm" len="sm"/>
                      <a:tailEnd type="none" w="sm" len="sm"/>
                    </a:lnL>
                    <a:lnR w="10575" cap="flat" cmpd="sng">
                      <a:solidFill>
                        <a:srgbClr val="193E72"/>
                      </a:solidFill>
                      <a:prstDash val="solid"/>
                      <a:round/>
                      <a:headEnd type="none" w="sm" len="sm"/>
                      <a:tailEnd type="none" w="sm" len="sm"/>
                    </a:lnR>
                    <a:lnT w="10575" cap="flat" cmpd="sng">
                      <a:solidFill>
                        <a:srgbClr val="193E72"/>
                      </a:solidFill>
                      <a:prstDash val="solid"/>
                      <a:round/>
                      <a:headEnd type="none" w="sm" len="sm"/>
                      <a:tailEnd type="none" w="sm" len="sm"/>
                    </a:lnT>
                    <a:lnB w="10575" cap="flat" cmpd="sng">
                      <a:solidFill>
                        <a:srgbClr val="193E72"/>
                      </a:solidFill>
                      <a:prstDash val="solid"/>
                      <a:round/>
                      <a:headEnd type="none" w="sm" len="sm"/>
                      <a:tailEnd type="none" w="sm" len="sm"/>
                    </a:lnB>
                  </a:tcPr>
                </a:tc>
                <a:extLst>
                  <a:ext uri="{0D108BD9-81ED-4DB2-BD59-A6C34878D82A}">
                    <a16:rowId xmlns:a16="http://schemas.microsoft.com/office/drawing/2014/main" val="10013"/>
                  </a:ext>
                </a:extLst>
              </a:tr>
              <a:tr h="264600">
                <a:tc>
                  <a:txBody>
                    <a:bodyPr/>
                    <a:lstStyle/>
                    <a:p>
                      <a:pPr marL="0" lvl="0" indent="0" algn="l" rtl="0">
                        <a:lnSpc>
                          <a:spcPct val="115000"/>
                        </a:lnSpc>
                        <a:spcBef>
                          <a:spcPts val="0"/>
                        </a:spcBef>
                        <a:spcAft>
                          <a:spcPts val="0"/>
                        </a:spcAft>
                        <a:buNone/>
                      </a:pPr>
                      <a:r>
                        <a:rPr lang="en-US" sz="1100"/>
                        <a:t>Musculoskeletal Disorders</a:t>
                      </a:r>
                      <a:endParaRPr sz="1100"/>
                    </a:p>
                  </a:txBody>
                  <a:tcPr marL="25400" marR="25400" marT="25400" marB="25400" anchor="b">
                    <a:lnL w="10575" cap="flat" cmpd="sng">
                      <a:solidFill>
                        <a:srgbClr val="193E72"/>
                      </a:solidFill>
                      <a:prstDash val="solid"/>
                      <a:round/>
                      <a:headEnd type="none" w="sm" len="sm"/>
                      <a:tailEnd type="none" w="sm" len="sm"/>
                    </a:lnL>
                    <a:lnR w="10575" cap="flat" cmpd="sng">
                      <a:solidFill>
                        <a:srgbClr val="193E72"/>
                      </a:solidFill>
                      <a:prstDash val="solid"/>
                      <a:round/>
                      <a:headEnd type="none" w="sm" len="sm"/>
                      <a:tailEnd type="none" w="sm" len="sm"/>
                    </a:lnR>
                    <a:lnT w="10575" cap="flat" cmpd="sng">
                      <a:solidFill>
                        <a:srgbClr val="193E72"/>
                      </a:solidFill>
                      <a:prstDash val="solid"/>
                      <a:round/>
                      <a:headEnd type="none" w="sm" len="sm"/>
                      <a:tailEnd type="none" w="sm" len="sm"/>
                    </a:lnT>
                    <a:lnB w="10575" cap="flat" cmpd="sng">
                      <a:solidFill>
                        <a:srgbClr val="193E72"/>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t>25</a:t>
                      </a:r>
                      <a:endParaRPr sz="1100"/>
                    </a:p>
                  </a:txBody>
                  <a:tcPr marL="25400" marR="25400" marT="25400" marB="25400" anchor="b">
                    <a:lnL w="10575" cap="flat" cmpd="sng">
                      <a:solidFill>
                        <a:srgbClr val="193E72"/>
                      </a:solidFill>
                      <a:prstDash val="solid"/>
                      <a:round/>
                      <a:headEnd type="none" w="sm" len="sm"/>
                      <a:tailEnd type="none" w="sm" len="sm"/>
                    </a:lnL>
                    <a:lnR w="10575" cap="flat" cmpd="sng">
                      <a:solidFill>
                        <a:srgbClr val="193E72"/>
                      </a:solidFill>
                      <a:prstDash val="solid"/>
                      <a:round/>
                      <a:headEnd type="none" w="sm" len="sm"/>
                      <a:tailEnd type="none" w="sm" len="sm"/>
                    </a:lnR>
                    <a:lnT w="10575" cap="flat" cmpd="sng">
                      <a:solidFill>
                        <a:srgbClr val="193E72"/>
                      </a:solidFill>
                      <a:prstDash val="solid"/>
                      <a:round/>
                      <a:headEnd type="none" w="sm" len="sm"/>
                      <a:tailEnd type="none" w="sm" len="sm"/>
                    </a:lnT>
                    <a:lnB w="10575" cap="flat" cmpd="sng">
                      <a:solidFill>
                        <a:srgbClr val="193E72"/>
                      </a:solidFill>
                      <a:prstDash val="solid"/>
                      <a:round/>
                      <a:headEnd type="none" w="sm" len="sm"/>
                      <a:tailEnd type="none" w="sm" len="sm"/>
                    </a:lnB>
                  </a:tcPr>
                </a:tc>
                <a:extLst>
                  <a:ext uri="{0D108BD9-81ED-4DB2-BD59-A6C34878D82A}">
                    <a16:rowId xmlns:a16="http://schemas.microsoft.com/office/drawing/2014/main" val="10014"/>
                  </a:ext>
                </a:extLst>
              </a:tr>
              <a:tr h="264600">
                <a:tc>
                  <a:txBody>
                    <a:bodyPr/>
                    <a:lstStyle/>
                    <a:p>
                      <a:pPr marL="0" lvl="0" indent="0" algn="l" rtl="0">
                        <a:lnSpc>
                          <a:spcPct val="115000"/>
                        </a:lnSpc>
                        <a:spcBef>
                          <a:spcPts val="0"/>
                        </a:spcBef>
                        <a:spcAft>
                          <a:spcPts val="0"/>
                        </a:spcAft>
                        <a:buNone/>
                      </a:pPr>
                      <a:r>
                        <a:rPr lang="en-US" sz="1100"/>
                        <a:t>Dementias and Neurodegeneration</a:t>
                      </a:r>
                      <a:endParaRPr sz="1100"/>
                    </a:p>
                  </a:txBody>
                  <a:tcPr marL="25400" marR="25400" marT="25400" marB="25400" anchor="b">
                    <a:lnL w="10575" cap="flat" cmpd="sng">
                      <a:solidFill>
                        <a:srgbClr val="193E72"/>
                      </a:solidFill>
                      <a:prstDash val="solid"/>
                      <a:round/>
                      <a:headEnd type="none" w="sm" len="sm"/>
                      <a:tailEnd type="none" w="sm" len="sm"/>
                    </a:lnL>
                    <a:lnR w="10575" cap="flat" cmpd="sng">
                      <a:solidFill>
                        <a:srgbClr val="193E72"/>
                      </a:solidFill>
                      <a:prstDash val="solid"/>
                      <a:round/>
                      <a:headEnd type="none" w="sm" len="sm"/>
                      <a:tailEnd type="none" w="sm" len="sm"/>
                    </a:lnR>
                    <a:lnT w="10575" cap="flat" cmpd="sng">
                      <a:solidFill>
                        <a:srgbClr val="193E72"/>
                      </a:solidFill>
                      <a:prstDash val="solid"/>
                      <a:round/>
                      <a:headEnd type="none" w="sm" len="sm"/>
                      <a:tailEnd type="none" w="sm" len="sm"/>
                    </a:lnT>
                    <a:lnB w="10575" cap="flat" cmpd="sng">
                      <a:solidFill>
                        <a:srgbClr val="193E72"/>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t>24</a:t>
                      </a:r>
                      <a:endParaRPr sz="1100"/>
                    </a:p>
                  </a:txBody>
                  <a:tcPr marL="25400" marR="25400" marT="25400" marB="25400" anchor="b">
                    <a:lnL w="10575" cap="flat" cmpd="sng">
                      <a:solidFill>
                        <a:srgbClr val="193E72"/>
                      </a:solidFill>
                      <a:prstDash val="solid"/>
                      <a:round/>
                      <a:headEnd type="none" w="sm" len="sm"/>
                      <a:tailEnd type="none" w="sm" len="sm"/>
                    </a:lnL>
                    <a:lnR w="10575" cap="flat" cmpd="sng">
                      <a:solidFill>
                        <a:srgbClr val="193E72"/>
                      </a:solidFill>
                      <a:prstDash val="solid"/>
                      <a:round/>
                      <a:headEnd type="none" w="sm" len="sm"/>
                      <a:tailEnd type="none" w="sm" len="sm"/>
                    </a:lnR>
                    <a:lnT w="10575" cap="flat" cmpd="sng">
                      <a:solidFill>
                        <a:srgbClr val="193E72"/>
                      </a:solidFill>
                      <a:prstDash val="solid"/>
                      <a:round/>
                      <a:headEnd type="none" w="sm" len="sm"/>
                      <a:tailEnd type="none" w="sm" len="sm"/>
                    </a:lnT>
                    <a:lnB w="10575" cap="flat" cmpd="sng">
                      <a:solidFill>
                        <a:srgbClr val="193E72"/>
                      </a:solidFill>
                      <a:prstDash val="solid"/>
                      <a:round/>
                      <a:headEnd type="none" w="sm" len="sm"/>
                      <a:tailEnd type="none" w="sm" len="sm"/>
                    </a:lnB>
                  </a:tcPr>
                </a:tc>
                <a:extLst>
                  <a:ext uri="{0D108BD9-81ED-4DB2-BD59-A6C34878D82A}">
                    <a16:rowId xmlns:a16="http://schemas.microsoft.com/office/drawing/2014/main" val="10015"/>
                  </a:ext>
                </a:extLst>
              </a:tr>
              <a:tr h="264600">
                <a:tc>
                  <a:txBody>
                    <a:bodyPr/>
                    <a:lstStyle/>
                    <a:p>
                      <a:pPr marL="0" lvl="0" indent="0" algn="l" rtl="0">
                        <a:lnSpc>
                          <a:spcPct val="115000"/>
                        </a:lnSpc>
                        <a:spcBef>
                          <a:spcPts val="0"/>
                        </a:spcBef>
                        <a:spcAft>
                          <a:spcPts val="0"/>
                        </a:spcAft>
                        <a:buNone/>
                      </a:pPr>
                      <a:r>
                        <a:rPr lang="en-US" sz="1100"/>
                        <a:t>Renal Disorders</a:t>
                      </a:r>
                      <a:endParaRPr sz="1100"/>
                    </a:p>
                  </a:txBody>
                  <a:tcPr marL="25400" marR="25400" marT="25400" marB="25400" anchor="b">
                    <a:lnL w="10575" cap="flat" cmpd="sng">
                      <a:solidFill>
                        <a:srgbClr val="193E72"/>
                      </a:solidFill>
                      <a:prstDash val="solid"/>
                      <a:round/>
                      <a:headEnd type="none" w="sm" len="sm"/>
                      <a:tailEnd type="none" w="sm" len="sm"/>
                    </a:lnL>
                    <a:lnR w="10575" cap="flat" cmpd="sng">
                      <a:solidFill>
                        <a:srgbClr val="193E72"/>
                      </a:solidFill>
                      <a:prstDash val="solid"/>
                      <a:round/>
                      <a:headEnd type="none" w="sm" len="sm"/>
                      <a:tailEnd type="none" w="sm" len="sm"/>
                    </a:lnR>
                    <a:lnT w="10575" cap="flat" cmpd="sng">
                      <a:solidFill>
                        <a:srgbClr val="193E72"/>
                      </a:solidFill>
                      <a:prstDash val="solid"/>
                      <a:round/>
                      <a:headEnd type="none" w="sm" len="sm"/>
                      <a:tailEnd type="none" w="sm" len="sm"/>
                    </a:lnT>
                    <a:lnB w="12700" cap="flat" cmpd="sng">
                      <a:solidFill>
                        <a:srgbClr val="193E72"/>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t>22</a:t>
                      </a:r>
                      <a:endParaRPr sz="1100"/>
                    </a:p>
                  </a:txBody>
                  <a:tcPr marL="25400" marR="25400" marT="25400" marB="25400" anchor="b">
                    <a:lnL w="10575" cap="flat" cmpd="sng">
                      <a:solidFill>
                        <a:srgbClr val="193E72"/>
                      </a:solidFill>
                      <a:prstDash val="solid"/>
                      <a:round/>
                      <a:headEnd type="none" w="sm" len="sm"/>
                      <a:tailEnd type="none" w="sm" len="sm"/>
                    </a:lnL>
                    <a:lnR w="10575" cap="flat" cmpd="sng">
                      <a:solidFill>
                        <a:srgbClr val="193E72"/>
                      </a:solidFill>
                      <a:prstDash val="solid"/>
                      <a:round/>
                      <a:headEnd type="none" w="sm" len="sm"/>
                      <a:tailEnd type="none" w="sm" len="sm"/>
                    </a:lnR>
                    <a:lnT w="10575" cap="flat" cmpd="sng">
                      <a:solidFill>
                        <a:srgbClr val="193E72"/>
                      </a:solidFill>
                      <a:prstDash val="solid"/>
                      <a:round/>
                      <a:headEnd type="none" w="sm" len="sm"/>
                      <a:tailEnd type="none" w="sm" len="sm"/>
                    </a:lnT>
                    <a:lnB w="12700" cap="flat" cmpd="sng">
                      <a:solidFill>
                        <a:srgbClr val="193E72"/>
                      </a:solidFill>
                      <a:prstDash val="solid"/>
                      <a:round/>
                      <a:headEnd type="none" w="sm" len="sm"/>
                      <a:tailEnd type="none" w="sm" len="sm"/>
                    </a:lnB>
                  </a:tcPr>
                </a:tc>
                <a:extLst>
                  <a:ext uri="{0D108BD9-81ED-4DB2-BD59-A6C34878D82A}">
                    <a16:rowId xmlns:a16="http://schemas.microsoft.com/office/drawing/2014/main" val="10016"/>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39"/>
          <p:cNvSpPr txBox="1"/>
          <p:nvPr/>
        </p:nvSpPr>
        <p:spPr>
          <a:xfrm>
            <a:off x="8424275" y="6132375"/>
            <a:ext cx="2840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lt1"/>
                </a:solidFill>
                <a:latin typeface="Lato"/>
                <a:ea typeface="Lato"/>
                <a:cs typeface="Lato"/>
                <a:sym typeface="Lato"/>
              </a:rPr>
              <a:t>Data cut 05/11/2024</a:t>
            </a:r>
            <a:endParaRPr>
              <a:solidFill>
                <a:schemeClr val="lt1"/>
              </a:solidFill>
              <a:latin typeface="Lato"/>
              <a:ea typeface="Lato"/>
              <a:cs typeface="Lato"/>
              <a:sym typeface="Lato"/>
            </a:endParaRPr>
          </a:p>
          <a:p>
            <a:pPr marL="0" lvl="0" indent="0" algn="l" rtl="0">
              <a:spcBef>
                <a:spcPts val="0"/>
              </a:spcBef>
              <a:spcAft>
                <a:spcPts val="0"/>
              </a:spcAft>
              <a:buNone/>
            </a:pPr>
            <a:r>
              <a:rPr lang="en-US">
                <a:solidFill>
                  <a:schemeClr val="lt1"/>
                </a:solidFill>
                <a:latin typeface="Lato"/>
                <a:ea typeface="Lato"/>
                <a:cs typeface="Lato"/>
                <a:sym typeface="Lato"/>
              </a:rPr>
              <a:t>Source: ODP All Portfolio</a:t>
            </a:r>
            <a:endParaRPr>
              <a:solidFill>
                <a:schemeClr val="lt1"/>
              </a:solidFill>
              <a:latin typeface="Lato"/>
              <a:ea typeface="Lato"/>
              <a:cs typeface="Lato"/>
              <a:sym typeface="Lato"/>
            </a:endParaRPr>
          </a:p>
        </p:txBody>
      </p:sp>
      <p:sp>
        <p:nvSpPr>
          <p:cNvPr id="307" name="Google Shape;307;p39"/>
          <p:cNvSpPr txBox="1"/>
          <p:nvPr/>
        </p:nvSpPr>
        <p:spPr>
          <a:xfrm>
            <a:off x="838200" y="365127"/>
            <a:ext cx="10515600" cy="865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US" sz="3200">
                <a:solidFill>
                  <a:srgbClr val="193E72"/>
                </a:solidFill>
              </a:rPr>
              <a:t>What was positive about your research experience?</a:t>
            </a:r>
            <a:endParaRPr sz="3200">
              <a:solidFill>
                <a:srgbClr val="193E72"/>
              </a:solidFill>
            </a:endParaRPr>
          </a:p>
        </p:txBody>
      </p:sp>
      <p:pic>
        <p:nvPicPr>
          <p:cNvPr id="308" name="Google Shape;308;p39"/>
          <p:cNvPicPr preferRelativeResize="0"/>
          <p:nvPr/>
        </p:nvPicPr>
        <p:blipFill>
          <a:blip r:embed="rId3">
            <a:alphaModFix/>
          </a:blip>
          <a:stretch>
            <a:fillRect/>
          </a:stretch>
        </p:blipFill>
        <p:spPr>
          <a:xfrm>
            <a:off x="2279596" y="1194287"/>
            <a:ext cx="7632809" cy="4774226"/>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40"/>
          <p:cNvSpPr txBox="1"/>
          <p:nvPr/>
        </p:nvSpPr>
        <p:spPr>
          <a:xfrm>
            <a:off x="8424275" y="6132375"/>
            <a:ext cx="2840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lt1"/>
                </a:solidFill>
                <a:latin typeface="Lato"/>
                <a:ea typeface="Lato"/>
                <a:cs typeface="Lato"/>
                <a:sym typeface="Lato"/>
              </a:rPr>
              <a:t>Data cut 05/11/2024</a:t>
            </a:r>
            <a:endParaRPr>
              <a:solidFill>
                <a:schemeClr val="lt1"/>
              </a:solidFill>
              <a:latin typeface="Lato"/>
              <a:ea typeface="Lato"/>
              <a:cs typeface="Lato"/>
              <a:sym typeface="Lato"/>
            </a:endParaRPr>
          </a:p>
          <a:p>
            <a:pPr marL="0" lvl="0" indent="0" algn="l" rtl="0">
              <a:spcBef>
                <a:spcPts val="0"/>
              </a:spcBef>
              <a:spcAft>
                <a:spcPts val="0"/>
              </a:spcAft>
              <a:buNone/>
            </a:pPr>
            <a:r>
              <a:rPr lang="en-US">
                <a:solidFill>
                  <a:schemeClr val="lt1"/>
                </a:solidFill>
                <a:latin typeface="Lato"/>
                <a:ea typeface="Lato"/>
                <a:cs typeface="Lato"/>
                <a:sym typeface="Lato"/>
              </a:rPr>
              <a:t>Source: ODP All Portfolio</a:t>
            </a:r>
            <a:endParaRPr>
              <a:solidFill>
                <a:schemeClr val="lt1"/>
              </a:solidFill>
              <a:latin typeface="Lato"/>
              <a:ea typeface="Lato"/>
              <a:cs typeface="Lato"/>
              <a:sym typeface="Lato"/>
            </a:endParaRPr>
          </a:p>
        </p:txBody>
      </p:sp>
      <p:sp>
        <p:nvSpPr>
          <p:cNvPr id="314" name="Google Shape;314;p40"/>
          <p:cNvSpPr txBox="1"/>
          <p:nvPr/>
        </p:nvSpPr>
        <p:spPr>
          <a:xfrm>
            <a:off x="838200" y="365127"/>
            <a:ext cx="10515600" cy="865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US" sz="3200">
                <a:solidFill>
                  <a:srgbClr val="193E72"/>
                </a:solidFill>
              </a:rPr>
              <a:t>What would have made your research experience better?</a:t>
            </a:r>
            <a:endParaRPr sz="3200">
              <a:solidFill>
                <a:srgbClr val="193E72"/>
              </a:solidFill>
            </a:endParaRPr>
          </a:p>
        </p:txBody>
      </p:sp>
      <p:pic>
        <p:nvPicPr>
          <p:cNvPr id="315" name="Google Shape;315;p40"/>
          <p:cNvPicPr preferRelativeResize="0"/>
          <p:nvPr/>
        </p:nvPicPr>
        <p:blipFill>
          <a:blip r:embed="rId3">
            <a:alphaModFix/>
          </a:blip>
          <a:stretch>
            <a:fillRect/>
          </a:stretch>
        </p:blipFill>
        <p:spPr>
          <a:xfrm>
            <a:off x="2956500" y="1015675"/>
            <a:ext cx="6278999" cy="4979050"/>
          </a:xfrm>
          <a:prstGeom prst="rect">
            <a:avLst/>
          </a:prstGeom>
          <a:noFill/>
          <a:ln>
            <a:noFill/>
          </a:ln>
        </p:spPr>
      </p:pic>
      <p:sp>
        <p:nvSpPr>
          <p:cNvPr id="316" name="Google Shape;316;p40"/>
          <p:cNvSpPr/>
          <p:nvPr/>
        </p:nvSpPr>
        <p:spPr>
          <a:xfrm>
            <a:off x="399238" y="3427425"/>
            <a:ext cx="192000" cy="192000"/>
          </a:xfrm>
          <a:prstGeom prst="rect">
            <a:avLst/>
          </a:prstGeom>
          <a:solidFill>
            <a:srgbClr val="C1DDE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17" name="Google Shape;317;p40"/>
          <p:cNvSpPr txBox="1"/>
          <p:nvPr/>
        </p:nvSpPr>
        <p:spPr>
          <a:xfrm>
            <a:off x="588338" y="3338775"/>
            <a:ext cx="13107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rgbClr val="193E72"/>
                </a:solidFill>
              </a:rPr>
              <a:t>Communication</a:t>
            </a:r>
            <a:endParaRPr sz="1200">
              <a:solidFill>
                <a:srgbClr val="193E72"/>
              </a:solidFill>
            </a:endParaRPr>
          </a:p>
        </p:txBody>
      </p:sp>
      <p:sp>
        <p:nvSpPr>
          <p:cNvPr id="318" name="Google Shape;318;p40"/>
          <p:cNvSpPr/>
          <p:nvPr/>
        </p:nvSpPr>
        <p:spPr>
          <a:xfrm>
            <a:off x="399238" y="3681497"/>
            <a:ext cx="192000" cy="192000"/>
          </a:xfrm>
          <a:prstGeom prst="rect">
            <a:avLst/>
          </a:prstGeom>
          <a:solidFill>
            <a:srgbClr val="EC7C7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19" name="Google Shape;319;p40"/>
          <p:cNvSpPr txBox="1"/>
          <p:nvPr/>
        </p:nvSpPr>
        <p:spPr>
          <a:xfrm>
            <a:off x="588338" y="3592847"/>
            <a:ext cx="19491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rgbClr val="193E72"/>
                </a:solidFill>
              </a:rPr>
              <a:t>Procedures and materials</a:t>
            </a:r>
            <a:endParaRPr sz="1200">
              <a:solidFill>
                <a:srgbClr val="193E72"/>
              </a:solidFill>
            </a:endParaRPr>
          </a:p>
        </p:txBody>
      </p:sp>
      <p:sp>
        <p:nvSpPr>
          <p:cNvPr id="320" name="Google Shape;320;p40"/>
          <p:cNvSpPr/>
          <p:nvPr/>
        </p:nvSpPr>
        <p:spPr>
          <a:xfrm>
            <a:off x="399238" y="3935568"/>
            <a:ext cx="192000" cy="192000"/>
          </a:xfrm>
          <a:prstGeom prst="rect">
            <a:avLst/>
          </a:prstGeom>
          <a:solidFill>
            <a:srgbClr val="6FBAC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21" name="Google Shape;321;p40"/>
          <p:cNvSpPr txBox="1"/>
          <p:nvPr/>
        </p:nvSpPr>
        <p:spPr>
          <a:xfrm>
            <a:off x="588338" y="3846918"/>
            <a:ext cx="19491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rgbClr val="193E72"/>
                </a:solidFill>
              </a:rPr>
              <a:t>Appointments</a:t>
            </a:r>
            <a:endParaRPr sz="1200">
              <a:solidFill>
                <a:srgbClr val="193E72"/>
              </a:solidFill>
            </a:endParaRPr>
          </a:p>
        </p:txBody>
      </p:sp>
      <p:sp>
        <p:nvSpPr>
          <p:cNvPr id="322" name="Google Shape;322;p40"/>
          <p:cNvSpPr/>
          <p:nvPr/>
        </p:nvSpPr>
        <p:spPr>
          <a:xfrm>
            <a:off x="399238" y="4189640"/>
            <a:ext cx="192000" cy="192000"/>
          </a:xfrm>
          <a:prstGeom prst="rect">
            <a:avLst/>
          </a:prstGeom>
          <a:solidFill>
            <a:srgbClr val="A2A4C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23" name="Google Shape;323;p40"/>
          <p:cNvSpPr txBox="1"/>
          <p:nvPr/>
        </p:nvSpPr>
        <p:spPr>
          <a:xfrm>
            <a:off x="588338" y="4100990"/>
            <a:ext cx="19491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rgbClr val="193E72"/>
                </a:solidFill>
              </a:rPr>
              <a:t>Travel</a:t>
            </a:r>
            <a:endParaRPr sz="1200">
              <a:solidFill>
                <a:srgbClr val="193E72"/>
              </a:solidFill>
            </a:endParaRPr>
          </a:p>
        </p:txBody>
      </p:sp>
      <p:sp>
        <p:nvSpPr>
          <p:cNvPr id="324" name="Google Shape;324;p40"/>
          <p:cNvSpPr/>
          <p:nvPr/>
        </p:nvSpPr>
        <p:spPr>
          <a:xfrm>
            <a:off x="399238" y="4443711"/>
            <a:ext cx="192000" cy="192000"/>
          </a:xfrm>
          <a:prstGeom prst="rect">
            <a:avLst/>
          </a:prstGeom>
          <a:solidFill>
            <a:srgbClr val="C1BFE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25" name="Google Shape;325;p40"/>
          <p:cNvSpPr txBox="1"/>
          <p:nvPr/>
        </p:nvSpPr>
        <p:spPr>
          <a:xfrm>
            <a:off x="588338" y="4355061"/>
            <a:ext cx="19491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rgbClr val="193E72"/>
                </a:solidFill>
              </a:rPr>
              <a:t>Study related</a:t>
            </a:r>
            <a:endParaRPr sz="1200">
              <a:solidFill>
                <a:srgbClr val="193E72"/>
              </a:solidFill>
            </a:endParaRPr>
          </a:p>
        </p:txBody>
      </p:sp>
      <p:sp>
        <p:nvSpPr>
          <p:cNvPr id="326" name="Google Shape;326;p40"/>
          <p:cNvSpPr/>
          <p:nvPr/>
        </p:nvSpPr>
        <p:spPr>
          <a:xfrm>
            <a:off x="399238" y="4951854"/>
            <a:ext cx="192000" cy="192000"/>
          </a:xfrm>
          <a:prstGeom prst="rect">
            <a:avLst/>
          </a:prstGeom>
          <a:solidFill>
            <a:srgbClr val="193E7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27" name="Google Shape;327;p40"/>
          <p:cNvSpPr txBox="1"/>
          <p:nvPr/>
        </p:nvSpPr>
        <p:spPr>
          <a:xfrm>
            <a:off x="588338" y="4863204"/>
            <a:ext cx="19491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rgbClr val="193E72"/>
                </a:solidFill>
              </a:rPr>
              <a:t>Refreshments</a:t>
            </a:r>
            <a:endParaRPr sz="1200">
              <a:solidFill>
                <a:srgbClr val="193E72"/>
              </a:solidFill>
            </a:endParaRPr>
          </a:p>
        </p:txBody>
      </p:sp>
      <p:sp>
        <p:nvSpPr>
          <p:cNvPr id="328" name="Google Shape;328;p40"/>
          <p:cNvSpPr/>
          <p:nvPr/>
        </p:nvSpPr>
        <p:spPr>
          <a:xfrm>
            <a:off x="399238" y="4697783"/>
            <a:ext cx="192000" cy="192000"/>
          </a:xfrm>
          <a:prstGeom prst="rect">
            <a:avLst/>
          </a:prstGeom>
          <a:solidFill>
            <a:srgbClr val="FFDC9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29" name="Google Shape;329;p40"/>
          <p:cNvSpPr txBox="1"/>
          <p:nvPr/>
        </p:nvSpPr>
        <p:spPr>
          <a:xfrm>
            <a:off x="588338" y="4609133"/>
            <a:ext cx="19491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rgbClr val="193E72"/>
                </a:solidFill>
              </a:rPr>
              <a:t>Consent</a:t>
            </a:r>
            <a:endParaRPr sz="1200">
              <a:solidFill>
                <a:srgbClr val="193E72"/>
              </a:solidFill>
            </a:endParaRPr>
          </a:p>
        </p:txBody>
      </p:sp>
      <p:sp>
        <p:nvSpPr>
          <p:cNvPr id="330" name="Google Shape;330;p40"/>
          <p:cNvSpPr/>
          <p:nvPr/>
        </p:nvSpPr>
        <p:spPr>
          <a:xfrm>
            <a:off x="399238" y="5459997"/>
            <a:ext cx="192000" cy="192000"/>
          </a:xfrm>
          <a:prstGeom prst="rect">
            <a:avLst/>
          </a:prstGeom>
          <a:solidFill>
            <a:srgbClr val="F4BDB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31" name="Google Shape;331;p40"/>
          <p:cNvSpPr txBox="1"/>
          <p:nvPr/>
        </p:nvSpPr>
        <p:spPr>
          <a:xfrm>
            <a:off x="588338" y="5371347"/>
            <a:ext cx="19491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rgbClr val="193E72"/>
                </a:solidFill>
              </a:rPr>
              <a:t>Meeting others</a:t>
            </a:r>
            <a:endParaRPr sz="1200">
              <a:solidFill>
                <a:srgbClr val="193E72"/>
              </a:solidFill>
            </a:endParaRPr>
          </a:p>
        </p:txBody>
      </p:sp>
      <p:sp>
        <p:nvSpPr>
          <p:cNvPr id="332" name="Google Shape;332;p40"/>
          <p:cNvSpPr/>
          <p:nvPr/>
        </p:nvSpPr>
        <p:spPr>
          <a:xfrm>
            <a:off x="399238" y="5205926"/>
            <a:ext cx="192000" cy="192000"/>
          </a:xfrm>
          <a:prstGeom prst="rect">
            <a:avLst/>
          </a:prstGeom>
          <a:solidFill>
            <a:srgbClr val="747CA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33" name="Google Shape;333;p40"/>
          <p:cNvSpPr txBox="1"/>
          <p:nvPr/>
        </p:nvSpPr>
        <p:spPr>
          <a:xfrm>
            <a:off x="588338" y="5117276"/>
            <a:ext cx="22683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rgbClr val="193E72"/>
                </a:solidFill>
              </a:rPr>
              <a:t>Knowledge and experience</a:t>
            </a:r>
            <a:endParaRPr sz="1200">
              <a:solidFill>
                <a:srgbClr val="193E72"/>
              </a:solidFill>
            </a:endParaRPr>
          </a:p>
        </p:txBody>
      </p:sp>
      <p:sp>
        <p:nvSpPr>
          <p:cNvPr id="334" name="Google Shape;334;p40"/>
          <p:cNvSpPr/>
          <p:nvPr/>
        </p:nvSpPr>
        <p:spPr>
          <a:xfrm>
            <a:off x="399238" y="5714069"/>
            <a:ext cx="192000" cy="192000"/>
          </a:xfrm>
          <a:prstGeom prst="rect">
            <a:avLst/>
          </a:prstGeom>
          <a:solidFill>
            <a:srgbClr val="8482B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35" name="Google Shape;335;p40"/>
          <p:cNvSpPr txBox="1"/>
          <p:nvPr/>
        </p:nvSpPr>
        <p:spPr>
          <a:xfrm>
            <a:off x="588338" y="5625419"/>
            <a:ext cx="19491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rgbClr val="193E72"/>
                </a:solidFill>
              </a:rPr>
              <a:t>Payments and recognition</a:t>
            </a:r>
            <a:endParaRPr sz="1200">
              <a:solidFill>
                <a:srgbClr val="193E72"/>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41"/>
          <p:cNvSpPr txBox="1"/>
          <p:nvPr/>
        </p:nvSpPr>
        <p:spPr>
          <a:xfrm>
            <a:off x="8424275" y="6132375"/>
            <a:ext cx="2840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lt1"/>
                </a:solidFill>
                <a:latin typeface="Lato"/>
                <a:ea typeface="Lato"/>
                <a:cs typeface="Lato"/>
                <a:sym typeface="Lato"/>
              </a:rPr>
              <a:t>Data cut 05/11/2024</a:t>
            </a:r>
            <a:endParaRPr>
              <a:solidFill>
                <a:schemeClr val="lt1"/>
              </a:solidFill>
              <a:latin typeface="Lato"/>
              <a:ea typeface="Lato"/>
              <a:cs typeface="Lato"/>
              <a:sym typeface="Lato"/>
            </a:endParaRPr>
          </a:p>
          <a:p>
            <a:pPr marL="0" lvl="0" indent="0" algn="l" rtl="0">
              <a:spcBef>
                <a:spcPts val="0"/>
              </a:spcBef>
              <a:spcAft>
                <a:spcPts val="0"/>
              </a:spcAft>
              <a:buNone/>
            </a:pPr>
            <a:r>
              <a:rPr lang="en-US">
                <a:solidFill>
                  <a:schemeClr val="lt1"/>
                </a:solidFill>
                <a:latin typeface="Lato"/>
                <a:ea typeface="Lato"/>
                <a:cs typeface="Lato"/>
                <a:sym typeface="Lato"/>
              </a:rPr>
              <a:t>Source: ODP All Portfolio</a:t>
            </a:r>
            <a:endParaRPr>
              <a:solidFill>
                <a:schemeClr val="lt1"/>
              </a:solidFill>
              <a:latin typeface="Lato"/>
              <a:ea typeface="Lato"/>
              <a:cs typeface="Lato"/>
              <a:sym typeface="Lato"/>
            </a:endParaRPr>
          </a:p>
        </p:txBody>
      </p:sp>
      <p:sp>
        <p:nvSpPr>
          <p:cNvPr id="341" name="Google Shape;341;p41"/>
          <p:cNvSpPr txBox="1"/>
          <p:nvPr/>
        </p:nvSpPr>
        <p:spPr>
          <a:xfrm>
            <a:off x="838200" y="396577"/>
            <a:ext cx="10515600" cy="865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US" sz="3200">
                <a:solidFill>
                  <a:srgbClr val="193E72"/>
                </a:solidFill>
              </a:rPr>
              <a:t>PRES working group</a:t>
            </a:r>
            <a:endParaRPr sz="3200">
              <a:solidFill>
                <a:srgbClr val="193E72"/>
              </a:solidFill>
            </a:endParaRPr>
          </a:p>
        </p:txBody>
      </p:sp>
      <p:pic>
        <p:nvPicPr>
          <p:cNvPr id="342" name="Google Shape;342;p41"/>
          <p:cNvPicPr preferRelativeResize="0"/>
          <p:nvPr/>
        </p:nvPicPr>
        <p:blipFill rotWithShape="1">
          <a:blip r:embed="rId3">
            <a:alphaModFix/>
          </a:blip>
          <a:srcRect b="48373"/>
          <a:stretch/>
        </p:blipFill>
        <p:spPr>
          <a:xfrm>
            <a:off x="530793" y="1421025"/>
            <a:ext cx="2742023" cy="2007975"/>
          </a:xfrm>
          <a:prstGeom prst="rect">
            <a:avLst/>
          </a:prstGeom>
          <a:noFill/>
          <a:ln>
            <a:noFill/>
          </a:ln>
        </p:spPr>
      </p:pic>
      <p:sp>
        <p:nvSpPr>
          <p:cNvPr id="343" name="Google Shape;343;p41"/>
          <p:cNvSpPr txBox="1"/>
          <p:nvPr/>
        </p:nvSpPr>
        <p:spPr>
          <a:xfrm>
            <a:off x="3417900" y="1138000"/>
            <a:ext cx="8506500" cy="2224200"/>
          </a:xfrm>
          <a:prstGeom prst="rect">
            <a:avLst/>
          </a:prstGeom>
          <a:noFill/>
          <a:ln>
            <a:noFill/>
          </a:ln>
        </p:spPr>
        <p:txBody>
          <a:bodyPr spcFirstLastPara="1" wrap="square" lIns="91425" tIns="91425" rIns="91425" bIns="91425" anchor="t" anchorCtr="0">
            <a:spAutoFit/>
          </a:bodyPr>
          <a:lstStyle/>
          <a:p>
            <a:pPr marL="457200" lvl="0" indent="-381000" algn="l" rtl="0">
              <a:lnSpc>
                <a:spcPct val="100000"/>
              </a:lnSpc>
              <a:spcBef>
                <a:spcPts val="1000"/>
              </a:spcBef>
              <a:spcAft>
                <a:spcPts val="0"/>
              </a:spcAft>
              <a:buClr>
                <a:srgbClr val="193E72"/>
              </a:buClr>
              <a:buSzPts val="2400"/>
              <a:buFont typeface="Lato"/>
              <a:buChar char="●"/>
            </a:pPr>
            <a:r>
              <a:rPr lang="en-US" sz="2400">
                <a:solidFill>
                  <a:srgbClr val="193E72"/>
                </a:solidFill>
                <a:latin typeface="Lato"/>
                <a:ea typeface="Lato"/>
                <a:cs typeface="Lato"/>
                <a:sym typeface="Lato"/>
              </a:rPr>
              <a:t>Formed a PRES working group made up of representatives from our Partner Organisations, as well as members of the public. </a:t>
            </a:r>
            <a:endParaRPr sz="2400">
              <a:solidFill>
                <a:srgbClr val="193E72"/>
              </a:solidFill>
              <a:latin typeface="Lato"/>
              <a:ea typeface="Lato"/>
              <a:cs typeface="Lato"/>
              <a:sym typeface="Lato"/>
            </a:endParaRPr>
          </a:p>
          <a:p>
            <a:pPr marL="457200" lvl="0" indent="-381000" algn="l" rtl="0">
              <a:lnSpc>
                <a:spcPct val="100000"/>
              </a:lnSpc>
              <a:spcBef>
                <a:spcPts val="1500"/>
              </a:spcBef>
              <a:spcAft>
                <a:spcPts val="1500"/>
              </a:spcAft>
              <a:buClr>
                <a:srgbClr val="193E72"/>
              </a:buClr>
              <a:buSzPts val="2400"/>
              <a:buFont typeface="Lato"/>
              <a:buChar char="●"/>
            </a:pPr>
            <a:r>
              <a:rPr lang="en-US" sz="2400">
                <a:solidFill>
                  <a:srgbClr val="193E72"/>
                </a:solidFill>
                <a:latin typeface="Lato"/>
                <a:ea typeface="Lato"/>
                <a:cs typeface="Lato"/>
                <a:sym typeface="Lato"/>
              </a:rPr>
              <a:t>Meets monthly to discuss and implement improvement projects based on feedback from the survey. </a:t>
            </a:r>
            <a:endParaRPr sz="2400">
              <a:solidFill>
                <a:srgbClr val="193E72"/>
              </a:solidFill>
              <a:latin typeface="Lato"/>
              <a:ea typeface="Lato"/>
              <a:cs typeface="Lato"/>
              <a:sym typeface="Lato"/>
            </a:endParaRPr>
          </a:p>
        </p:txBody>
      </p:sp>
      <p:sp>
        <p:nvSpPr>
          <p:cNvPr id="344" name="Google Shape;344;p41"/>
          <p:cNvSpPr txBox="1"/>
          <p:nvPr/>
        </p:nvSpPr>
        <p:spPr>
          <a:xfrm>
            <a:off x="443825" y="3475975"/>
            <a:ext cx="11407500" cy="2593500"/>
          </a:xfrm>
          <a:prstGeom prst="rect">
            <a:avLst/>
          </a:prstGeom>
          <a:noFill/>
          <a:ln>
            <a:noFill/>
          </a:ln>
        </p:spPr>
        <p:txBody>
          <a:bodyPr spcFirstLastPara="1" wrap="square" lIns="91425" tIns="91425" rIns="91425" bIns="91425" anchor="t" anchorCtr="0">
            <a:spAutoFit/>
          </a:bodyPr>
          <a:lstStyle/>
          <a:p>
            <a:pPr marL="457200" lvl="0" indent="-381000" algn="l" rtl="0">
              <a:spcBef>
                <a:spcPts val="1000"/>
              </a:spcBef>
              <a:spcAft>
                <a:spcPts val="0"/>
              </a:spcAft>
              <a:buClr>
                <a:srgbClr val="193E72"/>
              </a:buClr>
              <a:buSzPts val="2400"/>
              <a:buFont typeface="Lato"/>
              <a:buChar char="●"/>
            </a:pPr>
            <a:r>
              <a:rPr lang="en-US" sz="2400">
                <a:solidFill>
                  <a:srgbClr val="193E72"/>
                </a:solidFill>
                <a:latin typeface="Lato"/>
                <a:ea typeface="Lato"/>
                <a:cs typeface="Lato"/>
                <a:sym typeface="Lato"/>
              </a:rPr>
              <a:t>Led to changes in research delivery, such as offering appointments outside of working hours, buying a coffee machine and creating cards with contact details.</a:t>
            </a:r>
            <a:endParaRPr sz="2400">
              <a:solidFill>
                <a:srgbClr val="193E72"/>
              </a:solidFill>
              <a:latin typeface="Lato"/>
              <a:ea typeface="Lato"/>
              <a:cs typeface="Lato"/>
              <a:sym typeface="Lato"/>
            </a:endParaRPr>
          </a:p>
          <a:p>
            <a:pPr marL="457200" lvl="0" indent="-381000" algn="l" rtl="0">
              <a:spcBef>
                <a:spcPts val="1500"/>
              </a:spcBef>
              <a:spcAft>
                <a:spcPts val="1500"/>
              </a:spcAft>
              <a:buClr>
                <a:srgbClr val="193E72"/>
              </a:buClr>
              <a:buSzPts val="2400"/>
              <a:buFont typeface="Lato"/>
              <a:buChar char="●"/>
            </a:pPr>
            <a:r>
              <a:rPr lang="en-US" sz="2400">
                <a:solidFill>
                  <a:srgbClr val="193E72"/>
                </a:solidFill>
                <a:latin typeface="Lato"/>
                <a:ea typeface="Lato"/>
                <a:cs typeface="Lato"/>
                <a:sym typeface="Lato"/>
              </a:rPr>
              <a:t>One of the priority projects is a participant leaflet to answer common questions that are frequently raised through PRES, such as explaining why it can take a long time for study results to be shared and the importance of participants on the control arm.</a:t>
            </a:r>
            <a:endParaRPr sz="2400">
              <a:solidFill>
                <a:srgbClr val="193E72"/>
              </a:solidFill>
              <a:latin typeface="Lato"/>
              <a:ea typeface="Lato"/>
              <a:cs typeface="Lato"/>
              <a:sym typeface="Lato"/>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42"/>
          <p:cNvSpPr txBox="1"/>
          <p:nvPr/>
        </p:nvSpPr>
        <p:spPr>
          <a:xfrm>
            <a:off x="8424275" y="6132375"/>
            <a:ext cx="2840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lt1"/>
                </a:solidFill>
                <a:latin typeface="Lato"/>
                <a:ea typeface="Lato"/>
                <a:cs typeface="Lato"/>
                <a:sym typeface="Lato"/>
              </a:rPr>
              <a:t>Data cut 05/11/2024</a:t>
            </a:r>
            <a:endParaRPr>
              <a:solidFill>
                <a:schemeClr val="lt1"/>
              </a:solidFill>
              <a:latin typeface="Lato"/>
              <a:ea typeface="Lato"/>
              <a:cs typeface="Lato"/>
              <a:sym typeface="Lato"/>
            </a:endParaRPr>
          </a:p>
          <a:p>
            <a:pPr marL="0" lvl="0" indent="0" algn="l" rtl="0">
              <a:spcBef>
                <a:spcPts val="0"/>
              </a:spcBef>
              <a:spcAft>
                <a:spcPts val="0"/>
              </a:spcAft>
              <a:buNone/>
            </a:pPr>
            <a:r>
              <a:rPr lang="en-US">
                <a:solidFill>
                  <a:schemeClr val="lt1"/>
                </a:solidFill>
                <a:latin typeface="Lato"/>
                <a:ea typeface="Lato"/>
                <a:cs typeface="Lato"/>
                <a:sym typeface="Lato"/>
              </a:rPr>
              <a:t>Source: ODP All Portfolio</a:t>
            </a:r>
            <a:endParaRPr>
              <a:solidFill>
                <a:schemeClr val="lt1"/>
              </a:solidFill>
              <a:latin typeface="Lato"/>
              <a:ea typeface="Lato"/>
              <a:cs typeface="Lato"/>
              <a:sym typeface="Lato"/>
            </a:endParaRPr>
          </a:p>
        </p:txBody>
      </p:sp>
      <p:sp>
        <p:nvSpPr>
          <p:cNvPr id="350" name="Google Shape;350;p42"/>
          <p:cNvSpPr txBox="1"/>
          <p:nvPr/>
        </p:nvSpPr>
        <p:spPr>
          <a:xfrm>
            <a:off x="1150550" y="247938"/>
            <a:ext cx="9403200" cy="11334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None/>
            </a:pPr>
            <a:r>
              <a:rPr lang="en-US" sz="4800">
                <a:solidFill>
                  <a:srgbClr val="193E72"/>
                </a:solidFill>
              </a:rPr>
              <a:t>Recommendations and next steps</a:t>
            </a:r>
            <a:endParaRPr sz="4800">
              <a:solidFill>
                <a:srgbClr val="193E72"/>
              </a:solidFill>
            </a:endParaRPr>
          </a:p>
        </p:txBody>
      </p:sp>
      <p:pic>
        <p:nvPicPr>
          <p:cNvPr id="351" name="Google Shape;351;p42"/>
          <p:cNvPicPr preferRelativeResize="0"/>
          <p:nvPr/>
        </p:nvPicPr>
        <p:blipFill rotWithShape="1">
          <a:blip r:embed="rId3">
            <a:alphaModFix/>
          </a:blip>
          <a:srcRect l="29909" r="30558"/>
          <a:stretch/>
        </p:blipFill>
        <p:spPr>
          <a:xfrm>
            <a:off x="543574" y="1645050"/>
            <a:ext cx="1941600" cy="2762651"/>
          </a:xfrm>
          <a:prstGeom prst="rect">
            <a:avLst/>
          </a:prstGeom>
          <a:noFill/>
          <a:ln>
            <a:noFill/>
          </a:ln>
        </p:spPr>
      </p:pic>
      <p:sp>
        <p:nvSpPr>
          <p:cNvPr id="352" name="Google Shape;352;p42"/>
          <p:cNvSpPr txBox="1"/>
          <p:nvPr/>
        </p:nvSpPr>
        <p:spPr>
          <a:xfrm>
            <a:off x="362900" y="4537400"/>
            <a:ext cx="2013600" cy="615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US" sz="2000">
                <a:solidFill>
                  <a:srgbClr val="193E72"/>
                </a:solidFill>
              </a:rPr>
              <a:t>Communication</a:t>
            </a:r>
            <a:endParaRPr sz="2000">
              <a:solidFill>
                <a:srgbClr val="193E72"/>
              </a:solidFill>
            </a:endParaRPr>
          </a:p>
        </p:txBody>
      </p:sp>
      <p:pic>
        <p:nvPicPr>
          <p:cNvPr id="353" name="Google Shape;353;p42"/>
          <p:cNvPicPr preferRelativeResize="0"/>
          <p:nvPr/>
        </p:nvPicPr>
        <p:blipFill rotWithShape="1">
          <a:blip r:embed="rId4">
            <a:alphaModFix/>
          </a:blip>
          <a:srcRect l="25404" t="16185" r="29001" b="13535"/>
          <a:stretch/>
        </p:blipFill>
        <p:spPr>
          <a:xfrm>
            <a:off x="3589721" y="1560700"/>
            <a:ext cx="3283498" cy="2846999"/>
          </a:xfrm>
          <a:prstGeom prst="rect">
            <a:avLst/>
          </a:prstGeom>
          <a:noFill/>
          <a:ln>
            <a:noFill/>
          </a:ln>
        </p:spPr>
      </p:pic>
      <p:sp>
        <p:nvSpPr>
          <p:cNvPr id="354" name="Google Shape;354;p42"/>
          <p:cNvSpPr txBox="1"/>
          <p:nvPr/>
        </p:nvSpPr>
        <p:spPr>
          <a:xfrm>
            <a:off x="3589725" y="4587050"/>
            <a:ext cx="3090300" cy="516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US" sz="2000">
                <a:solidFill>
                  <a:srgbClr val="193E72"/>
                </a:solidFill>
              </a:rPr>
              <a:t>Procedures and materials</a:t>
            </a:r>
            <a:endParaRPr sz="2000">
              <a:solidFill>
                <a:srgbClr val="193E72"/>
              </a:solidFill>
            </a:endParaRPr>
          </a:p>
        </p:txBody>
      </p:sp>
      <p:pic>
        <p:nvPicPr>
          <p:cNvPr id="355" name="Google Shape;355;p42"/>
          <p:cNvPicPr preferRelativeResize="0"/>
          <p:nvPr/>
        </p:nvPicPr>
        <p:blipFill>
          <a:blip r:embed="rId5">
            <a:alphaModFix/>
          </a:blip>
          <a:stretch>
            <a:fillRect/>
          </a:stretch>
        </p:blipFill>
        <p:spPr>
          <a:xfrm>
            <a:off x="8077850" y="1807825"/>
            <a:ext cx="2596199" cy="2599876"/>
          </a:xfrm>
          <a:prstGeom prst="rect">
            <a:avLst/>
          </a:prstGeom>
          <a:noFill/>
          <a:ln>
            <a:noFill/>
          </a:ln>
          <a:effectLst>
            <a:outerShdw blurRad="57150" dist="19050" dir="5400000" algn="bl" rotWithShape="0">
              <a:srgbClr val="000000">
                <a:alpha val="50000"/>
              </a:srgbClr>
            </a:outerShdw>
          </a:effectLst>
        </p:spPr>
      </p:pic>
      <p:sp>
        <p:nvSpPr>
          <p:cNvPr id="356" name="Google Shape;356;p42"/>
          <p:cNvSpPr txBox="1"/>
          <p:nvPr/>
        </p:nvSpPr>
        <p:spPr>
          <a:xfrm>
            <a:off x="8405150" y="4457350"/>
            <a:ext cx="1941600" cy="865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US" sz="2000">
                <a:solidFill>
                  <a:srgbClr val="193E72"/>
                </a:solidFill>
              </a:rPr>
              <a:t>PRES delivery</a:t>
            </a:r>
            <a:endParaRPr sz="2000">
              <a:solidFill>
                <a:srgbClr val="193E72"/>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43"/>
          <p:cNvSpPr txBox="1"/>
          <p:nvPr/>
        </p:nvSpPr>
        <p:spPr>
          <a:xfrm>
            <a:off x="764150" y="202175"/>
            <a:ext cx="11242500" cy="8655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None/>
            </a:pPr>
            <a:r>
              <a:rPr lang="en-US" sz="3200">
                <a:solidFill>
                  <a:srgbClr val="193E72"/>
                </a:solidFill>
                <a:latin typeface="Lato"/>
                <a:ea typeface="Lato"/>
                <a:cs typeface="Lato"/>
                <a:sym typeface="Lato"/>
              </a:rPr>
              <a:t>Associate Principal Investigator </a:t>
            </a:r>
            <a:endParaRPr sz="3200">
              <a:solidFill>
                <a:srgbClr val="193E72"/>
              </a:solidFill>
              <a:latin typeface="Lato"/>
              <a:ea typeface="Lato"/>
              <a:cs typeface="Lato"/>
              <a:sym typeface="Lato"/>
            </a:endParaRPr>
          </a:p>
          <a:p>
            <a:pPr marL="0" lvl="0" indent="0" algn="ctr" rtl="0">
              <a:lnSpc>
                <a:spcPct val="90000"/>
              </a:lnSpc>
              <a:spcBef>
                <a:spcPts val="0"/>
              </a:spcBef>
              <a:spcAft>
                <a:spcPts val="0"/>
              </a:spcAft>
              <a:buNone/>
            </a:pPr>
            <a:r>
              <a:rPr lang="en-US" sz="3200">
                <a:solidFill>
                  <a:srgbClr val="193E72"/>
                </a:solidFill>
                <a:latin typeface="Lato"/>
                <a:ea typeface="Lato"/>
                <a:cs typeface="Lato"/>
                <a:sym typeface="Lato"/>
              </a:rPr>
              <a:t>Scheme</a:t>
            </a:r>
            <a:endParaRPr sz="3200">
              <a:solidFill>
                <a:srgbClr val="193E72"/>
              </a:solidFill>
              <a:latin typeface="Lato"/>
              <a:ea typeface="Lato"/>
              <a:cs typeface="Lato"/>
              <a:sym typeface="Lato"/>
            </a:endParaRPr>
          </a:p>
        </p:txBody>
      </p:sp>
      <p:sp>
        <p:nvSpPr>
          <p:cNvPr id="362" name="Google Shape;362;p43"/>
          <p:cNvSpPr txBox="1"/>
          <p:nvPr/>
        </p:nvSpPr>
        <p:spPr>
          <a:xfrm>
            <a:off x="219500" y="1624250"/>
            <a:ext cx="11604900" cy="3849600"/>
          </a:xfrm>
          <a:prstGeom prst="rect">
            <a:avLst/>
          </a:prstGeom>
          <a:solidFill>
            <a:srgbClr val="FFFFFF"/>
          </a:solid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None/>
            </a:pPr>
            <a:endParaRPr sz="2400">
              <a:solidFill>
                <a:srgbClr val="193E72"/>
              </a:solidFill>
              <a:latin typeface="Lato"/>
              <a:ea typeface="Lato"/>
              <a:cs typeface="Lato"/>
              <a:sym typeface="Lato"/>
            </a:endParaRPr>
          </a:p>
          <a:p>
            <a:pPr marL="0" lvl="0" indent="0" algn="l" rtl="0">
              <a:lnSpc>
                <a:spcPct val="90000"/>
              </a:lnSpc>
              <a:spcBef>
                <a:spcPts val="1000"/>
              </a:spcBef>
              <a:spcAft>
                <a:spcPts val="0"/>
              </a:spcAft>
              <a:buNone/>
            </a:pPr>
            <a:r>
              <a:rPr lang="en-US" sz="2400">
                <a:solidFill>
                  <a:srgbClr val="193E72"/>
                </a:solidFill>
                <a:latin typeface="Lato"/>
                <a:ea typeface="Lato"/>
                <a:cs typeface="Lato"/>
                <a:sym typeface="Lato"/>
              </a:rPr>
              <a:t>Six month in-work training opportunity, providing practical experience for healthcare professionals starting their research career.  </a:t>
            </a:r>
            <a:endParaRPr sz="2400">
              <a:solidFill>
                <a:srgbClr val="193E72"/>
              </a:solidFill>
              <a:latin typeface="Lato"/>
              <a:ea typeface="Lato"/>
              <a:cs typeface="Lato"/>
              <a:sym typeface="Lato"/>
            </a:endParaRPr>
          </a:p>
          <a:p>
            <a:pPr marL="0" lvl="0" indent="0" algn="l" rtl="0">
              <a:lnSpc>
                <a:spcPct val="90000"/>
              </a:lnSpc>
              <a:spcBef>
                <a:spcPts val="1000"/>
              </a:spcBef>
              <a:spcAft>
                <a:spcPts val="0"/>
              </a:spcAft>
              <a:buNone/>
            </a:pPr>
            <a:r>
              <a:rPr lang="en-US" sz="2400">
                <a:solidFill>
                  <a:srgbClr val="193E72"/>
                </a:solidFill>
                <a:latin typeface="Lato"/>
                <a:ea typeface="Lato"/>
                <a:cs typeface="Lato"/>
                <a:sym typeface="Lato"/>
              </a:rPr>
              <a:t>People who would not normally have the opportunity to take part in clinical research in their day to day role have the chance to experience what it means to work on and deliver a NIHR portfolio trial under the mentorship of an enthusiastic Local PI.</a:t>
            </a:r>
            <a:endParaRPr sz="2400">
              <a:solidFill>
                <a:srgbClr val="193E72"/>
              </a:solidFill>
              <a:latin typeface="Lato"/>
              <a:ea typeface="Lato"/>
              <a:cs typeface="Lato"/>
              <a:sym typeface="Lato"/>
            </a:endParaRPr>
          </a:p>
          <a:p>
            <a:pPr marL="0" lvl="0" indent="0" algn="l" rtl="0">
              <a:lnSpc>
                <a:spcPct val="90000"/>
              </a:lnSpc>
              <a:spcBef>
                <a:spcPts val="1000"/>
              </a:spcBef>
              <a:spcAft>
                <a:spcPts val="0"/>
              </a:spcAft>
              <a:buNone/>
            </a:pPr>
            <a:r>
              <a:rPr lang="en-US" sz="2400">
                <a:solidFill>
                  <a:srgbClr val="193E72"/>
                </a:solidFill>
                <a:latin typeface="Lato"/>
                <a:ea typeface="Lato"/>
                <a:cs typeface="Lato"/>
                <a:sym typeface="Lato"/>
              </a:rPr>
              <a:t>CIs working with a CTU can register their study on the scheme </a:t>
            </a:r>
            <a:endParaRPr sz="2400">
              <a:solidFill>
                <a:srgbClr val="193E72"/>
              </a:solidFill>
              <a:latin typeface="Lato"/>
              <a:ea typeface="Lato"/>
              <a:cs typeface="Lato"/>
              <a:sym typeface="Lato"/>
            </a:endParaRPr>
          </a:p>
          <a:p>
            <a:pPr marL="0" lvl="0" indent="0" algn="l" rtl="0">
              <a:lnSpc>
                <a:spcPct val="90000"/>
              </a:lnSpc>
              <a:spcBef>
                <a:spcPts val="1000"/>
              </a:spcBef>
              <a:spcAft>
                <a:spcPts val="0"/>
              </a:spcAft>
              <a:buNone/>
            </a:pPr>
            <a:r>
              <a:rPr lang="en-US" sz="2400" u="sng">
                <a:solidFill>
                  <a:srgbClr val="193E72"/>
                </a:solidFill>
                <a:latin typeface="Lato"/>
                <a:ea typeface="Lato"/>
                <a:cs typeface="Lato"/>
                <a:sym typeface="Lato"/>
                <a:hlinkClick r:id="rId3">
                  <a:extLst>
                    <a:ext uri="{A12FA001-AC4F-418D-AE19-62706E023703}">
                      <ahyp:hlinkClr xmlns:ahyp="http://schemas.microsoft.com/office/drawing/2018/hyperlinkcolor" val="tx"/>
                    </a:ext>
                  </a:extLst>
                </a:hlinkClick>
              </a:rPr>
              <a:t>https://www.nihr.ac.uk/health-and-care-professionals/career-development/associate-principal-investigator-scheme.htm</a:t>
            </a:r>
            <a:endParaRPr sz="2400" b="1">
              <a:solidFill>
                <a:srgbClr val="193E72"/>
              </a:solidFill>
              <a:latin typeface="Lato"/>
              <a:ea typeface="Lato"/>
              <a:cs typeface="Lato"/>
              <a:sym typeface="Lato"/>
            </a:endParaRPr>
          </a:p>
        </p:txBody>
      </p:sp>
      <p:pic>
        <p:nvPicPr>
          <p:cNvPr id="363" name="Google Shape;363;p43"/>
          <p:cNvPicPr preferRelativeResize="0"/>
          <p:nvPr/>
        </p:nvPicPr>
        <p:blipFill>
          <a:blip r:embed="rId4">
            <a:alphaModFix/>
          </a:blip>
          <a:stretch>
            <a:fillRect/>
          </a:stretch>
        </p:blipFill>
        <p:spPr>
          <a:xfrm>
            <a:off x="8997196" y="4473775"/>
            <a:ext cx="2827200" cy="1588150"/>
          </a:xfrm>
          <a:prstGeom prst="rect">
            <a:avLst/>
          </a:prstGeom>
          <a:noFill/>
          <a:ln>
            <a:noFill/>
          </a:ln>
        </p:spPr>
      </p:pic>
      <p:pic>
        <p:nvPicPr>
          <p:cNvPr id="364" name="Google Shape;364;p43"/>
          <p:cNvPicPr preferRelativeResize="0"/>
          <p:nvPr/>
        </p:nvPicPr>
        <p:blipFill>
          <a:blip r:embed="rId5">
            <a:alphaModFix/>
          </a:blip>
          <a:stretch>
            <a:fillRect/>
          </a:stretch>
        </p:blipFill>
        <p:spPr>
          <a:xfrm>
            <a:off x="219498" y="85723"/>
            <a:ext cx="3075125" cy="17254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44"/>
          <p:cNvSpPr txBox="1">
            <a:spLocks noGrp="1"/>
          </p:cNvSpPr>
          <p:nvPr>
            <p:ph type="title" idx="4294967295"/>
          </p:nvPr>
        </p:nvSpPr>
        <p:spPr>
          <a:xfrm>
            <a:off x="838200" y="365125"/>
            <a:ext cx="10770000" cy="865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200">
                <a:solidFill>
                  <a:srgbClr val="193E72"/>
                </a:solidFill>
              </a:rPr>
              <a:t>Principal Investigator Pipeline Programme</a:t>
            </a:r>
            <a:endParaRPr sz="3200">
              <a:solidFill>
                <a:srgbClr val="193E72"/>
              </a:solidFill>
            </a:endParaRPr>
          </a:p>
          <a:p>
            <a:pPr marL="0" lvl="0" indent="0" algn="l" rtl="0">
              <a:spcBef>
                <a:spcPts val="0"/>
              </a:spcBef>
              <a:spcAft>
                <a:spcPts val="0"/>
              </a:spcAft>
              <a:buNone/>
            </a:pPr>
            <a:r>
              <a:rPr lang="en-US" sz="3200">
                <a:solidFill>
                  <a:srgbClr val="193E72"/>
                </a:solidFill>
              </a:rPr>
              <a:t> (PIPP)</a:t>
            </a:r>
            <a:endParaRPr sz="3200">
              <a:solidFill>
                <a:srgbClr val="193E72"/>
              </a:solidFill>
            </a:endParaRPr>
          </a:p>
        </p:txBody>
      </p:sp>
      <p:sp>
        <p:nvSpPr>
          <p:cNvPr id="370" name="Google Shape;370;p44"/>
          <p:cNvSpPr txBox="1">
            <a:spLocks noGrp="1"/>
          </p:cNvSpPr>
          <p:nvPr>
            <p:ph type="body" idx="4294967295"/>
          </p:nvPr>
        </p:nvSpPr>
        <p:spPr>
          <a:xfrm>
            <a:off x="534100" y="1545540"/>
            <a:ext cx="10515600" cy="42564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2400" b="1">
                <a:solidFill>
                  <a:srgbClr val="193E72"/>
                </a:solidFill>
              </a:rPr>
              <a:t>Overview</a:t>
            </a:r>
            <a:endParaRPr sz="2400" b="1">
              <a:solidFill>
                <a:srgbClr val="193E72"/>
              </a:solidFill>
            </a:endParaRPr>
          </a:p>
          <a:p>
            <a:pPr marL="457200" lvl="0" indent="-381000" algn="l" rtl="0">
              <a:spcBef>
                <a:spcPts val="1000"/>
              </a:spcBef>
              <a:spcAft>
                <a:spcPts val="0"/>
              </a:spcAft>
              <a:buClr>
                <a:srgbClr val="193E72"/>
              </a:buClr>
              <a:buSzPts val="2400"/>
              <a:buChar char="•"/>
            </a:pPr>
            <a:r>
              <a:rPr lang="en-US" sz="2400">
                <a:solidFill>
                  <a:srgbClr val="193E72"/>
                </a:solidFill>
              </a:rPr>
              <a:t>Research delivery nurses or midwives</a:t>
            </a:r>
            <a:endParaRPr sz="2400">
              <a:solidFill>
                <a:srgbClr val="193E72"/>
              </a:solidFill>
            </a:endParaRPr>
          </a:p>
          <a:p>
            <a:pPr marL="457200" lvl="0" indent="-381000" algn="l" rtl="0">
              <a:spcBef>
                <a:spcPts val="0"/>
              </a:spcBef>
              <a:spcAft>
                <a:spcPts val="0"/>
              </a:spcAft>
              <a:buClr>
                <a:srgbClr val="193E72"/>
              </a:buClr>
              <a:buSzPts val="2400"/>
              <a:buChar char="•"/>
            </a:pPr>
            <a:r>
              <a:rPr lang="en-US" sz="2400">
                <a:solidFill>
                  <a:srgbClr val="193E72"/>
                </a:solidFill>
              </a:rPr>
              <a:t>12 to 18 months</a:t>
            </a:r>
            <a:endParaRPr sz="2400">
              <a:solidFill>
                <a:srgbClr val="193E72"/>
              </a:solidFill>
            </a:endParaRPr>
          </a:p>
          <a:p>
            <a:pPr marL="457200" lvl="0" indent="-381000" algn="l" rtl="0">
              <a:spcBef>
                <a:spcPts val="0"/>
              </a:spcBef>
              <a:spcAft>
                <a:spcPts val="0"/>
              </a:spcAft>
              <a:buClr>
                <a:srgbClr val="193E72"/>
              </a:buClr>
              <a:buSzPts val="2400"/>
              <a:buChar char="•"/>
            </a:pPr>
            <a:r>
              <a:rPr lang="en-US" sz="2400">
                <a:solidFill>
                  <a:srgbClr val="193E72"/>
                </a:solidFill>
              </a:rPr>
              <a:t>Free if you’re eligible</a:t>
            </a:r>
            <a:endParaRPr sz="2400">
              <a:solidFill>
                <a:srgbClr val="193E72"/>
              </a:solidFill>
            </a:endParaRPr>
          </a:p>
          <a:p>
            <a:pPr marL="457200" lvl="0" indent="-381000" algn="l" rtl="0">
              <a:spcBef>
                <a:spcPts val="0"/>
              </a:spcBef>
              <a:spcAft>
                <a:spcPts val="0"/>
              </a:spcAft>
              <a:buClr>
                <a:srgbClr val="193E72"/>
              </a:buClr>
              <a:buSzPts val="2400"/>
              <a:buChar char="•"/>
            </a:pPr>
            <a:r>
              <a:rPr lang="en-US" sz="2400">
                <a:solidFill>
                  <a:srgbClr val="193E72"/>
                </a:solidFill>
              </a:rPr>
              <a:t>Live virtual lessons, online learning and hands-on experience</a:t>
            </a:r>
            <a:endParaRPr sz="2400">
              <a:solidFill>
                <a:srgbClr val="193E72"/>
              </a:solidFill>
            </a:endParaRPr>
          </a:p>
          <a:p>
            <a:pPr marL="0" lvl="0" indent="0" algn="l" rtl="0">
              <a:spcBef>
                <a:spcPts val="1000"/>
              </a:spcBef>
              <a:spcAft>
                <a:spcPts val="0"/>
              </a:spcAft>
              <a:buNone/>
            </a:pPr>
            <a:endParaRPr sz="2400">
              <a:solidFill>
                <a:srgbClr val="193E72"/>
              </a:solidFill>
            </a:endParaRPr>
          </a:p>
          <a:p>
            <a:pPr marL="0" lvl="0" indent="0" algn="l" rtl="0">
              <a:spcBef>
                <a:spcPts val="1000"/>
              </a:spcBef>
              <a:spcAft>
                <a:spcPts val="0"/>
              </a:spcAft>
              <a:buNone/>
            </a:pPr>
            <a:r>
              <a:rPr lang="en-US" sz="2400">
                <a:solidFill>
                  <a:srgbClr val="193E72"/>
                </a:solidFill>
              </a:rPr>
              <a:t>Cohort 4 applications open at the end of March 2025</a:t>
            </a:r>
            <a:endParaRPr sz="2400">
              <a:solidFill>
                <a:srgbClr val="193E72"/>
              </a:solidFill>
            </a:endParaRPr>
          </a:p>
          <a:p>
            <a:pPr marL="0" lvl="0" indent="0" algn="l" rtl="0">
              <a:spcBef>
                <a:spcPts val="1000"/>
              </a:spcBef>
              <a:spcAft>
                <a:spcPts val="0"/>
              </a:spcAft>
              <a:buNone/>
            </a:pPr>
            <a:r>
              <a:rPr lang="en-US" sz="2400">
                <a:solidFill>
                  <a:srgbClr val="193E72"/>
                </a:solidFill>
              </a:rPr>
              <a:t>Please email </a:t>
            </a:r>
            <a:r>
              <a:rPr lang="en-US" sz="2400" u="sng">
                <a:solidFill>
                  <a:srgbClr val="193E72"/>
                </a:solidFill>
                <a:hlinkClick r:id="rId3">
                  <a:extLst>
                    <a:ext uri="{A12FA001-AC4F-418D-AE19-62706E023703}">
                      <ahyp:hlinkClr xmlns:ahyp="http://schemas.microsoft.com/office/drawing/2018/hyperlinkcolor" val="tx"/>
                    </a:ext>
                  </a:extLst>
                </a:hlinkClick>
              </a:rPr>
              <a:t>nursingandmidwifery@nihr.ac.uk</a:t>
            </a:r>
            <a:r>
              <a:rPr lang="en-US" sz="2400">
                <a:solidFill>
                  <a:srgbClr val="193E72"/>
                </a:solidFill>
              </a:rPr>
              <a:t> for more information</a:t>
            </a:r>
            <a:endParaRPr sz="2400">
              <a:solidFill>
                <a:srgbClr val="193E72"/>
              </a:solidFill>
            </a:endParaRPr>
          </a:p>
          <a:p>
            <a:pPr marL="0" lvl="0" indent="0" algn="l" rtl="0">
              <a:spcBef>
                <a:spcPts val="1000"/>
              </a:spcBef>
              <a:spcAft>
                <a:spcPts val="0"/>
              </a:spcAft>
              <a:buNone/>
            </a:pPr>
            <a:r>
              <a:rPr lang="en-US" sz="2400">
                <a:solidFill>
                  <a:srgbClr val="193E72"/>
                </a:solidFill>
              </a:rPr>
              <a:t>https://www.nihr.ac.uk/career-development/clinical-research-courses-and-support/principal-investigator-pipeline-programme</a:t>
            </a:r>
            <a:endParaRPr sz="2400">
              <a:solidFill>
                <a:srgbClr val="193E72"/>
              </a:solidFill>
            </a:endParaRPr>
          </a:p>
        </p:txBody>
      </p:sp>
      <p:pic>
        <p:nvPicPr>
          <p:cNvPr id="371" name="Google Shape;371;p44"/>
          <p:cNvPicPr preferRelativeResize="0"/>
          <p:nvPr/>
        </p:nvPicPr>
        <p:blipFill>
          <a:blip r:embed="rId4">
            <a:alphaModFix/>
          </a:blip>
          <a:stretch>
            <a:fillRect/>
          </a:stretch>
        </p:blipFill>
        <p:spPr>
          <a:xfrm>
            <a:off x="8881848" y="193450"/>
            <a:ext cx="3110925" cy="17427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792000" y="365127"/>
            <a:ext cx="10515600" cy="8655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200"/>
              <a:buFont typeface="Lato"/>
              <a:buNone/>
            </a:pPr>
            <a:r>
              <a:rPr lang="en-US"/>
              <a:t>Research Delivery Network</a:t>
            </a:r>
            <a:endParaRPr/>
          </a:p>
        </p:txBody>
      </p:sp>
      <p:sp>
        <p:nvSpPr>
          <p:cNvPr id="135" name="Google Shape;135;p21"/>
          <p:cNvSpPr txBox="1">
            <a:spLocks noGrp="1"/>
          </p:cNvSpPr>
          <p:nvPr>
            <p:ph type="body" idx="1"/>
          </p:nvPr>
        </p:nvSpPr>
        <p:spPr>
          <a:xfrm>
            <a:off x="6060700" y="1395633"/>
            <a:ext cx="5433900" cy="4256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3200" b="1">
                <a:solidFill>
                  <a:srgbClr val="A0E4E8"/>
                </a:solidFill>
              </a:rPr>
              <a:t>Mission</a:t>
            </a:r>
            <a:endParaRPr sz="1900"/>
          </a:p>
          <a:p>
            <a:pPr marL="215900" lvl="0" indent="0" algn="l" rtl="0">
              <a:lnSpc>
                <a:spcPct val="100000"/>
              </a:lnSpc>
              <a:spcBef>
                <a:spcPts val="0"/>
              </a:spcBef>
              <a:spcAft>
                <a:spcPts val="0"/>
              </a:spcAft>
              <a:buNone/>
            </a:pPr>
            <a:endParaRPr b="1"/>
          </a:p>
          <a:p>
            <a:pPr marL="0" lvl="0" indent="0" algn="l" rtl="0">
              <a:lnSpc>
                <a:spcPct val="100000"/>
              </a:lnSpc>
              <a:spcBef>
                <a:spcPts val="0"/>
              </a:spcBef>
              <a:spcAft>
                <a:spcPts val="0"/>
              </a:spcAft>
              <a:buNone/>
            </a:pPr>
            <a:r>
              <a:rPr lang="en-US"/>
              <a:t>Enabling the health and care system to attract, optimise and deliver research across England.</a:t>
            </a: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r>
              <a:rPr lang="en-US"/>
              <a:t>We do this as part of the NIHR’s overall mission to improve the health and wealth of the nation through research.</a:t>
            </a:r>
            <a:endParaRPr>
              <a:latin typeface="Calibri"/>
              <a:ea typeface="Calibri"/>
              <a:cs typeface="Calibri"/>
              <a:sym typeface="Calibri"/>
            </a:endParaRPr>
          </a:p>
          <a:p>
            <a:pPr marL="0" lvl="0" indent="0" algn="l" rtl="0">
              <a:lnSpc>
                <a:spcPct val="100000"/>
              </a:lnSpc>
              <a:spcBef>
                <a:spcPts val="0"/>
              </a:spcBef>
              <a:spcAft>
                <a:spcPts val="0"/>
              </a:spcAft>
              <a:buNone/>
            </a:pPr>
            <a:endParaRPr b="1"/>
          </a:p>
        </p:txBody>
      </p:sp>
      <p:sp>
        <p:nvSpPr>
          <p:cNvPr id="136" name="Google Shape;136;p21"/>
          <p:cNvSpPr/>
          <p:nvPr/>
        </p:nvSpPr>
        <p:spPr>
          <a:xfrm>
            <a:off x="790275" y="5097964"/>
            <a:ext cx="638100" cy="638100"/>
          </a:xfrm>
          <a:prstGeom prst="ellipse">
            <a:avLst/>
          </a:prstGeom>
          <a:solidFill>
            <a:schemeClr val="accent2"/>
          </a:solidFill>
          <a:ln w="139700" cap="flat" cmpd="sng">
            <a:solidFill>
              <a:srgbClr val="D1D9E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Arial"/>
              <a:ea typeface="Arial"/>
              <a:cs typeface="Arial"/>
              <a:sym typeface="Arial"/>
            </a:endParaRPr>
          </a:p>
        </p:txBody>
      </p:sp>
      <p:sp>
        <p:nvSpPr>
          <p:cNvPr id="137" name="Google Shape;137;p21"/>
          <p:cNvSpPr/>
          <p:nvPr/>
        </p:nvSpPr>
        <p:spPr>
          <a:xfrm>
            <a:off x="10440308" y="1034773"/>
            <a:ext cx="638100" cy="638100"/>
          </a:xfrm>
          <a:prstGeom prst="ellipse">
            <a:avLst/>
          </a:prstGeom>
          <a:solidFill>
            <a:srgbClr val="D1D9E2"/>
          </a:solidFill>
          <a:ln w="139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Arial"/>
              <a:ea typeface="Arial"/>
              <a:cs typeface="Arial"/>
              <a:sym typeface="Arial"/>
            </a:endParaRPr>
          </a:p>
        </p:txBody>
      </p:sp>
      <p:sp>
        <p:nvSpPr>
          <p:cNvPr id="138" name="Google Shape;138;p21"/>
          <p:cNvSpPr/>
          <p:nvPr/>
        </p:nvSpPr>
        <p:spPr>
          <a:xfrm>
            <a:off x="790267" y="1396800"/>
            <a:ext cx="4560900" cy="3099600"/>
          </a:xfrm>
          <a:prstGeom prst="rect">
            <a:avLst/>
          </a:prstGeom>
          <a:noFill/>
          <a:ln>
            <a:noFill/>
          </a:ln>
        </p:spPr>
        <p:txBody>
          <a:bodyPr spcFirstLastPara="1" wrap="square" lIns="91425" tIns="91425" rIns="0" bIns="91425" anchor="ctr" anchorCtr="0">
            <a:noAutofit/>
          </a:bodyPr>
          <a:lstStyle/>
          <a:p>
            <a:pPr marL="0" marR="0" lvl="0" indent="0" algn="l" rtl="0">
              <a:spcBef>
                <a:spcPts val="0"/>
              </a:spcBef>
              <a:spcAft>
                <a:spcPts val="0"/>
              </a:spcAft>
              <a:buNone/>
            </a:pPr>
            <a:r>
              <a:rPr lang="en-US" sz="3200" b="1">
                <a:solidFill>
                  <a:srgbClr val="A0E4E8"/>
                </a:solidFill>
                <a:latin typeface="Lato"/>
                <a:ea typeface="Lato"/>
                <a:cs typeface="Lato"/>
                <a:sym typeface="Lato"/>
              </a:rPr>
              <a:t>Vision</a:t>
            </a:r>
            <a:endParaRPr sz="3200" b="1">
              <a:solidFill>
                <a:srgbClr val="A0E4E8"/>
              </a:solidFill>
              <a:latin typeface="Lato"/>
              <a:ea typeface="Lato"/>
              <a:cs typeface="Lato"/>
              <a:sym typeface="Lato"/>
            </a:endParaRPr>
          </a:p>
          <a:p>
            <a:pPr marL="0" marR="0" lvl="0" indent="0" algn="ctr" rtl="0">
              <a:spcBef>
                <a:spcPts val="0"/>
              </a:spcBef>
              <a:spcAft>
                <a:spcPts val="0"/>
              </a:spcAft>
              <a:buNone/>
            </a:pPr>
            <a:endParaRPr sz="2800" b="1">
              <a:solidFill>
                <a:srgbClr val="A0E4E8"/>
              </a:solidFill>
              <a:latin typeface="Lato"/>
              <a:ea typeface="Lato"/>
              <a:cs typeface="Lato"/>
              <a:sym typeface="Lato"/>
            </a:endParaRPr>
          </a:p>
          <a:p>
            <a:pPr marL="0" marR="0" lvl="0" indent="0" algn="l" rtl="0">
              <a:spcBef>
                <a:spcPts val="0"/>
              </a:spcBef>
              <a:spcAft>
                <a:spcPts val="0"/>
              </a:spcAft>
              <a:buNone/>
            </a:pPr>
            <a:r>
              <a:rPr lang="en-US" sz="2400">
                <a:solidFill>
                  <a:schemeClr val="lt1"/>
                </a:solidFill>
                <a:latin typeface="Lato"/>
                <a:ea typeface="Lato"/>
                <a:cs typeface="Lato"/>
                <a:sym typeface="Lato"/>
              </a:rPr>
              <a:t>The UK is a global leader in the delivery of high quality, commercial and non commercial research that is inclusive, accessible and improves health and care.</a:t>
            </a:r>
            <a:endParaRPr sz="3600" b="1">
              <a:solidFill>
                <a:srgbClr val="A0E4E8"/>
              </a:solidFill>
              <a:latin typeface="Lato"/>
              <a:ea typeface="Lato"/>
              <a:cs typeface="Lato"/>
              <a:sym typeface="Lato"/>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45"/>
          <p:cNvSpPr txBox="1">
            <a:spLocks noGrp="1"/>
          </p:cNvSpPr>
          <p:nvPr>
            <p:ph type="body" idx="4294967295"/>
          </p:nvPr>
        </p:nvSpPr>
        <p:spPr>
          <a:xfrm>
            <a:off x="776975" y="424478"/>
            <a:ext cx="10515600" cy="5430900"/>
          </a:xfrm>
          <a:prstGeom prst="rect">
            <a:avLst/>
          </a:prstGeom>
          <a:noFill/>
          <a:ln>
            <a:noFill/>
          </a:ln>
        </p:spPr>
        <p:txBody>
          <a:bodyPr spcFirstLastPara="1" wrap="square" lIns="91425" tIns="0" rIns="91425" bIns="0" anchor="t" anchorCtr="0">
            <a:noAutofit/>
          </a:bodyPr>
          <a:lstStyle/>
          <a:p>
            <a:pPr marL="0" lvl="0" indent="0" algn="l" rtl="0">
              <a:lnSpc>
                <a:spcPct val="100000"/>
              </a:lnSpc>
              <a:spcBef>
                <a:spcPts val="1000"/>
              </a:spcBef>
              <a:spcAft>
                <a:spcPts val="0"/>
              </a:spcAft>
              <a:buSzPts val="2400"/>
              <a:buNone/>
            </a:pPr>
            <a:r>
              <a:rPr lang="en-US" sz="2220" b="1" u="sng">
                <a:solidFill>
                  <a:schemeClr val="hlink"/>
                </a:solidFill>
                <a:latin typeface="Lato"/>
                <a:ea typeface="Lato"/>
                <a:cs typeface="Lato"/>
                <a:sym typeface="Lato"/>
                <a:hlinkClick r:id="rId3"/>
              </a:rPr>
              <a:t>NIHR ODP https://odp.nihr.ac.uk/</a:t>
            </a:r>
            <a:endParaRPr b="1" u="sng">
              <a:solidFill>
                <a:srgbClr val="0000FF"/>
              </a:solidFill>
              <a:latin typeface="Lato"/>
              <a:ea typeface="Lato"/>
              <a:cs typeface="Lato"/>
              <a:sym typeface="Lato"/>
            </a:endParaRPr>
          </a:p>
          <a:p>
            <a:pPr marL="0" lvl="0" indent="0" algn="l" rtl="0">
              <a:lnSpc>
                <a:spcPct val="100000"/>
              </a:lnSpc>
              <a:spcBef>
                <a:spcPts val="500"/>
              </a:spcBef>
              <a:spcAft>
                <a:spcPts val="0"/>
              </a:spcAft>
              <a:buSzPts val="2400"/>
              <a:buNone/>
            </a:pPr>
            <a:r>
              <a:rPr lang="en-US" sz="2220">
                <a:solidFill>
                  <a:srgbClr val="193E72"/>
                </a:solidFill>
                <a:latin typeface="Lato"/>
                <a:ea typeface="Lato"/>
                <a:cs typeface="Lato"/>
                <a:sym typeface="Lato"/>
              </a:rPr>
              <a:t>Open data platform. Data on performance across whole RDN, including all specialty areas</a:t>
            </a:r>
            <a:endParaRPr sz="2220">
              <a:solidFill>
                <a:srgbClr val="193E72"/>
              </a:solidFill>
              <a:latin typeface="Lato"/>
              <a:ea typeface="Lato"/>
              <a:cs typeface="Lato"/>
              <a:sym typeface="Lato"/>
            </a:endParaRPr>
          </a:p>
          <a:p>
            <a:pPr marL="0" lvl="0" indent="0" algn="l" rtl="0">
              <a:lnSpc>
                <a:spcPct val="100000"/>
              </a:lnSpc>
              <a:spcBef>
                <a:spcPts val="2000"/>
              </a:spcBef>
              <a:spcAft>
                <a:spcPts val="0"/>
              </a:spcAft>
              <a:buSzPts val="2400"/>
              <a:buNone/>
            </a:pPr>
            <a:r>
              <a:rPr lang="en-US" sz="2220" b="1" u="sng">
                <a:solidFill>
                  <a:schemeClr val="hlink"/>
                </a:solidFill>
                <a:latin typeface="Lato"/>
                <a:ea typeface="Lato"/>
                <a:cs typeface="Lato"/>
                <a:sym typeface="Lato"/>
                <a:hlinkClick r:id="rId4"/>
              </a:rPr>
              <a:t>NIHR Be Part of Research https://bepartofresearch.nihr.ac.uk/</a:t>
            </a:r>
            <a:endParaRPr sz="2220" b="1" u="sng">
              <a:solidFill>
                <a:srgbClr val="0000FF"/>
              </a:solidFill>
              <a:latin typeface="Lato"/>
              <a:ea typeface="Lato"/>
              <a:cs typeface="Lato"/>
              <a:sym typeface="Lato"/>
              <a:hlinkClick r:id="rId5">
                <a:extLst>
                  <a:ext uri="{A12FA001-AC4F-418D-AE19-62706E023703}">
                    <ahyp:hlinkClr xmlns:ahyp="http://schemas.microsoft.com/office/drawing/2018/hyperlinkcolor" val="tx"/>
                  </a:ext>
                </a:extLst>
              </a:hlinkClick>
            </a:endParaRPr>
          </a:p>
          <a:p>
            <a:pPr marL="0" lvl="0" indent="0" algn="l" rtl="0">
              <a:lnSpc>
                <a:spcPct val="100000"/>
              </a:lnSpc>
              <a:spcBef>
                <a:spcPts val="2000"/>
              </a:spcBef>
              <a:spcAft>
                <a:spcPts val="0"/>
              </a:spcAft>
              <a:buSzPts val="2400"/>
              <a:buNone/>
            </a:pPr>
            <a:r>
              <a:rPr lang="en-US" sz="2220">
                <a:solidFill>
                  <a:schemeClr val="hlink"/>
                </a:solidFill>
                <a:uFill>
                  <a:noFill/>
                </a:uFill>
                <a:latin typeface="Lato"/>
                <a:ea typeface="Lato"/>
                <a:cs typeface="Lato"/>
                <a:sym typeface="Lato"/>
                <a:hlinkClick r:id="rId5"/>
              </a:rPr>
              <a:t>See which studies are open across the country </a:t>
            </a:r>
            <a:endParaRPr sz="2220" b="1">
              <a:solidFill>
                <a:srgbClr val="193E72"/>
              </a:solidFill>
              <a:latin typeface="Lato"/>
              <a:ea typeface="Lato"/>
              <a:cs typeface="Lato"/>
              <a:sym typeface="Lato"/>
            </a:endParaRPr>
          </a:p>
          <a:p>
            <a:pPr marL="0" lvl="0" indent="0" algn="l" rtl="0">
              <a:lnSpc>
                <a:spcPct val="100000"/>
              </a:lnSpc>
              <a:spcBef>
                <a:spcPts val="2000"/>
              </a:spcBef>
              <a:spcAft>
                <a:spcPts val="0"/>
              </a:spcAft>
              <a:buSzPts val="2400"/>
              <a:buNone/>
            </a:pPr>
            <a:r>
              <a:rPr lang="en-US" sz="2220" b="1" u="sng">
                <a:solidFill>
                  <a:schemeClr val="hlink"/>
                </a:solidFill>
                <a:latin typeface="Lato"/>
                <a:ea typeface="Lato"/>
                <a:cs typeface="Lato"/>
                <a:sym typeface="Lato"/>
                <a:hlinkClick r:id="rId6"/>
              </a:rPr>
              <a:t>Find a Clinical Research Study (ODP) http://csg.ncri.org.uk/portfolio/portfolio-maps/</a:t>
            </a:r>
            <a:endParaRPr b="1" u="sng">
              <a:solidFill>
                <a:srgbClr val="0000FF"/>
              </a:solidFill>
              <a:latin typeface="Lato"/>
              <a:ea typeface="Lato"/>
              <a:cs typeface="Lato"/>
              <a:sym typeface="Lato"/>
            </a:endParaRPr>
          </a:p>
          <a:p>
            <a:pPr marL="0" lvl="0" indent="0" algn="l" rtl="0">
              <a:lnSpc>
                <a:spcPct val="100000"/>
              </a:lnSpc>
              <a:spcBef>
                <a:spcPts val="500"/>
              </a:spcBef>
              <a:spcAft>
                <a:spcPts val="0"/>
              </a:spcAft>
              <a:buSzPts val="2400"/>
              <a:buNone/>
            </a:pPr>
            <a:r>
              <a:rPr lang="en-US" sz="2220">
                <a:solidFill>
                  <a:srgbClr val="193E72"/>
                </a:solidFill>
                <a:latin typeface="Lato"/>
                <a:ea typeface="Lato"/>
                <a:cs typeface="Lato"/>
                <a:sym typeface="Lato"/>
              </a:rPr>
              <a:t>Search for a study to fit criteria.  Good for horizon scanning, eligibility criteria</a:t>
            </a:r>
            <a:endParaRPr>
              <a:solidFill>
                <a:srgbClr val="193E72"/>
              </a:solidFill>
              <a:latin typeface="Lato"/>
              <a:ea typeface="Lato"/>
              <a:cs typeface="Lato"/>
              <a:sym typeface="Lato"/>
            </a:endParaRPr>
          </a:p>
          <a:p>
            <a:pPr marL="1143000" lvl="2" indent="25400" algn="l" rtl="0">
              <a:lnSpc>
                <a:spcPct val="80000"/>
              </a:lnSpc>
              <a:spcBef>
                <a:spcPts val="400"/>
              </a:spcBef>
              <a:spcAft>
                <a:spcPts val="0"/>
              </a:spcAft>
              <a:buClr>
                <a:schemeClr val="dk1"/>
              </a:buClr>
              <a:buSzPts val="2000"/>
              <a:buNone/>
            </a:pPr>
            <a:endParaRPr sz="1850">
              <a:solidFill>
                <a:schemeClr val="dk1"/>
              </a:solidFill>
              <a:latin typeface="Lato"/>
              <a:ea typeface="Lato"/>
              <a:cs typeface="Lato"/>
              <a:sym typeface="Lato"/>
            </a:endParaRPr>
          </a:p>
          <a:p>
            <a:pPr marL="228593" lvl="0" indent="-87622" algn="l" rtl="0">
              <a:lnSpc>
                <a:spcPct val="70000"/>
              </a:lnSpc>
              <a:spcBef>
                <a:spcPts val="1000"/>
              </a:spcBef>
              <a:spcAft>
                <a:spcPts val="0"/>
              </a:spcAft>
              <a:buClr>
                <a:srgbClr val="193E72"/>
              </a:buClr>
              <a:buSzPts val="2220"/>
              <a:buNone/>
            </a:pPr>
            <a:endParaRPr sz="2220">
              <a:latin typeface="Lato"/>
              <a:ea typeface="Lato"/>
              <a:cs typeface="Lato"/>
              <a:sym typeface="Lato"/>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46"/>
          <p:cNvSpPr txBox="1">
            <a:spLocks noGrp="1"/>
          </p:cNvSpPr>
          <p:nvPr>
            <p:ph type="title" idx="4294967295"/>
          </p:nvPr>
        </p:nvSpPr>
        <p:spPr>
          <a:xfrm>
            <a:off x="838200" y="365127"/>
            <a:ext cx="10515600" cy="865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200"/>
              <a:buFont typeface="Arial"/>
              <a:buNone/>
            </a:pPr>
            <a:r>
              <a:rPr lang="en-US">
                <a:solidFill>
                  <a:schemeClr val="lt1"/>
                </a:solidFill>
                <a:latin typeface="Lato"/>
                <a:ea typeface="Lato"/>
                <a:cs typeface="Lato"/>
                <a:sym typeface="Lato"/>
              </a:rPr>
              <a:t>RRDN Contacts</a:t>
            </a:r>
            <a:endParaRPr>
              <a:solidFill>
                <a:schemeClr val="lt1"/>
              </a:solidFill>
              <a:latin typeface="Lato"/>
              <a:ea typeface="Lato"/>
              <a:cs typeface="Lato"/>
              <a:sym typeface="Lato"/>
            </a:endParaRPr>
          </a:p>
        </p:txBody>
      </p:sp>
      <p:sp>
        <p:nvSpPr>
          <p:cNvPr id="382" name="Google Shape;382;p46"/>
          <p:cNvSpPr txBox="1">
            <a:spLocks noGrp="1"/>
          </p:cNvSpPr>
          <p:nvPr>
            <p:ph type="body" idx="4294967295"/>
          </p:nvPr>
        </p:nvSpPr>
        <p:spPr>
          <a:xfrm>
            <a:off x="838200" y="1535065"/>
            <a:ext cx="10515600" cy="4256400"/>
          </a:xfrm>
          <a:prstGeom prst="rect">
            <a:avLst/>
          </a:prstGeom>
          <a:noFill/>
          <a:ln>
            <a:noFill/>
          </a:ln>
        </p:spPr>
        <p:txBody>
          <a:bodyPr spcFirstLastPara="1" wrap="square" lIns="91425" tIns="45700" rIns="91425" bIns="45700" anchor="t" anchorCtr="0">
            <a:noAutofit/>
          </a:bodyPr>
          <a:lstStyle/>
          <a:p>
            <a:pPr marL="228592" lvl="0" indent="-76192" algn="l" rtl="0">
              <a:lnSpc>
                <a:spcPct val="90000"/>
              </a:lnSpc>
              <a:spcBef>
                <a:spcPts val="0"/>
              </a:spcBef>
              <a:spcAft>
                <a:spcPts val="0"/>
              </a:spcAft>
              <a:buClr>
                <a:schemeClr val="lt1"/>
              </a:buClr>
              <a:buSzPts val="2400"/>
              <a:buNone/>
            </a:pPr>
            <a:r>
              <a:rPr lang="en-US" u="sng">
                <a:solidFill>
                  <a:schemeClr val="lt1"/>
                </a:solidFill>
                <a:latin typeface="Lato"/>
                <a:ea typeface="Lato"/>
                <a:cs typeface="Lato"/>
                <a:sym typeface="Lato"/>
                <a:hlinkClick r:id="rId3">
                  <a:extLst>
                    <a:ext uri="{A12FA001-AC4F-418D-AE19-62706E023703}">
                      <ahyp:hlinkClr xmlns:ahyp="http://schemas.microsoft.com/office/drawing/2018/hyperlinkcolor" val="tx"/>
                    </a:ext>
                  </a:extLst>
                </a:hlinkClick>
              </a:rPr>
              <a:t>swc.rrdn@nihr.ac.uk</a:t>
            </a:r>
            <a:endParaRPr>
              <a:solidFill>
                <a:schemeClr val="lt1"/>
              </a:solidFill>
              <a:latin typeface="Lato"/>
              <a:ea typeface="Lato"/>
              <a:cs typeface="Lato"/>
              <a:sym typeface="Lato"/>
            </a:endParaRPr>
          </a:p>
          <a:p>
            <a:pPr marL="228592" lvl="0" indent="-76192" algn="l" rtl="0">
              <a:lnSpc>
                <a:spcPct val="90000"/>
              </a:lnSpc>
              <a:spcBef>
                <a:spcPts val="0"/>
              </a:spcBef>
              <a:spcAft>
                <a:spcPts val="0"/>
              </a:spcAft>
              <a:buClr>
                <a:schemeClr val="lt1"/>
              </a:buClr>
              <a:buSzPts val="2400"/>
              <a:buNone/>
            </a:pPr>
            <a:endParaRPr>
              <a:solidFill>
                <a:schemeClr val="lt1"/>
              </a:solidFill>
              <a:latin typeface="Lato"/>
              <a:ea typeface="Lato"/>
              <a:cs typeface="Lato"/>
              <a:sym typeface="Lato"/>
            </a:endParaRPr>
          </a:p>
          <a:p>
            <a:pPr marL="228592" lvl="0" indent="-76192" algn="l" rtl="0">
              <a:lnSpc>
                <a:spcPct val="90000"/>
              </a:lnSpc>
              <a:spcBef>
                <a:spcPts val="0"/>
              </a:spcBef>
              <a:spcAft>
                <a:spcPts val="0"/>
              </a:spcAft>
              <a:buClr>
                <a:schemeClr val="lt1"/>
              </a:buClr>
              <a:buSzPts val="2400"/>
              <a:buNone/>
            </a:pPr>
            <a:r>
              <a:rPr lang="en-US">
                <a:solidFill>
                  <a:schemeClr val="lt1"/>
                </a:solidFill>
                <a:latin typeface="Lato"/>
                <a:ea typeface="Lato"/>
                <a:cs typeface="Lato"/>
                <a:sym typeface="Lato"/>
              </a:rPr>
              <a:t>Study Support Service Manager: </a:t>
            </a:r>
            <a:r>
              <a:rPr lang="en-US" u="sng">
                <a:solidFill>
                  <a:schemeClr val="lt1"/>
                </a:solidFill>
                <a:latin typeface="Lato"/>
                <a:ea typeface="Lato"/>
                <a:cs typeface="Lato"/>
                <a:sym typeface="Lato"/>
                <a:hlinkClick r:id="rId4">
                  <a:extLst>
                    <a:ext uri="{A12FA001-AC4F-418D-AE19-62706E023703}">
                      <ahyp:hlinkClr xmlns:ahyp="http://schemas.microsoft.com/office/drawing/2018/hyperlinkcolor" val="tx"/>
                    </a:ext>
                  </a:extLst>
                </a:hlinkClick>
              </a:rPr>
              <a:t>claire.matthews@nihr.ac.uk</a:t>
            </a:r>
            <a:endParaRPr>
              <a:solidFill>
                <a:schemeClr val="lt1"/>
              </a:solidFill>
              <a:latin typeface="Lato"/>
              <a:ea typeface="Lato"/>
              <a:cs typeface="Lato"/>
              <a:sym typeface="Lato"/>
            </a:endParaRPr>
          </a:p>
          <a:p>
            <a:pPr marL="228592" lvl="0" indent="-76192" algn="l" rtl="0">
              <a:lnSpc>
                <a:spcPct val="90000"/>
              </a:lnSpc>
              <a:spcBef>
                <a:spcPts val="0"/>
              </a:spcBef>
              <a:spcAft>
                <a:spcPts val="0"/>
              </a:spcAft>
              <a:buClr>
                <a:schemeClr val="lt1"/>
              </a:buClr>
              <a:buSzPts val="2400"/>
              <a:buNone/>
            </a:pPr>
            <a:endParaRPr>
              <a:solidFill>
                <a:schemeClr val="lt1"/>
              </a:solidFill>
              <a:latin typeface="Lato"/>
              <a:ea typeface="Lato"/>
              <a:cs typeface="Lato"/>
              <a:sym typeface="Lato"/>
            </a:endParaRPr>
          </a:p>
          <a:p>
            <a:pPr marL="228592" lvl="0" indent="-76192" algn="l" rtl="0">
              <a:lnSpc>
                <a:spcPct val="90000"/>
              </a:lnSpc>
              <a:spcBef>
                <a:spcPts val="0"/>
              </a:spcBef>
              <a:spcAft>
                <a:spcPts val="0"/>
              </a:spcAft>
              <a:buClr>
                <a:schemeClr val="lt1"/>
              </a:buClr>
              <a:buSzPts val="2400"/>
              <a:buNone/>
            </a:pPr>
            <a:r>
              <a:rPr lang="en-US">
                <a:solidFill>
                  <a:schemeClr val="lt1"/>
                </a:solidFill>
                <a:latin typeface="Lato"/>
                <a:ea typeface="Lato"/>
                <a:cs typeface="Lato"/>
                <a:sym typeface="Lato"/>
              </a:rPr>
              <a:t>CAG Research Lead: gareth.ayre@uhbw.nhs.uk</a:t>
            </a:r>
            <a:endParaRPr>
              <a:solidFill>
                <a:schemeClr val="lt1"/>
              </a:solidFill>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2"/>
          <p:cNvSpPr/>
          <p:nvPr/>
        </p:nvSpPr>
        <p:spPr>
          <a:xfrm>
            <a:off x="410067" y="1237533"/>
            <a:ext cx="11450700" cy="1886700"/>
          </a:xfrm>
          <a:prstGeom prst="roundRect">
            <a:avLst>
              <a:gd name="adj" fmla="val 16667"/>
            </a:avLst>
          </a:prstGeom>
          <a:solidFill>
            <a:srgbClr val="EEEEEE"/>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endParaRPr sz="1900">
              <a:latin typeface="Lato"/>
              <a:ea typeface="Lato"/>
              <a:cs typeface="Lato"/>
              <a:sym typeface="Lato"/>
            </a:endParaRPr>
          </a:p>
        </p:txBody>
      </p:sp>
      <p:sp>
        <p:nvSpPr>
          <p:cNvPr id="145" name="Google Shape;145;p22"/>
          <p:cNvSpPr txBox="1">
            <a:spLocks noGrp="1"/>
          </p:cNvSpPr>
          <p:nvPr>
            <p:ph type="body" idx="1"/>
          </p:nvPr>
        </p:nvSpPr>
        <p:spPr>
          <a:xfrm>
            <a:off x="1190000" y="1272483"/>
            <a:ext cx="10834800" cy="1886700"/>
          </a:xfrm>
          <a:prstGeom prst="rect">
            <a:avLst/>
          </a:prstGeom>
          <a:noFill/>
          <a:ln>
            <a:noFill/>
          </a:ln>
        </p:spPr>
        <p:txBody>
          <a:bodyPr spcFirstLastPara="1" wrap="square" lIns="91425" tIns="45700" rIns="91425" bIns="45700" anchor="ctr" anchorCtr="0">
            <a:noAutofit/>
          </a:bodyPr>
          <a:lstStyle/>
          <a:p>
            <a:pPr marL="0" lvl="0" indent="0" algn="l" rtl="0">
              <a:lnSpc>
                <a:spcPct val="105000"/>
              </a:lnSpc>
              <a:spcBef>
                <a:spcPts val="0"/>
              </a:spcBef>
              <a:spcAft>
                <a:spcPts val="0"/>
              </a:spcAft>
              <a:buNone/>
            </a:pPr>
            <a:r>
              <a:rPr lang="en-US" sz="2200"/>
              <a:t>Support the successful delivery of high quality research, as an active partner in the research system. </a:t>
            </a:r>
            <a:br>
              <a:rPr lang="en-US" sz="2200"/>
            </a:br>
            <a:endParaRPr sz="2200"/>
          </a:p>
          <a:p>
            <a:pPr marL="0" lvl="0" indent="0" algn="l" rtl="0">
              <a:lnSpc>
                <a:spcPct val="105000"/>
              </a:lnSpc>
              <a:spcBef>
                <a:spcPts val="0"/>
              </a:spcBef>
              <a:spcAft>
                <a:spcPts val="0"/>
              </a:spcAft>
              <a:buNone/>
            </a:pPr>
            <a:r>
              <a:rPr lang="en-US" sz="2200"/>
              <a:t>Increase capacity and capability of the research delivery infrastructure for the future.</a:t>
            </a:r>
            <a:endParaRPr sz="1600">
              <a:solidFill>
                <a:schemeClr val="dk2"/>
              </a:solidFill>
            </a:endParaRPr>
          </a:p>
        </p:txBody>
      </p:sp>
      <p:sp>
        <p:nvSpPr>
          <p:cNvPr id="146" name="Google Shape;146;p22"/>
          <p:cNvSpPr/>
          <p:nvPr/>
        </p:nvSpPr>
        <p:spPr>
          <a:xfrm>
            <a:off x="9337833" y="3331867"/>
            <a:ext cx="925200" cy="807900"/>
          </a:xfrm>
          <a:prstGeom prst="hexagon">
            <a:avLst>
              <a:gd name="adj" fmla="val 23418"/>
              <a:gd name="vf" fmla="val 115470"/>
            </a:avLst>
          </a:prstGeom>
          <a:solidFill>
            <a:srgbClr val="2DA8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Arial"/>
              <a:ea typeface="Arial"/>
              <a:cs typeface="Arial"/>
              <a:sym typeface="Arial"/>
            </a:endParaRPr>
          </a:p>
        </p:txBody>
      </p:sp>
      <p:grpSp>
        <p:nvGrpSpPr>
          <p:cNvPr id="147" name="Google Shape;147;p22"/>
          <p:cNvGrpSpPr/>
          <p:nvPr/>
        </p:nvGrpSpPr>
        <p:grpSpPr>
          <a:xfrm>
            <a:off x="10672352" y="5183101"/>
            <a:ext cx="925042" cy="807853"/>
            <a:chOff x="8938671" y="1286136"/>
            <a:chExt cx="434700" cy="374700"/>
          </a:xfrm>
        </p:grpSpPr>
        <p:sp>
          <p:nvSpPr>
            <p:cNvPr id="148" name="Google Shape;148;p22"/>
            <p:cNvSpPr/>
            <p:nvPr/>
          </p:nvSpPr>
          <p:spPr>
            <a:xfrm>
              <a:off x="8938671" y="1286136"/>
              <a:ext cx="434700" cy="374700"/>
            </a:xfrm>
            <a:prstGeom prst="hexagon">
              <a:avLst>
                <a:gd name="adj" fmla="val 25000"/>
                <a:gd name="vf" fmla="val 11547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Arial"/>
                <a:ea typeface="Arial"/>
                <a:cs typeface="Arial"/>
                <a:sym typeface="Arial"/>
              </a:endParaRPr>
            </a:p>
          </p:txBody>
        </p:sp>
        <p:sp>
          <p:nvSpPr>
            <p:cNvPr id="149" name="Google Shape;149;p22"/>
            <p:cNvSpPr/>
            <p:nvPr/>
          </p:nvSpPr>
          <p:spPr>
            <a:xfrm>
              <a:off x="9029133" y="1359637"/>
              <a:ext cx="260100" cy="224400"/>
            </a:xfrm>
            <a:prstGeom prst="hexagon">
              <a:avLst>
                <a:gd name="adj" fmla="val 25000"/>
                <a:gd name="vf" fmla="val 115470"/>
              </a:avLst>
            </a:prstGeom>
            <a:solidFill>
              <a:srgbClr val="D1D9E2"/>
            </a:solidFill>
            <a:ln w="4445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Arial"/>
                <a:ea typeface="Arial"/>
                <a:cs typeface="Arial"/>
                <a:sym typeface="Arial"/>
              </a:endParaRPr>
            </a:p>
          </p:txBody>
        </p:sp>
      </p:grpSp>
      <p:sp>
        <p:nvSpPr>
          <p:cNvPr id="150" name="Google Shape;150;p22"/>
          <p:cNvSpPr txBox="1"/>
          <p:nvPr/>
        </p:nvSpPr>
        <p:spPr>
          <a:xfrm>
            <a:off x="408000" y="364800"/>
            <a:ext cx="11090400" cy="720300"/>
          </a:xfrm>
          <a:prstGeom prst="rect">
            <a:avLst/>
          </a:pr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US" sz="3200" b="1">
                <a:solidFill>
                  <a:srgbClr val="193E72"/>
                </a:solidFill>
                <a:latin typeface="Lato"/>
                <a:ea typeface="Lato"/>
                <a:cs typeface="Lato"/>
                <a:sym typeface="Lato"/>
              </a:rPr>
              <a:t>Research Delivery Network (RDN) purpose</a:t>
            </a:r>
            <a:endParaRPr sz="3200" b="1">
              <a:solidFill>
                <a:srgbClr val="193E72"/>
              </a:solidFill>
              <a:latin typeface="Lato"/>
              <a:ea typeface="Lato"/>
              <a:cs typeface="Lato"/>
              <a:sym typeface="Lato"/>
            </a:endParaRPr>
          </a:p>
        </p:txBody>
      </p:sp>
      <p:sp>
        <p:nvSpPr>
          <p:cNvPr id="151" name="Google Shape;151;p22"/>
          <p:cNvSpPr txBox="1"/>
          <p:nvPr/>
        </p:nvSpPr>
        <p:spPr>
          <a:xfrm>
            <a:off x="2641067" y="3549500"/>
            <a:ext cx="8831100" cy="1983600"/>
          </a:xfrm>
          <a:prstGeom prst="rect">
            <a:avLst/>
          </a:prstGeom>
          <a:noFill/>
          <a:ln>
            <a:noFill/>
          </a:ln>
        </p:spPr>
        <p:txBody>
          <a:bodyPr spcFirstLastPara="1" wrap="square" lIns="121900" tIns="121900" rIns="121900" bIns="121900" anchor="t" anchorCtr="0">
            <a:noAutofit/>
          </a:bodyPr>
          <a:lstStyle/>
          <a:p>
            <a:pPr marL="609600" lvl="0" indent="-438150" algn="l" rtl="0">
              <a:spcBef>
                <a:spcPts val="0"/>
              </a:spcBef>
              <a:spcAft>
                <a:spcPts val="0"/>
              </a:spcAft>
              <a:buClr>
                <a:srgbClr val="193E72"/>
              </a:buClr>
              <a:buSzPts val="2100"/>
              <a:buFont typeface="Lato"/>
              <a:buChar char="●"/>
            </a:pPr>
            <a:r>
              <a:rPr lang="en-US" sz="2100">
                <a:solidFill>
                  <a:srgbClr val="193E72"/>
                </a:solidFill>
                <a:latin typeface="Lato"/>
                <a:ea typeface="Lato"/>
                <a:cs typeface="Lato"/>
                <a:sym typeface="Lato"/>
              </a:rPr>
              <a:t>Reach more people</a:t>
            </a:r>
            <a:endParaRPr sz="2100">
              <a:solidFill>
                <a:srgbClr val="193E72"/>
              </a:solidFill>
              <a:latin typeface="Lato"/>
              <a:ea typeface="Lato"/>
              <a:cs typeface="Lato"/>
              <a:sym typeface="Lato"/>
            </a:endParaRPr>
          </a:p>
          <a:p>
            <a:pPr marL="609600" lvl="0" indent="-438150" algn="l" rtl="0">
              <a:spcBef>
                <a:spcPts val="0"/>
              </a:spcBef>
              <a:spcAft>
                <a:spcPts val="0"/>
              </a:spcAft>
              <a:buClr>
                <a:srgbClr val="193E72"/>
              </a:buClr>
              <a:buSzPts val="2100"/>
              <a:buFont typeface="Lato"/>
              <a:buChar char="●"/>
            </a:pPr>
            <a:r>
              <a:rPr lang="en-US" sz="2100">
                <a:solidFill>
                  <a:srgbClr val="193E72"/>
                </a:solidFill>
                <a:latin typeface="Lato"/>
                <a:ea typeface="Lato"/>
                <a:cs typeface="Lato"/>
                <a:sym typeface="Lato"/>
              </a:rPr>
              <a:t>Address  changing population needs</a:t>
            </a:r>
            <a:endParaRPr sz="2100">
              <a:solidFill>
                <a:srgbClr val="193E72"/>
              </a:solidFill>
              <a:latin typeface="Lato"/>
              <a:ea typeface="Lato"/>
              <a:cs typeface="Lato"/>
              <a:sym typeface="Lato"/>
            </a:endParaRPr>
          </a:p>
          <a:p>
            <a:pPr marL="609600" lvl="0" indent="-438150" algn="l" rtl="0">
              <a:lnSpc>
                <a:spcPct val="115000"/>
              </a:lnSpc>
              <a:spcBef>
                <a:spcPts val="0"/>
              </a:spcBef>
              <a:spcAft>
                <a:spcPts val="0"/>
              </a:spcAft>
              <a:buClr>
                <a:srgbClr val="193E72"/>
              </a:buClr>
              <a:buSzPts val="2100"/>
              <a:buFont typeface="Lato"/>
              <a:buChar char="●"/>
            </a:pPr>
            <a:r>
              <a:rPr lang="en-US" sz="2100">
                <a:solidFill>
                  <a:srgbClr val="193E72"/>
                </a:solidFill>
                <a:highlight>
                  <a:schemeClr val="lt1"/>
                </a:highlight>
                <a:latin typeface="Lato"/>
                <a:ea typeface="Lato"/>
                <a:cs typeface="Lato"/>
                <a:sym typeface="Lato"/>
              </a:rPr>
              <a:t>Support the successful delivery of high quality research </a:t>
            </a:r>
            <a:endParaRPr sz="2100">
              <a:solidFill>
                <a:srgbClr val="193E72"/>
              </a:solidFill>
              <a:highlight>
                <a:schemeClr val="lt1"/>
              </a:highlight>
              <a:latin typeface="Lato"/>
              <a:ea typeface="Lato"/>
              <a:cs typeface="Lato"/>
              <a:sym typeface="Lato"/>
            </a:endParaRPr>
          </a:p>
          <a:p>
            <a:pPr marL="609600" lvl="0" indent="-438150" algn="l" rtl="0">
              <a:lnSpc>
                <a:spcPct val="115000"/>
              </a:lnSpc>
              <a:spcBef>
                <a:spcPts val="0"/>
              </a:spcBef>
              <a:spcAft>
                <a:spcPts val="0"/>
              </a:spcAft>
              <a:buClr>
                <a:srgbClr val="193E72"/>
              </a:buClr>
              <a:buSzPts val="2100"/>
              <a:buFont typeface="Lato"/>
              <a:buChar char="●"/>
            </a:pPr>
            <a:r>
              <a:rPr lang="en-US" sz="2100">
                <a:solidFill>
                  <a:srgbClr val="193E72"/>
                </a:solidFill>
                <a:highlight>
                  <a:schemeClr val="lt1"/>
                </a:highlight>
                <a:latin typeface="Lato"/>
                <a:ea typeface="Lato"/>
                <a:cs typeface="Lato"/>
                <a:sym typeface="Lato"/>
              </a:rPr>
              <a:t>Increase capacity and capability of the research delivery infrastructure for the future</a:t>
            </a:r>
            <a:endParaRPr sz="2100">
              <a:solidFill>
                <a:srgbClr val="193E72"/>
              </a:solidFill>
              <a:latin typeface="Lato"/>
              <a:ea typeface="Lato"/>
              <a:cs typeface="Lato"/>
              <a:sym typeface="Lato"/>
            </a:endParaRPr>
          </a:p>
        </p:txBody>
      </p:sp>
      <p:grpSp>
        <p:nvGrpSpPr>
          <p:cNvPr id="152" name="Google Shape;152;p22"/>
          <p:cNvGrpSpPr/>
          <p:nvPr/>
        </p:nvGrpSpPr>
        <p:grpSpPr>
          <a:xfrm>
            <a:off x="748344" y="1653646"/>
            <a:ext cx="359131" cy="331266"/>
            <a:chOff x="7034386" y="2897265"/>
            <a:chExt cx="887400" cy="887400"/>
          </a:xfrm>
        </p:grpSpPr>
        <p:sp>
          <p:nvSpPr>
            <p:cNvPr id="153" name="Google Shape;153;p22"/>
            <p:cNvSpPr/>
            <p:nvPr/>
          </p:nvSpPr>
          <p:spPr>
            <a:xfrm rot="10800000">
              <a:off x="7034386" y="2897265"/>
              <a:ext cx="887400" cy="887400"/>
            </a:xfrm>
            <a:prstGeom prst="ellipse">
              <a:avLst/>
            </a:prstGeom>
            <a:solidFill>
              <a:srgbClr val="D1D9E2"/>
            </a:solidFill>
            <a:ln w="69850" cap="flat" cmpd="sng">
              <a:solidFill>
                <a:srgbClr val="EE4B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rgbClr val="FFFFFF"/>
                </a:solidFill>
                <a:latin typeface="Arial"/>
                <a:ea typeface="Arial"/>
                <a:cs typeface="Arial"/>
                <a:sym typeface="Arial"/>
              </a:endParaRPr>
            </a:p>
          </p:txBody>
        </p:sp>
        <p:sp>
          <p:nvSpPr>
            <p:cNvPr id="154" name="Google Shape;154;p22"/>
            <p:cNvSpPr/>
            <p:nvPr/>
          </p:nvSpPr>
          <p:spPr>
            <a:xfrm rot="10800000">
              <a:off x="7234893" y="3095141"/>
              <a:ext cx="494100" cy="496800"/>
            </a:xfrm>
            <a:prstGeom prst="ellipse">
              <a:avLst/>
            </a:prstGeom>
            <a:solidFill>
              <a:srgbClr val="173E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rgbClr val="FFFFFF"/>
                </a:solidFill>
                <a:latin typeface="Arial"/>
                <a:ea typeface="Arial"/>
                <a:cs typeface="Arial"/>
                <a:sym typeface="Arial"/>
              </a:endParaRPr>
            </a:p>
          </p:txBody>
        </p:sp>
      </p:grpSp>
      <p:sp>
        <p:nvSpPr>
          <p:cNvPr id="155" name="Google Shape;155;p22"/>
          <p:cNvSpPr txBox="1"/>
          <p:nvPr/>
        </p:nvSpPr>
        <p:spPr>
          <a:xfrm>
            <a:off x="408000" y="3538646"/>
            <a:ext cx="1951200" cy="9288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2100">
                <a:solidFill>
                  <a:srgbClr val="193E72"/>
                </a:solidFill>
                <a:latin typeface="Lato"/>
                <a:ea typeface="Lato"/>
                <a:cs typeface="Lato"/>
                <a:sym typeface="Lato"/>
              </a:rPr>
              <a:t>This means research can: </a:t>
            </a:r>
            <a:endParaRPr sz="2100">
              <a:solidFill>
                <a:srgbClr val="193E72"/>
              </a:solidFill>
              <a:latin typeface="Lato"/>
              <a:ea typeface="Lato"/>
              <a:cs typeface="Lato"/>
              <a:sym typeface="Lato"/>
            </a:endParaRPr>
          </a:p>
        </p:txBody>
      </p:sp>
      <p:grpSp>
        <p:nvGrpSpPr>
          <p:cNvPr id="156" name="Google Shape;156;p22"/>
          <p:cNvGrpSpPr/>
          <p:nvPr/>
        </p:nvGrpSpPr>
        <p:grpSpPr>
          <a:xfrm>
            <a:off x="748344" y="2568046"/>
            <a:ext cx="359131" cy="331266"/>
            <a:chOff x="7034386" y="2897265"/>
            <a:chExt cx="887400" cy="887400"/>
          </a:xfrm>
        </p:grpSpPr>
        <p:sp>
          <p:nvSpPr>
            <p:cNvPr id="157" name="Google Shape;157;p22"/>
            <p:cNvSpPr/>
            <p:nvPr/>
          </p:nvSpPr>
          <p:spPr>
            <a:xfrm rot="10800000">
              <a:off x="7034386" y="2897265"/>
              <a:ext cx="887400" cy="887400"/>
            </a:xfrm>
            <a:prstGeom prst="ellipse">
              <a:avLst/>
            </a:prstGeom>
            <a:solidFill>
              <a:srgbClr val="D1D9E2"/>
            </a:solidFill>
            <a:ln w="69850" cap="flat" cmpd="sng">
              <a:solidFill>
                <a:srgbClr val="EE4B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rgbClr val="FFFFFF"/>
                </a:solidFill>
                <a:latin typeface="Arial"/>
                <a:ea typeface="Arial"/>
                <a:cs typeface="Arial"/>
                <a:sym typeface="Arial"/>
              </a:endParaRPr>
            </a:p>
          </p:txBody>
        </p:sp>
        <p:sp>
          <p:nvSpPr>
            <p:cNvPr id="158" name="Google Shape;158;p22"/>
            <p:cNvSpPr/>
            <p:nvPr/>
          </p:nvSpPr>
          <p:spPr>
            <a:xfrm rot="10800000">
              <a:off x="7234893" y="3095141"/>
              <a:ext cx="494100" cy="496800"/>
            </a:xfrm>
            <a:prstGeom prst="ellipse">
              <a:avLst/>
            </a:prstGeom>
            <a:solidFill>
              <a:srgbClr val="173E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rgbClr val="FFFFFF"/>
                </a:solidFill>
                <a:latin typeface="Arial"/>
                <a:ea typeface="Arial"/>
                <a:cs typeface="Arial"/>
                <a:sym typeface="Arial"/>
              </a:endParaRPr>
            </a:p>
          </p:txBody>
        </p:sp>
      </p:grpSp>
      <p:grpSp>
        <p:nvGrpSpPr>
          <p:cNvPr id="159" name="Google Shape;159;p22"/>
          <p:cNvGrpSpPr/>
          <p:nvPr/>
        </p:nvGrpSpPr>
        <p:grpSpPr>
          <a:xfrm>
            <a:off x="11472551" y="1118435"/>
            <a:ext cx="489950" cy="436600"/>
            <a:chOff x="8938671" y="1286136"/>
            <a:chExt cx="434700" cy="374700"/>
          </a:xfrm>
        </p:grpSpPr>
        <p:sp>
          <p:nvSpPr>
            <p:cNvPr id="160" name="Google Shape;160;p22"/>
            <p:cNvSpPr/>
            <p:nvPr/>
          </p:nvSpPr>
          <p:spPr>
            <a:xfrm>
              <a:off x="8938671" y="1286136"/>
              <a:ext cx="434700" cy="374700"/>
            </a:xfrm>
            <a:prstGeom prst="hexagon">
              <a:avLst>
                <a:gd name="adj" fmla="val 25000"/>
                <a:gd name="vf" fmla="val 115470"/>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Arial"/>
                <a:ea typeface="Arial"/>
                <a:cs typeface="Arial"/>
                <a:sym typeface="Arial"/>
              </a:endParaRPr>
            </a:p>
          </p:txBody>
        </p:sp>
        <p:sp>
          <p:nvSpPr>
            <p:cNvPr id="161" name="Google Shape;161;p22"/>
            <p:cNvSpPr/>
            <p:nvPr/>
          </p:nvSpPr>
          <p:spPr>
            <a:xfrm>
              <a:off x="9029133" y="1359637"/>
              <a:ext cx="260100" cy="224400"/>
            </a:xfrm>
            <a:prstGeom prst="hexagon">
              <a:avLst>
                <a:gd name="adj" fmla="val 25000"/>
                <a:gd name="vf" fmla="val 115470"/>
              </a:avLst>
            </a:prstGeom>
            <a:solidFill>
              <a:srgbClr val="D1D9E2"/>
            </a:solidFill>
            <a:ln w="444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Arial"/>
                <a:ea typeface="Arial"/>
                <a:cs typeface="Arial"/>
                <a:sym typeface="Aria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3"/>
          <p:cNvSpPr txBox="1">
            <a:spLocks noGrp="1"/>
          </p:cNvSpPr>
          <p:nvPr>
            <p:ph type="title"/>
          </p:nvPr>
        </p:nvSpPr>
        <p:spPr>
          <a:xfrm>
            <a:off x="838200" y="365127"/>
            <a:ext cx="10515600" cy="8655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b="1">
                <a:latin typeface="Lato"/>
                <a:ea typeface="Lato"/>
                <a:cs typeface="Lato"/>
                <a:sym typeface="Lato"/>
              </a:rPr>
              <a:t>Delivering on RDN’s purpose </a:t>
            </a:r>
            <a:endParaRPr b="1">
              <a:latin typeface="Lato"/>
              <a:ea typeface="Lato"/>
              <a:cs typeface="Lato"/>
              <a:sym typeface="Lato"/>
            </a:endParaRPr>
          </a:p>
        </p:txBody>
      </p:sp>
      <p:sp>
        <p:nvSpPr>
          <p:cNvPr id="167" name="Google Shape;167;p23"/>
          <p:cNvSpPr txBox="1">
            <a:spLocks noGrp="1"/>
          </p:cNvSpPr>
          <p:nvPr>
            <p:ph type="body" idx="1"/>
          </p:nvPr>
        </p:nvSpPr>
        <p:spPr>
          <a:xfrm>
            <a:off x="838200" y="1535067"/>
            <a:ext cx="10515600" cy="4872900"/>
          </a:xfrm>
          <a:prstGeom prst="rect">
            <a:avLst/>
          </a:prstGeom>
        </p:spPr>
        <p:txBody>
          <a:bodyPr spcFirstLastPara="1" wrap="square" lIns="91425" tIns="45700" rIns="91425" bIns="45700" anchor="t" anchorCtr="0">
            <a:normAutofit fontScale="77500" lnSpcReduction="20000"/>
          </a:bodyPr>
          <a:lstStyle/>
          <a:p>
            <a:pPr marL="609600" lvl="0" indent="-457358" algn="l" rtl="0">
              <a:lnSpc>
                <a:spcPct val="115000"/>
              </a:lnSpc>
              <a:spcBef>
                <a:spcPts val="0"/>
              </a:spcBef>
              <a:spcAft>
                <a:spcPts val="0"/>
              </a:spcAft>
              <a:buSzPct val="100000"/>
              <a:buFont typeface="Lato"/>
              <a:buChar char="●"/>
            </a:pPr>
            <a:r>
              <a:rPr lang="en-US" sz="3100">
                <a:highlight>
                  <a:schemeClr val="lt1"/>
                </a:highlight>
                <a:latin typeface="Lato"/>
                <a:ea typeface="Lato"/>
                <a:cs typeface="Lato"/>
                <a:sym typeface="Lato"/>
              </a:rPr>
              <a:t>RDN focuses on strategic support for the whole portfolio, rather than day-to-day involvement in individual studies, except on request</a:t>
            </a:r>
            <a:endParaRPr sz="3100">
              <a:highlight>
                <a:schemeClr val="lt1"/>
              </a:highlight>
              <a:latin typeface="Lato"/>
              <a:ea typeface="Lato"/>
              <a:cs typeface="Lato"/>
              <a:sym typeface="Lato"/>
            </a:endParaRPr>
          </a:p>
          <a:p>
            <a:pPr marL="609600" lvl="0" indent="-457358" algn="l" rtl="0">
              <a:lnSpc>
                <a:spcPct val="115000"/>
              </a:lnSpc>
              <a:spcBef>
                <a:spcPts val="1300"/>
              </a:spcBef>
              <a:spcAft>
                <a:spcPts val="0"/>
              </a:spcAft>
              <a:buSzPct val="100000"/>
              <a:buFont typeface="Lato"/>
              <a:buChar char="●"/>
            </a:pPr>
            <a:r>
              <a:rPr lang="en-US" sz="3100">
                <a:highlight>
                  <a:schemeClr val="lt1"/>
                </a:highlight>
              </a:rPr>
              <a:t>S</a:t>
            </a:r>
            <a:r>
              <a:rPr lang="en-US" sz="3100">
                <a:highlight>
                  <a:schemeClr val="lt1"/>
                </a:highlight>
                <a:latin typeface="Lato"/>
                <a:ea typeface="Lato"/>
                <a:cs typeface="Lato"/>
                <a:sym typeface="Lato"/>
              </a:rPr>
              <a:t>ites </a:t>
            </a:r>
            <a:r>
              <a:rPr lang="en-US" sz="3100">
                <a:highlight>
                  <a:schemeClr val="lt1"/>
                </a:highlight>
              </a:rPr>
              <a:t>are</a:t>
            </a:r>
            <a:r>
              <a:rPr lang="en-US" sz="3100">
                <a:highlight>
                  <a:schemeClr val="lt1"/>
                </a:highlight>
                <a:latin typeface="Lato"/>
                <a:ea typeface="Lato"/>
                <a:cs typeface="Lato"/>
                <a:sym typeface="Lato"/>
              </a:rPr>
              <a:t> supported to monitor their own performance of individual studies,  build study-level capacity and consider research delivery in research applications</a:t>
            </a:r>
            <a:endParaRPr sz="3100">
              <a:highlight>
                <a:schemeClr val="lt1"/>
              </a:highlight>
            </a:endParaRPr>
          </a:p>
          <a:p>
            <a:pPr marL="609600" lvl="0" indent="-457358" algn="l" rtl="0">
              <a:lnSpc>
                <a:spcPct val="115000"/>
              </a:lnSpc>
              <a:spcBef>
                <a:spcPts val="1300"/>
              </a:spcBef>
              <a:spcAft>
                <a:spcPts val="0"/>
              </a:spcAft>
              <a:buSzPct val="100000"/>
              <a:buFont typeface="Lato"/>
              <a:buChar char="●"/>
            </a:pPr>
            <a:r>
              <a:rPr lang="en-US" sz="3100">
                <a:highlight>
                  <a:schemeClr val="lt1"/>
                </a:highlight>
                <a:latin typeface="Lato"/>
                <a:ea typeface="Lato"/>
                <a:cs typeface="Lato"/>
                <a:sym typeface="Lato"/>
              </a:rPr>
              <a:t>RDN increases understanding of and supports work to address strategic issues that cut across sites, regions or settings. This might be through a strategic project we lead, by supporting projects led by partners, or by providing the intelligence and evidence to enable others to make change</a:t>
            </a:r>
            <a:endParaRPr sz="3100">
              <a:highlight>
                <a:schemeClr val="lt1"/>
              </a:highlight>
              <a:latin typeface="Lato"/>
              <a:ea typeface="Lato"/>
              <a:cs typeface="Lato"/>
              <a:sym typeface="Lato"/>
            </a:endParaRPr>
          </a:p>
          <a:p>
            <a:pPr marL="609600" lvl="0" indent="-457358" algn="l" rtl="0">
              <a:lnSpc>
                <a:spcPct val="115000"/>
              </a:lnSpc>
              <a:spcBef>
                <a:spcPts val="1300"/>
              </a:spcBef>
              <a:spcAft>
                <a:spcPts val="0"/>
              </a:spcAft>
              <a:buSzPct val="100000"/>
              <a:buFont typeface="Lato"/>
              <a:buChar char="●"/>
            </a:pPr>
            <a:r>
              <a:rPr lang="en-US" sz="3100">
                <a:highlight>
                  <a:schemeClr val="lt1"/>
                </a:highlight>
                <a:latin typeface="Lato"/>
                <a:ea typeface="Lato"/>
                <a:cs typeface="Lato"/>
                <a:sym typeface="Lato"/>
              </a:rPr>
              <a:t>Agile Delivery Teams provide additional targeted support for individual studies and help us to build capacity and capability where it is needed. </a:t>
            </a:r>
            <a:endParaRPr sz="2100">
              <a:highlight>
                <a:schemeClr val="lt1"/>
              </a:highlight>
              <a:latin typeface="Lato"/>
              <a:ea typeface="Lato"/>
              <a:cs typeface="Lato"/>
              <a:sym typeface="Lato"/>
            </a:endParaRPr>
          </a:p>
          <a:p>
            <a:pPr marL="0" lvl="0" indent="0" algn="l" rtl="0">
              <a:spcBef>
                <a:spcPts val="1300"/>
              </a:spcBef>
              <a:spcAft>
                <a:spcPts val="0"/>
              </a:spcAft>
              <a:buNone/>
            </a:pPr>
            <a:endParaRPr sz="2100">
              <a:latin typeface="Lato"/>
              <a:ea typeface="Lato"/>
              <a:cs typeface="Lato"/>
              <a:sym typeface="Lato"/>
            </a:endParaRPr>
          </a:p>
        </p:txBody>
      </p:sp>
      <p:grpSp>
        <p:nvGrpSpPr>
          <p:cNvPr id="168" name="Google Shape;168;p23"/>
          <p:cNvGrpSpPr/>
          <p:nvPr/>
        </p:nvGrpSpPr>
        <p:grpSpPr>
          <a:xfrm>
            <a:off x="10428752" y="394001"/>
            <a:ext cx="925042" cy="807853"/>
            <a:chOff x="8938671" y="1286136"/>
            <a:chExt cx="434700" cy="374700"/>
          </a:xfrm>
        </p:grpSpPr>
        <p:sp>
          <p:nvSpPr>
            <p:cNvPr id="169" name="Google Shape;169;p23"/>
            <p:cNvSpPr/>
            <p:nvPr/>
          </p:nvSpPr>
          <p:spPr>
            <a:xfrm>
              <a:off x="8938671" y="1286136"/>
              <a:ext cx="434700" cy="374700"/>
            </a:xfrm>
            <a:prstGeom prst="hexagon">
              <a:avLst>
                <a:gd name="adj" fmla="val 25000"/>
                <a:gd name="vf" fmla="val 11547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Arial"/>
                <a:ea typeface="Arial"/>
                <a:cs typeface="Arial"/>
                <a:sym typeface="Arial"/>
              </a:endParaRPr>
            </a:p>
          </p:txBody>
        </p:sp>
        <p:sp>
          <p:nvSpPr>
            <p:cNvPr id="170" name="Google Shape;170;p23"/>
            <p:cNvSpPr/>
            <p:nvPr/>
          </p:nvSpPr>
          <p:spPr>
            <a:xfrm>
              <a:off x="9029133" y="1359637"/>
              <a:ext cx="260100" cy="224400"/>
            </a:xfrm>
            <a:prstGeom prst="hexagon">
              <a:avLst>
                <a:gd name="adj" fmla="val 25000"/>
                <a:gd name="vf" fmla="val 115470"/>
              </a:avLst>
            </a:prstGeom>
            <a:solidFill>
              <a:srgbClr val="D1D9E2"/>
            </a:solidFill>
            <a:ln w="4445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Arial"/>
                <a:ea typeface="Arial"/>
                <a:cs typeface="Arial"/>
                <a:sym typeface="Arial"/>
              </a:endParaRPr>
            </a:p>
          </p:txBody>
        </p:sp>
      </p:grpSp>
      <p:grpSp>
        <p:nvGrpSpPr>
          <p:cNvPr id="171" name="Google Shape;171;p23"/>
          <p:cNvGrpSpPr/>
          <p:nvPr/>
        </p:nvGrpSpPr>
        <p:grpSpPr>
          <a:xfrm>
            <a:off x="525001" y="5352535"/>
            <a:ext cx="489950" cy="436600"/>
            <a:chOff x="8938671" y="1286136"/>
            <a:chExt cx="434700" cy="374700"/>
          </a:xfrm>
        </p:grpSpPr>
        <p:sp>
          <p:nvSpPr>
            <p:cNvPr id="172" name="Google Shape;172;p23"/>
            <p:cNvSpPr/>
            <p:nvPr/>
          </p:nvSpPr>
          <p:spPr>
            <a:xfrm>
              <a:off x="8938671" y="1286136"/>
              <a:ext cx="434700" cy="374700"/>
            </a:xfrm>
            <a:prstGeom prst="hexagon">
              <a:avLst>
                <a:gd name="adj" fmla="val 25000"/>
                <a:gd name="vf" fmla="val 115470"/>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Arial"/>
                <a:ea typeface="Arial"/>
                <a:cs typeface="Arial"/>
                <a:sym typeface="Arial"/>
              </a:endParaRPr>
            </a:p>
          </p:txBody>
        </p:sp>
        <p:sp>
          <p:nvSpPr>
            <p:cNvPr id="173" name="Google Shape;173;p23"/>
            <p:cNvSpPr/>
            <p:nvPr/>
          </p:nvSpPr>
          <p:spPr>
            <a:xfrm>
              <a:off x="9029133" y="1359637"/>
              <a:ext cx="260100" cy="224400"/>
            </a:xfrm>
            <a:prstGeom prst="hexagon">
              <a:avLst>
                <a:gd name="adj" fmla="val 25000"/>
                <a:gd name="vf" fmla="val 115470"/>
              </a:avLst>
            </a:prstGeom>
            <a:solidFill>
              <a:srgbClr val="D1D9E2"/>
            </a:solidFill>
            <a:ln w="444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Arial"/>
                <a:ea typeface="Arial"/>
                <a:cs typeface="Arial"/>
                <a:sym typeface="Arial"/>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4"/>
          <p:cNvSpPr txBox="1">
            <a:spLocks noGrp="1"/>
          </p:cNvSpPr>
          <p:nvPr>
            <p:ph type="title"/>
          </p:nvPr>
        </p:nvSpPr>
        <p:spPr>
          <a:xfrm>
            <a:off x="449000" y="364800"/>
            <a:ext cx="10803300" cy="976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b="1">
                <a:latin typeface="Lato"/>
                <a:ea typeface="Lato"/>
                <a:cs typeface="Lato"/>
                <a:sym typeface="Lato"/>
              </a:rPr>
              <a:t>RDN change statements </a:t>
            </a:r>
            <a:endParaRPr b="1">
              <a:latin typeface="Lato"/>
              <a:ea typeface="Lato"/>
              <a:cs typeface="Lato"/>
              <a:sym typeface="Lato"/>
            </a:endParaRPr>
          </a:p>
        </p:txBody>
      </p:sp>
      <p:sp>
        <p:nvSpPr>
          <p:cNvPr id="179" name="Google Shape;179;p24"/>
          <p:cNvSpPr txBox="1">
            <a:spLocks noGrp="1"/>
          </p:cNvSpPr>
          <p:nvPr>
            <p:ph type="body" idx="1"/>
          </p:nvPr>
        </p:nvSpPr>
        <p:spPr>
          <a:xfrm>
            <a:off x="451200" y="2556200"/>
            <a:ext cx="10634100" cy="2733300"/>
          </a:xfrm>
          <a:prstGeom prst="rect">
            <a:avLst/>
          </a:prstGeom>
          <a:solidFill>
            <a:srgbClr val="D1D9E2"/>
          </a:solidFill>
        </p:spPr>
        <p:txBody>
          <a:bodyPr spcFirstLastPara="1" wrap="square" lIns="91425" tIns="45700" rIns="91425" bIns="45700" anchor="t" anchorCtr="0">
            <a:noAutofit/>
          </a:bodyPr>
          <a:lstStyle/>
          <a:p>
            <a:pPr marL="609600" lvl="0" indent="-438150" algn="l" rtl="0">
              <a:lnSpc>
                <a:spcPct val="115000"/>
              </a:lnSpc>
              <a:spcBef>
                <a:spcPts val="0"/>
              </a:spcBef>
              <a:spcAft>
                <a:spcPts val="0"/>
              </a:spcAft>
              <a:buSzPts val="2100"/>
              <a:buFont typeface="Lato"/>
              <a:buAutoNum type="arabicPeriod"/>
            </a:pPr>
            <a:r>
              <a:rPr lang="en-US" sz="2100">
                <a:latin typeface="Lato"/>
                <a:ea typeface="Lato"/>
                <a:cs typeface="Lato"/>
                <a:sym typeface="Lato"/>
              </a:rPr>
              <a:t>A single organisation with greater consistency of experience for customers</a:t>
            </a:r>
            <a:endParaRPr sz="2100">
              <a:latin typeface="Lato"/>
              <a:ea typeface="Lato"/>
              <a:cs typeface="Lato"/>
              <a:sym typeface="Lato"/>
            </a:endParaRPr>
          </a:p>
          <a:p>
            <a:pPr marL="609600" lvl="0" indent="-438150" algn="l" rtl="0">
              <a:lnSpc>
                <a:spcPct val="115000"/>
              </a:lnSpc>
              <a:spcBef>
                <a:spcPts val="0"/>
              </a:spcBef>
              <a:spcAft>
                <a:spcPts val="0"/>
              </a:spcAft>
              <a:buSzPts val="2100"/>
              <a:buFont typeface="Lato"/>
              <a:buAutoNum type="arabicPeriod"/>
            </a:pPr>
            <a:r>
              <a:rPr lang="en-US" sz="2100">
                <a:latin typeface="Lato"/>
                <a:ea typeface="Lato"/>
                <a:cs typeface="Lato"/>
                <a:sym typeface="Lato"/>
              </a:rPr>
              <a:t>Collective responsibility and joint leadership of the organisation</a:t>
            </a:r>
            <a:endParaRPr sz="2100">
              <a:latin typeface="Lato"/>
              <a:ea typeface="Lato"/>
              <a:cs typeface="Lato"/>
              <a:sym typeface="Lato"/>
            </a:endParaRPr>
          </a:p>
          <a:p>
            <a:pPr marL="609600" lvl="0" indent="-438150" algn="l" rtl="0">
              <a:lnSpc>
                <a:spcPct val="115000"/>
              </a:lnSpc>
              <a:spcBef>
                <a:spcPts val="0"/>
              </a:spcBef>
              <a:spcAft>
                <a:spcPts val="0"/>
              </a:spcAft>
              <a:buSzPts val="2100"/>
              <a:buFont typeface="Lato"/>
              <a:buAutoNum type="arabicPeriod"/>
            </a:pPr>
            <a:r>
              <a:rPr lang="en-US" sz="2100">
                <a:latin typeface="Lato"/>
                <a:ea typeface="Lato"/>
                <a:cs typeface="Lato"/>
                <a:sym typeface="Lato"/>
              </a:rPr>
              <a:t>A collegiate and a customer-focused partner </a:t>
            </a:r>
            <a:endParaRPr sz="2100">
              <a:latin typeface="Lato"/>
              <a:ea typeface="Lato"/>
              <a:cs typeface="Lato"/>
              <a:sym typeface="Lato"/>
            </a:endParaRPr>
          </a:p>
          <a:p>
            <a:pPr marL="609600" lvl="0" indent="-438150" algn="l" rtl="0">
              <a:lnSpc>
                <a:spcPct val="115000"/>
              </a:lnSpc>
              <a:spcBef>
                <a:spcPts val="0"/>
              </a:spcBef>
              <a:spcAft>
                <a:spcPts val="0"/>
              </a:spcAft>
              <a:buSzPts val="2100"/>
              <a:buFont typeface="Lato"/>
              <a:buAutoNum type="arabicPeriod"/>
            </a:pPr>
            <a:r>
              <a:rPr lang="en-US" sz="2100">
                <a:latin typeface="Lato"/>
                <a:ea typeface="Lato"/>
                <a:cs typeface="Lato"/>
                <a:sym typeface="Lato"/>
              </a:rPr>
              <a:t>Stronger focus on strategic development of research capacity and capability, nationally and regionally, with partners</a:t>
            </a:r>
            <a:endParaRPr sz="2100">
              <a:latin typeface="Lato"/>
              <a:ea typeface="Lato"/>
              <a:cs typeface="Lato"/>
              <a:sym typeface="Lato"/>
            </a:endParaRPr>
          </a:p>
          <a:p>
            <a:pPr marL="609600" lvl="0" indent="-438150" algn="l" rtl="0">
              <a:lnSpc>
                <a:spcPct val="115000"/>
              </a:lnSpc>
              <a:spcBef>
                <a:spcPts val="0"/>
              </a:spcBef>
              <a:spcAft>
                <a:spcPts val="0"/>
              </a:spcAft>
              <a:buSzPts val="2100"/>
              <a:buFont typeface="Lato"/>
              <a:buAutoNum type="arabicPeriod"/>
            </a:pPr>
            <a:r>
              <a:rPr lang="en-US" sz="2100">
                <a:latin typeface="Lato"/>
                <a:ea typeface="Lato"/>
                <a:cs typeface="Lato"/>
                <a:sym typeface="Lato"/>
              </a:rPr>
              <a:t>Emphasis on continuous improvement, learning and value for money in every part of RDN</a:t>
            </a:r>
            <a:endParaRPr sz="2100">
              <a:latin typeface="Lato"/>
              <a:ea typeface="Lato"/>
              <a:cs typeface="Lato"/>
              <a:sym typeface="Lato"/>
            </a:endParaRPr>
          </a:p>
        </p:txBody>
      </p:sp>
      <p:sp>
        <p:nvSpPr>
          <p:cNvPr id="180" name="Google Shape;180;p24"/>
          <p:cNvSpPr txBox="1"/>
          <p:nvPr/>
        </p:nvSpPr>
        <p:spPr>
          <a:xfrm>
            <a:off x="449000" y="1396800"/>
            <a:ext cx="11690400" cy="10212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2100">
                <a:solidFill>
                  <a:srgbClr val="193E72"/>
                </a:solidFill>
                <a:latin typeface="Lato"/>
                <a:ea typeface="Lato"/>
                <a:cs typeface="Lato"/>
                <a:sym typeface="Lato"/>
              </a:rPr>
              <a:t>A new organisation building on the successes of the Clinical Research Network (CRN). </a:t>
            </a:r>
            <a:br>
              <a:rPr lang="en-US" sz="2100">
                <a:solidFill>
                  <a:srgbClr val="193E72"/>
                </a:solidFill>
                <a:latin typeface="Lato"/>
                <a:ea typeface="Lato"/>
                <a:cs typeface="Lato"/>
                <a:sym typeface="Lato"/>
              </a:rPr>
            </a:br>
            <a:r>
              <a:rPr lang="en-US" sz="2100">
                <a:solidFill>
                  <a:srgbClr val="193E72"/>
                </a:solidFill>
                <a:latin typeface="Lato"/>
                <a:ea typeface="Lato"/>
                <a:cs typeface="Lato"/>
                <a:sym typeface="Lato"/>
              </a:rPr>
              <a:t>The Research Delivery Network (RDN) differs from the CRN in the following ways:</a:t>
            </a:r>
            <a:endParaRPr sz="2100">
              <a:solidFill>
                <a:srgbClr val="193E72"/>
              </a:solidFill>
              <a:latin typeface="Lato"/>
              <a:ea typeface="Lato"/>
              <a:cs typeface="Lato"/>
              <a:sym typeface="Lato"/>
            </a:endParaRPr>
          </a:p>
        </p:txBody>
      </p:sp>
      <p:grpSp>
        <p:nvGrpSpPr>
          <p:cNvPr id="181" name="Google Shape;181;p24"/>
          <p:cNvGrpSpPr/>
          <p:nvPr/>
        </p:nvGrpSpPr>
        <p:grpSpPr>
          <a:xfrm>
            <a:off x="448648" y="5138890"/>
            <a:ext cx="645913" cy="561192"/>
            <a:chOff x="10141141" y="1885266"/>
            <a:chExt cx="388800" cy="335100"/>
          </a:xfrm>
        </p:grpSpPr>
        <p:sp>
          <p:nvSpPr>
            <p:cNvPr id="182" name="Google Shape;182;p24"/>
            <p:cNvSpPr/>
            <p:nvPr/>
          </p:nvSpPr>
          <p:spPr>
            <a:xfrm rot="10800000">
              <a:off x="10141141" y="1885266"/>
              <a:ext cx="388800" cy="335100"/>
            </a:xfrm>
            <a:prstGeom prst="hexagon">
              <a:avLst>
                <a:gd name="adj" fmla="val 25000"/>
                <a:gd name="vf" fmla="val 115470"/>
              </a:avLst>
            </a:prstGeom>
            <a:solidFill>
              <a:srgbClr val="173E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rgbClr val="FFFFFF"/>
                </a:solidFill>
                <a:latin typeface="Arial"/>
                <a:ea typeface="Arial"/>
                <a:cs typeface="Arial"/>
                <a:sym typeface="Arial"/>
              </a:endParaRPr>
            </a:p>
          </p:txBody>
        </p:sp>
        <p:sp>
          <p:nvSpPr>
            <p:cNvPr id="183" name="Google Shape;183;p24"/>
            <p:cNvSpPr/>
            <p:nvPr/>
          </p:nvSpPr>
          <p:spPr>
            <a:xfrm rot="10800000">
              <a:off x="10216565" y="1954253"/>
              <a:ext cx="232500" cy="200400"/>
            </a:xfrm>
            <a:prstGeom prst="hexagon">
              <a:avLst>
                <a:gd name="adj" fmla="val 25000"/>
                <a:gd name="vf" fmla="val 115470"/>
              </a:avLst>
            </a:prstGeom>
            <a:solidFill>
              <a:srgbClr val="D1D9E2"/>
            </a:solidFill>
            <a:ln w="44450" cap="flat" cmpd="sng">
              <a:solidFill>
                <a:srgbClr val="EE4B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rgbClr val="FFFFFF"/>
                </a:solidFill>
                <a:latin typeface="Arial"/>
                <a:ea typeface="Arial"/>
                <a:cs typeface="Arial"/>
                <a:sym typeface="Arial"/>
              </a:endParaRPr>
            </a:p>
          </p:txBody>
        </p:sp>
      </p:grpSp>
      <p:grpSp>
        <p:nvGrpSpPr>
          <p:cNvPr id="184" name="Google Shape;184;p24"/>
          <p:cNvGrpSpPr/>
          <p:nvPr/>
        </p:nvGrpSpPr>
        <p:grpSpPr>
          <a:xfrm>
            <a:off x="10986839" y="2416855"/>
            <a:ext cx="645875" cy="561192"/>
            <a:chOff x="10141141" y="1885266"/>
            <a:chExt cx="388800" cy="335100"/>
          </a:xfrm>
        </p:grpSpPr>
        <p:sp>
          <p:nvSpPr>
            <p:cNvPr id="185" name="Google Shape;185;p24"/>
            <p:cNvSpPr/>
            <p:nvPr/>
          </p:nvSpPr>
          <p:spPr>
            <a:xfrm rot="10800000">
              <a:off x="10141141" y="1885266"/>
              <a:ext cx="388800" cy="335100"/>
            </a:xfrm>
            <a:prstGeom prst="hexagon">
              <a:avLst>
                <a:gd name="adj" fmla="val 25000"/>
                <a:gd name="vf" fmla="val 115470"/>
              </a:avLst>
            </a:prstGeom>
            <a:solidFill>
              <a:srgbClr val="2DA8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rgbClr val="FFFFFF"/>
                </a:solidFill>
                <a:latin typeface="Arial"/>
                <a:ea typeface="Arial"/>
                <a:cs typeface="Arial"/>
                <a:sym typeface="Arial"/>
              </a:endParaRPr>
            </a:p>
          </p:txBody>
        </p:sp>
        <p:sp>
          <p:nvSpPr>
            <p:cNvPr id="186" name="Google Shape;186;p24"/>
            <p:cNvSpPr/>
            <p:nvPr/>
          </p:nvSpPr>
          <p:spPr>
            <a:xfrm rot="10800000">
              <a:off x="10216565" y="1954253"/>
              <a:ext cx="232500" cy="200400"/>
            </a:xfrm>
            <a:prstGeom prst="hexagon">
              <a:avLst>
                <a:gd name="adj" fmla="val 25000"/>
                <a:gd name="vf" fmla="val 115470"/>
              </a:avLst>
            </a:prstGeom>
            <a:solidFill>
              <a:srgbClr val="D1D9E2"/>
            </a:solidFill>
            <a:ln w="44450" cap="flat" cmpd="sng">
              <a:solidFill>
                <a:srgbClr val="173E7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rgbClr val="FFFFFF"/>
                </a:solidFill>
                <a:latin typeface="Arial"/>
                <a:ea typeface="Arial"/>
                <a:cs typeface="Arial"/>
                <a:sym typeface="Arial"/>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5"/>
          <p:cNvSpPr txBox="1"/>
          <p:nvPr/>
        </p:nvSpPr>
        <p:spPr>
          <a:xfrm>
            <a:off x="192467" y="101600"/>
            <a:ext cx="7331700" cy="7389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US" sz="3200" b="1">
                <a:solidFill>
                  <a:srgbClr val="193E72"/>
                </a:solidFill>
                <a:latin typeface="Lato"/>
                <a:ea typeface="Lato"/>
                <a:cs typeface="Lato"/>
                <a:sym typeface="Lato"/>
              </a:rPr>
              <a:t>Combined Regional (Network) map</a:t>
            </a:r>
            <a:endParaRPr sz="3200">
              <a:solidFill>
                <a:srgbClr val="193E72"/>
              </a:solidFill>
              <a:latin typeface="Lato"/>
              <a:ea typeface="Lato"/>
              <a:cs typeface="Lato"/>
              <a:sym typeface="Lato"/>
            </a:endParaRPr>
          </a:p>
        </p:txBody>
      </p:sp>
      <p:grpSp>
        <p:nvGrpSpPr>
          <p:cNvPr id="192" name="Google Shape;192;p25"/>
          <p:cNvGrpSpPr/>
          <p:nvPr/>
        </p:nvGrpSpPr>
        <p:grpSpPr>
          <a:xfrm>
            <a:off x="6895104" y="234623"/>
            <a:ext cx="5113539" cy="6003883"/>
            <a:chOff x="4875650" y="321875"/>
            <a:chExt cx="3835250" cy="4503025"/>
          </a:xfrm>
        </p:grpSpPr>
        <p:pic>
          <p:nvPicPr>
            <p:cNvPr id="193" name="Google Shape;193;p25"/>
            <p:cNvPicPr preferRelativeResize="0"/>
            <p:nvPr/>
          </p:nvPicPr>
          <p:blipFill rotWithShape="1">
            <a:blip r:embed="rId3">
              <a:alphaModFix/>
            </a:blip>
            <a:srcRect l="5106" t="16095" r="3711" b="15265"/>
            <a:stretch/>
          </p:blipFill>
          <p:spPr>
            <a:xfrm>
              <a:off x="4875650" y="321875"/>
              <a:ext cx="3835250" cy="4503025"/>
            </a:xfrm>
            <a:prstGeom prst="rect">
              <a:avLst/>
            </a:prstGeom>
            <a:noFill/>
            <a:ln>
              <a:noFill/>
            </a:ln>
          </p:spPr>
        </p:pic>
        <p:sp>
          <p:nvSpPr>
            <p:cNvPr id="194" name="Google Shape;194;p25"/>
            <p:cNvSpPr txBox="1"/>
            <p:nvPr/>
          </p:nvSpPr>
          <p:spPr>
            <a:xfrm>
              <a:off x="6716574" y="1028700"/>
              <a:ext cx="274500" cy="3117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US" sz="1100" b="1">
                  <a:solidFill>
                    <a:srgbClr val="FFFFFF"/>
                  </a:solidFill>
                </a:rPr>
                <a:t>A</a:t>
              </a:r>
              <a:endParaRPr sz="1100" b="1">
                <a:solidFill>
                  <a:srgbClr val="FFFFFF"/>
                </a:solidFill>
              </a:endParaRPr>
            </a:p>
          </p:txBody>
        </p:sp>
        <p:sp>
          <p:nvSpPr>
            <p:cNvPr id="195" name="Google Shape;195;p25"/>
            <p:cNvSpPr txBox="1"/>
            <p:nvPr/>
          </p:nvSpPr>
          <p:spPr>
            <a:xfrm>
              <a:off x="7137799" y="1631700"/>
              <a:ext cx="274500" cy="3117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US" sz="1100" b="1">
                  <a:solidFill>
                    <a:srgbClr val="FFFFFF"/>
                  </a:solidFill>
                </a:rPr>
                <a:t>B</a:t>
              </a:r>
              <a:endParaRPr sz="1100" b="1">
                <a:solidFill>
                  <a:srgbClr val="FFFFFF"/>
                </a:solidFill>
              </a:endParaRPr>
            </a:p>
          </p:txBody>
        </p:sp>
        <p:sp>
          <p:nvSpPr>
            <p:cNvPr id="196" name="Google Shape;196;p25"/>
            <p:cNvSpPr txBox="1"/>
            <p:nvPr/>
          </p:nvSpPr>
          <p:spPr>
            <a:xfrm>
              <a:off x="6601024" y="1896000"/>
              <a:ext cx="274500" cy="3117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US" sz="1100" b="1">
                  <a:solidFill>
                    <a:srgbClr val="FFFFFF"/>
                  </a:solidFill>
                </a:rPr>
                <a:t>C</a:t>
              </a:r>
              <a:endParaRPr sz="1100" b="1">
                <a:solidFill>
                  <a:srgbClr val="FFFFFF"/>
                </a:solidFill>
              </a:endParaRPr>
            </a:p>
          </p:txBody>
        </p:sp>
        <p:sp>
          <p:nvSpPr>
            <p:cNvPr id="197" name="Google Shape;197;p25"/>
            <p:cNvSpPr txBox="1"/>
            <p:nvPr/>
          </p:nvSpPr>
          <p:spPr>
            <a:xfrm>
              <a:off x="7312024" y="2417850"/>
              <a:ext cx="274500" cy="3117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US" sz="1100" b="1">
                  <a:solidFill>
                    <a:srgbClr val="FFFFFF"/>
                  </a:solidFill>
                </a:rPr>
                <a:t>D</a:t>
              </a:r>
              <a:endParaRPr sz="1100" b="1">
                <a:solidFill>
                  <a:srgbClr val="FFFFFF"/>
                </a:solidFill>
              </a:endParaRPr>
            </a:p>
          </p:txBody>
        </p:sp>
        <p:sp>
          <p:nvSpPr>
            <p:cNvPr id="198" name="Google Shape;198;p25"/>
            <p:cNvSpPr txBox="1"/>
            <p:nvPr/>
          </p:nvSpPr>
          <p:spPr>
            <a:xfrm>
              <a:off x="6687974" y="2716825"/>
              <a:ext cx="274500" cy="3117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US" sz="1100" b="1">
                  <a:solidFill>
                    <a:srgbClr val="FFFFFF"/>
                  </a:solidFill>
                </a:rPr>
                <a:t>E</a:t>
              </a:r>
              <a:endParaRPr sz="1100" b="1">
                <a:solidFill>
                  <a:srgbClr val="FFFFFF"/>
                </a:solidFill>
              </a:endParaRPr>
            </a:p>
          </p:txBody>
        </p:sp>
        <p:sp>
          <p:nvSpPr>
            <p:cNvPr id="199" name="Google Shape;199;p25"/>
            <p:cNvSpPr txBox="1"/>
            <p:nvPr/>
          </p:nvSpPr>
          <p:spPr>
            <a:xfrm>
              <a:off x="7870724" y="2804225"/>
              <a:ext cx="274500" cy="3117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US" sz="1100" b="1">
                  <a:solidFill>
                    <a:srgbClr val="FFFFFF"/>
                  </a:solidFill>
                </a:rPr>
                <a:t>F</a:t>
              </a:r>
              <a:endParaRPr sz="1100" b="1">
                <a:solidFill>
                  <a:srgbClr val="FFFFFF"/>
                </a:solidFill>
              </a:endParaRPr>
            </a:p>
          </p:txBody>
        </p:sp>
        <p:sp>
          <p:nvSpPr>
            <p:cNvPr id="200" name="Google Shape;200;p25"/>
            <p:cNvSpPr txBox="1"/>
            <p:nvPr/>
          </p:nvSpPr>
          <p:spPr>
            <a:xfrm>
              <a:off x="7624099" y="3471275"/>
              <a:ext cx="274500" cy="3117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US" sz="1100" b="1">
                  <a:solidFill>
                    <a:srgbClr val="FFFFFF"/>
                  </a:solidFill>
                </a:rPr>
                <a:t>H</a:t>
              </a:r>
              <a:endParaRPr sz="1100" b="1">
                <a:solidFill>
                  <a:srgbClr val="FFFFFF"/>
                </a:solidFill>
              </a:endParaRPr>
            </a:p>
          </p:txBody>
        </p:sp>
        <p:sp>
          <p:nvSpPr>
            <p:cNvPr id="201" name="Google Shape;201;p25"/>
            <p:cNvSpPr txBox="1"/>
            <p:nvPr/>
          </p:nvSpPr>
          <p:spPr>
            <a:xfrm>
              <a:off x="7225249" y="3429575"/>
              <a:ext cx="274500" cy="3117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US" sz="1100" b="1">
                  <a:solidFill>
                    <a:srgbClr val="FFFFFF"/>
                  </a:solidFill>
                </a:rPr>
                <a:t>I</a:t>
              </a:r>
              <a:endParaRPr sz="1100" b="1">
                <a:solidFill>
                  <a:srgbClr val="FFFFFF"/>
                </a:solidFill>
              </a:endParaRPr>
            </a:p>
          </p:txBody>
        </p:sp>
        <p:sp>
          <p:nvSpPr>
            <p:cNvPr id="202" name="Google Shape;202;p25"/>
            <p:cNvSpPr txBox="1"/>
            <p:nvPr/>
          </p:nvSpPr>
          <p:spPr>
            <a:xfrm>
              <a:off x="7778149" y="3648175"/>
              <a:ext cx="274500" cy="3117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US" sz="1100" b="1">
                  <a:solidFill>
                    <a:srgbClr val="FFFFFF"/>
                  </a:solidFill>
                </a:rPr>
                <a:t>J</a:t>
              </a:r>
              <a:endParaRPr sz="1100" b="1">
                <a:solidFill>
                  <a:srgbClr val="FFFFFF"/>
                </a:solidFill>
              </a:endParaRPr>
            </a:p>
          </p:txBody>
        </p:sp>
        <p:sp>
          <p:nvSpPr>
            <p:cNvPr id="203" name="Google Shape;203;p25"/>
            <p:cNvSpPr txBox="1"/>
            <p:nvPr/>
          </p:nvSpPr>
          <p:spPr>
            <a:xfrm>
              <a:off x="6780624" y="3440375"/>
              <a:ext cx="274500" cy="3117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US" sz="1100" b="1">
                  <a:solidFill>
                    <a:srgbClr val="FFFFFF"/>
                  </a:solidFill>
                </a:rPr>
                <a:t>K</a:t>
              </a:r>
              <a:endParaRPr sz="1100" b="1">
                <a:solidFill>
                  <a:srgbClr val="FFFFFF"/>
                </a:solidFill>
              </a:endParaRPr>
            </a:p>
          </p:txBody>
        </p:sp>
        <p:sp>
          <p:nvSpPr>
            <p:cNvPr id="204" name="Google Shape;204;p25"/>
            <p:cNvSpPr txBox="1"/>
            <p:nvPr/>
          </p:nvSpPr>
          <p:spPr>
            <a:xfrm>
              <a:off x="6052424" y="3819125"/>
              <a:ext cx="274500" cy="3117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US" sz="1100" b="1">
                  <a:solidFill>
                    <a:srgbClr val="FFFFFF"/>
                  </a:solidFill>
                </a:rPr>
                <a:t>L</a:t>
              </a:r>
              <a:endParaRPr sz="1100" b="1">
                <a:solidFill>
                  <a:srgbClr val="FFFFFF"/>
                </a:solidFill>
              </a:endParaRPr>
            </a:p>
          </p:txBody>
        </p:sp>
        <p:sp>
          <p:nvSpPr>
            <p:cNvPr id="205" name="Google Shape;205;p25"/>
            <p:cNvSpPr txBox="1"/>
            <p:nvPr/>
          </p:nvSpPr>
          <p:spPr>
            <a:xfrm>
              <a:off x="7559099" y="3309000"/>
              <a:ext cx="274500" cy="3117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US" sz="1100" b="1">
                  <a:solidFill>
                    <a:srgbClr val="FFFFFF"/>
                  </a:solidFill>
                </a:rPr>
                <a:t>G</a:t>
              </a:r>
              <a:endParaRPr sz="1100" b="1">
                <a:solidFill>
                  <a:srgbClr val="FFFFFF"/>
                </a:solidFill>
              </a:endParaRPr>
            </a:p>
          </p:txBody>
        </p:sp>
      </p:grpSp>
      <p:graphicFrame>
        <p:nvGraphicFramePr>
          <p:cNvPr id="206" name="Google Shape;206;p25"/>
          <p:cNvGraphicFramePr/>
          <p:nvPr/>
        </p:nvGraphicFramePr>
        <p:xfrm>
          <a:off x="525150" y="992850"/>
          <a:ext cx="6666250" cy="4992330"/>
        </p:xfrm>
        <a:graphic>
          <a:graphicData uri="http://schemas.openxmlformats.org/drawingml/2006/table">
            <a:tbl>
              <a:tblPr bandRow="1">
                <a:noFill/>
                <a:tableStyleId>{A8278949-0AB0-4F52-942A-A9529565741E}</a:tableStyleId>
              </a:tblPr>
              <a:tblGrid>
                <a:gridCol w="1684475">
                  <a:extLst>
                    <a:ext uri="{9D8B030D-6E8A-4147-A177-3AD203B41FA5}">
                      <a16:colId xmlns:a16="http://schemas.microsoft.com/office/drawing/2014/main" val="20000"/>
                    </a:ext>
                  </a:extLst>
                </a:gridCol>
                <a:gridCol w="436000">
                  <a:extLst>
                    <a:ext uri="{9D8B030D-6E8A-4147-A177-3AD203B41FA5}">
                      <a16:colId xmlns:a16="http://schemas.microsoft.com/office/drawing/2014/main" val="20001"/>
                    </a:ext>
                  </a:extLst>
                </a:gridCol>
                <a:gridCol w="1363375">
                  <a:extLst>
                    <a:ext uri="{9D8B030D-6E8A-4147-A177-3AD203B41FA5}">
                      <a16:colId xmlns:a16="http://schemas.microsoft.com/office/drawing/2014/main" val="20002"/>
                    </a:ext>
                  </a:extLst>
                </a:gridCol>
                <a:gridCol w="3182400">
                  <a:extLst>
                    <a:ext uri="{9D8B030D-6E8A-4147-A177-3AD203B41FA5}">
                      <a16:colId xmlns:a16="http://schemas.microsoft.com/office/drawing/2014/main" val="20003"/>
                    </a:ext>
                  </a:extLst>
                </a:gridCol>
              </a:tblGrid>
              <a:tr h="683000">
                <a:tc>
                  <a:txBody>
                    <a:bodyPr/>
                    <a:lstStyle/>
                    <a:p>
                      <a:pPr marL="0" lvl="0" indent="0" algn="l" rtl="0">
                        <a:spcBef>
                          <a:spcPts val="0"/>
                        </a:spcBef>
                        <a:spcAft>
                          <a:spcPts val="0"/>
                        </a:spcAft>
                        <a:buNone/>
                      </a:pPr>
                      <a:r>
                        <a:rPr lang="en-US" sz="1200" b="1">
                          <a:solidFill>
                            <a:srgbClr val="222222"/>
                          </a:solidFill>
                          <a:latin typeface="Lato"/>
                          <a:ea typeface="Lato"/>
                          <a:cs typeface="Lato"/>
                          <a:sym typeface="Lato"/>
                        </a:rPr>
                        <a:t>NHS England Region</a:t>
                      </a:r>
                      <a:endParaRPr sz="1200">
                        <a:latin typeface="Lato"/>
                        <a:ea typeface="Lato"/>
                        <a:cs typeface="Lato"/>
                        <a:sym typeface="Lato"/>
                      </a:endParaRPr>
                    </a:p>
                  </a:txBody>
                  <a:tcPr marL="86375" marR="86375" marT="86375" marB="86375">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2"/>
                    </a:solidFill>
                  </a:tcPr>
                </a:tc>
                <a:tc gridSpan="2">
                  <a:txBody>
                    <a:bodyPr/>
                    <a:lstStyle/>
                    <a:p>
                      <a:pPr marL="0" lvl="0" indent="-12700" algn="l" rtl="0">
                        <a:spcBef>
                          <a:spcPts val="0"/>
                        </a:spcBef>
                        <a:spcAft>
                          <a:spcPts val="0"/>
                        </a:spcAft>
                        <a:buNone/>
                      </a:pPr>
                      <a:r>
                        <a:rPr lang="en-US" sz="1200" b="1">
                          <a:solidFill>
                            <a:srgbClr val="222222"/>
                          </a:solidFill>
                          <a:latin typeface="Lato"/>
                          <a:ea typeface="Lato"/>
                          <a:cs typeface="Lato"/>
                          <a:sym typeface="Lato"/>
                        </a:rPr>
                        <a:t>Regional Research Delivery Network (RRDN)</a:t>
                      </a:r>
                      <a:endParaRPr sz="1200">
                        <a:latin typeface="Lato"/>
                        <a:ea typeface="Lato"/>
                        <a:cs typeface="Lato"/>
                        <a:sym typeface="Lato"/>
                      </a:endParaRPr>
                    </a:p>
                  </a:txBody>
                  <a:tcPr marL="84675" marR="84675" marT="84675" marB="846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2"/>
                    </a:solidFill>
                  </a:tcPr>
                </a:tc>
                <a:tc hMerge="1">
                  <a:txBody>
                    <a:bodyPr/>
                    <a:lstStyle/>
                    <a:p>
                      <a:endParaRPr lang="en-US"/>
                    </a:p>
                  </a:txBody>
                  <a:tcPr/>
                </a:tc>
                <a:tc>
                  <a:txBody>
                    <a:bodyPr/>
                    <a:lstStyle/>
                    <a:p>
                      <a:pPr marL="0" lvl="0" indent="-12700" algn="l" rtl="0">
                        <a:spcBef>
                          <a:spcPts val="0"/>
                        </a:spcBef>
                        <a:spcAft>
                          <a:spcPts val="0"/>
                        </a:spcAft>
                        <a:buClr>
                          <a:schemeClr val="dk1"/>
                        </a:buClr>
                        <a:buSzPts val="1500"/>
                        <a:buFont typeface="Arial"/>
                        <a:buNone/>
                      </a:pPr>
                      <a:r>
                        <a:rPr lang="en-US" sz="1200" b="1">
                          <a:solidFill>
                            <a:srgbClr val="222222"/>
                          </a:solidFill>
                          <a:latin typeface="Lato"/>
                          <a:ea typeface="Lato"/>
                          <a:cs typeface="Lato"/>
                          <a:sym typeface="Lato"/>
                        </a:rPr>
                        <a:t>RRDN Hosts</a:t>
                      </a:r>
                      <a:endParaRPr sz="1200" b="1">
                        <a:solidFill>
                          <a:srgbClr val="222222"/>
                        </a:solidFill>
                        <a:latin typeface="Lato"/>
                        <a:ea typeface="Lato"/>
                        <a:cs typeface="Lato"/>
                        <a:sym typeface="Lato"/>
                      </a:endParaRPr>
                    </a:p>
                  </a:txBody>
                  <a:tcPr marL="84675" marR="84675" marT="84675" marB="846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2"/>
                    </a:solidFill>
                  </a:tcPr>
                </a:tc>
                <a:extLst>
                  <a:ext uri="{0D108BD9-81ED-4DB2-BD59-A6C34878D82A}">
                    <a16:rowId xmlns:a16="http://schemas.microsoft.com/office/drawing/2014/main" val="10000"/>
                  </a:ext>
                </a:extLst>
              </a:tr>
              <a:tr h="436125">
                <a:tc rowSpan="2">
                  <a:txBody>
                    <a:bodyPr/>
                    <a:lstStyle/>
                    <a:p>
                      <a:pPr marL="0" lvl="0" indent="0" algn="l" rtl="0">
                        <a:spcBef>
                          <a:spcPts val="0"/>
                        </a:spcBef>
                        <a:spcAft>
                          <a:spcPts val="0"/>
                        </a:spcAft>
                        <a:buNone/>
                      </a:pPr>
                      <a:r>
                        <a:rPr lang="en-US" sz="900">
                          <a:latin typeface="Lato"/>
                          <a:ea typeface="Lato"/>
                          <a:cs typeface="Lato"/>
                          <a:sym typeface="Lato"/>
                        </a:rPr>
                        <a:t>North East and Yorkshire</a:t>
                      </a:r>
                      <a:endParaRPr sz="900">
                        <a:latin typeface="Lato"/>
                        <a:ea typeface="Lato"/>
                        <a:cs typeface="Lato"/>
                        <a:sym typeface="Lato"/>
                      </a:endParaRPr>
                    </a:p>
                  </a:txBody>
                  <a:tcPr marL="86375" marR="86375" marT="86375" marB="863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12700" algn="l" rtl="0">
                        <a:spcBef>
                          <a:spcPts val="0"/>
                        </a:spcBef>
                        <a:spcAft>
                          <a:spcPts val="0"/>
                        </a:spcAft>
                        <a:buNone/>
                      </a:pPr>
                      <a:r>
                        <a:rPr lang="en-US" sz="900">
                          <a:solidFill>
                            <a:srgbClr val="222222"/>
                          </a:solidFill>
                          <a:latin typeface="Lato"/>
                          <a:ea typeface="Lato"/>
                          <a:cs typeface="Lato"/>
                          <a:sym typeface="Lato"/>
                        </a:rPr>
                        <a:t>A</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900" u="sng">
                          <a:solidFill>
                            <a:schemeClr val="hlink"/>
                          </a:solidFill>
                          <a:latin typeface="Lato"/>
                          <a:ea typeface="Lato"/>
                          <a:cs typeface="Lato"/>
                          <a:sym typeface="Lato"/>
                          <a:hlinkClick r:id="" action="ppaction://noaction"/>
                        </a:rPr>
                        <a:t>North East and North Cumbria</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12700" algn="l" rtl="0">
                        <a:spcBef>
                          <a:spcPts val="0"/>
                        </a:spcBef>
                        <a:spcAft>
                          <a:spcPts val="0"/>
                        </a:spcAft>
                        <a:buClr>
                          <a:schemeClr val="dk1"/>
                        </a:buClr>
                        <a:buSzPts val="1500"/>
                        <a:buFont typeface="Arial"/>
                        <a:buNone/>
                      </a:pPr>
                      <a:r>
                        <a:rPr lang="en-US" sz="900">
                          <a:solidFill>
                            <a:schemeClr val="dk1"/>
                          </a:solidFill>
                          <a:latin typeface="Lato"/>
                          <a:ea typeface="Lato"/>
                          <a:cs typeface="Lato"/>
                          <a:sym typeface="Lato"/>
                        </a:rPr>
                        <a:t>The Newcastle upon Tyne Hospitals NHS Foundation Trust </a:t>
                      </a:r>
                      <a:endParaRPr sz="900">
                        <a:solidFill>
                          <a:srgbClr val="0000FF"/>
                        </a:solidFill>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338700">
                <a:tc vMerge="1">
                  <a:txBody>
                    <a:bodyPr/>
                    <a:lstStyle/>
                    <a:p>
                      <a:endParaRPr lang="en-US"/>
                    </a:p>
                  </a:txBody>
                  <a:tcPr/>
                </a:tc>
                <a:tc>
                  <a:txBody>
                    <a:bodyPr/>
                    <a:lstStyle/>
                    <a:p>
                      <a:pPr marL="0" lvl="0" indent="-12700" algn="l" rtl="0">
                        <a:spcBef>
                          <a:spcPts val="0"/>
                        </a:spcBef>
                        <a:spcAft>
                          <a:spcPts val="0"/>
                        </a:spcAft>
                        <a:buNone/>
                      </a:pPr>
                      <a:r>
                        <a:rPr lang="en-US" sz="900">
                          <a:solidFill>
                            <a:srgbClr val="222222"/>
                          </a:solidFill>
                          <a:latin typeface="Lato"/>
                          <a:ea typeface="Lato"/>
                          <a:cs typeface="Lato"/>
                          <a:sym typeface="Lato"/>
                        </a:rPr>
                        <a:t>B</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12700" algn="l" rtl="0">
                        <a:spcBef>
                          <a:spcPts val="0"/>
                        </a:spcBef>
                        <a:spcAft>
                          <a:spcPts val="0"/>
                        </a:spcAft>
                        <a:buNone/>
                      </a:pPr>
                      <a:r>
                        <a:rPr lang="en-US" sz="900" u="sng">
                          <a:solidFill>
                            <a:schemeClr val="hlink"/>
                          </a:solidFill>
                          <a:latin typeface="Lato"/>
                          <a:ea typeface="Lato"/>
                          <a:cs typeface="Lato"/>
                          <a:sym typeface="Lato"/>
                          <a:hlinkClick r:id="" action="ppaction://noaction"/>
                        </a:rPr>
                        <a:t>Yorkshire and Humber</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500"/>
                        <a:buFont typeface="Arial"/>
                        <a:buNone/>
                      </a:pPr>
                      <a:r>
                        <a:rPr lang="en-US" sz="900">
                          <a:solidFill>
                            <a:schemeClr val="dk1"/>
                          </a:solidFill>
                          <a:latin typeface="Lato"/>
                          <a:ea typeface="Lato"/>
                          <a:cs typeface="Lato"/>
                          <a:sym typeface="Lato"/>
                        </a:rPr>
                        <a:t>Leeds Teaching Hospitals NHS Trust</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338700">
                <a:tc>
                  <a:txBody>
                    <a:bodyPr/>
                    <a:lstStyle/>
                    <a:p>
                      <a:pPr marL="0" lvl="0" indent="0" algn="l" rtl="0">
                        <a:spcBef>
                          <a:spcPts val="0"/>
                        </a:spcBef>
                        <a:spcAft>
                          <a:spcPts val="0"/>
                        </a:spcAft>
                        <a:buNone/>
                      </a:pPr>
                      <a:r>
                        <a:rPr lang="en-US" sz="900">
                          <a:latin typeface="Lato"/>
                          <a:ea typeface="Lato"/>
                          <a:cs typeface="Lato"/>
                          <a:sym typeface="Lato"/>
                        </a:rPr>
                        <a:t>North West</a:t>
                      </a:r>
                      <a:endParaRPr sz="900">
                        <a:latin typeface="Lato"/>
                        <a:ea typeface="Lato"/>
                        <a:cs typeface="Lato"/>
                        <a:sym typeface="Lato"/>
                      </a:endParaRPr>
                    </a:p>
                  </a:txBody>
                  <a:tcPr marL="86375" marR="86375" marT="86375" marB="863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900">
                          <a:solidFill>
                            <a:srgbClr val="222222"/>
                          </a:solidFill>
                          <a:latin typeface="Lato"/>
                          <a:ea typeface="Lato"/>
                          <a:cs typeface="Lato"/>
                          <a:sym typeface="Lato"/>
                        </a:rPr>
                        <a:t>C</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900" u="sng">
                          <a:solidFill>
                            <a:schemeClr val="hlink"/>
                          </a:solidFill>
                          <a:latin typeface="Lato"/>
                          <a:ea typeface="Lato"/>
                          <a:cs typeface="Lato"/>
                          <a:sym typeface="Lato"/>
                          <a:hlinkClick r:id="" action="ppaction://noaction"/>
                        </a:rPr>
                        <a:t>North West</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500"/>
                        <a:buFont typeface="Arial"/>
                        <a:buNone/>
                      </a:pPr>
                      <a:r>
                        <a:rPr lang="en-US" sz="900">
                          <a:solidFill>
                            <a:schemeClr val="dk1"/>
                          </a:solidFill>
                          <a:latin typeface="Lato"/>
                          <a:ea typeface="Lato"/>
                          <a:cs typeface="Lato"/>
                          <a:sym typeface="Lato"/>
                        </a:rPr>
                        <a:t>Manchester University NHS Foundation Trust</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338700">
                <a:tc rowSpan="2">
                  <a:txBody>
                    <a:bodyPr/>
                    <a:lstStyle/>
                    <a:p>
                      <a:pPr marL="0" lvl="0" indent="0" algn="l" rtl="0">
                        <a:spcBef>
                          <a:spcPts val="0"/>
                        </a:spcBef>
                        <a:spcAft>
                          <a:spcPts val="0"/>
                        </a:spcAft>
                        <a:buNone/>
                      </a:pPr>
                      <a:r>
                        <a:rPr lang="en-US" sz="900">
                          <a:latin typeface="Lato"/>
                          <a:ea typeface="Lato"/>
                          <a:cs typeface="Lato"/>
                          <a:sym typeface="Lato"/>
                        </a:rPr>
                        <a:t>Midlands</a:t>
                      </a:r>
                      <a:endParaRPr sz="900">
                        <a:latin typeface="Lato"/>
                        <a:ea typeface="Lato"/>
                        <a:cs typeface="Lato"/>
                        <a:sym typeface="Lato"/>
                      </a:endParaRPr>
                    </a:p>
                  </a:txBody>
                  <a:tcPr marL="86375" marR="86375" marT="86375" marB="863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900">
                          <a:latin typeface="Lato"/>
                          <a:ea typeface="Lato"/>
                          <a:cs typeface="Lato"/>
                          <a:sym typeface="Lato"/>
                        </a:rPr>
                        <a:t>D</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900" u="sng">
                          <a:solidFill>
                            <a:schemeClr val="hlink"/>
                          </a:solidFill>
                          <a:latin typeface="Lato"/>
                          <a:ea typeface="Lato"/>
                          <a:cs typeface="Lato"/>
                          <a:sym typeface="Lato"/>
                          <a:hlinkClick r:id="" action="ppaction://noaction"/>
                        </a:rPr>
                        <a:t>East Midlands</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500"/>
                        <a:buFont typeface="Arial"/>
                        <a:buNone/>
                      </a:pPr>
                      <a:r>
                        <a:rPr lang="en-US" sz="900">
                          <a:solidFill>
                            <a:schemeClr val="dk1"/>
                          </a:solidFill>
                          <a:latin typeface="Lato"/>
                          <a:ea typeface="Lato"/>
                          <a:cs typeface="Lato"/>
                          <a:sym typeface="Lato"/>
                        </a:rPr>
                        <a:t>University Hospitals Of Leicester NHS Trust</a:t>
                      </a:r>
                      <a:endParaRPr sz="900">
                        <a:solidFill>
                          <a:srgbClr val="0000FF"/>
                        </a:solidFill>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338700">
                <a:tc vMerge="1">
                  <a:txBody>
                    <a:bodyPr/>
                    <a:lstStyle/>
                    <a:p>
                      <a:endParaRPr lang="en-US"/>
                    </a:p>
                  </a:txBody>
                  <a:tcPr/>
                </a:tc>
                <a:tc>
                  <a:txBody>
                    <a:bodyPr/>
                    <a:lstStyle/>
                    <a:p>
                      <a:pPr marL="0" lvl="0" indent="-12700" algn="l" rtl="0">
                        <a:spcBef>
                          <a:spcPts val="0"/>
                        </a:spcBef>
                        <a:spcAft>
                          <a:spcPts val="0"/>
                        </a:spcAft>
                        <a:buNone/>
                      </a:pPr>
                      <a:r>
                        <a:rPr lang="en-US" sz="900">
                          <a:solidFill>
                            <a:srgbClr val="222222"/>
                          </a:solidFill>
                          <a:latin typeface="Lato"/>
                          <a:ea typeface="Lato"/>
                          <a:cs typeface="Lato"/>
                          <a:sym typeface="Lato"/>
                        </a:rPr>
                        <a:t>E</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900" u="sng">
                          <a:solidFill>
                            <a:schemeClr val="hlink"/>
                          </a:solidFill>
                          <a:latin typeface="Lato"/>
                          <a:ea typeface="Lato"/>
                          <a:cs typeface="Lato"/>
                          <a:sym typeface="Lato"/>
                          <a:hlinkClick r:id="" action="ppaction://noaction"/>
                        </a:rPr>
                        <a:t>West Midlands</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500"/>
                        <a:buFont typeface="Arial"/>
                        <a:buNone/>
                      </a:pPr>
                      <a:r>
                        <a:rPr lang="en-US" sz="900">
                          <a:solidFill>
                            <a:schemeClr val="dk1"/>
                          </a:solidFill>
                          <a:latin typeface="Lato"/>
                          <a:ea typeface="Lato"/>
                          <a:cs typeface="Lato"/>
                          <a:sym typeface="Lato"/>
                        </a:rPr>
                        <a:t>The Royal Wolverhampton NHS Trust</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338700">
                <a:tc>
                  <a:txBody>
                    <a:bodyPr/>
                    <a:lstStyle/>
                    <a:p>
                      <a:pPr marL="0" lvl="0" indent="0" algn="l" rtl="0">
                        <a:spcBef>
                          <a:spcPts val="0"/>
                        </a:spcBef>
                        <a:spcAft>
                          <a:spcPts val="0"/>
                        </a:spcAft>
                        <a:buNone/>
                      </a:pPr>
                      <a:r>
                        <a:rPr lang="en-US" sz="900">
                          <a:latin typeface="Lato"/>
                          <a:ea typeface="Lato"/>
                          <a:cs typeface="Lato"/>
                          <a:sym typeface="Lato"/>
                        </a:rPr>
                        <a:t>East of England</a:t>
                      </a:r>
                      <a:endParaRPr sz="900">
                        <a:latin typeface="Lato"/>
                        <a:ea typeface="Lato"/>
                        <a:cs typeface="Lato"/>
                        <a:sym typeface="Lato"/>
                      </a:endParaRPr>
                    </a:p>
                  </a:txBody>
                  <a:tcPr marL="86375" marR="86375" marT="86375" marB="863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900">
                          <a:solidFill>
                            <a:srgbClr val="222222"/>
                          </a:solidFill>
                          <a:latin typeface="Lato"/>
                          <a:ea typeface="Lato"/>
                          <a:cs typeface="Lato"/>
                          <a:sym typeface="Lato"/>
                        </a:rPr>
                        <a:t>F</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900" u="sng">
                          <a:solidFill>
                            <a:schemeClr val="hlink"/>
                          </a:solidFill>
                          <a:latin typeface="Lato"/>
                          <a:ea typeface="Lato"/>
                          <a:cs typeface="Lato"/>
                          <a:sym typeface="Lato"/>
                          <a:hlinkClick r:id="" action="ppaction://noaction"/>
                        </a:rPr>
                        <a:t>East of England</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500"/>
                        <a:buFont typeface="Arial"/>
                        <a:buNone/>
                      </a:pPr>
                      <a:r>
                        <a:rPr lang="en-US" sz="900">
                          <a:solidFill>
                            <a:schemeClr val="dk1"/>
                          </a:solidFill>
                          <a:latin typeface="Lato"/>
                          <a:ea typeface="Lato"/>
                          <a:cs typeface="Lato"/>
                          <a:sym typeface="Lato"/>
                        </a:rPr>
                        <a:t>Norfolk and Norwich University NHS Foundation Trust</a:t>
                      </a:r>
                      <a:endParaRPr sz="900">
                        <a:solidFill>
                          <a:srgbClr val="0000FF"/>
                        </a:solidFill>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338700">
                <a:tc rowSpan="2">
                  <a:txBody>
                    <a:bodyPr/>
                    <a:lstStyle/>
                    <a:p>
                      <a:pPr marL="0" lvl="0" indent="0" algn="l" rtl="0">
                        <a:spcBef>
                          <a:spcPts val="0"/>
                        </a:spcBef>
                        <a:spcAft>
                          <a:spcPts val="0"/>
                        </a:spcAft>
                        <a:buNone/>
                      </a:pPr>
                      <a:r>
                        <a:rPr lang="en-US" sz="900">
                          <a:latin typeface="Lato"/>
                          <a:ea typeface="Lato"/>
                          <a:cs typeface="Lato"/>
                          <a:sym typeface="Lato"/>
                        </a:rPr>
                        <a:t>London</a:t>
                      </a:r>
                      <a:endParaRPr sz="900">
                        <a:latin typeface="Lato"/>
                        <a:ea typeface="Lato"/>
                        <a:cs typeface="Lato"/>
                        <a:sym typeface="Lato"/>
                      </a:endParaRPr>
                    </a:p>
                  </a:txBody>
                  <a:tcPr marL="86375" marR="86375" marT="86375" marB="863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12700" algn="l" rtl="0">
                        <a:spcBef>
                          <a:spcPts val="0"/>
                        </a:spcBef>
                        <a:spcAft>
                          <a:spcPts val="0"/>
                        </a:spcAft>
                        <a:buNone/>
                      </a:pPr>
                      <a:r>
                        <a:rPr lang="en-US" sz="900">
                          <a:solidFill>
                            <a:srgbClr val="222222"/>
                          </a:solidFill>
                          <a:latin typeface="Lato"/>
                          <a:ea typeface="Lato"/>
                          <a:cs typeface="Lato"/>
                          <a:sym typeface="Lato"/>
                        </a:rPr>
                        <a:t>G</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900" u="sng">
                          <a:solidFill>
                            <a:schemeClr val="hlink"/>
                          </a:solidFill>
                          <a:latin typeface="Lato"/>
                          <a:ea typeface="Lato"/>
                          <a:cs typeface="Lato"/>
                          <a:sym typeface="Lato"/>
                          <a:hlinkClick r:id="" action="ppaction://noaction"/>
                        </a:rPr>
                        <a:t>North London</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12700" algn="l" rtl="0">
                        <a:spcBef>
                          <a:spcPts val="0"/>
                        </a:spcBef>
                        <a:spcAft>
                          <a:spcPts val="0"/>
                        </a:spcAft>
                        <a:buClr>
                          <a:schemeClr val="dk1"/>
                        </a:buClr>
                        <a:buSzPts val="1500"/>
                        <a:buFont typeface="Arial"/>
                        <a:buNone/>
                      </a:pPr>
                      <a:r>
                        <a:rPr lang="en-US" sz="900">
                          <a:solidFill>
                            <a:schemeClr val="dk1"/>
                          </a:solidFill>
                          <a:latin typeface="Lato"/>
                          <a:ea typeface="Lato"/>
                          <a:cs typeface="Lato"/>
                          <a:sym typeface="Lato"/>
                        </a:rPr>
                        <a:t>Barts Health NHS Trust</a:t>
                      </a:r>
                      <a:endParaRPr sz="900">
                        <a:solidFill>
                          <a:srgbClr val="0000FF"/>
                        </a:solidFill>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r h="338700">
                <a:tc vMerge="1">
                  <a:txBody>
                    <a:bodyPr/>
                    <a:lstStyle/>
                    <a:p>
                      <a:endParaRPr lang="en-US"/>
                    </a:p>
                  </a:txBody>
                  <a:tcPr/>
                </a:tc>
                <a:tc>
                  <a:txBody>
                    <a:bodyPr/>
                    <a:lstStyle/>
                    <a:p>
                      <a:pPr marL="0" lvl="0" indent="-12700" algn="l" rtl="0">
                        <a:spcBef>
                          <a:spcPts val="0"/>
                        </a:spcBef>
                        <a:spcAft>
                          <a:spcPts val="0"/>
                        </a:spcAft>
                        <a:buNone/>
                      </a:pPr>
                      <a:r>
                        <a:rPr lang="en-US" sz="900">
                          <a:solidFill>
                            <a:srgbClr val="222222"/>
                          </a:solidFill>
                          <a:latin typeface="Lato"/>
                          <a:ea typeface="Lato"/>
                          <a:cs typeface="Lato"/>
                          <a:sym typeface="Lato"/>
                        </a:rPr>
                        <a:t>H</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12700" algn="l" rtl="0">
                        <a:spcBef>
                          <a:spcPts val="0"/>
                        </a:spcBef>
                        <a:spcAft>
                          <a:spcPts val="0"/>
                        </a:spcAft>
                        <a:buNone/>
                      </a:pPr>
                      <a:r>
                        <a:rPr lang="en-US" sz="900" u="sng">
                          <a:solidFill>
                            <a:schemeClr val="hlink"/>
                          </a:solidFill>
                          <a:latin typeface="Lato"/>
                          <a:ea typeface="Lato"/>
                          <a:cs typeface="Lato"/>
                          <a:sym typeface="Lato"/>
                          <a:hlinkClick r:id="" action="ppaction://noaction"/>
                        </a:rPr>
                        <a:t>South London</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500"/>
                        <a:buFont typeface="Arial"/>
                        <a:buNone/>
                      </a:pPr>
                      <a:r>
                        <a:rPr lang="en-US" sz="900">
                          <a:solidFill>
                            <a:schemeClr val="dk1"/>
                          </a:solidFill>
                          <a:latin typeface="Lato"/>
                          <a:ea typeface="Lato"/>
                          <a:cs typeface="Lato"/>
                          <a:sym typeface="Lato"/>
                        </a:rPr>
                        <a:t>Guy’s &amp; St Thomas’ NHS Foundation Trust</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8"/>
                  </a:ext>
                </a:extLst>
              </a:tr>
              <a:tr h="338700">
                <a:tc rowSpan="2">
                  <a:txBody>
                    <a:bodyPr/>
                    <a:lstStyle/>
                    <a:p>
                      <a:pPr marL="0" lvl="0" indent="0" algn="l" rtl="0">
                        <a:spcBef>
                          <a:spcPts val="0"/>
                        </a:spcBef>
                        <a:spcAft>
                          <a:spcPts val="0"/>
                        </a:spcAft>
                        <a:buNone/>
                      </a:pPr>
                      <a:r>
                        <a:rPr lang="en-US" sz="900">
                          <a:latin typeface="Lato"/>
                          <a:ea typeface="Lato"/>
                          <a:cs typeface="Lato"/>
                          <a:sym typeface="Lato"/>
                        </a:rPr>
                        <a:t>South East</a:t>
                      </a:r>
                      <a:endParaRPr sz="900">
                        <a:latin typeface="Lato"/>
                        <a:ea typeface="Lato"/>
                        <a:cs typeface="Lato"/>
                        <a:sym typeface="Lato"/>
                      </a:endParaRPr>
                    </a:p>
                  </a:txBody>
                  <a:tcPr marL="86375" marR="86375" marT="86375" marB="863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12700" algn="l" rtl="0">
                        <a:spcBef>
                          <a:spcPts val="0"/>
                        </a:spcBef>
                        <a:spcAft>
                          <a:spcPts val="0"/>
                        </a:spcAft>
                        <a:buNone/>
                      </a:pPr>
                      <a:r>
                        <a:rPr lang="en-US" sz="900">
                          <a:solidFill>
                            <a:srgbClr val="222222"/>
                          </a:solidFill>
                          <a:latin typeface="Lato"/>
                          <a:ea typeface="Lato"/>
                          <a:cs typeface="Lato"/>
                          <a:sym typeface="Lato"/>
                        </a:rPr>
                        <a:t>I</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900" u="sng">
                          <a:solidFill>
                            <a:schemeClr val="hlink"/>
                          </a:solidFill>
                          <a:latin typeface="Lato"/>
                          <a:ea typeface="Lato"/>
                          <a:cs typeface="Lato"/>
                          <a:sym typeface="Lato"/>
                          <a:hlinkClick r:id="" action="ppaction://noaction"/>
                        </a:rPr>
                        <a:t>South Central</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12700" algn="l" rtl="0">
                        <a:spcBef>
                          <a:spcPts val="0"/>
                        </a:spcBef>
                        <a:spcAft>
                          <a:spcPts val="0"/>
                        </a:spcAft>
                        <a:buClr>
                          <a:schemeClr val="dk1"/>
                        </a:buClr>
                        <a:buSzPts val="1500"/>
                        <a:buFont typeface="Arial"/>
                        <a:buNone/>
                      </a:pPr>
                      <a:r>
                        <a:rPr lang="en-US" sz="900">
                          <a:solidFill>
                            <a:schemeClr val="dk1"/>
                          </a:solidFill>
                          <a:latin typeface="Lato"/>
                          <a:ea typeface="Lato"/>
                          <a:cs typeface="Lato"/>
                          <a:sym typeface="Lato"/>
                        </a:rPr>
                        <a:t>University Hospital Southampton NHS Foundation Trust</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9"/>
                  </a:ext>
                </a:extLst>
              </a:tr>
              <a:tr h="338700">
                <a:tc vMerge="1">
                  <a:txBody>
                    <a:bodyPr/>
                    <a:lstStyle/>
                    <a:p>
                      <a:endParaRPr lang="en-US"/>
                    </a:p>
                  </a:txBody>
                  <a:tcPr/>
                </a:tc>
                <a:tc>
                  <a:txBody>
                    <a:bodyPr/>
                    <a:lstStyle/>
                    <a:p>
                      <a:pPr marL="0" lvl="0" indent="-12700" algn="l" rtl="0">
                        <a:spcBef>
                          <a:spcPts val="0"/>
                        </a:spcBef>
                        <a:spcAft>
                          <a:spcPts val="0"/>
                        </a:spcAft>
                        <a:buNone/>
                      </a:pPr>
                      <a:r>
                        <a:rPr lang="en-US" sz="900">
                          <a:latin typeface="Lato"/>
                          <a:ea typeface="Lato"/>
                          <a:cs typeface="Lato"/>
                          <a:sym typeface="Lato"/>
                        </a:rPr>
                        <a:t>J</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12700" algn="l" rtl="0">
                        <a:spcBef>
                          <a:spcPts val="0"/>
                        </a:spcBef>
                        <a:spcAft>
                          <a:spcPts val="0"/>
                        </a:spcAft>
                        <a:buNone/>
                      </a:pPr>
                      <a:r>
                        <a:rPr lang="en-US" sz="900" u="sng">
                          <a:solidFill>
                            <a:schemeClr val="hlink"/>
                          </a:solidFill>
                          <a:latin typeface="Lato"/>
                          <a:ea typeface="Lato"/>
                          <a:cs typeface="Lato"/>
                          <a:sym typeface="Lato"/>
                          <a:hlinkClick r:id="" action="ppaction://noaction"/>
                        </a:rPr>
                        <a:t>South East</a:t>
                      </a:r>
                      <a:endParaRPr sz="900" strike="sngStrike">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12700" algn="l" rtl="0">
                        <a:spcBef>
                          <a:spcPts val="0"/>
                        </a:spcBef>
                        <a:spcAft>
                          <a:spcPts val="0"/>
                        </a:spcAft>
                        <a:buClr>
                          <a:schemeClr val="dk1"/>
                        </a:buClr>
                        <a:buSzPts val="1500"/>
                        <a:buFont typeface="Arial"/>
                        <a:buNone/>
                      </a:pPr>
                      <a:r>
                        <a:rPr lang="en-US" sz="900">
                          <a:solidFill>
                            <a:schemeClr val="dk1"/>
                          </a:solidFill>
                          <a:latin typeface="Lato"/>
                          <a:ea typeface="Lato"/>
                          <a:cs typeface="Lato"/>
                          <a:sym typeface="Lato"/>
                        </a:rPr>
                        <a:t>Royal Surrey NHS Foundation Trust</a:t>
                      </a:r>
                      <a:endParaRPr sz="900">
                        <a:solidFill>
                          <a:schemeClr val="dk1"/>
                        </a:solidFill>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10"/>
                  </a:ext>
                </a:extLst>
              </a:tr>
              <a:tr h="436125">
                <a:tc rowSpan="2">
                  <a:txBody>
                    <a:bodyPr/>
                    <a:lstStyle/>
                    <a:p>
                      <a:pPr marL="0" lvl="0" indent="0" algn="l" rtl="0">
                        <a:spcBef>
                          <a:spcPts val="0"/>
                        </a:spcBef>
                        <a:spcAft>
                          <a:spcPts val="0"/>
                        </a:spcAft>
                        <a:buNone/>
                      </a:pPr>
                      <a:r>
                        <a:rPr lang="en-US" sz="900">
                          <a:latin typeface="Lato"/>
                          <a:ea typeface="Lato"/>
                          <a:cs typeface="Lato"/>
                          <a:sym typeface="Lato"/>
                        </a:rPr>
                        <a:t>South West</a:t>
                      </a:r>
                      <a:endParaRPr sz="900">
                        <a:latin typeface="Lato"/>
                        <a:ea typeface="Lato"/>
                        <a:cs typeface="Lato"/>
                        <a:sym typeface="Lato"/>
                      </a:endParaRPr>
                    </a:p>
                  </a:txBody>
                  <a:tcPr marL="86375" marR="86375" marT="86375" marB="863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12700" algn="l" rtl="0">
                        <a:spcBef>
                          <a:spcPts val="0"/>
                        </a:spcBef>
                        <a:spcAft>
                          <a:spcPts val="0"/>
                        </a:spcAft>
                        <a:buNone/>
                      </a:pPr>
                      <a:r>
                        <a:rPr lang="en-US" sz="900">
                          <a:solidFill>
                            <a:srgbClr val="222222"/>
                          </a:solidFill>
                          <a:latin typeface="Lato"/>
                          <a:ea typeface="Lato"/>
                          <a:cs typeface="Lato"/>
                          <a:sym typeface="Lato"/>
                        </a:rPr>
                        <a:t>K</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900" u="sng">
                          <a:solidFill>
                            <a:schemeClr val="hlink"/>
                          </a:solidFill>
                          <a:latin typeface="Lato"/>
                          <a:ea typeface="Lato"/>
                          <a:cs typeface="Lato"/>
                          <a:sym typeface="Lato"/>
                          <a:hlinkClick r:id="" action="ppaction://noaction"/>
                        </a:rPr>
                        <a:t>South West Central</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12700" algn="l" rtl="0">
                        <a:spcBef>
                          <a:spcPts val="0"/>
                        </a:spcBef>
                        <a:spcAft>
                          <a:spcPts val="0"/>
                        </a:spcAft>
                        <a:buClr>
                          <a:schemeClr val="dk1"/>
                        </a:buClr>
                        <a:buSzPts val="1500"/>
                        <a:buFont typeface="Arial"/>
                        <a:buNone/>
                      </a:pPr>
                      <a:r>
                        <a:rPr lang="en-US" sz="900">
                          <a:solidFill>
                            <a:schemeClr val="dk1"/>
                          </a:solidFill>
                          <a:latin typeface="Lato"/>
                          <a:ea typeface="Lato"/>
                          <a:cs typeface="Lato"/>
                          <a:sym typeface="Lato"/>
                        </a:rPr>
                        <a:t>University Hospitals Bristol and Weston NHS Foundation Trust</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11"/>
                  </a:ext>
                </a:extLst>
              </a:tr>
              <a:tr h="338700">
                <a:tc vMerge="1">
                  <a:txBody>
                    <a:bodyPr/>
                    <a:lstStyle/>
                    <a:p>
                      <a:endParaRPr lang="en-US"/>
                    </a:p>
                  </a:txBody>
                  <a:tcPr/>
                </a:tc>
                <a:tc>
                  <a:txBody>
                    <a:bodyPr/>
                    <a:lstStyle/>
                    <a:p>
                      <a:pPr marL="0" lvl="0" indent="-12700" algn="l" rtl="0">
                        <a:spcBef>
                          <a:spcPts val="0"/>
                        </a:spcBef>
                        <a:spcAft>
                          <a:spcPts val="0"/>
                        </a:spcAft>
                        <a:buNone/>
                      </a:pPr>
                      <a:r>
                        <a:rPr lang="en-US" sz="900">
                          <a:latin typeface="Lato"/>
                          <a:ea typeface="Lato"/>
                          <a:cs typeface="Lato"/>
                          <a:sym typeface="Lato"/>
                        </a:rPr>
                        <a:t>L</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12700" algn="l" rtl="0">
                        <a:spcBef>
                          <a:spcPts val="0"/>
                        </a:spcBef>
                        <a:spcAft>
                          <a:spcPts val="0"/>
                        </a:spcAft>
                        <a:buNone/>
                      </a:pPr>
                      <a:r>
                        <a:rPr lang="en-US" sz="900" u="sng">
                          <a:solidFill>
                            <a:schemeClr val="hlink"/>
                          </a:solidFill>
                          <a:latin typeface="Lato"/>
                          <a:ea typeface="Lato"/>
                          <a:cs typeface="Lato"/>
                          <a:sym typeface="Lato"/>
                          <a:hlinkClick r:id="" action="ppaction://noaction"/>
                        </a:rPr>
                        <a:t>South West Peninsula</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12700" algn="l" rtl="0">
                        <a:spcBef>
                          <a:spcPts val="0"/>
                        </a:spcBef>
                        <a:spcAft>
                          <a:spcPts val="0"/>
                        </a:spcAft>
                        <a:buClr>
                          <a:schemeClr val="dk1"/>
                        </a:buClr>
                        <a:buSzPts val="1500"/>
                        <a:buFont typeface="Arial"/>
                        <a:buNone/>
                      </a:pPr>
                      <a:r>
                        <a:rPr lang="en-US" sz="900">
                          <a:solidFill>
                            <a:schemeClr val="dk1"/>
                          </a:solidFill>
                          <a:latin typeface="Lato"/>
                          <a:ea typeface="Lato"/>
                          <a:cs typeface="Lato"/>
                          <a:sym typeface="Lato"/>
                        </a:rPr>
                        <a:t>Royal Devon University Healthcare NHS Foundation Trust</a:t>
                      </a:r>
                      <a:endParaRPr sz="900">
                        <a:solidFill>
                          <a:schemeClr val="dk1"/>
                        </a:solidFill>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12"/>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6"/>
          <p:cNvSpPr txBox="1"/>
          <p:nvPr/>
        </p:nvSpPr>
        <p:spPr>
          <a:xfrm>
            <a:off x="323533" y="933367"/>
            <a:ext cx="8648400" cy="11697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US" sz="2000" b="1">
                <a:solidFill>
                  <a:srgbClr val="666666"/>
                </a:solidFill>
                <a:latin typeface="Lato"/>
                <a:ea typeface="Lato"/>
                <a:cs typeface="Lato"/>
                <a:sym typeface="Lato"/>
              </a:rPr>
              <a:t>Networks K and L - </a:t>
            </a:r>
            <a:endParaRPr sz="2000" b="1">
              <a:solidFill>
                <a:srgbClr val="666666"/>
              </a:solidFill>
              <a:latin typeface="Lato"/>
              <a:ea typeface="Lato"/>
              <a:cs typeface="Lato"/>
              <a:sym typeface="Lato"/>
            </a:endParaRPr>
          </a:p>
          <a:p>
            <a:pPr marL="0" lvl="0" indent="0" algn="l" rtl="0">
              <a:spcBef>
                <a:spcPts val="0"/>
              </a:spcBef>
              <a:spcAft>
                <a:spcPts val="0"/>
              </a:spcAft>
              <a:buNone/>
            </a:pPr>
            <a:r>
              <a:rPr lang="en-US" sz="2000" b="1">
                <a:solidFill>
                  <a:srgbClr val="666666"/>
                </a:solidFill>
                <a:latin typeface="Lato"/>
                <a:ea typeface="Lato"/>
                <a:cs typeface="Lato"/>
                <a:sym typeface="Lato"/>
              </a:rPr>
              <a:t> ‘South West Central’ </a:t>
            </a:r>
            <a:endParaRPr sz="2000" b="1">
              <a:solidFill>
                <a:srgbClr val="666666"/>
              </a:solidFill>
              <a:latin typeface="Lato"/>
              <a:ea typeface="Lato"/>
              <a:cs typeface="Lato"/>
              <a:sym typeface="Lato"/>
            </a:endParaRPr>
          </a:p>
          <a:p>
            <a:pPr marL="0" lvl="0" indent="0" algn="l" rtl="0">
              <a:spcBef>
                <a:spcPts val="0"/>
              </a:spcBef>
              <a:spcAft>
                <a:spcPts val="0"/>
              </a:spcAft>
              <a:buNone/>
            </a:pPr>
            <a:r>
              <a:rPr lang="en-US" sz="2000" b="1">
                <a:solidFill>
                  <a:srgbClr val="666666"/>
                </a:solidFill>
                <a:latin typeface="Lato"/>
                <a:ea typeface="Lato"/>
                <a:cs typeface="Lato"/>
                <a:sym typeface="Lato"/>
              </a:rPr>
              <a:t>and ‘South West Peninsula’</a:t>
            </a:r>
            <a:endParaRPr sz="2000" b="1">
              <a:solidFill>
                <a:srgbClr val="666666"/>
              </a:solidFill>
              <a:latin typeface="Lato"/>
              <a:ea typeface="Lato"/>
              <a:cs typeface="Lato"/>
              <a:sym typeface="Lato"/>
            </a:endParaRPr>
          </a:p>
        </p:txBody>
      </p:sp>
      <p:sp>
        <p:nvSpPr>
          <p:cNvPr id="212" name="Google Shape;212;p26"/>
          <p:cNvSpPr txBox="1"/>
          <p:nvPr/>
        </p:nvSpPr>
        <p:spPr>
          <a:xfrm>
            <a:off x="323533" y="194567"/>
            <a:ext cx="6951900" cy="7389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US" sz="3200" b="1">
                <a:solidFill>
                  <a:srgbClr val="193E72"/>
                </a:solidFill>
                <a:latin typeface="Lato"/>
                <a:ea typeface="Lato"/>
                <a:cs typeface="Lato"/>
                <a:sym typeface="Lato"/>
              </a:rPr>
              <a:t>South West</a:t>
            </a:r>
            <a:endParaRPr sz="3200">
              <a:solidFill>
                <a:srgbClr val="193E72"/>
              </a:solidFill>
              <a:latin typeface="Lato"/>
              <a:ea typeface="Lato"/>
              <a:cs typeface="Lato"/>
              <a:sym typeface="Lato"/>
            </a:endParaRPr>
          </a:p>
        </p:txBody>
      </p:sp>
      <p:grpSp>
        <p:nvGrpSpPr>
          <p:cNvPr id="213" name="Google Shape;213;p26"/>
          <p:cNvGrpSpPr/>
          <p:nvPr/>
        </p:nvGrpSpPr>
        <p:grpSpPr>
          <a:xfrm>
            <a:off x="-16700" y="2137547"/>
            <a:ext cx="4018467" cy="3286453"/>
            <a:chOff x="-12525" y="1603200"/>
            <a:chExt cx="3013926" cy="2464901"/>
          </a:xfrm>
        </p:grpSpPr>
        <p:pic>
          <p:nvPicPr>
            <p:cNvPr id="214" name="Google Shape;214;p26"/>
            <p:cNvPicPr preferRelativeResize="0"/>
            <p:nvPr/>
          </p:nvPicPr>
          <p:blipFill rotWithShape="1">
            <a:blip r:embed="rId3">
              <a:alphaModFix/>
            </a:blip>
            <a:srcRect t="27594" b="22748"/>
            <a:stretch/>
          </p:blipFill>
          <p:spPr>
            <a:xfrm>
              <a:off x="-12525" y="1603200"/>
              <a:ext cx="3013926" cy="2464901"/>
            </a:xfrm>
            <a:prstGeom prst="rect">
              <a:avLst/>
            </a:prstGeom>
            <a:noFill/>
            <a:ln>
              <a:noFill/>
            </a:ln>
          </p:spPr>
        </p:pic>
        <p:sp>
          <p:nvSpPr>
            <p:cNvPr id="215" name="Google Shape;215;p26"/>
            <p:cNvSpPr txBox="1"/>
            <p:nvPr/>
          </p:nvSpPr>
          <p:spPr>
            <a:xfrm>
              <a:off x="2376826" y="2268006"/>
              <a:ext cx="251100" cy="3117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US" sz="1100" b="1">
                  <a:solidFill>
                    <a:schemeClr val="lt1"/>
                  </a:solidFill>
                </a:rPr>
                <a:t>K</a:t>
              </a:r>
              <a:endParaRPr sz="1100" b="1">
                <a:solidFill>
                  <a:schemeClr val="lt1"/>
                </a:solidFill>
              </a:endParaRPr>
            </a:p>
          </p:txBody>
        </p:sp>
        <p:sp>
          <p:nvSpPr>
            <p:cNvPr id="216" name="Google Shape;216;p26"/>
            <p:cNvSpPr txBox="1"/>
            <p:nvPr/>
          </p:nvSpPr>
          <p:spPr>
            <a:xfrm>
              <a:off x="1368992" y="2771013"/>
              <a:ext cx="251100" cy="3117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US" sz="1100" b="1">
                  <a:solidFill>
                    <a:schemeClr val="lt1"/>
                  </a:solidFill>
                </a:rPr>
                <a:t>L</a:t>
              </a:r>
              <a:endParaRPr sz="1100" b="1">
                <a:solidFill>
                  <a:schemeClr val="lt1"/>
                </a:solidFill>
              </a:endParaRPr>
            </a:p>
          </p:txBody>
        </p:sp>
      </p:grpSp>
      <p:graphicFrame>
        <p:nvGraphicFramePr>
          <p:cNvPr id="217" name="Google Shape;217;p26"/>
          <p:cNvGraphicFramePr/>
          <p:nvPr/>
        </p:nvGraphicFramePr>
        <p:xfrm>
          <a:off x="4001775" y="801767"/>
          <a:ext cx="8115550" cy="5095290"/>
        </p:xfrm>
        <a:graphic>
          <a:graphicData uri="http://schemas.openxmlformats.org/drawingml/2006/table">
            <a:tbl>
              <a:tblPr bandRow="1">
                <a:noFill/>
                <a:tableStyleId>{A8278949-0AB0-4F52-942A-A9529565741E}</a:tableStyleId>
              </a:tblPr>
              <a:tblGrid>
                <a:gridCol w="676825">
                  <a:extLst>
                    <a:ext uri="{9D8B030D-6E8A-4147-A177-3AD203B41FA5}">
                      <a16:colId xmlns:a16="http://schemas.microsoft.com/office/drawing/2014/main" val="20000"/>
                    </a:ext>
                  </a:extLst>
                </a:gridCol>
                <a:gridCol w="369350">
                  <a:extLst>
                    <a:ext uri="{9D8B030D-6E8A-4147-A177-3AD203B41FA5}">
                      <a16:colId xmlns:a16="http://schemas.microsoft.com/office/drawing/2014/main" val="20001"/>
                    </a:ext>
                  </a:extLst>
                </a:gridCol>
                <a:gridCol w="1048050">
                  <a:extLst>
                    <a:ext uri="{9D8B030D-6E8A-4147-A177-3AD203B41FA5}">
                      <a16:colId xmlns:a16="http://schemas.microsoft.com/office/drawing/2014/main" val="20002"/>
                    </a:ext>
                  </a:extLst>
                </a:gridCol>
                <a:gridCol w="2038175">
                  <a:extLst>
                    <a:ext uri="{9D8B030D-6E8A-4147-A177-3AD203B41FA5}">
                      <a16:colId xmlns:a16="http://schemas.microsoft.com/office/drawing/2014/main" val="20003"/>
                    </a:ext>
                  </a:extLst>
                </a:gridCol>
                <a:gridCol w="1794050">
                  <a:extLst>
                    <a:ext uri="{9D8B030D-6E8A-4147-A177-3AD203B41FA5}">
                      <a16:colId xmlns:a16="http://schemas.microsoft.com/office/drawing/2014/main" val="20004"/>
                    </a:ext>
                  </a:extLst>
                </a:gridCol>
                <a:gridCol w="2189100">
                  <a:extLst>
                    <a:ext uri="{9D8B030D-6E8A-4147-A177-3AD203B41FA5}">
                      <a16:colId xmlns:a16="http://schemas.microsoft.com/office/drawing/2014/main" val="20005"/>
                    </a:ext>
                  </a:extLst>
                </a:gridCol>
              </a:tblGrid>
              <a:tr h="338675">
                <a:tc>
                  <a:txBody>
                    <a:bodyPr/>
                    <a:lstStyle/>
                    <a:p>
                      <a:pPr marL="0" lvl="0" indent="0" algn="l" rtl="0">
                        <a:spcBef>
                          <a:spcPts val="0"/>
                        </a:spcBef>
                        <a:spcAft>
                          <a:spcPts val="0"/>
                        </a:spcAft>
                        <a:buNone/>
                      </a:pPr>
                      <a:r>
                        <a:rPr lang="en-US" sz="1200" b="1">
                          <a:solidFill>
                            <a:srgbClr val="222222"/>
                          </a:solidFill>
                          <a:latin typeface="Lato"/>
                          <a:ea typeface="Lato"/>
                          <a:cs typeface="Lato"/>
                          <a:sym typeface="Lato"/>
                        </a:rPr>
                        <a:t>NHSE</a:t>
                      </a:r>
                      <a:endParaRPr sz="1200" b="1">
                        <a:solidFill>
                          <a:srgbClr val="222222"/>
                        </a:solidFill>
                        <a:latin typeface="Lato"/>
                        <a:ea typeface="Lato"/>
                        <a:cs typeface="Lato"/>
                        <a:sym typeface="Lato"/>
                      </a:endParaRPr>
                    </a:p>
                    <a:p>
                      <a:pPr marL="0" lvl="0" indent="0" algn="l" rtl="0">
                        <a:spcBef>
                          <a:spcPts val="0"/>
                        </a:spcBef>
                        <a:spcAft>
                          <a:spcPts val="0"/>
                        </a:spcAft>
                        <a:buNone/>
                      </a:pPr>
                      <a:r>
                        <a:rPr lang="en-US" sz="1200" b="1">
                          <a:solidFill>
                            <a:srgbClr val="222222"/>
                          </a:solidFill>
                          <a:latin typeface="Lato"/>
                          <a:ea typeface="Lato"/>
                          <a:cs typeface="Lato"/>
                          <a:sym typeface="Lato"/>
                        </a:rPr>
                        <a:t>Region</a:t>
                      </a:r>
                      <a:endParaRPr sz="1200">
                        <a:latin typeface="Lato"/>
                        <a:ea typeface="Lato"/>
                        <a:cs typeface="Lato"/>
                        <a:sym typeface="Lato"/>
                      </a:endParaRPr>
                    </a:p>
                  </a:txBody>
                  <a:tcPr marL="86375" marR="86375" marT="86375" marB="86375">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FEFEF"/>
                    </a:solidFill>
                  </a:tcPr>
                </a:tc>
                <a:tc gridSpan="2">
                  <a:txBody>
                    <a:bodyPr/>
                    <a:lstStyle/>
                    <a:p>
                      <a:pPr marL="0" lvl="0" indent="-12700" algn="l" rtl="0">
                        <a:spcBef>
                          <a:spcPts val="0"/>
                        </a:spcBef>
                        <a:spcAft>
                          <a:spcPts val="0"/>
                        </a:spcAft>
                        <a:buNone/>
                      </a:pPr>
                      <a:r>
                        <a:rPr lang="en-US" sz="1200" b="1">
                          <a:solidFill>
                            <a:srgbClr val="222222"/>
                          </a:solidFill>
                          <a:latin typeface="Lato"/>
                          <a:ea typeface="Lato"/>
                          <a:cs typeface="Lato"/>
                          <a:sym typeface="Lato"/>
                        </a:rPr>
                        <a:t>Regional Research Delivery Network</a:t>
                      </a:r>
                      <a:endParaRPr sz="1200">
                        <a:latin typeface="Lato"/>
                        <a:ea typeface="Lato"/>
                        <a:cs typeface="Lato"/>
                        <a:sym typeface="Lato"/>
                      </a:endParaRPr>
                    </a:p>
                  </a:txBody>
                  <a:tcPr marL="84675" marR="84675" marT="84675" marB="846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FEFEF"/>
                    </a:solidFill>
                  </a:tcPr>
                </a:tc>
                <a:tc hMerge="1">
                  <a:txBody>
                    <a:bodyPr/>
                    <a:lstStyle/>
                    <a:p>
                      <a:endParaRPr lang="en-US"/>
                    </a:p>
                  </a:txBody>
                  <a:tcPr/>
                </a:tc>
                <a:tc>
                  <a:txBody>
                    <a:bodyPr/>
                    <a:lstStyle/>
                    <a:p>
                      <a:pPr marL="0" lvl="0" indent="-12700" algn="l" rtl="0">
                        <a:spcBef>
                          <a:spcPts val="0"/>
                        </a:spcBef>
                        <a:spcAft>
                          <a:spcPts val="0"/>
                        </a:spcAft>
                        <a:buNone/>
                      </a:pPr>
                      <a:r>
                        <a:rPr lang="en-US" sz="1200" b="1">
                          <a:solidFill>
                            <a:srgbClr val="222222"/>
                          </a:solidFill>
                          <a:latin typeface="Lato"/>
                          <a:ea typeface="Lato"/>
                          <a:cs typeface="Lato"/>
                          <a:sym typeface="Lato"/>
                        </a:rPr>
                        <a:t>ICS Areas</a:t>
                      </a:r>
                      <a:endParaRPr sz="1200">
                        <a:latin typeface="Lato"/>
                        <a:ea typeface="Lato"/>
                        <a:cs typeface="Lato"/>
                        <a:sym typeface="Lato"/>
                      </a:endParaRPr>
                    </a:p>
                  </a:txBody>
                  <a:tcPr marL="84675" marR="84675" marT="84675" marB="84675">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FEFEF"/>
                    </a:solidFill>
                  </a:tcPr>
                </a:tc>
                <a:tc>
                  <a:txBody>
                    <a:bodyPr/>
                    <a:lstStyle/>
                    <a:p>
                      <a:pPr marL="0" lvl="0" indent="-12700" algn="l" rtl="0">
                        <a:spcBef>
                          <a:spcPts val="0"/>
                        </a:spcBef>
                        <a:spcAft>
                          <a:spcPts val="0"/>
                        </a:spcAft>
                        <a:buNone/>
                      </a:pPr>
                      <a:r>
                        <a:rPr lang="en-US" sz="1200" b="1">
                          <a:solidFill>
                            <a:srgbClr val="222222"/>
                          </a:solidFill>
                          <a:latin typeface="Lato"/>
                          <a:ea typeface="Lato"/>
                          <a:cs typeface="Lato"/>
                          <a:sym typeface="Lato"/>
                        </a:rPr>
                        <a:t>NHS Trusts</a:t>
                      </a:r>
                      <a:endParaRPr sz="1200" b="1">
                        <a:solidFill>
                          <a:srgbClr val="222222"/>
                        </a:solidFill>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FEFEF"/>
                    </a:solidFill>
                  </a:tcPr>
                </a:tc>
                <a:tc>
                  <a:txBody>
                    <a:bodyPr/>
                    <a:lstStyle/>
                    <a:p>
                      <a:pPr marL="0" lvl="0" indent="-12700" algn="l" rtl="0">
                        <a:spcBef>
                          <a:spcPts val="0"/>
                        </a:spcBef>
                        <a:spcAft>
                          <a:spcPts val="0"/>
                        </a:spcAft>
                        <a:buNone/>
                      </a:pPr>
                      <a:r>
                        <a:rPr lang="en-US" sz="1200" b="1">
                          <a:solidFill>
                            <a:srgbClr val="222222"/>
                          </a:solidFill>
                          <a:latin typeface="Lato"/>
                          <a:ea typeface="Lato"/>
                          <a:cs typeface="Lato"/>
                          <a:sym typeface="Lato"/>
                        </a:rPr>
                        <a:t>Additional information</a:t>
                      </a:r>
                      <a:endParaRPr sz="12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FEFEF"/>
                    </a:solidFill>
                  </a:tcPr>
                </a:tc>
                <a:extLst>
                  <a:ext uri="{0D108BD9-81ED-4DB2-BD59-A6C34878D82A}">
                    <a16:rowId xmlns:a16="http://schemas.microsoft.com/office/drawing/2014/main" val="10000"/>
                  </a:ext>
                </a:extLst>
              </a:tr>
              <a:tr h="825500">
                <a:tc rowSpan="2">
                  <a:txBody>
                    <a:bodyPr/>
                    <a:lstStyle/>
                    <a:p>
                      <a:pPr marL="0" lvl="0" indent="0" algn="l" rtl="0">
                        <a:spcBef>
                          <a:spcPts val="0"/>
                        </a:spcBef>
                        <a:spcAft>
                          <a:spcPts val="0"/>
                        </a:spcAft>
                        <a:buNone/>
                      </a:pPr>
                      <a:r>
                        <a:rPr lang="en-US" sz="1200">
                          <a:latin typeface="Lato"/>
                          <a:ea typeface="Lato"/>
                          <a:cs typeface="Lato"/>
                          <a:sym typeface="Lato"/>
                        </a:rPr>
                        <a:t>South West</a:t>
                      </a:r>
                      <a:endParaRPr sz="1200">
                        <a:latin typeface="Lato"/>
                        <a:ea typeface="Lato"/>
                        <a:cs typeface="Lato"/>
                        <a:sym typeface="Lato"/>
                      </a:endParaRPr>
                    </a:p>
                  </a:txBody>
                  <a:tcPr marL="86375" marR="86375" marT="86375" marB="863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12700" algn="l" rtl="0">
                        <a:spcBef>
                          <a:spcPts val="0"/>
                        </a:spcBef>
                        <a:spcAft>
                          <a:spcPts val="0"/>
                        </a:spcAft>
                        <a:buNone/>
                      </a:pPr>
                      <a:r>
                        <a:rPr lang="en-US" sz="1200">
                          <a:solidFill>
                            <a:srgbClr val="222222"/>
                          </a:solidFill>
                          <a:latin typeface="Lato"/>
                          <a:ea typeface="Lato"/>
                          <a:cs typeface="Lato"/>
                          <a:sym typeface="Lato"/>
                        </a:rPr>
                        <a:t>K</a:t>
                      </a:r>
                      <a:endParaRPr sz="12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1200">
                          <a:latin typeface="Lato"/>
                          <a:ea typeface="Lato"/>
                          <a:cs typeface="Lato"/>
                          <a:sym typeface="Lato"/>
                        </a:rPr>
                        <a:t>South West Central</a:t>
                      </a:r>
                      <a:endParaRPr sz="12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2CC"/>
                    </a:solidFill>
                  </a:tcPr>
                </a:tc>
                <a:tc>
                  <a:txBody>
                    <a:bodyPr/>
                    <a:lstStyle/>
                    <a:p>
                      <a:pPr marL="0" lvl="0" indent="-12700" algn="l" rtl="0">
                        <a:spcBef>
                          <a:spcPts val="0"/>
                        </a:spcBef>
                        <a:spcAft>
                          <a:spcPts val="0"/>
                        </a:spcAft>
                        <a:buNone/>
                      </a:pPr>
                      <a:r>
                        <a:rPr lang="en-US" sz="1200">
                          <a:latin typeface="Lato"/>
                          <a:ea typeface="Lato"/>
                          <a:cs typeface="Lato"/>
                          <a:sym typeface="Lato"/>
                        </a:rPr>
                        <a:t>Bath &amp; North East Somerset, Swindon &amp; Wiltshire</a:t>
                      </a:r>
                      <a:endParaRPr sz="1200">
                        <a:latin typeface="Lato"/>
                        <a:ea typeface="Lato"/>
                        <a:cs typeface="Lato"/>
                        <a:sym typeface="Lato"/>
                      </a:endParaRPr>
                    </a:p>
                    <a:p>
                      <a:pPr marL="0" lvl="0" indent="-12700" algn="l" rtl="0">
                        <a:spcBef>
                          <a:spcPts val="0"/>
                        </a:spcBef>
                        <a:spcAft>
                          <a:spcPts val="0"/>
                        </a:spcAft>
                        <a:buNone/>
                      </a:pPr>
                      <a:endParaRPr sz="1200">
                        <a:latin typeface="Lato"/>
                        <a:ea typeface="Lato"/>
                        <a:cs typeface="Lato"/>
                        <a:sym typeface="Lato"/>
                      </a:endParaRPr>
                    </a:p>
                    <a:p>
                      <a:pPr marL="0" lvl="0" indent="-12700" algn="l" rtl="0">
                        <a:spcBef>
                          <a:spcPts val="0"/>
                        </a:spcBef>
                        <a:spcAft>
                          <a:spcPts val="0"/>
                        </a:spcAft>
                        <a:buNone/>
                      </a:pPr>
                      <a:r>
                        <a:rPr lang="en-US" sz="1200">
                          <a:latin typeface="Lato"/>
                          <a:ea typeface="Lato"/>
                          <a:cs typeface="Lato"/>
                          <a:sym typeface="Lato"/>
                        </a:rPr>
                        <a:t>Bristol, North Somerset &amp; South Gloucestershire</a:t>
                      </a:r>
                      <a:endParaRPr sz="1200">
                        <a:latin typeface="Lato"/>
                        <a:ea typeface="Lato"/>
                        <a:cs typeface="Lato"/>
                        <a:sym typeface="Lato"/>
                      </a:endParaRPr>
                    </a:p>
                    <a:p>
                      <a:pPr marL="0" lvl="0" indent="-12700" algn="l" rtl="0">
                        <a:spcBef>
                          <a:spcPts val="0"/>
                        </a:spcBef>
                        <a:spcAft>
                          <a:spcPts val="0"/>
                        </a:spcAft>
                        <a:buNone/>
                      </a:pPr>
                      <a:endParaRPr sz="1200">
                        <a:latin typeface="Lato"/>
                        <a:ea typeface="Lato"/>
                        <a:cs typeface="Lato"/>
                        <a:sym typeface="Lato"/>
                      </a:endParaRPr>
                    </a:p>
                    <a:p>
                      <a:pPr marL="0" lvl="0" indent="-12700" algn="l" rtl="0">
                        <a:spcBef>
                          <a:spcPts val="0"/>
                        </a:spcBef>
                        <a:spcAft>
                          <a:spcPts val="0"/>
                        </a:spcAft>
                        <a:buNone/>
                      </a:pPr>
                      <a:endParaRPr sz="1200">
                        <a:latin typeface="Lato"/>
                        <a:ea typeface="Lato"/>
                        <a:cs typeface="Lato"/>
                        <a:sym typeface="Lato"/>
                      </a:endParaRPr>
                    </a:p>
                    <a:p>
                      <a:pPr marL="0" lvl="0" indent="-12700" algn="l" rtl="0">
                        <a:spcBef>
                          <a:spcPts val="0"/>
                        </a:spcBef>
                        <a:spcAft>
                          <a:spcPts val="0"/>
                        </a:spcAft>
                        <a:buNone/>
                      </a:pPr>
                      <a:endParaRPr sz="1200">
                        <a:latin typeface="Lato"/>
                        <a:ea typeface="Lato"/>
                        <a:cs typeface="Lato"/>
                        <a:sym typeface="Lato"/>
                      </a:endParaRPr>
                    </a:p>
                    <a:p>
                      <a:pPr marL="0" lvl="0" indent="-12700" algn="l" rtl="0">
                        <a:spcBef>
                          <a:spcPts val="0"/>
                        </a:spcBef>
                        <a:spcAft>
                          <a:spcPts val="0"/>
                        </a:spcAft>
                        <a:buNone/>
                      </a:pPr>
                      <a:r>
                        <a:rPr lang="en-US" sz="1200">
                          <a:highlight>
                            <a:srgbClr val="F6B26B"/>
                          </a:highlight>
                          <a:latin typeface="Lato"/>
                          <a:ea typeface="Lato"/>
                          <a:cs typeface="Lato"/>
                          <a:sym typeface="Lato"/>
                        </a:rPr>
                        <a:t>Dorset</a:t>
                      </a:r>
                      <a:r>
                        <a:rPr lang="en-US" sz="1200">
                          <a:latin typeface="Lato"/>
                          <a:ea typeface="Lato"/>
                          <a:cs typeface="Lato"/>
                          <a:sym typeface="Lato"/>
                        </a:rPr>
                        <a:t>         	</a:t>
                      </a:r>
                      <a:endParaRPr sz="1200">
                        <a:latin typeface="Lato"/>
                        <a:ea typeface="Lato"/>
                        <a:cs typeface="Lato"/>
                        <a:sym typeface="Lato"/>
                      </a:endParaRPr>
                    </a:p>
                    <a:p>
                      <a:pPr marL="0" lvl="0" indent="-12700" algn="l" rtl="0">
                        <a:spcBef>
                          <a:spcPts val="0"/>
                        </a:spcBef>
                        <a:spcAft>
                          <a:spcPts val="0"/>
                        </a:spcAft>
                        <a:buNone/>
                      </a:pPr>
                      <a:endParaRPr sz="1200">
                        <a:latin typeface="Lato"/>
                        <a:ea typeface="Lato"/>
                        <a:cs typeface="Lato"/>
                        <a:sym typeface="Lato"/>
                      </a:endParaRPr>
                    </a:p>
                    <a:p>
                      <a:pPr marL="0" lvl="0" indent="-12700" algn="l" rtl="0">
                        <a:spcBef>
                          <a:spcPts val="0"/>
                        </a:spcBef>
                        <a:spcAft>
                          <a:spcPts val="0"/>
                        </a:spcAft>
                        <a:buNone/>
                      </a:pPr>
                      <a:endParaRPr sz="1200">
                        <a:latin typeface="Lato"/>
                        <a:ea typeface="Lato"/>
                        <a:cs typeface="Lato"/>
                        <a:sym typeface="Lato"/>
                      </a:endParaRPr>
                    </a:p>
                    <a:p>
                      <a:pPr marL="0" lvl="0" indent="-12700" algn="l" rtl="0">
                        <a:spcBef>
                          <a:spcPts val="0"/>
                        </a:spcBef>
                        <a:spcAft>
                          <a:spcPts val="0"/>
                        </a:spcAft>
                        <a:buNone/>
                      </a:pPr>
                      <a:endParaRPr sz="1200">
                        <a:latin typeface="Lato"/>
                        <a:ea typeface="Lato"/>
                        <a:cs typeface="Lato"/>
                        <a:sym typeface="Lato"/>
                      </a:endParaRPr>
                    </a:p>
                    <a:p>
                      <a:pPr marL="0" lvl="0" indent="0" algn="l" rtl="0">
                        <a:spcBef>
                          <a:spcPts val="0"/>
                        </a:spcBef>
                        <a:spcAft>
                          <a:spcPts val="0"/>
                        </a:spcAft>
                        <a:buNone/>
                      </a:pPr>
                      <a:endParaRPr sz="1200">
                        <a:latin typeface="Lato"/>
                        <a:ea typeface="Lato"/>
                        <a:cs typeface="Lato"/>
                        <a:sym typeface="Lato"/>
                      </a:endParaRPr>
                    </a:p>
                    <a:p>
                      <a:pPr marL="0" lvl="0" indent="0" algn="l" rtl="0">
                        <a:spcBef>
                          <a:spcPts val="0"/>
                        </a:spcBef>
                        <a:spcAft>
                          <a:spcPts val="0"/>
                        </a:spcAft>
                        <a:buNone/>
                      </a:pPr>
                      <a:r>
                        <a:rPr lang="en-US" sz="1200">
                          <a:latin typeface="Lato"/>
                          <a:ea typeface="Lato"/>
                          <a:cs typeface="Lato"/>
                          <a:sym typeface="Lato"/>
                        </a:rPr>
                        <a:t>Gloucestershire</a:t>
                      </a:r>
                      <a:endParaRPr sz="12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2CC"/>
                    </a:solidFill>
                  </a:tcPr>
                </a:tc>
                <a:tc>
                  <a:txBody>
                    <a:bodyPr/>
                    <a:lstStyle/>
                    <a:p>
                      <a:pPr marL="0" lvl="0" indent="0" algn="l" rtl="0">
                        <a:spcBef>
                          <a:spcPts val="0"/>
                        </a:spcBef>
                        <a:spcAft>
                          <a:spcPts val="0"/>
                        </a:spcAft>
                        <a:buNone/>
                      </a:pPr>
                      <a:r>
                        <a:rPr lang="en-US" sz="1200">
                          <a:latin typeface="Lato"/>
                          <a:ea typeface="Lato"/>
                          <a:cs typeface="Lato"/>
                          <a:sym typeface="Lato"/>
                        </a:rPr>
                        <a:t>GWH FT​</a:t>
                      </a:r>
                      <a:endParaRPr sz="1200">
                        <a:latin typeface="Lato"/>
                        <a:ea typeface="Lato"/>
                        <a:cs typeface="Lato"/>
                        <a:sym typeface="Lato"/>
                      </a:endParaRPr>
                    </a:p>
                    <a:p>
                      <a:pPr marL="0" lvl="0" indent="0" algn="l" rtl="0">
                        <a:spcBef>
                          <a:spcPts val="0"/>
                        </a:spcBef>
                        <a:spcAft>
                          <a:spcPts val="0"/>
                        </a:spcAft>
                        <a:buNone/>
                      </a:pPr>
                      <a:r>
                        <a:rPr lang="en-US" sz="1200">
                          <a:latin typeface="Lato"/>
                          <a:ea typeface="Lato"/>
                          <a:cs typeface="Lato"/>
                          <a:sym typeface="Lato"/>
                        </a:rPr>
                        <a:t>RUHB FT</a:t>
                      </a:r>
                      <a:endParaRPr sz="1200">
                        <a:latin typeface="Lato"/>
                        <a:ea typeface="Lato"/>
                        <a:cs typeface="Lato"/>
                        <a:sym typeface="Lato"/>
                      </a:endParaRPr>
                    </a:p>
                    <a:p>
                      <a:pPr marL="0" lvl="0" indent="0" algn="l" rtl="0">
                        <a:spcBef>
                          <a:spcPts val="0"/>
                        </a:spcBef>
                        <a:spcAft>
                          <a:spcPts val="0"/>
                        </a:spcAft>
                        <a:buNone/>
                      </a:pPr>
                      <a:r>
                        <a:rPr lang="en-US" sz="1200">
                          <a:latin typeface="Lato"/>
                          <a:ea typeface="Lato"/>
                          <a:cs typeface="Lato"/>
                          <a:sym typeface="Lato"/>
                        </a:rPr>
                        <a:t>Salisbury NHS FT</a:t>
                      </a:r>
                      <a:endParaRPr sz="1200">
                        <a:latin typeface="Lato"/>
                        <a:ea typeface="Lato"/>
                        <a:cs typeface="Lato"/>
                        <a:sym typeface="Lato"/>
                      </a:endParaRPr>
                    </a:p>
                    <a:p>
                      <a:pPr marL="0" lvl="0" indent="0" algn="l" rtl="0">
                        <a:spcBef>
                          <a:spcPts val="0"/>
                        </a:spcBef>
                        <a:spcAft>
                          <a:spcPts val="0"/>
                        </a:spcAft>
                        <a:buNone/>
                      </a:pPr>
                      <a:endParaRPr sz="1200">
                        <a:latin typeface="Lato"/>
                        <a:ea typeface="Lato"/>
                        <a:cs typeface="Lato"/>
                        <a:sym typeface="Lato"/>
                      </a:endParaRPr>
                    </a:p>
                    <a:p>
                      <a:pPr marL="0" lvl="0" indent="0" algn="l" rtl="0">
                        <a:spcBef>
                          <a:spcPts val="0"/>
                        </a:spcBef>
                        <a:spcAft>
                          <a:spcPts val="0"/>
                        </a:spcAft>
                        <a:buNone/>
                      </a:pPr>
                      <a:r>
                        <a:rPr lang="en-US" sz="1200">
                          <a:latin typeface="Lato"/>
                          <a:ea typeface="Lato"/>
                          <a:cs typeface="Lato"/>
                          <a:sym typeface="Lato"/>
                        </a:rPr>
                        <a:t>AWP  NHS Trust</a:t>
                      </a:r>
                      <a:endParaRPr sz="1200">
                        <a:latin typeface="Lato"/>
                        <a:ea typeface="Lato"/>
                        <a:cs typeface="Lato"/>
                        <a:sym typeface="Lato"/>
                      </a:endParaRPr>
                    </a:p>
                    <a:p>
                      <a:pPr marL="0" lvl="0" indent="0" algn="l" rtl="0">
                        <a:spcBef>
                          <a:spcPts val="0"/>
                        </a:spcBef>
                        <a:spcAft>
                          <a:spcPts val="0"/>
                        </a:spcAft>
                        <a:buNone/>
                      </a:pPr>
                      <a:r>
                        <a:rPr lang="en-US" sz="1200">
                          <a:latin typeface="Lato"/>
                          <a:ea typeface="Lato"/>
                          <a:cs typeface="Lato"/>
                          <a:sym typeface="Lato"/>
                        </a:rPr>
                        <a:t>NBristol NHS Trust</a:t>
                      </a:r>
                      <a:endParaRPr sz="1200">
                        <a:latin typeface="Lato"/>
                        <a:ea typeface="Lato"/>
                        <a:cs typeface="Lato"/>
                        <a:sym typeface="Lato"/>
                      </a:endParaRPr>
                    </a:p>
                    <a:p>
                      <a:pPr marL="0" lvl="0" indent="0" algn="l" rtl="0">
                        <a:spcBef>
                          <a:spcPts val="0"/>
                        </a:spcBef>
                        <a:spcAft>
                          <a:spcPts val="0"/>
                        </a:spcAft>
                        <a:buNone/>
                      </a:pPr>
                      <a:r>
                        <a:rPr lang="en-US" sz="1200">
                          <a:latin typeface="Lato"/>
                          <a:ea typeface="Lato"/>
                          <a:cs typeface="Lato"/>
                          <a:sym typeface="Lato"/>
                        </a:rPr>
                        <a:t>UHBW FT</a:t>
                      </a:r>
                      <a:endParaRPr sz="1200">
                        <a:latin typeface="Lato"/>
                        <a:ea typeface="Lato"/>
                        <a:cs typeface="Lato"/>
                        <a:sym typeface="Lato"/>
                      </a:endParaRPr>
                    </a:p>
                    <a:p>
                      <a:pPr marL="0" lvl="0" indent="0" algn="l" rtl="0">
                        <a:spcBef>
                          <a:spcPts val="0"/>
                        </a:spcBef>
                        <a:spcAft>
                          <a:spcPts val="0"/>
                        </a:spcAft>
                        <a:buNone/>
                      </a:pPr>
                      <a:endParaRPr sz="1200">
                        <a:latin typeface="Lato"/>
                        <a:ea typeface="Lato"/>
                        <a:cs typeface="Lato"/>
                        <a:sym typeface="Lato"/>
                      </a:endParaRPr>
                    </a:p>
                    <a:p>
                      <a:pPr marL="0" lvl="0" indent="0" algn="l" rtl="0">
                        <a:spcBef>
                          <a:spcPts val="0"/>
                        </a:spcBef>
                        <a:spcAft>
                          <a:spcPts val="0"/>
                        </a:spcAft>
                        <a:buNone/>
                      </a:pPr>
                      <a:r>
                        <a:rPr lang="en-US" sz="1200">
                          <a:highlight>
                            <a:srgbClr val="F6B26B"/>
                          </a:highlight>
                          <a:latin typeface="Lato"/>
                          <a:ea typeface="Lato"/>
                          <a:cs typeface="Lato"/>
                          <a:sym typeface="Lato"/>
                        </a:rPr>
                        <a:t>Dorset County H FT</a:t>
                      </a:r>
                      <a:endParaRPr sz="1200">
                        <a:highlight>
                          <a:srgbClr val="F6B26B"/>
                        </a:highlight>
                        <a:latin typeface="Lato"/>
                        <a:ea typeface="Lato"/>
                        <a:cs typeface="Lato"/>
                        <a:sym typeface="Lato"/>
                      </a:endParaRPr>
                    </a:p>
                    <a:p>
                      <a:pPr marL="0" lvl="0" indent="0" algn="l" rtl="0">
                        <a:spcBef>
                          <a:spcPts val="0"/>
                        </a:spcBef>
                        <a:spcAft>
                          <a:spcPts val="0"/>
                        </a:spcAft>
                        <a:buNone/>
                      </a:pPr>
                      <a:r>
                        <a:rPr lang="en-US" sz="1200">
                          <a:highlight>
                            <a:srgbClr val="F6B26B"/>
                          </a:highlight>
                          <a:latin typeface="Lato"/>
                          <a:ea typeface="Lato"/>
                          <a:cs typeface="Lato"/>
                          <a:sym typeface="Lato"/>
                        </a:rPr>
                        <a:t>Dorset Healthcare U FT</a:t>
                      </a:r>
                      <a:endParaRPr sz="1200">
                        <a:highlight>
                          <a:srgbClr val="F6B26B"/>
                        </a:highlight>
                        <a:latin typeface="Lato"/>
                        <a:ea typeface="Lato"/>
                        <a:cs typeface="Lato"/>
                        <a:sym typeface="Lato"/>
                      </a:endParaRPr>
                    </a:p>
                    <a:p>
                      <a:pPr marL="0" lvl="0" indent="0" algn="l" rtl="0">
                        <a:spcBef>
                          <a:spcPts val="0"/>
                        </a:spcBef>
                        <a:spcAft>
                          <a:spcPts val="0"/>
                        </a:spcAft>
                        <a:buNone/>
                      </a:pPr>
                      <a:r>
                        <a:rPr lang="en-US" sz="1200">
                          <a:latin typeface="Lato"/>
                          <a:ea typeface="Lato"/>
                          <a:cs typeface="Lato"/>
                          <a:sym typeface="Lato"/>
                        </a:rPr>
                        <a:t>SWAS FT</a:t>
                      </a:r>
                      <a:endParaRPr sz="1200">
                        <a:latin typeface="Lato"/>
                        <a:ea typeface="Lato"/>
                        <a:cs typeface="Lato"/>
                        <a:sym typeface="Lato"/>
                      </a:endParaRPr>
                    </a:p>
                    <a:p>
                      <a:pPr marL="0" lvl="0" indent="0" algn="l" rtl="0">
                        <a:spcBef>
                          <a:spcPts val="0"/>
                        </a:spcBef>
                        <a:spcAft>
                          <a:spcPts val="0"/>
                        </a:spcAft>
                        <a:buNone/>
                      </a:pPr>
                      <a:r>
                        <a:rPr lang="en-US" sz="1200">
                          <a:highlight>
                            <a:srgbClr val="F6B26B"/>
                          </a:highlight>
                          <a:latin typeface="Lato"/>
                          <a:ea typeface="Lato"/>
                          <a:cs typeface="Lato"/>
                          <a:sym typeface="Lato"/>
                        </a:rPr>
                        <a:t>UHD FT</a:t>
                      </a:r>
                      <a:endParaRPr sz="1200">
                        <a:highlight>
                          <a:srgbClr val="F6B26B"/>
                        </a:highlight>
                        <a:latin typeface="Lato"/>
                        <a:ea typeface="Lato"/>
                        <a:cs typeface="Lato"/>
                        <a:sym typeface="Lato"/>
                      </a:endParaRPr>
                    </a:p>
                    <a:p>
                      <a:pPr marL="0" lvl="0" indent="0" algn="l" rtl="0">
                        <a:spcBef>
                          <a:spcPts val="0"/>
                        </a:spcBef>
                        <a:spcAft>
                          <a:spcPts val="0"/>
                        </a:spcAft>
                        <a:buNone/>
                      </a:pPr>
                      <a:endParaRPr sz="1200">
                        <a:latin typeface="Lato"/>
                        <a:ea typeface="Lato"/>
                        <a:cs typeface="Lato"/>
                        <a:sym typeface="Lato"/>
                      </a:endParaRPr>
                    </a:p>
                    <a:p>
                      <a:pPr marL="0" lvl="0" indent="0" algn="l" rtl="0">
                        <a:spcBef>
                          <a:spcPts val="0"/>
                        </a:spcBef>
                        <a:spcAft>
                          <a:spcPts val="0"/>
                        </a:spcAft>
                        <a:buNone/>
                      </a:pPr>
                      <a:r>
                        <a:rPr lang="en-US" sz="1250">
                          <a:latin typeface="Roboto"/>
                          <a:ea typeface="Roboto"/>
                          <a:cs typeface="Roboto"/>
                          <a:sym typeface="Roboto"/>
                        </a:rPr>
                        <a:t>GHC FT</a:t>
                      </a:r>
                      <a:endParaRPr sz="1250">
                        <a:latin typeface="Roboto"/>
                        <a:ea typeface="Roboto"/>
                        <a:cs typeface="Roboto"/>
                        <a:sym typeface="Roboto"/>
                      </a:endParaRPr>
                    </a:p>
                    <a:p>
                      <a:pPr marL="0" lvl="0" indent="0" algn="l" rtl="0">
                        <a:spcBef>
                          <a:spcPts val="0"/>
                        </a:spcBef>
                        <a:spcAft>
                          <a:spcPts val="0"/>
                        </a:spcAft>
                        <a:buNone/>
                      </a:pPr>
                      <a:r>
                        <a:rPr lang="en-US" sz="1250">
                          <a:latin typeface="Roboto"/>
                          <a:ea typeface="Roboto"/>
                          <a:cs typeface="Roboto"/>
                          <a:sym typeface="Roboto"/>
                        </a:rPr>
                        <a:t>GH FT</a:t>
                      </a:r>
                      <a:endParaRPr sz="1250">
                        <a:latin typeface="Roboto"/>
                        <a:ea typeface="Roboto"/>
                        <a:cs typeface="Roboto"/>
                        <a:sym typeface="Robo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2CC"/>
                    </a:solidFill>
                  </a:tcPr>
                </a:tc>
                <a:tc>
                  <a:txBody>
                    <a:bodyPr/>
                    <a:lstStyle/>
                    <a:p>
                      <a:pPr marL="0" lvl="0" indent="0" algn="l" rtl="0">
                        <a:spcBef>
                          <a:spcPts val="0"/>
                        </a:spcBef>
                        <a:spcAft>
                          <a:spcPts val="0"/>
                        </a:spcAft>
                        <a:buNone/>
                      </a:pPr>
                      <a:r>
                        <a:rPr lang="en-US" sz="1200">
                          <a:latin typeface="Lato"/>
                          <a:ea typeface="Lato"/>
                          <a:cs typeface="Lato"/>
                          <a:sym typeface="Lato"/>
                        </a:rPr>
                        <a:t>Population: 3.3m</a:t>
                      </a:r>
                      <a:endParaRPr sz="1200">
                        <a:latin typeface="Lato"/>
                        <a:ea typeface="Lato"/>
                        <a:cs typeface="Lato"/>
                        <a:sym typeface="Lato"/>
                      </a:endParaRPr>
                    </a:p>
                    <a:p>
                      <a:pPr marL="0" lvl="0" indent="0" algn="l" rtl="0">
                        <a:spcBef>
                          <a:spcPts val="0"/>
                        </a:spcBef>
                        <a:spcAft>
                          <a:spcPts val="0"/>
                        </a:spcAft>
                        <a:buNone/>
                      </a:pPr>
                      <a:r>
                        <a:rPr lang="en-US" sz="1200">
                          <a:latin typeface="Lato"/>
                          <a:ea typeface="Lato"/>
                          <a:cs typeface="Lato"/>
                          <a:sym typeface="Lato"/>
                        </a:rPr>
                        <a:t>NHS Trusts: 11</a:t>
                      </a:r>
                      <a:endParaRPr sz="1200">
                        <a:latin typeface="Lato"/>
                        <a:ea typeface="Lato"/>
                        <a:cs typeface="Lato"/>
                        <a:sym typeface="Lato"/>
                      </a:endParaRPr>
                    </a:p>
                    <a:p>
                      <a:pPr marL="0" lvl="0" indent="0" algn="l" rtl="0">
                        <a:spcBef>
                          <a:spcPts val="0"/>
                        </a:spcBef>
                        <a:spcAft>
                          <a:spcPts val="0"/>
                        </a:spcAft>
                        <a:buNone/>
                      </a:pPr>
                      <a:r>
                        <a:rPr lang="en-US" sz="1200">
                          <a:latin typeface="Lato"/>
                          <a:ea typeface="Lato"/>
                          <a:cs typeface="Lato"/>
                          <a:sym typeface="Lato"/>
                        </a:rPr>
                        <a:t>Studies: 1,496</a:t>
                      </a:r>
                      <a:endParaRPr sz="1200">
                        <a:latin typeface="Lato"/>
                        <a:ea typeface="Lato"/>
                        <a:cs typeface="Lato"/>
                        <a:sym typeface="Lato"/>
                      </a:endParaRPr>
                    </a:p>
                    <a:p>
                      <a:pPr marL="0" lvl="0" indent="0" algn="l" rtl="0">
                        <a:spcBef>
                          <a:spcPts val="0"/>
                        </a:spcBef>
                        <a:spcAft>
                          <a:spcPts val="0"/>
                        </a:spcAft>
                        <a:buNone/>
                      </a:pPr>
                      <a:r>
                        <a:rPr lang="en-US" sz="1200">
                          <a:latin typeface="Lato"/>
                          <a:ea typeface="Lato"/>
                          <a:cs typeface="Lato"/>
                          <a:sym typeface="Lato"/>
                        </a:rPr>
                        <a:t>Participants: 109,964</a:t>
                      </a:r>
                      <a:endParaRPr sz="12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2CC"/>
                    </a:solidFill>
                  </a:tcPr>
                </a:tc>
                <a:extLst>
                  <a:ext uri="{0D108BD9-81ED-4DB2-BD59-A6C34878D82A}">
                    <a16:rowId xmlns:a16="http://schemas.microsoft.com/office/drawing/2014/main" val="10001"/>
                  </a:ext>
                </a:extLst>
              </a:tr>
              <a:tr h="723900">
                <a:tc vMerge="1">
                  <a:txBody>
                    <a:bodyPr/>
                    <a:lstStyle/>
                    <a:p>
                      <a:endParaRPr lang="en-US"/>
                    </a:p>
                  </a:txBody>
                  <a:tcPr/>
                </a:tc>
                <a:tc>
                  <a:txBody>
                    <a:bodyPr/>
                    <a:lstStyle/>
                    <a:p>
                      <a:pPr marL="0" lvl="0" indent="-12700" algn="l" rtl="0">
                        <a:spcBef>
                          <a:spcPts val="0"/>
                        </a:spcBef>
                        <a:spcAft>
                          <a:spcPts val="0"/>
                        </a:spcAft>
                        <a:buNone/>
                      </a:pPr>
                      <a:r>
                        <a:rPr lang="en-US" sz="1200">
                          <a:latin typeface="Lato"/>
                          <a:ea typeface="Lato"/>
                          <a:cs typeface="Lato"/>
                          <a:sym typeface="Lato"/>
                        </a:rPr>
                        <a:t>L</a:t>
                      </a:r>
                      <a:endParaRPr sz="12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lvl="0" indent="-12700" algn="l" rtl="0">
                        <a:spcBef>
                          <a:spcPts val="0"/>
                        </a:spcBef>
                        <a:spcAft>
                          <a:spcPts val="0"/>
                        </a:spcAft>
                        <a:buNone/>
                      </a:pPr>
                      <a:r>
                        <a:rPr lang="en-US" sz="1200">
                          <a:latin typeface="Lato"/>
                          <a:ea typeface="Lato"/>
                          <a:cs typeface="Lato"/>
                          <a:sym typeface="Lato"/>
                        </a:rPr>
                        <a:t>South West Peninsula</a:t>
                      </a:r>
                      <a:endParaRPr sz="12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200">
                          <a:latin typeface="Lato"/>
                          <a:ea typeface="Lato"/>
                          <a:cs typeface="Lato"/>
                          <a:sym typeface="Lato"/>
                        </a:rPr>
                        <a:t>Cornwall and The Isles of Scilly</a:t>
                      </a:r>
                      <a:endParaRPr sz="1200">
                        <a:latin typeface="Lato"/>
                        <a:ea typeface="Lato"/>
                        <a:cs typeface="Lato"/>
                        <a:sym typeface="Lato"/>
                      </a:endParaRPr>
                    </a:p>
                    <a:p>
                      <a:pPr marL="0" lvl="0" indent="0" algn="l" rtl="0">
                        <a:spcBef>
                          <a:spcPts val="0"/>
                        </a:spcBef>
                        <a:spcAft>
                          <a:spcPts val="0"/>
                        </a:spcAft>
                        <a:buNone/>
                      </a:pPr>
                      <a:endParaRPr sz="1200">
                        <a:latin typeface="Lato"/>
                        <a:ea typeface="Lato"/>
                        <a:cs typeface="Lato"/>
                        <a:sym typeface="Lato"/>
                      </a:endParaRPr>
                    </a:p>
                    <a:p>
                      <a:pPr marL="0" lvl="0" indent="0" algn="l" rtl="0">
                        <a:spcBef>
                          <a:spcPts val="0"/>
                        </a:spcBef>
                        <a:spcAft>
                          <a:spcPts val="0"/>
                        </a:spcAft>
                        <a:buNone/>
                      </a:pPr>
                      <a:r>
                        <a:rPr lang="en-US" sz="1200">
                          <a:latin typeface="Lato"/>
                          <a:ea typeface="Lato"/>
                          <a:cs typeface="Lato"/>
                          <a:sym typeface="Lato"/>
                        </a:rPr>
                        <a:t>Devon</a:t>
                      </a:r>
                      <a:endParaRPr sz="1200">
                        <a:latin typeface="Lato"/>
                        <a:ea typeface="Lato"/>
                        <a:cs typeface="Lato"/>
                        <a:sym typeface="Lato"/>
                      </a:endParaRPr>
                    </a:p>
                    <a:p>
                      <a:pPr marL="0" lvl="0" indent="0" algn="l" rtl="0">
                        <a:spcBef>
                          <a:spcPts val="0"/>
                        </a:spcBef>
                        <a:spcAft>
                          <a:spcPts val="0"/>
                        </a:spcAft>
                        <a:buNone/>
                      </a:pPr>
                      <a:endParaRPr sz="1200">
                        <a:latin typeface="Lato"/>
                        <a:ea typeface="Lato"/>
                        <a:cs typeface="Lato"/>
                        <a:sym typeface="Lato"/>
                      </a:endParaRPr>
                    </a:p>
                    <a:p>
                      <a:pPr marL="0" lvl="0" indent="0" algn="l" rtl="0">
                        <a:spcBef>
                          <a:spcPts val="0"/>
                        </a:spcBef>
                        <a:spcAft>
                          <a:spcPts val="0"/>
                        </a:spcAft>
                        <a:buNone/>
                      </a:pPr>
                      <a:r>
                        <a:rPr lang="en-US" sz="1200">
                          <a:highlight>
                            <a:srgbClr val="FFF2CC"/>
                          </a:highlight>
                          <a:latin typeface="Lato"/>
                          <a:ea typeface="Lato"/>
                          <a:cs typeface="Lato"/>
                          <a:sym typeface="Lato"/>
                        </a:rPr>
                        <a:t>Somerset</a:t>
                      </a:r>
                      <a:endParaRPr sz="1200">
                        <a:highlight>
                          <a:srgbClr val="FFF2CC"/>
                        </a:highlight>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200">
                          <a:latin typeface="Lato"/>
                          <a:ea typeface="Lato"/>
                          <a:cs typeface="Lato"/>
                          <a:sym typeface="Lato"/>
                        </a:rPr>
                        <a:t>[2 trusts]</a:t>
                      </a:r>
                      <a:endParaRPr sz="1200">
                        <a:latin typeface="Lato"/>
                        <a:ea typeface="Lato"/>
                        <a:cs typeface="Lato"/>
                        <a:sym typeface="Lato"/>
                      </a:endParaRPr>
                    </a:p>
                    <a:p>
                      <a:pPr marL="0" lvl="0" indent="0" algn="l" rtl="0">
                        <a:spcBef>
                          <a:spcPts val="0"/>
                        </a:spcBef>
                        <a:spcAft>
                          <a:spcPts val="0"/>
                        </a:spcAft>
                        <a:buNone/>
                      </a:pPr>
                      <a:endParaRPr sz="1200">
                        <a:latin typeface="Lato"/>
                        <a:ea typeface="Lato"/>
                        <a:cs typeface="Lato"/>
                        <a:sym typeface="Lato"/>
                      </a:endParaRPr>
                    </a:p>
                    <a:p>
                      <a:pPr marL="0" lvl="0" indent="0" algn="l" rtl="0">
                        <a:spcBef>
                          <a:spcPts val="0"/>
                        </a:spcBef>
                        <a:spcAft>
                          <a:spcPts val="0"/>
                        </a:spcAft>
                        <a:buNone/>
                      </a:pPr>
                      <a:endParaRPr sz="1200">
                        <a:latin typeface="Lato"/>
                        <a:ea typeface="Lato"/>
                        <a:cs typeface="Lato"/>
                        <a:sym typeface="Lato"/>
                      </a:endParaRPr>
                    </a:p>
                    <a:p>
                      <a:pPr marL="0" lvl="0" indent="0" algn="l" rtl="0">
                        <a:spcBef>
                          <a:spcPts val="0"/>
                        </a:spcBef>
                        <a:spcAft>
                          <a:spcPts val="0"/>
                        </a:spcAft>
                        <a:buNone/>
                      </a:pPr>
                      <a:r>
                        <a:rPr lang="en-US" sz="1200">
                          <a:latin typeface="Lato"/>
                          <a:ea typeface="Lato"/>
                          <a:cs typeface="Lato"/>
                          <a:sym typeface="Lato"/>
                        </a:rPr>
                        <a:t>[4 trusts]</a:t>
                      </a:r>
                      <a:endParaRPr sz="1200">
                        <a:latin typeface="Lato"/>
                        <a:ea typeface="Lato"/>
                        <a:cs typeface="Lato"/>
                        <a:sym typeface="Lato"/>
                      </a:endParaRPr>
                    </a:p>
                    <a:p>
                      <a:pPr marL="0" lvl="0" indent="0" algn="l" rtl="0">
                        <a:spcBef>
                          <a:spcPts val="0"/>
                        </a:spcBef>
                        <a:spcAft>
                          <a:spcPts val="0"/>
                        </a:spcAft>
                        <a:buNone/>
                      </a:pPr>
                      <a:endParaRPr sz="1200">
                        <a:latin typeface="Lato"/>
                        <a:ea typeface="Lato"/>
                        <a:cs typeface="Lato"/>
                        <a:sym typeface="Lato"/>
                      </a:endParaRPr>
                    </a:p>
                    <a:p>
                      <a:pPr marL="0" lvl="0" indent="0" algn="l" rtl="0">
                        <a:spcBef>
                          <a:spcPts val="0"/>
                        </a:spcBef>
                        <a:spcAft>
                          <a:spcPts val="0"/>
                        </a:spcAft>
                        <a:buNone/>
                      </a:pPr>
                      <a:r>
                        <a:rPr lang="en-US" sz="1200">
                          <a:highlight>
                            <a:srgbClr val="FFF2CC"/>
                          </a:highlight>
                          <a:latin typeface="Lato"/>
                          <a:ea typeface="Lato"/>
                          <a:cs typeface="Lato"/>
                          <a:sym typeface="Lato"/>
                        </a:rPr>
                        <a:t>Somerset FT</a:t>
                      </a:r>
                      <a:endParaRPr sz="1200">
                        <a:highlight>
                          <a:srgbClr val="FFF2CC"/>
                        </a:highlight>
                        <a:latin typeface="Lato"/>
                        <a:ea typeface="Lato"/>
                        <a:cs typeface="Lato"/>
                        <a:sym typeface="Lato"/>
                      </a:endParaRPr>
                    </a:p>
                    <a:p>
                      <a:pPr marL="0" lvl="0" indent="0" algn="l" rtl="0">
                        <a:spcBef>
                          <a:spcPts val="0"/>
                        </a:spcBef>
                        <a:spcAft>
                          <a:spcPts val="0"/>
                        </a:spcAft>
                        <a:buNone/>
                      </a:pPr>
                      <a:r>
                        <a:rPr lang="en-US" sz="1200">
                          <a:highlight>
                            <a:srgbClr val="FFF2CC"/>
                          </a:highlight>
                          <a:latin typeface="Lato"/>
                          <a:ea typeface="Lato"/>
                          <a:cs typeface="Lato"/>
                          <a:sym typeface="Lato"/>
                        </a:rPr>
                        <a:t>Yeovil DH  FT</a:t>
                      </a:r>
                      <a:endParaRPr sz="1200">
                        <a:highlight>
                          <a:srgbClr val="FFF2CC"/>
                        </a:highlight>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200">
                          <a:latin typeface="Lato"/>
                          <a:ea typeface="Lato"/>
                          <a:cs typeface="Lato"/>
                          <a:sym typeface="Lato"/>
                        </a:rPr>
                        <a:t>Population: 2.3m</a:t>
                      </a:r>
                      <a:endParaRPr sz="1200">
                        <a:latin typeface="Lato"/>
                        <a:ea typeface="Lato"/>
                        <a:cs typeface="Lato"/>
                        <a:sym typeface="Lato"/>
                      </a:endParaRPr>
                    </a:p>
                    <a:p>
                      <a:pPr marL="0" lvl="0" indent="0" algn="l" rtl="0">
                        <a:spcBef>
                          <a:spcPts val="0"/>
                        </a:spcBef>
                        <a:spcAft>
                          <a:spcPts val="0"/>
                        </a:spcAft>
                        <a:buNone/>
                      </a:pPr>
                      <a:r>
                        <a:rPr lang="en-US" sz="1200">
                          <a:latin typeface="Lato"/>
                          <a:ea typeface="Lato"/>
                          <a:cs typeface="Lato"/>
                          <a:sym typeface="Lato"/>
                        </a:rPr>
                        <a:t>NHS Trusts: 10</a:t>
                      </a:r>
                      <a:endParaRPr sz="1200">
                        <a:latin typeface="Lato"/>
                        <a:ea typeface="Lato"/>
                        <a:cs typeface="Lato"/>
                        <a:sym typeface="Lato"/>
                      </a:endParaRPr>
                    </a:p>
                    <a:p>
                      <a:pPr marL="0" lvl="0" indent="0" algn="l" rtl="0">
                        <a:spcBef>
                          <a:spcPts val="0"/>
                        </a:spcBef>
                        <a:spcAft>
                          <a:spcPts val="0"/>
                        </a:spcAft>
                        <a:buNone/>
                      </a:pPr>
                      <a:r>
                        <a:rPr lang="en-US" sz="1200">
                          <a:latin typeface="Lato"/>
                          <a:ea typeface="Lato"/>
                          <a:cs typeface="Lato"/>
                          <a:sym typeface="Lato"/>
                        </a:rPr>
                        <a:t>Studies: 1,409</a:t>
                      </a:r>
                      <a:endParaRPr sz="1200">
                        <a:latin typeface="Lato"/>
                        <a:ea typeface="Lato"/>
                        <a:cs typeface="Lato"/>
                        <a:sym typeface="Lato"/>
                      </a:endParaRPr>
                    </a:p>
                    <a:p>
                      <a:pPr marL="0" lvl="0" indent="0" algn="l" rtl="0">
                        <a:spcBef>
                          <a:spcPts val="0"/>
                        </a:spcBef>
                        <a:spcAft>
                          <a:spcPts val="0"/>
                        </a:spcAft>
                        <a:buNone/>
                      </a:pPr>
                      <a:r>
                        <a:rPr lang="en-US" sz="1200">
                          <a:latin typeface="Lato"/>
                          <a:ea typeface="Lato"/>
                          <a:cs typeface="Lato"/>
                          <a:sym typeface="Lato"/>
                        </a:rPr>
                        <a:t>Participants: 67,604</a:t>
                      </a:r>
                      <a:endParaRPr sz="12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27"/>
          <p:cNvSpPr txBox="1">
            <a:spLocks noGrp="1"/>
          </p:cNvSpPr>
          <p:nvPr>
            <p:ph type="title"/>
          </p:nvPr>
        </p:nvSpPr>
        <p:spPr>
          <a:xfrm>
            <a:off x="838200" y="365127"/>
            <a:ext cx="10515600" cy="865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b="1">
                <a:latin typeface="Lato"/>
                <a:ea typeface="Lato"/>
                <a:cs typeface="Lato"/>
                <a:sym typeface="Lato"/>
              </a:rPr>
              <a:t>Development of RDN’s strategy and services </a:t>
            </a:r>
            <a:endParaRPr b="1">
              <a:latin typeface="Lato"/>
              <a:ea typeface="Lato"/>
              <a:cs typeface="Lato"/>
              <a:sym typeface="Lato"/>
            </a:endParaRPr>
          </a:p>
        </p:txBody>
      </p:sp>
      <p:sp>
        <p:nvSpPr>
          <p:cNvPr id="223" name="Google Shape;223;p27"/>
          <p:cNvSpPr txBox="1">
            <a:spLocks noGrp="1"/>
          </p:cNvSpPr>
          <p:nvPr>
            <p:ph type="body" idx="1"/>
          </p:nvPr>
        </p:nvSpPr>
        <p:spPr>
          <a:xfrm>
            <a:off x="838208" y="1917217"/>
            <a:ext cx="5136300" cy="4256400"/>
          </a:xfrm>
          <a:prstGeom prst="rect">
            <a:avLst/>
          </a:prstGeom>
        </p:spPr>
        <p:txBody>
          <a:bodyPr spcFirstLastPara="1" wrap="square" lIns="91425" tIns="45700" rIns="91425" bIns="45700" anchor="t" anchorCtr="0">
            <a:noAutofit/>
          </a:bodyPr>
          <a:lstStyle/>
          <a:p>
            <a:pPr marL="457200" lvl="0" indent="-361950" algn="l" rtl="0">
              <a:lnSpc>
                <a:spcPct val="115000"/>
              </a:lnSpc>
              <a:spcBef>
                <a:spcPts val="0"/>
              </a:spcBef>
              <a:spcAft>
                <a:spcPts val="0"/>
              </a:spcAft>
              <a:buClr>
                <a:srgbClr val="173E71"/>
              </a:buClr>
              <a:buSzPts val="2100"/>
              <a:buFont typeface="Lato"/>
              <a:buChar char="•"/>
            </a:pPr>
            <a:r>
              <a:rPr lang="en-US" sz="2100">
                <a:solidFill>
                  <a:srgbClr val="173E71"/>
                </a:solidFill>
                <a:latin typeface="Lato"/>
                <a:ea typeface="Lato"/>
                <a:cs typeface="Lato"/>
                <a:sym typeface="Lato"/>
              </a:rPr>
              <a:t>Study Support Service</a:t>
            </a:r>
            <a:endParaRPr sz="2100">
              <a:solidFill>
                <a:srgbClr val="173E71"/>
              </a:solidFill>
              <a:latin typeface="Lato"/>
              <a:ea typeface="Lato"/>
              <a:cs typeface="Lato"/>
              <a:sym typeface="Lato"/>
            </a:endParaRPr>
          </a:p>
          <a:p>
            <a:pPr marL="457200" lvl="0" indent="-361950" algn="l" rtl="0">
              <a:lnSpc>
                <a:spcPct val="115000"/>
              </a:lnSpc>
              <a:spcBef>
                <a:spcPts val="400"/>
              </a:spcBef>
              <a:spcAft>
                <a:spcPts val="0"/>
              </a:spcAft>
              <a:buClr>
                <a:srgbClr val="173E71"/>
              </a:buClr>
              <a:buSzPts val="2100"/>
              <a:buFont typeface="Lato"/>
              <a:buChar char="•"/>
            </a:pPr>
            <a:r>
              <a:rPr lang="en-US" sz="2100">
                <a:solidFill>
                  <a:srgbClr val="173E71"/>
                </a:solidFill>
                <a:latin typeface="Lato"/>
                <a:ea typeface="Lato"/>
                <a:cs typeface="Lato"/>
                <a:sym typeface="Lato"/>
              </a:rPr>
              <a:t>AcoRD / NCVR</a:t>
            </a:r>
            <a:endParaRPr sz="2100">
              <a:solidFill>
                <a:srgbClr val="173E71"/>
              </a:solidFill>
              <a:latin typeface="Lato"/>
              <a:ea typeface="Lato"/>
              <a:cs typeface="Lato"/>
              <a:sym typeface="Lato"/>
            </a:endParaRPr>
          </a:p>
          <a:p>
            <a:pPr marL="457200" lvl="0" indent="-361950" algn="l" rtl="0">
              <a:lnSpc>
                <a:spcPct val="115000"/>
              </a:lnSpc>
              <a:spcBef>
                <a:spcPts val="400"/>
              </a:spcBef>
              <a:spcAft>
                <a:spcPts val="0"/>
              </a:spcAft>
              <a:buClr>
                <a:srgbClr val="173E71"/>
              </a:buClr>
              <a:buSzPts val="2100"/>
              <a:buFont typeface="Lato"/>
              <a:buChar char="•"/>
            </a:pPr>
            <a:r>
              <a:rPr lang="en-US" sz="2100">
                <a:solidFill>
                  <a:srgbClr val="173E71"/>
                </a:solidFill>
                <a:latin typeface="Lato"/>
                <a:ea typeface="Lato"/>
                <a:cs typeface="Lato"/>
                <a:sym typeface="Lato"/>
              </a:rPr>
              <a:t>Agile Research Delivery Team</a:t>
            </a:r>
            <a:endParaRPr sz="2100">
              <a:solidFill>
                <a:srgbClr val="173E71"/>
              </a:solidFill>
              <a:latin typeface="Lato"/>
              <a:ea typeface="Lato"/>
              <a:cs typeface="Lato"/>
              <a:sym typeface="Lato"/>
            </a:endParaRPr>
          </a:p>
          <a:p>
            <a:pPr marL="457200" lvl="0" indent="-361950" algn="l" rtl="0">
              <a:lnSpc>
                <a:spcPct val="115000"/>
              </a:lnSpc>
              <a:spcBef>
                <a:spcPts val="400"/>
              </a:spcBef>
              <a:spcAft>
                <a:spcPts val="0"/>
              </a:spcAft>
              <a:buClr>
                <a:srgbClr val="173E71"/>
              </a:buClr>
              <a:buSzPts val="2100"/>
              <a:buFont typeface="Lato"/>
              <a:buChar char="•"/>
            </a:pPr>
            <a:r>
              <a:rPr lang="en-US" sz="2100">
                <a:solidFill>
                  <a:srgbClr val="173E71"/>
                </a:solidFill>
                <a:latin typeface="Lato"/>
                <a:ea typeface="Lato"/>
                <a:cs typeface="Lato"/>
                <a:sym typeface="Lato"/>
              </a:rPr>
              <a:t>Support for out of hospital settings</a:t>
            </a:r>
            <a:endParaRPr sz="2100">
              <a:solidFill>
                <a:srgbClr val="173E71"/>
              </a:solidFill>
              <a:latin typeface="Lato"/>
              <a:ea typeface="Lato"/>
              <a:cs typeface="Lato"/>
              <a:sym typeface="Lato"/>
            </a:endParaRPr>
          </a:p>
          <a:p>
            <a:pPr marL="457200" lvl="0" indent="-361950" algn="l" rtl="0">
              <a:lnSpc>
                <a:spcPct val="115000"/>
              </a:lnSpc>
              <a:spcBef>
                <a:spcPts val="400"/>
              </a:spcBef>
              <a:spcAft>
                <a:spcPts val="0"/>
              </a:spcAft>
              <a:buClr>
                <a:srgbClr val="173E71"/>
              </a:buClr>
              <a:buSzPts val="2100"/>
              <a:buFont typeface="Lato"/>
              <a:buChar char="•"/>
            </a:pPr>
            <a:r>
              <a:rPr lang="en-US" sz="2100">
                <a:solidFill>
                  <a:srgbClr val="173E71"/>
                </a:solidFill>
                <a:latin typeface="Lato"/>
                <a:ea typeface="Lato"/>
                <a:cs typeface="Lato"/>
                <a:sym typeface="Lato"/>
              </a:rPr>
              <a:t>Life Sciences Partnership &amp; Growth (includes key accounts and customer engagement)</a:t>
            </a:r>
            <a:endParaRPr sz="2100">
              <a:solidFill>
                <a:srgbClr val="173E71"/>
              </a:solidFill>
              <a:latin typeface="Lato"/>
              <a:ea typeface="Lato"/>
              <a:cs typeface="Lato"/>
              <a:sym typeface="Lato"/>
            </a:endParaRPr>
          </a:p>
          <a:p>
            <a:pPr marL="457200" lvl="0" indent="-361950" algn="l" rtl="0">
              <a:lnSpc>
                <a:spcPct val="115000"/>
              </a:lnSpc>
              <a:spcBef>
                <a:spcPts val="400"/>
              </a:spcBef>
              <a:spcAft>
                <a:spcPts val="0"/>
              </a:spcAft>
              <a:buClr>
                <a:srgbClr val="173E71"/>
              </a:buClr>
              <a:buSzPts val="2100"/>
              <a:buFont typeface="Lato"/>
              <a:buChar char="•"/>
            </a:pPr>
            <a:r>
              <a:rPr lang="en-US" sz="2100">
                <a:solidFill>
                  <a:srgbClr val="173E71"/>
                </a:solidFill>
                <a:latin typeface="Lato"/>
                <a:ea typeface="Lato"/>
                <a:cs typeface="Lato"/>
                <a:sym typeface="Lato"/>
              </a:rPr>
              <a:t>Workforce Development</a:t>
            </a:r>
            <a:endParaRPr sz="2100">
              <a:solidFill>
                <a:srgbClr val="173E71"/>
              </a:solidFill>
              <a:latin typeface="Lato"/>
              <a:ea typeface="Lato"/>
              <a:cs typeface="Lato"/>
              <a:sym typeface="Lato"/>
            </a:endParaRPr>
          </a:p>
          <a:p>
            <a:pPr marL="457200" lvl="0" indent="-361950" algn="l" rtl="0">
              <a:lnSpc>
                <a:spcPct val="115000"/>
              </a:lnSpc>
              <a:spcBef>
                <a:spcPts val="400"/>
              </a:spcBef>
              <a:spcAft>
                <a:spcPts val="0"/>
              </a:spcAft>
              <a:buClr>
                <a:srgbClr val="173E71"/>
              </a:buClr>
              <a:buSzPts val="2100"/>
              <a:buFont typeface="Lato"/>
              <a:buChar char="•"/>
            </a:pPr>
            <a:r>
              <a:rPr lang="en-US" sz="2100">
                <a:solidFill>
                  <a:srgbClr val="173E71"/>
                </a:solidFill>
                <a:latin typeface="Lato"/>
                <a:ea typeface="Lato"/>
                <a:cs typeface="Lato"/>
                <a:sym typeface="Lato"/>
              </a:rPr>
              <a:t>Finance (includes funding model and financial management)</a:t>
            </a:r>
            <a:endParaRPr sz="2100">
              <a:solidFill>
                <a:srgbClr val="173E71"/>
              </a:solidFill>
              <a:latin typeface="Lato"/>
              <a:ea typeface="Lato"/>
              <a:cs typeface="Lato"/>
              <a:sym typeface="Lato"/>
            </a:endParaRPr>
          </a:p>
          <a:p>
            <a:pPr marL="0" lvl="0" indent="0" algn="l" rtl="0">
              <a:lnSpc>
                <a:spcPct val="115000"/>
              </a:lnSpc>
              <a:spcBef>
                <a:spcPts val="400"/>
              </a:spcBef>
              <a:spcAft>
                <a:spcPts val="400"/>
              </a:spcAft>
              <a:buNone/>
            </a:pPr>
            <a:endParaRPr>
              <a:solidFill>
                <a:srgbClr val="173E71"/>
              </a:solidFill>
            </a:endParaRPr>
          </a:p>
        </p:txBody>
      </p:sp>
      <p:sp>
        <p:nvSpPr>
          <p:cNvPr id="224" name="Google Shape;224;p27"/>
          <p:cNvSpPr txBox="1">
            <a:spLocks noGrp="1"/>
          </p:cNvSpPr>
          <p:nvPr>
            <p:ph type="body" idx="1"/>
          </p:nvPr>
        </p:nvSpPr>
        <p:spPr>
          <a:xfrm>
            <a:off x="6406233" y="1917217"/>
            <a:ext cx="5136300" cy="4256400"/>
          </a:xfrm>
          <a:prstGeom prst="rect">
            <a:avLst/>
          </a:prstGeom>
        </p:spPr>
        <p:txBody>
          <a:bodyPr spcFirstLastPara="1" wrap="square" lIns="91425" tIns="45700" rIns="91425" bIns="45700" anchor="t" anchorCtr="0">
            <a:noAutofit/>
          </a:bodyPr>
          <a:lstStyle/>
          <a:p>
            <a:pPr marL="457200" lvl="0" indent="-361950" algn="l" rtl="0">
              <a:lnSpc>
                <a:spcPct val="115000"/>
              </a:lnSpc>
              <a:spcBef>
                <a:spcPts val="0"/>
              </a:spcBef>
              <a:spcAft>
                <a:spcPts val="0"/>
              </a:spcAft>
              <a:buClr>
                <a:srgbClr val="173E71"/>
              </a:buClr>
              <a:buSzPts val="2100"/>
              <a:buFont typeface="Lato"/>
              <a:buChar char="•"/>
            </a:pPr>
            <a:r>
              <a:rPr lang="en-US" sz="2100">
                <a:solidFill>
                  <a:srgbClr val="173E71"/>
                </a:solidFill>
                <a:latin typeface="Lato"/>
                <a:ea typeface="Lato"/>
                <a:cs typeface="Lato"/>
                <a:sym typeface="Lato"/>
              </a:rPr>
              <a:t>Data &amp; Analytics</a:t>
            </a:r>
            <a:endParaRPr sz="2100">
              <a:solidFill>
                <a:srgbClr val="173E71"/>
              </a:solidFill>
              <a:latin typeface="Lato"/>
              <a:ea typeface="Lato"/>
              <a:cs typeface="Lato"/>
              <a:sym typeface="Lato"/>
            </a:endParaRPr>
          </a:p>
          <a:p>
            <a:pPr marL="457200" lvl="0" indent="-361950" algn="l" rtl="0">
              <a:lnSpc>
                <a:spcPct val="115000"/>
              </a:lnSpc>
              <a:spcBef>
                <a:spcPts val="400"/>
              </a:spcBef>
              <a:spcAft>
                <a:spcPts val="0"/>
              </a:spcAft>
              <a:buClr>
                <a:srgbClr val="173E71"/>
              </a:buClr>
              <a:buSzPts val="2100"/>
              <a:buFont typeface="Lato"/>
              <a:buChar char="•"/>
            </a:pPr>
            <a:r>
              <a:rPr lang="en-US" sz="2100">
                <a:solidFill>
                  <a:srgbClr val="173E71"/>
                </a:solidFill>
                <a:latin typeface="Lato"/>
                <a:ea typeface="Lato"/>
                <a:cs typeface="Lato"/>
                <a:sym typeface="Lato"/>
              </a:rPr>
              <a:t>Planning</a:t>
            </a:r>
            <a:endParaRPr sz="2100">
              <a:solidFill>
                <a:srgbClr val="173E71"/>
              </a:solidFill>
              <a:latin typeface="Lato"/>
              <a:ea typeface="Lato"/>
              <a:cs typeface="Lato"/>
              <a:sym typeface="Lato"/>
            </a:endParaRPr>
          </a:p>
          <a:p>
            <a:pPr marL="457200" lvl="0" indent="-361950" algn="l" rtl="0">
              <a:lnSpc>
                <a:spcPct val="115000"/>
              </a:lnSpc>
              <a:spcBef>
                <a:spcPts val="400"/>
              </a:spcBef>
              <a:spcAft>
                <a:spcPts val="0"/>
              </a:spcAft>
              <a:buClr>
                <a:srgbClr val="173E71"/>
              </a:buClr>
              <a:buSzPts val="2100"/>
              <a:buFont typeface="Lato"/>
              <a:buChar char="•"/>
            </a:pPr>
            <a:r>
              <a:rPr lang="en-US" sz="2100">
                <a:solidFill>
                  <a:srgbClr val="173E71"/>
                </a:solidFill>
                <a:latin typeface="Lato"/>
                <a:ea typeface="Lato"/>
                <a:cs typeface="Lato"/>
                <a:sym typeface="Lato"/>
              </a:rPr>
              <a:t>Contractual Management including performance framework</a:t>
            </a:r>
            <a:endParaRPr sz="2100">
              <a:solidFill>
                <a:srgbClr val="173E71"/>
              </a:solidFill>
              <a:latin typeface="Lato"/>
              <a:ea typeface="Lato"/>
              <a:cs typeface="Lato"/>
              <a:sym typeface="Lato"/>
            </a:endParaRPr>
          </a:p>
          <a:p>
            <a:pPr marL="457200" lvl="0" indent="-361950" algn="l" rtl="0">
              <a:lnSpc>
                <a:spcPct val="115000"/>
              </a:lnSpc>
              <a:spcBef>
                <a:spcPts val="400"/>
              </a:spcBef>
              <a:spcAft>
                <a:spcPts val="0"/>
              </a:spcAft>
              <a:buClr>
                <a:srgbClr val="173E71"/>
              </a:buClr>
              <a:buSzPts val="2100"/>
              <a:buFont typeface="Lato"/>
              <a:buChar char="•"/>
            </a:pPr>
            <a:r>
              <a:rPr lang="en-US" sz="2100">
                <a:solidFill>
                  <a:srgbClr val="173E71"/>
                </a:solidFill>
                <a:latin typeface="Lato"/>
                <a:ea typeface="Lato"/>
                <a:cs typeface="Lato"/>
                <a:sym typeface="Lato"/>
              </a:rPr>
              <a:t>Public Engagement</a:t>
            </a:r>
            <a:endParaRPr sz="2100">
              <a:solidFill>
                <a:srgbClr val="173E71"/>
              </a:solidFill>
              <a:latin typeface="Lato"/>
              <a:ea typeface="Lato"/>
              <a:cs typeface="Lato"/>
              <a:sym typeface="Lato"/>
            </a:endParaRPr>
          </a:p>
          <a:p>
            <a:pPr marL="457200" lvl="0" indent="-361950" algn="l" rtl="0">
              <a:lnSpc>
                <a:spcPct val="115000"/>
              </a:lnSpc>
              <a:spcBef>
                <a:spcPts val="400"/>
              </a:spcBef>
              <a:spcAft>
                <a:spcPts val="0"/>
              </a:spcAft>
              <a:buClr>
                <a:srgbClr val="173E71"/>
              </a:buClr>
              <a:buSzPts val="2100"/>
              <a:buFont typeface="Lato"/>
              <a:buChar char="•"/>
            </a:pPr>
            <a:r>
              <a:rPr lang="en-US" sz="2100">
                <a:solidFill>
                  <a:srgbClr val="173E71"/>
                </a:solidFill>
                <a:latin typeface="Lato"/>
                <a:ea typeface="Lato"/>
                <a:cs typeface="Lato"/>
                <a:sym typeface="Lato"/>
              </a:rPr>
              <a:t>Specialities and Settings</a:t>
            </a:r>
            <a:endParaRPr sz="2100">
              <a:solidFill>
                <a:srgbClr val="173E71"/>
              </a:solidFill>
              <a:latin typeface="Lato"/>
              <a:ea typeface="Lato"/>
              <a:cs typeface="Lato"/>
              <a:sym typeface="Lato"/>
            </a:endParaRPr>
          </a:p>
          <a:p>
            <a:pPr marL="457200" lvl="0" indent="-361950" algn="l" rtl="0">
              <a:lnSpc>
                <a:spcPct val="115000"/>
              </a:lnSpc>
              <a:spcBef>
                <a:spcPts val="400"/>
              </a:spcBef>
              <a:spcAft>
                <a:spcPts val="0"/>
              </a:spcAft>
              <a:buClr>
                <a:srgbClr val="173E71"/>
              </a:buClr>
              <a:buSzPts val="2100"/>
              <a:buFont typeface="Lato"/>
              <a:buChar char="•"/>
            </a:pPr>
            <a:r>
              <a:rPr lang="en-US" sz="2100">
                <a:solidFill>
                  <a:srgbClr val="173E71"/>
                </a:solidFill>
                <a:latin typeface="Lato"/>
                <a:ea typeface="Lato"/>
                <a:cs typeface="Lato"/>
                <a:sym typeface="Lato"/>
              </a:rPr>
              <a:t>Strategic Development</a:t>
            </a:r>
            <a:endParaRPr sz="2100">
              <a:solidFill>
                <a:srgbClr val="173E71"/>
              </a:solidFill>
              <a:latin typeface="Lato"/>
              <a:ea typeface="Lato"/>
              <a:cs typeface="Lato"/>
              <a:sym typeface="Lato"/>
            </a:endParaRPr>
          </a:p>
          <a:p>
            <a:pPr marL="457200" lvl="0" indent="-361950" algn="l" rtl="0">
              <a:lnSpc>
                <a:spcPct val="115000"/>
              </a:lnSpc>
              <a:spcBef>
                <a:spcPts val="400"/>
              </a:spcBef>
              <a:spcAft>
                <a:spcPts val="0"/>
              </a:spcAft>
              <a:buClr>
                <a:srgbClr val="173E71"/>
              </a:buClr>
              <a:buSzPts val="2100"/>
              <a:buFont typeface="Lato"/>
              <a:buChar char="•"/>
            </a:pPr>
            <a:r>
              <a:rPr lang="en-US" sz="2100">
                <a:solidFill>
                  <a:srgbClr val="173E71"/>
                </a:solidFill>
                <a:latin typeface="Lato"/>
                <a:ea typeface="Lato"/>
                <a:cs typeface="Lato"/>
                <a:sym typeface="Lato"/>
              </a:rPr>
              <a:t>Study Participation Inclusion</a:t>
            </a:r>
            <a:endParaRPr sz="2100">
              <a:solidFill>
                <a:srgbClr val="173E71"/>
              </a:solidFill>
              <a:latin typeface="Lato"/>
              <a:ea typeface="Lato"/>
              <a:cs typeface="Lato"/>
              <a:sym typeface="Lato"/>
            </a:endParaRPr>
          </a:p>
          <a:p>
            <a:pPr marL="457200" lvl="0" indent="-361950" algn="l" rtl="0">
              <a:lnSpc>
                <a:spcPct val="115000"/>
              </a:lnSpc>
              <a:spcBef>
                <a:spcPts val="400"/>
              </a:spcBef>
              <a:spcAft>
                <a:spcPts val="0"/>
              </a:spcAft>
              <a:buClr>
                <a:srgbClr val="173E71"/>
              </a:buClr>
              <a:buSzPts val="2100"/>
              <a:buFont typeface="Lato"/>
              <a:buChar char="•"/>
            </a:pPr>
            <a:r>
              <a:rPr lang="en-US" sz="2100">
                <a:solidFill>
                  <a:srgbClr val="173E71"/>
                </a:solidFill>
                <a:latin typeface="Lato"/>
                <a:ea typeface="Lato"/>
                <a:cs typeface="Lato"/>
                <a:sym typeface="Lato"/>
              </a:rPr>
              <a:t>Communications</a:t>
            </a:r>
            <a:endParaRPr sz="2100">
              <a:solidFill>
                <a:srgbClr val="173E71"/>
              </a:solidFill>
              <a:latin typeface="Lato"/>
              <a:ea typeface="Lato"/>
              <a:cs typeface="Lato"/>
              <a:sym typeface="Lato"/>
            </a:endParaRPr>
          </a:p>
          <a:p>
            <a:pPr marL="457200" lvl="0" indent="-361950" algn="l" rtl="0">
              <a:lnSpc>
                <a:spcPct val="115000"/>
              </a:lnSpc>
              <a:spcBef>
                <a:spcPts val="400"/>
              </a:spcBef>
              <a:spcAft>
                <a:spcPts val="0"/>
              </a:spcAft>
              <a:buClr>
                <a:srgbClr val="173E71"/>
              </a:buClr>
              <a:buSzPts val="2100"/>
              <a:buFont typeface="Lato"/>
              <a:buChar char="•"/>
            </a:pPr>
            <a:r>
              <a:rPr lang="en-US" sz="2100">
                <a:solidFill>
                  <a:srgbClr val="173E71"/>
                </a:solidFill>
                <a:latin typeface="Lato"/>
                <a:ea typeface="Lato"/>
                <a:cs typeface="Lato"/>
                <a:sym typeface="Lato"/>
              </a:rPr>
              <a:t>Stakeholder engagement </a:t>
            </a:r>
            <a:endParaRPr sz="2100">
              <a:solidFill>
                <a:srgbClr val="173E71"/>
              </a:solidFill>
              <a:latin typeface="Lato"/>
              <a:ea typeface="Lato"/>
              <a:cs typeface="Lato"/>
              <a:sym typeface="Lato"/>
            </a:endParaRPr>
          </a:p>
          <a:p>
            <a:pPr marL="0" lvl="0" indent="0" algn="l" rtl="0">
              <a:lnSpc>
                <a:spcPct val="115000"/>
              </a:lnSpc>
              <a:spcBef>
                <a:spcPts val="400"/>
              </a:spcBef>
              <a:spcAft>
                <a:spcPts val="0"/>
              </a:spcAft>
              <a:buNone/>
            </a:pPr>
            <a:endParaRPr sz="2100">
              <a:solidFill>
                <a:srgbClr val="173E71"/>
              </a:solidFill>
              <a:latin typeface="Lato"/>
              <a:ea typeface="Lato"/>
              <a:cs typeface="Lato"/>
              <a:sym typeface="Lato"/>
            </a:endParaRPr>
          </a:p>
          <a:p>
            <a:pPr marL="0" lvl="0" indent="0" algn="l" rtl="0">
              <a:lnSpc>
                <a:spcPct val="115000"/>
              </a:lnSpc>
              <a:spcBef>
                <a:spcPts val="0"/>
              </a:spcBef>
              <a:spcAft>
                <a:spcPts val="0"/>
              </a:spcAft>
              <a:buNone/>
            </a:pPr>
            <a:endParaRPr sz="1500">
              <a:solidFill>
                <a:srgbClr val="173E71"/>
              </a:solidFill>
            </a:endParaRPr>
          </a:p>
          <a:p>
            <a:pPr marL="0" lvl="0" indent="0" algn="l" rtl="0">
              <a:lnSpc>
                <a:spcPct val="115000"/>
              </a:lnSpc>
              <a:spcBef>
                <a:spcPts val="0"/>
              </a:spcBef>
              <a:spcAft>
                <a:spcPts val="0"/>
              </a:spcAft>
              <a:buNone/>
            </a:pPr>
            <a:endParaRPr sz="1500">
              <a:solidFill>
                <a:srgbClr val="173E71"/>
              </a:solidFill>
            </a:endParaRPr>
          </a:p>
          <a:p>
            <a:pPr marL="0" lvl="0" indent="0" algn="l" rtl="0">
              <a:spcBef>
                <a:spcPts val="1100"/>
              </a:spcBef>
              <a:spcAft>
                <a:spcPts val="0"/>
              </a:spcAft>
              <a:buNone/>
            </a:pPr>
            <a:endParaRPr>
              <a:solidFill>
                <a:srgbClr val="173E71"/>
              </a:solidFill>
            </a:endParaRPr>
          </a:p>
        </p:txBody>
      </p:sp>
      <p:sp>
        <p:nvSpPr>
          <p:cNvPr id="225" name="Google Shape;225;p27"/>
          <p:cNvSpPr txBox="1"/>
          <p:nvPr/>
        </p:nvSpPr>
        <p:spPr>
          <a:xfrm>
            <a:off x="818233" y="1230733"/>
            <a:ext cx="10434000" cy="5805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None/>
            </a:pPr>
            <a:r>
              <a:rPr lang="en-US" sz="2100" b="1">
                <a:solidFill>
                  <a:srgbClr val="173E71"/>
                </a:solidFill>
                <a:latin typeface="Lato"/>
                <a:ea typeface="Lato"/>
                <a:cs typeface="Lato"/>
                <a:sym typeface="Lato"/>
              </a:rPr>
              <a:t>RDN-wide strategy based around settings and organisational vision and purpose </a:t>
            </a:r>
            <a:endParaRPr sz="1900" b="1">
              <a:solidFill>
                <a:srgbClr val="173E71"/>
              </a:solidFill>
            </a:endParaRPr>
          </a:p>
        </p:txBody>
      </p:sp>
    </p:spTree>
  </p:cSld>
  <p:clrMapOvr>
    <a:masterClrMapping/>
  </p:clrMapOvr>
</p:sld>
</file>

<file path=ppt/theme/theme1.xml><?xml version="1.0" encoding="utf-8"?>
<a:theme xmlns:a="http://schemas.openxmlformats.org/drawingml/2006/main" name="Custom Design">
  <a:themeElements>
    <a:clrScheme name="Grayscale">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2783</Words>
  <Application>Microsoft Office PowerPoint</Application>
  <PresentationFormat>Widescreen</PresentationFormat>
  <Paragraphs>481</Paragraphs>
  <Slides>31</Slides>
  <Notes>28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Lato</vt:lpstr>
      <vt:lpstr>Arial</vt:lpstr>
      <vt:lpstr>Roboto</vt:lpstr>
      <vt:lpstr>Calibri</vt:lpstr>
      <vt:lpstr>Custom Design</vt:lpstr>
      <vt:lpstr>SWAG Network Lung Cancer Clinical Advisory Group</vt:lpstr>
      <vt:lpstr>PowerPoint Presentation</vt:lpstr>
      <vt:lpstr>Research Delivery Network</vt:lpstr>
      <vt:lpstr>PowerPoint Presentation</vt:lpstr>
      <vt:lpstr>Delivering on RDN’s purpose </vt:lpstr>
      <vt:lpstr>RDN change statements </vt:lpstr>
      <vt:lpstr>PowerPoint Presentation</vt:lpstr>
      <vt:lpstr>PowerPoint Presentation</vt:lpstr>
      <vt:lpstr>Development of RDN’s strategy and services </vt:lpstr>
      <vt:lpstr>PowerPoint Presentation</vt:lpstr>
      <vt:lpstr>PowerPoint Presentation</vt:lpstr>
      <vt:lpstr>PowerPoint Presentation</vt:lpstr>
      <vt:lpstr>Studies open to recruitment</vt:lpstr>
      <vt:lpstr>PowerPoint Presentation</vt:lpstr>
      <vt:lpstr>PowerPoint Presentation</vt:lpstr>
      <vt:lpstr>Opening soon</vt:lpstr>
      <vt:lpstr>Studies opened in the last 12 months</vt:lpstr>
      <vt:lpstr>REFINE-Lung - Seeking new sites</vt:lpstr>
      <vt:lpstr>REFINE-Lung (CPMS 52203)</vt:lpstr>
      <vt:lpstr>Cancer Vaccine Lung Studies - National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Principal Investigator Pipeline Programme  (PIPP)</vt:lpstr>
      <vt:lpstr>PowerPoint Presentation</vt:lpstr>
      <vt:lpstr>RRDN Contacts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SWAG Network Lung Cancer Clinical Advisory Group</dc:title>
  <dc:creator>Ayre, Gareth</dc:creator>
  <cp:lastModifiedBy>Helen Dunderdale</cp:lastModifiedBy>
  <cp:revision>3</cp:revision>
  <dcterms:modified xsi:type="dcterms:W3CDTF">2024-12-03T09:58:01Z</dcterms:modified>
</cp:coreProperties>
</file>