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3" d="100"/>
          <a:sy n="83" d="100"/>
        </p:scale>
        <p:origin x="46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8949A-688B-4AED-AA8E-F203BA3310F5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5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0231-6059-4AF0-B828-13FEB68C6E43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93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E087-9EB9-42E7-B62A-9B8FE3556101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96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57B2A-1291-46F4-B4CC-8BAFDF935B56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55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6B3B4-A63D-42FA-B9D1-41D36384F384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762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0803-F60A-46DD-B88E-307855619A34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98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4245-B7F0-48F5-9A59-408A637F0829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91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9FBFC-AFD0-49F7-9AAB-86AF5F4471C2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6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EFA3-A6B6-4916-BD87-2F7F0B6DE4AC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027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28FE2-E902-4B86-B2C7-4AE6B54CDB70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85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74E58-F253-4E0F-B41E-2DC0E51ABEA1}" type="datetimeFigureOut">
              <a:rPr lang="en-US" dirty="0"/>
              <a:t>12/13/2024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883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/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/>
              <a:ahLst/>
              <a:cxnLst/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/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/>
              <a:ahLst/>
              <a:cxnLst/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/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/>
              <a:ahLst/>
              <a:cxnLst/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/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/>
              <a:ahLst/>
              <a:cxnLst/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/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/>
              <a:ahLst/>
              <a:cxnLst/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/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/>
              <a:ahLst/>
              <a:cxnLst/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/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/>
              <a:ahLst/>
              <a:cxnLst/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/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/>
              <a:ahLst/>
              <a:cxnLst/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/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/>
              <a:ahLst/>
              <a:cxnLst/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/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/>
              <a:ahLst/>
              <a:cxnLst/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/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/>
              <a:ahLst/>
              <a:cxnLst/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/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/>
              <a:ahLst/>
              <a:cxnLst/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/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/>
              <a:ahLst/>
              <a:cxnLst/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/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/>
              <a:ahLst/>
              <a:cxnLst/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/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/>
              <a:ahLst/>
              <a:cxnLst/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/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/>
              <a:ahLst/>
              <a:cxnLst/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/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/>
              <a:ahLst/>
              <a:cxnLst/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/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/>
              <a:ahLst/>
              <a:cxnLst/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/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/>
              <a:ahLst/>
              <a:cxnLst/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/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/>
              <a:ahLst/>
              <a:cxnLst/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/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/>
              <a:ahLst/>
              <a:cxnLst/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/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/>
              <a:ahLst/>
              <a:cxnLst/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/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/>
              <a:ahLst/>
              <a:cxnLst/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/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/>
              <a:ahLst/>
              <a:cxnLst/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/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/>
              <a:ahLst/>
              <a:cxnLst/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/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/>
              <a:ahLst/>
              <a:cxnLst/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/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/>
              <a:ahLst/>
              <a:cxnLst/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/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/>
              <a:ahLst/>
              <a:cxnLst/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/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/>
              <a:ahLst/>
              <a:cxnLst/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/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/>
              <a:ahLst/>
              <a:cxnLst/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/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/>
              <a:ahLst/>
              <a:cxnLst/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/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/>
              <a:ahLst/>
              <a:cxnLst/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/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/>
              <a:ahLst/>
              <a:cxnLst/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/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/>
              <a:ahLst/>
              <a:cxnLst/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/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/>
              <a:ahLst/>
              <a:cxnLst/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/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/>
              <a:ahLst/>
              <a:cxnLst/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/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/>
              <a:ahLst/>
              <a:cxnLst/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/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/>
              <a:ahLst/>
              <a:cxnLst/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/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/>
              <a:ahLst/>
              <a:cxnLst/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/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/>
              <a:ahLst/>
              <a:cxnLst/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/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/>
              <a:ahLst/>
              <a:cxnLst/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/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/>
              <a:ahLst/>
              <a:cxnLst/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/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/>
              <a:ahLst/>
              <a:cxnLst/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/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/>
              <a:ahLst/>
              <a:cxnLst/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/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/>
              <a:ahLst/>
              <a:cxnLst/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/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/>
              <a:ahLst/>
              <a:cxnLst/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/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/>
              <a:ahLst/>
              <a:cxnLst/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/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/>
              <a:ahLst/>
              <a:cxnLst/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/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/>
              <a:ahLst/>
              <a:cxnLst/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/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/>
              <a:ahLst/>
              <a:cxnLst/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/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/>
              <a:ahLst/>
              <a:cxnLst/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/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/>
              <a:ahLst/>
              <a:cxnLst/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/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/>
              <a:ahLst/>
              <a:cxnLst/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/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/>
              <a:ahLst/>
              <a:cxnLst/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/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/>
              <a:ahLst/>
              <a:cxnLst/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/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/>
              <a:ahLst/>
              <a:cxnLst/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/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/>
              <a:ahLst/>
              <a:cxnLst/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0F082710-245A-48CB-A5F6-8BB1DF6AB298}" type="datetimeFigureOut">
              <a:rPr lang="en-US" dirty="0"/>
              <a:pPr/>
              <a:t>12/13/2024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24578CCF-2EC4-44CB-A694-F6F6E59A398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98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76">
          <p15:clr>
            <a:srgbClr val="F26B43"/>
          </p15:clr>
        </p15:guide>
        <p15:guide id="2" pos="6792">
          <p15:clr>
            <a:srgbClr val="F26B43"/>
          </p15:clr>
        </p15:guide>
        <p15:guide id="3" pos="3720">
          <p15:clr>
            <a:srgbClr val="F26B43"/>
          </p15:clr>
        </p15:guide>
        <p15:guide id="4" orient="horz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NICE guideline NG241 update: Genetic risk in Ovarian Cancer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Claire Newton</a:t>
            </a:r>
          </a:p>
          <a:p>
            <a:r>
              <a:rPr lang="en-US" dirty="0"/>
              <a:t>Consultant Gynae Oncology</a:t>
            </a:r>
          </a:p>
          <a:p>
            <a:r>
              <a:rPr lang="en-US" dirty="0"/>
              <a:t>University Hospitals Bristol and Weston NHS foundation trust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30F85-927D-F8DF-2093-99B46639F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F2F57-4C3D-3687-D55B-D165B59E4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Offer pre-test counselling and germline testing to anyone diagnosed with: </a:t>
            </a:r>
          </a:p>
          <a:p>
            <a:r>
              <a:rPr lang="en-GB" sz="1700" dirty="0"/>
              <a:t>• invasive epithelial ovarian cancer</a:t>
            </a:r>
          </a:p>
          <a:p>
            <a:r>
              <a:rPr lang="en-GB" sz="1700" dirty="0"/>
              <a:t>• ovarian Sertoli–Leydig cell tumour</a:t>
            </a:r>
          </a:p>
          <a:p>
            <a:r>
              <a:rPr lang="en-GB" sz="1700" dirty="0"/>
              <a:t>• small cell carcinoma of the ovary hypercalcaemic type</a:t>
            </a:r>
          </a:p>
          <a:p>
            <a:r>
              <a:rPr lang="en-GB" sz="1700" dirty="0"/>
              <a:t>• ovarian sex cord tumour with annular tubules</a:t>
            </a:r>
          </a:p>
          <a:p>
            <a:r>
              <a:rPr lang="en-GB" sz="1700" dirty="0"/>
              <a:t>• embryonal rhabdomyosarcoma of the ovary</a:t>
            </a:r>
          </a:p>
          <a:p>
            <a:r>
              <a:rPr lang="en-GB" sz="1700" dirty="0"/>
              <a:t>• ovarian </a:t>
            </a:r>
            <a:r>
              <a:rPr lang="en-GB" sz="1700" dirty="0" err="1"/>
              <a:t>gynandroblastoma</a:t>
            </a:r>
            <a:r>
              <a:rPr lang="en-GB" sz="1700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56ED3-B0B2-32E0-BBDE-601A8083E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1AFC-22D4-4788-BCB6-B08135055E52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7154E-4992-F164-862C-6D214A975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8556F-0CFC-3289-1340-4DB66EFBF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9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264A7-5B13-84AD-5B53-3228B0FC0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852F9-4081-1C60-756C-67DD2EE8C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Ensure referral pathways to genetics services  for people at risk of having a pathogenic variant associated with ovarian cancer.</a:t>
            </a:r>
          </a:p>
          <a:p>
            <a:endParaRPr lang="en-US" dirty="0">
              <a:ea typeface="+mn-lt"/>
              <a:cs typeface="+mn-lt"/>
            </a:endParaRPr>
          </a:p>
          <a:p>
            <a:pPr>
              <a:buClr>
                <a:srgbClr val="C3B2A7"/>
              </a:buClr>
            </a:pPr>
            <a:r>
              <a:rPr lang="en-US" dirty="0"/>
              <a:t>Suggestions include: online form, Family history Questionnaire to be completed</a:t>
            </a:r>
          </a:p>
          <a:p>
            <a:pPr>
              <a:buClr>
                <a:srgbClr val="C3B2A7"/>
              </a:buClr>
            </a:pPr>
            <a:endParaRPr lang="en-US" dirty="0"/>
          </a:p>
          <a:p>
            <a:pPr>
              <a:buClr>
                <a:srgbClr val="C3B2A7"/>
              </a:buClr>
            </a:pPr>
            <a:r>
              <a:rPr lang="en-US" dirty="0"/>
              <a:t>Training and information available for healthcare professionals specifically for underserved communities </a:t>
            </a:r>
            <a:r>
              <a:rPr lang="en-US" dirty="0" err="1"/>
              <a:t>e.g</a:t>
            </a:r>
            <a:r>
              <a:rPr lang="en-US" dirty="0"/>
              <a:t> Trans women, men and non-binary.</a:t>
            </a:r>
          </a:p>
          <a:p>
            <a:pPr>
              <a:buClr>
                <a:srgbClr val="C3B2A7"/>
              </a:buClr>
            </a:pPr>
            <a:endParaRPr lang="en-US" dirty="0"/>
          </a:p>
          <a:p>
            <a:pPr>
              <a:buClr>
                <a:srgbClr val="C3B2A7"/>
              </a:buClr>
            </a:pPr>
            <a:r>
              <a:rPr lang="en-US" dirty="0"/>
              <a:t>There should be a familial ovarian cancer multi-disciplinary team (members from Genetics, Gynae Oncology and </a:t>
            </a:r>
            <a:r>
              <a:rPr lang="en-US" dirty="0" err="1"/>
              <a:t>Gynaecology</a:t>
            </a:r>
            <a:r>
              <a:rPr lang="en-US" dirty="0"/>
              <a:t>) with a lead clinician.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6E8B7-9A0B-5B40-51FB-3C6A1A198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ED53-A861-4CC7-9FAE-C7FEB0530F15}" type="datetime1">
              <a:rPr lang="en-US"/>
              <a:t>12/13/2024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62231-19B2-0980-F41B-FAA6DA15D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1ABEC-4113-5EEB-58A2-9DAF1AA74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704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1DA68-A384-B0AE-1E4F-0D0454E71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82A98-5E6B-32C7-E2E6-EADDE98FD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familial ovarian cancer MDT should have referral pathways to psychology, menopause, fertility, colorectal, ovarian cancer, breast cancer risk management services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Recognise</a:t>
            </a:r>
            <a:r>
              <a:rPr lang="en-US" dirty="0"/>
              <a:t> and raise awareness that at risk populations including Ashkenazi Jewish, Sephardi Jewish, or Greenlander should be offered genetic testing even if no personal or family history of ovarian cancer</a:t>
            </a:r>
          </a:p>
          <a:p>
            <a:endParaRPr lang="en-US" dirty="0"/>
          </a:p>
          <a:p>
            <a:r>
              <a:rPr lang="en-GB" dirty="0"/>
              <a:t>When assessing a person’s risk of developing ovarian cancer: use a tool with demonstrated accuracy that includes their age, family history of ovarian and other cancers, and their pathogenic variant (such as </a:t>
            </a:r>
            <a:r>
              <a:rPr lang="en-GB" dirty="0" err="1"/>
              <a:t>CanRisk</a:t>
            </a:r>
            <a:r>
              <a:rPr lang="en-GB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E28D3-58E2-38B7-214E-825BE50AB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5E71C-B9B6-4337-9DD4-9C14AB026BA9}" type="datetime1">
              <a:rPr lang="en-US"/>
              <a:t>12/13/2024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9A105-0A3E-1FA0-0D04-F332ED55D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5FCF5-AA4D-2199-4B73-FC29EE56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dirty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37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FB57C-47A4-53E5-18B3-BA87A53B7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6F70B-5DB1-B246-E355-D9B592C17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When discussing risk-reducing bilateral </a:t>
            </a:r>
            <a:r>
              <a:rPr lang="en-GB" dirty="0" err="1"/>
              <a:t>salpingo</a:t>
            </a:r>
            <a:r>
              <a:rPr lang="en-GB" dirty="0"/>
              <a:t>-oophorectomy surgery with people who are premenopausal: offer specialist menopause counselling before and after surgery</a:t>
            </a:r>
          </a:p>
          <a:p>
            <a:endParaRPr lang="en-GB" dirty="0"/>
          </a:p>
          <a:p>
            <a:r>
              <a:rPr lang="en-GB" dirty="0"/>
              <a:t>Consider risk-reducing total hysterectomy alone to prevent endometrial cancer for people (no earlier than 45 years) who have:</a:t>
            </a:r>
          </a:p>
          <a:p>
            <a:r>
              <a:rPr lang="en-GB" dirty="0"/>
              <a:t>• a heterozygous PMS2 pathogenic variant and</a:t>
            </a:r>
          </a:p>
          <a:p>
            <a:r>
              <a:rPr lang="en-GB" dirty="0"/>
              <a:t>• no family history of ovarian cancer.</a:t>
            </a:r>
          </a:p>
          <a:p>
            <a:endParaRPr lang="en-GB" dirty="0"/>
          </a:p>
          <a:p>
            <a:r>
              <a:rPr lang="en-GB" dirty="0"/>
              <a:t>And consider BSO depending on age, menopausal status, and family history of ovarian cancer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963C8-4542-D05A-AF61-62686FF86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2AAE-DD78-45EF-B34C-4F78F422FCF4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E2DEA-BC5F-628B-3BCC-9C103F0E5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D50B9-9228-C109-49F1-7289270B9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421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4BE20-12BF-D367-74CE-17AE4775B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35BB3-CE6A-B72F-D9CD-F2F20B1E7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Before carrying out risk-reducing bilateral </a:t>
            </a:r>
            <a:r>
              <a:rPr lang="en-GB" dirty="0" err="1"/>
              <a:t>salpingo</a:t>
            </a:r>
            <a:r>
              <a:rPr lang="en-GB" dirty="0"/>
              <a:t>-oophorectomy, perform a transvaginal ultrasound and a serum CA125 test to minimise the risk of missing asymptomatic ovarian cancer.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Before carrying out a risk-reducing hysterectomy, perform an endometrial biopsy to minimise the risk of missing asymptomatic endometrial cancer.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BFEB0-1274-672E-83FF-10CB5A556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B5C74-2FAB-4C6F-AC81-AB481DDD3285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C22BB-002F-DB68-EF36-1955EACD4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D08A4-8AF5-E34E-603A-DA47FAB4E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200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860AF-0953-DDD4-A3AE-613C5898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CFF8C-D963-C372-6323-6ACDB5A98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16833"/>
            <a:ext cx="9634011" cy="4786603"/>
          </a:xfrm>
        </p:spPr>
        <p:txBody>
          <a:bodyPr>
            <a:normAutofit/>
          </a:bodyPr>
          <a:lstStyle/>
          <a:p>
            <a:r>
              <a:rPr lang="en-GB" sz="1700" dirty="0"/>
              <a:t>If a person is at risk of developing ovarian cancer and chooses to delay or not have risk-reducing surgery, discuss their reasons and explain that:</a:t>
            </a:r>
          </a:p>
          <a:p>
            <a:r>
              <a:rPr lang="en-GB" sz="1700" dirty="0"/>
              <a:t>• they have an increased risk of developing ovarian cancer and that the only way to reduce their risk is to have risk-reducing surgery </a:t>
            </a:r>
          </a:p>
          <a:p>
            <a:r>
              <a:rPr lang="en-GB" sz="1700" dirty="0"/>
              <a:t>• delaying risk-reducing surgery should only be seen as a short-term option </a:t>
            </a:r>
          </a:p>
          <a:p>
            <a:r>
              <a:rPr lang="en-GB" sz="1700" dirty="0"/>
              <a:t>• regular surveillance does not reduce their risk of developing ovarian cancer </a:t>
            </a:r>
          </a:p>
          <a:p>
            <a:r>
              <a:rPr lang="en-GB" sz="1700" dirty="0"/>
              <a:t>• although regular surveillance means that ovarian cancer may be detected earlier, they should not view surveillance as an alternative to risk-reducing surgery (because there is little evidence on whether this leads to improved outcomes and saves lives)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2326F-0A88-9098-A733-9AADE82A2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69A9-241E-4B46-8906-6398013B70FD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F3635-6C5B-2608-3C2C-9C7E52856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B1B8B-2895-4D9A-6383-466B4EC26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43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EB7B1-93DE-0D09-8A05-0198DB82A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72D5E-A372-E405-C3A0-493949520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• Surveillance will involve them having a blood test every 4 months to check their level of the protein CA125 (cancer antigen 125), with an algorithm to analyse results, and a review at least once a year to discuss the recommendation of having risk-reducing surgery</a:t>
            </a:r>
          </a:p>
          <a:p>
            <a:r>
              <a:rPr lang="en-GB" dirty="0"/>
              <a:t>• There is a possibility of getting a false-positive or false-negative test result.</a:t>
            </a:r>
          </a:p>
          <a:p>
            <a:endParaRPr lang="en-GB" dirty="0"/>
          </a:p>
          <a:p>
            <a:r>
              <a:rPr lang="en-GB" dirty="0"/>
              <a:t>Only consider surveillance for people in the following groups who are at risk of developing ovarian cancer but who choose to delay or not have risk-reducing surgery</a:t>
            </a:r>
          </a:p>
          <a:p>
            <a:r>
              <a:rPr lang="en-GB" dirty="0"/>
              <a:t>• over 35 and have a BRCA1 pathogenic variant or </a:t>
            </a:r>
          </a:p>
          <a:p>
            <a:r>
              <a:rPr lang="en-GB" dirty="0"/>
              <a:t>• over 40 and have a BRCA2 pathogenic variant or </a:t>
            </a:r>
          </a:p>
          <a:p>
            <a:r>
              <a:rPr lang="en-GB" dirty="0"/>
              <a:t>• over 45 and have RAD51C, RAD51D, BRIP1 and PALB2 pathogenic variants.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9C417-8A29-94C3-7E78-0B23709A2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663FA-AF0C-4B40-BDFC-1D132C649655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15F3B-DD84-EFE2-DC71-9CAC53366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0A6AD-74C1-0E2D-09C1-889C852D0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652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088C3-6FF9-B893-7A3D-6FD5EB35C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 Questions/ Discussion points?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C6DB8-9DDA-D233-77CE-149034765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8A583-38C9-F2FB-E709-BB3F0F96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D8FF4-1333-48AB-B409-5676556EC5D8}" type="datetime1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9A6BF-6178-5745-798D-568EED8F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563B9-7D6E-430C-5F7F-B70E7743B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8CCF-2EC4-44CB-A694-F6F6E59A39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497283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emianVTI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BohemianVTI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Bohemian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AA0957B6-9651-4F50-8EB8-D9F009F1C26A}" vid="{D1E7B544-9A8A-44B5-ABA3-322A5F0453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651</Words>
  <Application>Microsoft Office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Avenir Next LT Pro</vt:lpstr>
      <vt:lpstr>Modern Love</vt:lpstr>
      <vt:lpstr>BohemianVTI</vt:lpstr>
      <vt:lpstr>NICE guideline NG241 update: Genetic risk in Ovarian Cancer</vt:lpstr>
      <vt:lpstr>Recommendations</vt:lpstr>
      <vt:lpstr>Recommendations</vt:lpstr>
      <vt:lpstr>Recommendations</vt:lpstr>
      <vt:lpstr>Recommendations</vt:lpstr>
      <vt:lpstr>Recommendations</vt:lpstr>
      <vt:lpstr>Recommendations</vt:lpstr>
      <vt:lpstr>Recommendations</vt:lpstr>
      <vt:lpstr>Any Questions/ Discussion points?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Newton, Claire</dc:creator>
  <cp:lastModifiedBy>Helen Dunderdale</cp:lastModifiedBy>
  <cp:revision>69</cp:revision>
  <dcterms:created xsi:type="dcterms:W3CDTF">2024-12-09T14:51:02Z</dcterms:created>
  <dcterms:modified xsi:type="dcterms:W3CDTF">2024-12-13T12:14:37Z</dcterms:modified>
</cp:coreProperties>
</file>