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655" r:id="rId5"/>
    <p:sldId id="676" r:id="rId6"/>
    <p:sldId id="682" r:id="rId7"/>
    <p:sldId id="662" r:id="rId8"/>
    <p:sldId id="673" r:id="rId9"/>
    <p:sldId id="665" r:id="rId10"/>
    <p:sldId id="666" r:id="rId11"/>
    <p:sldId id="664" r:id="rId12"/>
    <p:sldId id="656" r:id="rId13"/>
    <p:sldId id="679" r:id="rId14"/>
    <p:sldId id="688" r:id="rId15"/>
    <p:sldId id="689" r:id="rId16"/>
    <p:sldId id="690" r:id="rId17"/>
    <p:sldId id="691" r:id="rId18"/>
    <p:sldId id="683" r:id="rId19"/>
    <p:sldId id="692" r:id="rId20"/>
    <p:sldId id="684" r:id="rId21"/>
    <p:sldId id="685" r:id="rId22"/>
    <p:sldId id="681" r:id="rId23"/>
    <p:sldId id="687" r:id="rId24"/>
    <p:sldId id="680" r:id="rId25"/>
    <p:sldId id="686" r:id="rId26"/>
    <p:sldId id="67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1" userDrawn="1">
          <p15:clr>
            <a:srgbClr val="A4A3A4"/>
          </p15:clr>
        </p15:guide>
        <p15:guide id="2" pos="393" userDrawn="1">
          <p15:clr>
            <a:srgbClr val="A4A3A4"/>
          </p15:clr>
        </p15:guide>
        <p15:guide id="3" pos="5360" userDrawn="1">
          <p15:clr>
            <a:srgbClr val="A4A3A4"/>
          </p15:clr>
        </p15:guide>
        <p15:guide id="4" orient="horz" pos="152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5F7F"/>
    <a:srgbClr val="433B8D"/>
    <a:srgbClr val="075A60"/>
    <a:srgbClr val="65989E"/>
    <a:srgbClr val="065960"/>
    <a:srgbClr val="16B4B5"/>
    <a:srgbClr val="7C6EB0"/>
    <a:srgbClr val="467896"/>
    <a:srgbClr val="FF99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9" autoAdjust="0"/>
    <p:restoredTop sz="93125" autoAdjust="0"/>
  </p:normalViewPr>
  <p:slideViewPr>
    <p:cSldViewPr snapToGrid="0">
      <p:cViewPr varScale="1">
        <p:scale>
          <a:sx n="78" d="100"/>
          <a:sy n="78" d="100"/>
        </p:scale>
        <p:origin x="970" y="43"/>
      </p:cViewPr>
      <p:guideLst>
        <p:guide orient="horz" pos="981"/>
        <p:guide pos="393"/>
        <p:guide pos="5360"/>
        <p:guide orient="horz" pos="15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608" y="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BDC39-872E-40B7-BA08-799878700BD1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929DC-E2CC-463A-A75F-A1DB80F9BC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205694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A5ACD-0681-49B9-8CEC-81F5ECBD1C5F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34157-D190-46EC-ACFF-7A20D2D6F9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822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34157-D190-46EC-ACFF-7A20D2D6F9B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34157-D190-46EC-ACFF-7A20D2D6F9B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206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1021976" y="1775011"/>
            <a:ext cx="10085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2" name="Picture 1" descr="A blurry image of a red and blue background&#10;&#10;Description automatically generated">
            <a:extLst>
              <a:ext uri="{FF2B5EF4-FFF2-40B4-BE49-F238E27FC236}">
                <a16:creationId xmlns:a16="http://schemas.microsoft.com/office/drawing/2014/main" id="{56C54D79-3CFC-8BA4-757D-3E668388C7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40987" y="-2827883"/>
            <a:ext cx="4110027" cy="1219200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F4E3DC0-29A5-8970-E976-C27ACC7D496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69900" y="6248400"/>
            <a:ext cx="2311400" cy="50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D8B940E-EA1C-019D-FBEC-6001D629A2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076" y="72451"/>
            <a:ext cx="2828924" cy="1017814"/>
          </a:xfrm>
          <a:prstGeom prst="rect">
            <a:avLst/>
          </a:prstGeom>
        </p:spPr>
      </p:pic>
      <p:pic>
        <p:nvPicPr>
          <p:cNvPr id="23" name="Picture 22" descr="A logo with a black and white design&#10;&#10;Description automatically generated">
            <a:extLst>
              <a:ext uri="{FF2B5EF4-FFF2-40B4-BE49-F238E27FC236}">
                <a16:creationId xmlns:a16="http://schemas.microsoft.com/office/drawing/2014/main" id="{2CE23A7E-A4EA-3F74-EB7D-39827CF2ECB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2" y="5549119"/>
            <a:ext cx="2603049" cy="110851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3ED6A70-61F1-3586-7312-A24C835BC29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8521700" y="6324600"/>
            <a:ext cx="2311400" cy="50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8CD819-1FA0-9227-D1ED-E941F0D68F0A}"/>
              </a:ext>
            </a:extLst>
          </p:cNvPr>
          <p:cNvSpPr txBox="1"/>
          <p:nvPr userDrawn="1"/>
        </p:nvSpPr>
        <p:spPr>
          <a:xfrm>
            <a:off x="9799167" y="6338781"/>
            <a:ext cx="2335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65960"/>
                </a:solidFill>
              </a:rPr>
              <a:t>@NLCA_uk</a:t>
            </a:r>
          </a:p>
        </p:txBody>
      </p:sp>
      <p:pic>
        <p:nvPicPr>
          <p:cNvPr id="4" name="Picture 4" descr="S:\BreastCancerOlderPatients\Communication &amp; Dissemination\Logos\HQIP\HQIP-logo1.jpg">
            <a:extLst>
              <a:ext uri="{FF2B5EF4-FFF2-40B4-BE49-F238E27FC236}">
                <a16:creationId xmlns:a16="http://schemas.microsoft.com/office/drawing/2014/main" id="{2AE6338E-CE61-B494-54D7-A4ACBFC0D3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079" y="213409"/>
            <a:ext cx="1753712" cy="87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ED6CBE-9D07-A3B5-E813-6E02234E21E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828"/>
            <a:ext cx="1619250" cy="8062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59E1A4-EFBD-7BD2-D6E0-6E10A28D76E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4458" y="213409"/>
            <a:ext cx="1473269" cy="773708"/>
          </a:xfrm>
          <a:prstGeom prst="rect">
            <a:avLst/>
          </a:prstGeom>
          <a:noFill/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5ED3406-3A98-D62A-DF56-82CCC79DAA90}"/>
              </a:ext>
            </a:extLst>
          </p:cNvPr>
          <p:cNvPicPr/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627" y="321040"/>
            <a:ext cx="1581150" cy="532130"/>
          </a:xfrm>
          <a:prstGeom prst="rect">
            <a:avLst/>
          </a:prstGeom>
        </p:spPr>
      </p:pic>
      <p:pic>
        <p:nvPicPr>
          <p:cNvPr id="12" name="Picture 11" descr="A blue and white sign&#10;&#10;Description automatically generated with medium confidence">
            <a:extLst>
              <a:ext uri="{FF2B5EF4-FFF2-40B4-BE49-F238E27FC236}">
                <a16:creationId xmlns:a16="http://schemas.microsoft.com/office/drawing/2014/main" id="{FF35BC42-900E-A8B4-EB8B-1165DDC110F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236" y="316704"/>
            <a:ext cx="842421" cy="630881"/>
          </a:xfrm>
          <a:prstGeom prst="rect">
            <a:avLst/>
          </a:prstGeom>
        </p:spPr>
      </p:pic>
      <p:pic>
        <p:nvPicPr>
          <p:cNvPr id="13" name="Picture 12" descr="A close-up of a logo&#10;&#10;Description automatically generated">
            <a:extLst>
              <a:ext uri="{FF2B5EF4-FFF2-40B4-BE49-F238E27FC236}">
                <a16:creationId xmlns:a16="http://schemas.microsoft.com/office/drawing/2014/main" id="{24EA9825-968D-E22B-B6CA-A4F4B167CB8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777" y="316704"/>
            <a:ext cx="2000423" cy="62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781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65960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821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7077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19200"/>
            <a:ext cx="10515600" cy="776335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0" name="Picture 9" descr="A logo with a black and white design&#10;&#10;Description automatically generated">
            <a:extLst>
              <a:ext uri="{FF2B5EF4-FFF2-40B4-BE49-F238E27FC236}">
                <a16:creationId xmlns:a16="http://schemas.microsoft.com/office/drawing/2014/main" id="{5B6C7B3B-6C7C-A206-59E8-4B47201459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764" y="75314"/>
            <a:ext cx="2372065" cy="101014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95535"/>
            <a:ext cx="10515600" cy="43608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9168765" y="65007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46789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tx1"/>
                </a:solidFill>
              </a:rPr>
              <a:t>@NLCA_uk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FF260C-8C72-8116-F557-44B5EEF2507E}"/>
              </a:ext>
            </a:extLst>
          </p:cNvPr>
          <p:cNvSpPr txBox="1">
            <a:spLocks/>
          </p:cNvSpPr>
          <p:nvPr userDrawn="1"/>
        </p:nvSpPr>
        <p:spPr>
          <a:xfrm>
            <a:off x="5286375" y="6500724"/>
            <a:ext cx="1619250" cy="3107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NLCA@rcseng.ac.uk</a:t>
            </a:r>
            <a:endParaRPr lang="en-GB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268F6978-160A-C7EE-A6CC-F54EECA007C5}"/>
              </a:ext>
            </a:extLst>
          </p:cNvPr>
          <p:cNvSpPr txBox="1">
            <a:spLocks/>
          </p:cNvSpPr>
          <p:nvPr userDrawn="1"/>
        </p:nvSpPr>
        <p:spPr>
          <a:xfrm>
            <a:off x="787718" y="64774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46789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tx1"/>
                </a:solidFill>
              </a:rPr>
              <a:t>www.lungcanceraudit.org.uk</a:t>
            </a:r>
          </a:p>
        </p:txBody>
      </p:sp>
    </p:spTree>
    <p:extLst>
      <p:ext uri="{BB962C8B-B14F-4D97-AF65-F5344CB8AC3E}">
        <p14:creationId xmlns:p14="http://schemas.microsoft.com/office/powerpoint/2010/main" val="2507100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47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7085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65960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D7EA3BE-F1C8-BD29-5D35-74B2894EB556}"/>
              </a:ext>
            </a:extLst>
          </p:cNvPr>
          <p:cNvSpPr txBox="1">
            <a:spLocks/>
          </p:cNvSpPr>
          <p:nvPr userDrawn="1"/>
        </p:nvSpPr>
        <p:spPr>
          <a:xfrm>
            <a:off x="9168765" y="65007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46789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447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65960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CC23ADE-7CDA-A80F-F2DF-DA7D1740DAE9}"/>
              </a:ext>
            </a:extLst>
          </p:cNvPr>
          <p:cNvSpPr txBox="1">
            <a:spLocks/>
          </p:cNvSpPr>
          <p:nvPr userDrawn="1"/>
        </p:nvSpPr>
        <p:spPr>
          <a:xfrm>
            <a:off x="9168765" y="65007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46789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70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65960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6A499D6-29E8-C3B4-724D-35A8FD9C2296}"/>
              </a:ext>
            </a:extLst>
          </p:cNvPr>
          <p:cNvSpPr txBox="1">
            <a:spLocks/>
          </p:cNvSpPr>
          <p:nvPr userDrawn="1"/>
        </p:nvSpPr>
        <p:spPr>
          <a:xfrm>
            <a:off x="9168765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46789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256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4306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65960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C5FE31B-48FD-C27B-38BF-354C45727B24}"/>
              </a:ext>
            </a:extLst>
          </p:cNvPr>
          <p:cNvSpPr txBox="1">
            <a:spLocks/>
          </p:cNvSpPr>
          <p:nvPr userDrawn="1"/>
        </p:nvSpPr>
        <p:spPr>
          <a:xfrm>
            <a:off x="9168765" y="65007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46789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760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65960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BD48B87-9B7F-5210-6782-F967C1A76EFC}"/>
              </a:ext>
            </a:extLst>
          </p:cNvPr>
          <p:cNvSpPr txBox="1">
            <a:spLocks/>
          </p:cNvSpPr>
          <p:nvPr userDrawn="1"/>
        </p:nvSpPr>
        <p:spPr>
          <a:xfrm>
            <a:off x="9168765" y="65007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46789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544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with a black and white design&#10;&#10;Description automatically generated">
            <a:extLst>
              <a:ext uri="{FF2B5EF4-FFF2-40B4-BE49-F238E27FC236}">
                <a16:creationId xmlns:a16="http://schemas.microsoft.com/office/drawing/2014/main" id="{43837A1E-53EE-B4E5-94E7-A41F198D399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764" y="75314"/>
            <a:ext cx="2372065" cy="101014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171542"/>
            <a:ext cx="10515600" cy="680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84837"/>
            <a:ext cx="10515600" cy="4292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AD8570C-AEB6-C5EC-5656-52C656B229CC}"/>
              </a:ext>
            </a:extLst>
          </p:cNvPr>
          <p:cNvSpPr txBox="1">
            <a:spLocks/>
          </p:cNvSpPr>
          <p:nvPr userDrawn="1"/>
        </p:nvSpPr>
        <p:spPr>
          <a:xfrm>
            <a:off x="9168765" y="65007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46789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tx1"/>
                </a:solidFill>
              </a:rPr>
              <a:t>@NLCA_uk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154427C-9D5F-A9A9-182D-3053C6041627}"/>
              </a:ext>
            </a:extLst>
          </p:cNvPr>
          <p:cNvSpPr txBox="1">
            <a:spLocks/>
          </p:cNvSpPr>
          <p:nvPr userDrawn="1"/>
        </p:nvSpPr>
        <p:spPr>
          <a:xfrm>
            <a:off x="787718" y="64774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46789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tx1"/>
                </a:solidFill>
              </a:rPr>
              <a:t>www.lungcanceraudit.org.uk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B15AAEF-9960-AC02-2CF5-2CF7B1C5F628}"/>
              </a:ext>
            </a:extLst>
          </p:cNvPr>
          <p:cNvSpPr txBox="1">
            <a:spLocks/>
          </p:cNvSpPr>
          <p:nvPr userDrawn="1"/>
        </p:nvSpPr>
        <p:spPr>
          <a:xfrm>
            <a:off x="5286375" y="6500724"/>
            <a:ext cx="1619250" cy="3107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NLCA@rcseng.ac.uk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8216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rgbClr val="06596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EF68D9-D5B8-5F73-CBD2-EC3C4AE392F4}"/>
              </a:ext>
            </a:extLst>
          </p:cNvPr>
          <p:cNvSpPr txBox="1"/>
          <p:nvPr/>
        </p:nvSpPr>
        <p:spPr>
          <a:xfrm>
            <a:off x="642471" y="1711784"/>
            <a:ext cx="10872589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</a:rPr>
              <a:t>NLCA Updates </a:t>
            </a:r>
            <a:endParaRPr lang="en-GB" sz="3200" b="1" dirty="0"/>
          </a:p>
          <a:p>
            <a:r>
              <a:rPr lang="en-GB" sz="2800" b="1" dirty="0">
                <a:solidFill>
                  <a:schemeClr val="bg1"/>
                </a:solidFill>
              </a:rPr>
              <a:t>Somerset, Wiltshire, Avon &amp; Gloucestershire Cancer Services Clinical Advisory Group Meeting</a:t>
            </a:r>
          </a:p>
          <a:p>
            <a:r>
              <a:rPr lang="en-GB" sz="3200" b="1" dirty="0">
                <a:solidFill>
                  <a:schemeClr val="bg1"/>
                </a:solidFill>
              </a:rPr>
              <a:t>3</a:t>
            </a:r>
            <a:r>
              <a:rPr lang="en-GB" sz="3200" b="1" baseline="30000" dirty="0">
                <a:solidFill>
                  <a:schemeClr val="bg1"/>
                </a:solidFill>
              </a:rPr>
              <a:t>rd</a:t>
            </a:r>
            <a:r>
              <a:rPr lang="en-GB" sz="3200" b="1" dirty="0">
                <a:solidFill>
                  <a:schemeClr val="bg1"/>
                </a:solidFill>
              </a:rPr>
              <a:t> December 2024</a:t>
            </a:r>
          </a:p>
          <a:p>
            <a:endParaRPr lang="en-GB" sz="3600" b="1" dirty="0">
              <a:solidFill>
                <a:schemeClr val="bg1"/>
              </a:solidFill>
            </a:endParaRPr>
          </a:p>
          <a:p>
            <a:r>
              <a:rPr lang="en-GB" sz="2800" dirty="0">
                <a:solidFill>
                  <a:prstClr val="white"/>
                </a:solidFill>
              </a:rPr>
              <a:t>Dr Lauren Dixon</a:t>
            </a:r>
            <a:endParaRPr lang="en-GB" sz="2800" dirty="0"/>
          </a:p>
          <a:p>
            <a:pPr lvl="0"/>
            <a:r>
              <a:rPr lang="en-GB" sz="2800" dirty="0">
                <a:solidFill>
                  <a:prstClr val="white"/>
                </a:solidFill>
              </a:rPr>
              <a:t>NLCA Clinical Fellow</a:t>
            </a:r>
          </a:p>
          <a:p>
            <a:endParaRPr lang="en-GB" dirty="0"/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A4FFB2B4-8647-23AD-16E3-B9F8A4A6B5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862" y="5436190"/>
            <a:ext cx="1251834" cy="1251834"/>
          </a:xfrm>
          <a:prstGeom prst="rect">
            <a:avLst/>
          </a:prstGeom>
        </p:spPr>
      </p:pic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BDDA4C15-560A-2AC8-5894-A241CACC5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375" y="5606166"/>
            <a:ext cx="3280667" cy="125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779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188" y="3818102"/>
            <a:ext cx="7187609" cy="29247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061" y="404191"/>
            <a:ext cx="10515600" cy="776335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065960"/>
                </a:solidFill>
              </a:rPr>
              <a:t>New </a:t>
            </a:r>
            <a:r>
              <a:rPr lang="en-GB" sz="4000" dirty="0" err="1">
                <a:solidFill>
                  <a:srgbClr val="065960"/>
                </a:solidFill>
              </a:rPr>
              <a:t>SotN</a:t>
            </a:r>
            <a:r>
              <a:rPr lang="en-GB" sz="4000" dirty="0">
                <a:solidFill>
                  <a:srgbClr val="065960"/>
                </a:solidFill>
              </a:rPr>
              <a:t> Dashboard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53193" y="1734278"/>
            <a:ext cx="10515600" cy="4360815"/>
          </a:xfrm>
        </p:spPr>
        <p:txBody>
          <a:bodyPr>
            <a:normAutofit/>
          </a:bodyPr>
          <a:lstStyle/>
          <a:p>
            <a:r>
              <a:rPr lang="en-GB" dirty="0"/>
              <a:t>Performance indicators</a:t>
            </a:r>
          </a:p>
          <a:p>
            <a:r>
              <a:rPr lang="en-GB" dirty="0"/>
              <a:t>Patient characteristics </a:t>
            </a:r>
          </a:p>
          <a:p>
            <a:r>
              <a:rPr lang="en-GB" dirty="0"/>
              <a:t>Data quality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9798" r="1970" b="31212"/>
          <a:stretch/>
        </p:blipFill>
        <p:spPr>
          <a:xfrm>
            <a:off x="4339186" y="1086504"/>
            <a:ext cx="7852814" cy="265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359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384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353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788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593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061" y="404191"/>
            <a:ext cx="10515600" cy="776335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065960"/>
                </a:solidFill>
              </a:rPr>
              <a:t>Quarterly Reporting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61" y="1808923"/>
            <a:ext cx="10820400" cy="431882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65989E"/>
              </a:buClr>
            </a:pPr>
            <a:r>
              <a:rPr lang="en-GB" sz="2800" dirty="0"/>
              <a:t>January, April, July, October</a:t>
            </a:r>
          </a:p>
          <a:p>
            <a:pPr>
              <a:lnSpc>
                <a:spcPct val="150000"/>
              </a:lnSpc>
              <a:buClr>
                <a:srgbClr val="65989E"/>
              </a:buClr>
            </a:pPr>
            <a:r>
              <a:rPr lang="en-GB" sz="2800" dirty="0"/>
              <a:t>Trends over time </a:t>
            </a:r>
          </a:p>
          <a:p>
            <a:pPr>
              <a:lnSpc>
                <a:spcPct val="150000"/>
              </a:lnSpc>
              <a:buClr>
                <a:srgbClr val="65989E"/>
              </a:buClr>
            </a:pPr>
            <a:r>
              <a:rPr lang="en-GB" sz="2800" dirty="0"/>
              <a:t>Aid local QI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0096" r="1920" b="29034"/>
          <a:stretch/>
        </p:blipFill>
        <p:spPr>
          <a:xfrm>
            <a:off x="4843671" y="1041379"/>
            <a:ext cx="7149547" cy="24958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71" y="4021501"/>
            <a:ext cx="10685722" cy="264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748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671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061" y="404191"/>
            <a:ext cx="10515600" cy="776335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065960"/>
                </a:solidFill>
              </a:rPr>
              <a:t>Early Signal Reporting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61" y="1197485"/>
            <a:ext cx="10820400" cy="431882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65989E"/>
              </a:buClr>
            </a:pPr>
            <a:r>
              <a:rPr lang="en-GB" sz="2800" dirty="0"/>
              <a:t>In alignment with quarterly reports</a:t>
            </a:r>
          </a:p>
          <a:p>
            <a:pPr>
              <a:lnSpc>
                <a:spcPct val="150000"/>
              </a:lnSpc>
              <a:buClr>
                <a:srgbClr val="65989E"/>
              </a:buClr>
            </a:pPr>
            <a:r>
              <a:rPr lang="en-GB" sz="2800" dirty="0"/>
              <a:t>Positive and negative </a:t>
            </a:r>
            <a:r>
              <a:rPr lang="en-GB" sz="2800" dirty="0" err="1"/>
              <a:t>sigals</a:t>
            </a:r>
            <a:endParaRPr lang="en-GB" sz="2800" dirty="0"/>
          </a:p>
          <a:p>
            <a:pPr>
              <a:lnSpc>
                <a:spcPct val="150000"/>
              </a:lnSpc>
              <a:buClr>
                <a:srgbClr val="65989E"/>
              </a:buClr>
            </a:pPr>
            <a:r>
              <a:rPr lang="en-GB" sz="2800" dirty="0"/>
              <a:t>Identifies trusts consistently above/below national averages</a:t>
            </a:r>
          </a:p>
          <a:p>
            <a:pPr>
              <a:lnSpc>
                <a:spcPct val="150000"/>
              </a:lnSpc>
              <a:buClr>
                <a:srgbClr val="65989E"/>
              </a:buClr>
            </a:pPr>
            <a:r>
              <a:rPr lang="en-GB" sz="2800" dirty="0"/>
              <a:t>Identifies trusts trending up/down over time points</a:t>
            </a:r>
          </a:p>
          <a:p>
            <a:pPr>
              <a:lnSpc>
                <a:spcPct val="150000"/>
              </a:lnSpc>
              <a:buClr>
                <a:srgbClr val="65989E"/>
              </a:buClr>
            </a:pP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6" b="15599"/>
          <a:stretch/>
        </p:blipFill>
        <p:spPr>
          <a:xfrm>
            <a:off x="1467878" y="4347845"/>
            <a:ext cx="10529490" cy="216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06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061" y="404191"/>
            <a:ext cx="10515600" cy="776335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065960"/>
                </a:solidFill>
              </a:rPr>
              <a:t>Extended projects: SACT Utilisation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61" y="1595168"/>
            <a:ext cx="10820400" cy="431882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65989E"/>
              </a:buClr>
            </a:pPr>
            <a:r>
              <a:rPr lang="en-GB" sz="2800" dirty="0"/>
              <a:t>Based on findings from </a:t>
            </a:r>
            <a:r>
              <a:rPr lang="en-GB" sz="2800" dirty="0" err="1"/>
              <a:t>SotN</a:t>
            </a:r>
            <a:r>
              <a:rPr lang="en-GB" sz="2800" dirty="0"/>
              <a:t> report 2024</a:t>
            </a:r>
          </a:p>
          <a:p>
            <a:pPr>
              <a:lnSpc>
                <a:spcPct val="150000"/>
              </a:lnSpc>
              <a:buClr>
                <a:srgbClr val="65989E"/>
              </a:buClr>
            </a:pPr>
            <a:r>
              <a:rPr lang="en-GB" sz="2800" dirty="0"/>
              <a:t>Ongoing project to investigate the utilisation of SACT in England</a:t>
            </a:r>
          </a:p>
          <a:p>
            <a:pPr>
              <a:lnSpc>
                <a:spcPct val="150000"/>
              </a:lnSpc>
              <a:buClr>
                <a:srgbClr val="65989E"/>
              </a:buClr>
            </a:pPr>
            <a:r>
              <a:rPr lang="en-GB" sz="2800" dirty="0"/>
              <a:t>Looking at treatment variation of patient demographics and cancer alliances</a:t>
            </a:r>
          </a:p>
          <a:p>
            <a:pPr>
              <a:lnSpc>
                <a:spcPct val="150000"/>
              </a:lnSpc>
              <a:buClr>
                <a:srgbClr val="65989E"/>
              </a:buClr>
            </a:pPr>
            <a:r>
              <a:rPr lang="en-GB" sz="2800" dirty="0"/>
              <a:t>Aiming to publish in peer-reviewed journal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" t="65498" r="50575" b="15926"/>
          <a:stretch/>
        </p:blipFill>
        <p:spPr>
          <a:xfrm>
            <a:off x="7094221" y="3859479"/>
            <a:ext cx="4880008" cy="271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415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061" y="404191"/>
            <a:ext cx="10515600" cy="776335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065960"/>
                </a:solidFill>
              </a:rPr>
              <a:t>Next steps: Molecular/ Biomarker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320" y="1547666"/>
            <a:ext cx="10820400" cy="431882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Clr>
                <a:srgbClr val="65989E"/>
              </a:buClr>
            </a:pPr>
            <a:r>
              <a:rPr lang="en-GB" sz="2800" dirty="0"/>
              <a:t>First extract of molecular data</a:t>
            </a:r>
          </a:p>
          <a:p>
            <a:pPr>
              <a:lnSpc>
                <a:spcPct val="150000"/>
              </a:lnSpc>
              <a:buClr>
                <a:srgbClr val="65989E"/>
              </a:buClr>
            </a:pPr>
            <a:r>
              <a:rPr lang="en-GB" sz="2800" dirty="0"/>
              <a:t>Linked to gold-standard data (2017-2021)</a:t>
            </a:r>
          </a:p>
          <a:p>
            <a:pPr>
              <a:lnSpc>
                <a:spcPct val="150000"/>
              </a:lnSpc>
              <a:buClr>
                <a:srgbClr val="65989E"/>
              </a:buClr>
            </a:pPr>
            <a:r>
              <a:rPr lang="en-GB" sz="2800" dirty="0"/>
              <a:t>Number of tests, test method (NGS), positive tests, mutation type</a:t>
            </a:r>
          </a:p>
          <a:p>
            <a:pPr>
              <a:lnSpc>
                <a:spcPct val="150000"/>
              </a:lnSpc>
              <a:buClr>
                <a:srgbClr val="65989E"/>
              </a:buClr>
            </a:pPr>
            <a:r>
              <a:rPr lang="en-GB" sz="2800" dirty="0"/>
              <a:t>Linked to SACT database – positive mutation	appropriate SACT regime</a:t>
            </a:r>
          </a:p>
          <a:p>
            <a:pPr>
              <a:lnSpc>
                <a:spcPct val="150000"/>
              </a:lnSpc>
              <a:buClr>
                <a:srgbClr val="65989E"/>
              </a:buClr>
            </a:pPr>
            <a:r>
              <a:rPr lang="en-GB" sz="2800" dirty="0"/>
              <a:t>Timing of testing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558229" y="4120600"/>
            <a:ext cx="467833" cy="0"/>
          </a:xfrm>
          <a:prstGeom prst="straightConnector1">
            <a:avLst/>
          </a:prstGeom>
          <a:ln w="57150">
            <a:solidFill>
              <a:srgbClr val="075A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5459863" y="4902916"/>
            <a:ext cx="1629046" cy="1514406"/>
          </a:xfrm>
          <a:prstGeom prst="ellipse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5843173" y="5276810"/>
            <a:ext cx="516064" cy="308759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Isosceles Triangle 8"/>
          <p:cNvSpPr/>
          <p:nvPr/>
        </p:nvSpPr>
        <p:spPr>
          <a:xfrm rot="4134751">
            <a:off x="6995437" y="5273212"/>
            <a:ext cx="284010" cy="175190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 rot="878111">
            <a:off x="7074470" y="5734446"/>
            <a:ext cx="125946" cy="240177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9066663" y="4902916"/>
            <a:ext cx="1629046" cy="1514406"/>
          </a:xfrm>
          <a:prstGeom prst="ellipse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9449973" y="5276810"/>
            <a:ext cx="516064" cy="308759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Isosceles Triangle 12"/>
          <p:cNvSpPr/>
          <p:nvPr/>
        </p:nvSpPr>
        <p:spPr>
          <a:xfrm rot="4134751">
            <a:off x="10602237" y="5273212"/>
            <a:ext cx="284010" cy="175190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 rot="878111">
            <a:off x="10681270" y="5734446"/>
            <a:ext cx="125946" cy="240177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 rot="14996442">
            <a:off x="10226398" y="4812122"/>
            <a:ext cx="1584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16" name="Oval 15"/>
          <p:cNvSpPr/>
          <p:nvPr/>
        </p:nvSpPr>
        <p:spPr>
          <a:xfrm>
            <a:off x="11175394" y="5049995"/>
            <a:ext cx="267855" cy="2476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05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879" y="668356"/>
            <a:ext cx="10515600" cy="776335"/>
          </a:xfrm>
        </p:spPr>
        <p:txBody>
          <a:bodyPr/>
          <a:lstStyle/>
          <a:p>
            <a:r>
              <a:rPr lang="en-GB" dirty="0">
                <a:solidFill>
                  <a:srgbClr val="065960"/>
                </a:solidFill>
              </a:rPr>
              <a:t>NLCA in 2024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880" y="1817783"/>
            <a:ext cx="7204114" cy="453856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65989E"/>
              </a:buClr>
            </a:pPr>
            <a:r>
              <a:rPr lang="en-GB" sz="2800" dirty="0"/>
              <a:t>State of the Nation 2024</a:t>
            </a:r>
          </a:p>
          <a:p>
            <a:pPr>
              <a:lnSpc>
                <a:spcPct val="100000"/>
              </a:lnSpc>
              <a:buClr>
                <a:srgbClr val="65989E"/>
              </a:buClr>
            </a:pPr>
            <a:r>
              <a:rPr lang="en-GB" sz="2800" dirty="0"/>
              <a:t>Quarterly reporting</a:t>
            </a:r>
          </a:p>
          <a:p>
            <a:pPr>
              <a:lnSpc>
                <a:spcPct val="100000"/>
              </a:lnSpc>
              <a:buClr>
                <a:srgbClr val="65989E"/>
              </a:buClr>
            </a:pPr>
            <a:r>
              <a:rPr lang="en-GB" sz="2800" dirty="0"/>
              <a:t>Early Signal Reporting</a:t>
            </a:r>
          </a:p>
          <a:p>
            <a:pPr>
              <a:lnSpc>
                <a:spcPct val="100000"/>
              </a:lnSpc>
              <a:buClr>
                <a:srgbClr val="65989E"/>
              </a:buClr>
            </a:pPr>
            <a:r>
              <a:rPr lang="en-GB" sz="2800" dirty="0"/>
              <a:t>Joined NATCAN</a:t>
            </a:r>
          </a:p>
          <a:p>
            <a:pPr>
              <a:lnSpc>
                <a:spcPct val="100000"/>
              </a:lnSpc>
              <a:buClr>
                <a:srgbClr val="65989E"/>
              </a:buClr>
            </a:pPr>
            <a:r>
              <a:rPr lang="en-GB" sz="2800" dirty="0"/>
              <a:t>New website</a:t>
            </a:r>
          </a:p>
          <a:p>
            <a:pPr>
              <a:lnSpc>
                <a:spcPct val="100000"/>
              </a:lnSpc>
              <a:buClr>
                <a:srgbClr val="65989E"/>
              </a:buClr>
            </a:pPr>
            <a:r>
              <a:rPr lang="en-GB" sz="2800" dirty="0"/>
              <a:t>Patient and Public Involvement (PPI) Forum</a:t>
            </a:r>
          </a:p>
          <a:p>
            <a:pPr>
              <a:lnSpc>
                <a:spcPct val="100000"/>
              </a:lnSpc>
              <a:buClr>
                <a:srgbClr val="65989E"/>
              </a:buClr>
            </a:pPr>
            <a:r>
              <a:rPr lang="en-GB" sz="2800" dirty="0"/>
              <a:t>Extended projects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5391" t="16667" r="36418" b="9953"/>
          <a:stretch/>
        </p:blipFill>
        <p:spPr>
          <a:xfrm>
            <a:off x="7150275" y="1099054"/>
            <a:ext cx="1802742" cy="26394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9066" t="9911" r="9433" b="12933"/>
          <a:stretch/>
        </p:blipFill>
        <p:spPr>
          <a:xfrm>
            <a:off x="7369856" y="3895406"/>
            <a:ext cx="4448289" cy="2368782"/>
          </a:xfrm>
          <a:prstGeom prst="rect">
            <a:avLst/>
          </a:prstGeom>
        </p:spPr>
      </p:pic>
      <p:pic>
        <p:nvPicPr>
          <p:cNvPr id="1026" name="Picture 2" descr="https://www.natcan.org.uk/wp-content/uploads/2024/09/NATCA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4" t="1374" r="3667" b="12777"/>
          <a:stretch/>
        </p:blipFill>
        <p:spPr bwMode="auto">
          <a:xfrm>
            <a:off x="9204627" y="1693719"/>
            <a:ext cx="2796208" cy="195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236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061" y="404191"/>
            <a:ext cx="10515600" cy="776335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065960"/>
                </a:solidFill>
              </a:rPr>
              <a:t>Next steps: Molecular/ Biomarker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320" y="1338947"/>
            <a:ext cx="10820400" cy="431882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65989E"/>
              </a:buClr>
            </a:pPr>
            <a:r>
              <a:rPr lang="en-GB" sz="2800" dirty="0"/>
              <a:t>Indicators in development:</a:t>
            </a:r>
          </a:p>
          <a:p>
            <a:pPr lvl="1">
              <a:lnSpc>
                <a:spcPct val="150000"/>
              </a:lnSpc>
              <a:buClr>
                <a:srgbClr val="65989E"/>
              </a:buClr>
            </a:pPr>
            <a:r>
              <a:rPr lang="en-GB" sz="2400" dirty="0"/>
              <a:t>Proportion of patients with stage 4 NSCLC (PS0-1) receiving molecular testing (with NGS)</a:t>
            </a:r>
          </a:p>
          <a:p>
            <a:pPr lvl="1">
              <a:lnSpc>
                <a:spcPct val="150000"/>
              </a:lnSpc>
              <a:buClr>
                <a:srgbClr val="65989E"/>
              </a:buClr>
            </a:pPr>
            <a:r>
              <a:rPr lang="en-GB" sz="2400" dirty="0"/>
              <a:t>Proportion of patients with stage 4 NSCLC (PS0-1) with EGFR+ receiving appropriate SACT regime</a:t>
            </a:r>
          </a:p>
          <a:p>
            <a:pPr lvl="1">
              <a:lnSpc>
                <a:spcPct val="150000"/>
              </a:lnSpc>
              <a:buClr>
                <a:srgbClr val="65989E"/>
              </a:buClr>
            </a:pPr>
            <a:r>
              <a:rPr lang="en-GB" sz="2400" dirty="0"/>
              <a:t>Proportion of patients with stage 4 NSCLC (PS0-1) with ALK receiving appropriate SACT regime</a:t>
            </a:r>
          </a:p>
        </p:txBody>
      </p:sp>
    </p:spTree>
    <p:extLst>
      <p:ext uri="{BB962C8B-B14F-4D97-AF65-F5344CB8AC3E}">
        <p14:creationId xmlns:p14="http://schemas.microsoft.com/office/powerpoint/2010/main" val="34943935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195" t="32025" r="7854" b="23263"/>
          <a:stretch/>
        </p:blipFill>
        <p:spPr>
          <a:xfrm>
            <a:off x="3115279" y="3656610"/>
            <a:ext cx="6822460" cy="28152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061" y="404191"/>
            <a:ext cx="10515600" cy="776335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065960"/>
                </a:solidFill>
              </a:rPr>
              <a:t>Next steps: Screening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61" y="1497196"/>
            <a:ext cx="10820400" cy="431882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65989E"/>
              </a:buClr>
            </a:pPr>
            <a:r>
              <a:rPr lang="en-GB" sz="2800" dirty="0"/>
              <a:t>COSD field </a:t>
            </a:r>
            <a:r>
              <a:rPr lang="en-GB" sz="2800" b="1" dirty="0">
                <a:solidFill>
                  <a:srgbClr val="075A60"/>
                </a:solidFill>
              </a:rPr>
              <a:t>CR1600</a:t>
            </a:r>
            <a:r>
              <a:rPr lang="en-GB" sz="2800" dirty="0"/>
              <a:t> - route to diagnosis (17. Screening)</a:t>
            </a:r>
          </a:p>
          <a:p>
            <a:pPr>
              <a:lnSpc>
                <a:spcPct val="150000"/>
              </a:lnSpc>
              <a:buClr>
                <a:srgbClr val="65989E"/>
              </a:buClr>
            </a:pPr>
            <a:r>
              <a:rPr lang="en-GB" sz="2800" dirty="0"/>
              <a:t>Variable accuracy in RCRD</a:t>
            </a:r>
          </a:p>
          <a:p>
            <a:pPr>
              <a:lnSpc>
                <a:spcPct val="150000"/>
              </a:lnSpc>
              <a:buClr>
                <a:srgbClr val="65989E"/>
              </a:buClr>
            </a:pPr>
            <a:r>
              <a:rPr lang="en-GB" sz="2800" dirty="0"/>
              <a:t>Working with NDRS to improve the algorithms used to identify screen-detected patients</a:t>
            </a:r>
          </a:p>
          <a:p>
            <a:pPr>
              <a:lnSpc>
                <a:spcPct val="150000"/>
              </a:lnSpc>
              <a:buClr>
                <a:srgbClr val="65989E"/>
              </a:buClr>
            </a:pPr>
            <a:endParaRPr lang="en-GB" sz="2800" dirty="0"/>
          </a:p>
          <a:p>
            <a:pPr>
              <a:lnSpc>
                <a:spcPct val="150000"/>
              </a:lnSpc>
              <a:buClr>
                <a:srgbClr val="65989E"/>
              </a:buClr>
            </a:pP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9691108" y="5143746"/>
            <a:ext cx="2500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355F7F"/>
                </a:solidFill>
              </a:rPr>
              <a:t>Figure from </a:t>
            </a:r>
            <a:r>
              <a:rPr lang="en-GB" dirty="0" err="1">
                <a:solidFill>
                  <a:srgbClr val="355F7F"/>
                </a:solidFill>
              </a:rPr>
              <a:t>Darzi</a:t>
            </a:r>
            <a:r>
              <a:rPr lang="en-GB" dirty="0">
                <a:solidFill>
                  <a:srgbClr val="355F7F"/>
                </a:solidFill>
              </a:rPr>
              <a:t> Report </a:t>
            </a:r>
          </a:p>
          <a:p>
            <a:r>
              <a:rPr lang="en-GB" dirty="0">
                <a:solidFill>
                  <a:srgbClr val="355F7F"/>
                </a:solidFill>
              </a:rPr>
              <a:t>September 2024</a:t>
            </a:r>
          </a:p>
        </p:txBody>
      </p:sp>
    </p:spTree>
    <p:extLst>
      <p:ext uri="{BB962C8B-B14F-4D97-AF65-F5344CB8AC3E}">
        <p14:creationId xmlns:p14="http://schemas.microsoft.com/office/powerpoint/2010/main" val="25498073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061" y="404191"/>
            <a:ext cx="10515600" cy="776335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065960"/>
                </a:solidFill>
              </a:rPr>
              <a:t>Other News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61" y="1197485"/>
            <a:ext cx="10820400" cy="431882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65989E"/>
              </a:buClr>
            </a:pPr>
            <a:r>
              <a:rPr lang="en-GB" sz="2800" dirty="0"/>
              <a:t>‘Trust first seen’</a:t>
            </a:r>
          </a:p>
          <a:p>
            <a:pPr>
              <a:lnSpc>
                <a:spcPct val="150000"/>
              </a:lnSpc>
              <a:buClr>
                <a:srgbClr val="65989E"/>
              </a:buClr>
            </a:pPr>
            <a:r>
              <a:rPr lang="en-GB" sz="2800" dirty="0"/>
              <a:t>New website went live in April 2024</a:t>
            </a:r>
          </a:p>
          <a:p>
            <a:pPr>
              <a:lnSpc>
                <a:spcPct val="150000"/>
              </a:lnSpc>
              <a:buClr>
                <a:srgbClr val="65989E"/>
              </a:buClr>
            </a:pPr>
            <a:r>
              <a:rPr lang="en-GB" sz="2800" dirty="0"/>
              <a:t>NLCA joined NATCAN</a:t>
            </a:r>
          </a:p>
          <a:p>
            <a:pPr>
              <a:lnSpc>
                <a:spcPct val="150000"/>
              </a:lnSpc>
              <a:buClr>
                <a:srgbClr val="65989E"/>
              </a:buClr>
            </a:pPr>
            <a:r>
              <a:rPr lang="en-GB" sz="2800" dirty="0"/>
              <a:t>PPI forum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9066" t="9911" r="9433" b="12933"/>
          <a:stretch/>
        </p:blipFill>
        <p:spPr>
          <a:xfrm>
            <a:off x="284990" y="4456893"/>
            <a:ext cx="3978927" cy="2118840"/>
          </a:xfrm>
          <a:prstGeom prst="rect">
            <a:avLst/>
          </a:prstGeom>
        </p:spPr>
      </p:pic>
      <p:pic>
        <p:nvPicPr>
          <p:cNvPr id="6" name="Picture 2" descr="https://www.natcan.org.uk/wp-content/uploads/2024/09/NATCA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4" t="1374" r="3667" b="12777"/>
          <a:stretch/>
        </p:blipFill>
        <p:spPr bwMode="auto">
          <a:xfrm>
            <a:off x="6877880" y="1416146"/>
            <a:ext cx="5156834" cy="360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46946" t="20454" r="24999" b="8600"/>
          <a:stretch/>
        </p:blipFill>
        <p:spPr>
          <a:xfrm>
            <a:off x="4373250" y="3067630"/>
            <a:ext cx="2389425" cy="339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717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95535"/>
            <a:ext cx="6482226" cy="43608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Contacts:</a:t>
            </a:r>
          </a:p>
          <a:p>
            <a:pPr>
              <a:lnSpc>
                <a:spcPct val="150000"/>
              </a:lnSpc>
              <a:buClr>
                <a:srgbClr val="65989E"/>
              </a:buClr>
            </a:pPr>
            <a:r>
              <a:rPr lang="en-GB" sz="2800" dirty="0"/>
              <a:t>ldixon@rcseng.ac.uk</a:t>
            </a:r>
          </a:p>
          <a:p>
            <a:pPr>
              <a:lnSpc>
                <a:spcPct val="150000"/>
              </a:lnSpc>
              <a:buClr>
                <a:srgbClr val="65989E"/>
              </a:buClr>
            </a:pPr>
            <a:r>
              <a:rPr lang="en-GB" sz="2800" dirty="0"/>
              <a:t>nlca@rcseng.ac.uk</a:t>
            </a:r>
          </a:p>
          <a:p>
            <a:pPr>
              <a:lnSpc>
                <a:spcPct val="150000"/>
              </a:lnSpc>
              <a:buClr>
                <a:srgbClr val="65989E"/>
              </a:buClr>
            </a:pPr>
            <a:r>
              <a:rPr lang="en-GB" sz="2800" dirty="0"/>
              <a:t>lungcanceraudit.org.uk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40635" y="385217"/>
            <a:ext cx="10515600" cy="7763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z="4400" dirty="0">
                <a:solidFill>
                  <a:srgbClr val="075A60"/>
                </a:solidFill>
              </a:rPr>
              <a:t>Thank you!</a:t>
            </a:r>
            <a:endParaRPr lang="en-GB" sz="4800" dirty="0">
              <a:solidFill>
                <a:srgbClr val="075A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33001" y="5461326"/>
            <a:ext cx="3227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65960"/>
                </a:solidFill>
              </a:rPr>
              <a:t>Scan here to visit our website!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3847" y="1175076"/>
            <a:ext cx="4286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977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879" y="668356"/>
            <a:ext cx="10515600" cy="776335"/>
          </a:xfrm>
        </p:spPr>
        <p:txBody>
          <a:bodyPr/>
          <a:lstStyle/>
          <a:p>
            <a:r>
              <a:rPr lang="en-GB" dirty="0">
                <a:solidFill>
                  <a:srgbClr val="065960"/>
                </a:solidFill>
              </a:rPr>
              <a:t>State of the Nation 2024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879" y="1675708"/>
            <a:ext cx="7204114" cy="4538567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Aft>
                <a:spcPts val="1200"/>
              </a:spcAft>
              <a:buClr>
                <a:srgbClr val="65989E"/>
              </a:buClr>
            </a:pPr>
            <a:r>
              <a:rPr lang="en-GB" sz="2800" dirty="0"/>
              <a:t>Patients diagnosed 1</a:t>
            </a:r>
            <a:r>
              <a:rPr lang="en-GB" sz="2800" baseline="30000" dirty="0"/>
              <a:t>st</a:t>
            </a:r>
            <a:r>
              <a:rPr lang="en-GB" sz="2800" dirty="0"/>
              <a:t> January 2022 – 31</a:t>
            </a:r>
            <a:r>
              <a:rPr lang="en-GB" sz="2800" baseline="30000" dirty="0"/>
              <a:t>st</a:t>
            </a:r>
            <a:r>
              <a:rPr lang="en-GB" sz="2800" dirty="0"/>
              <a:t> December 2022</a:t>
            </a:r>
          </a:p>
          <a:p>
            <a:pPr>
              <a:lnSpc>
                <a:spcPct val="100000"/>
              </a:lnSpc>
              <a:spcAft>
                <a:spcPts val="1200"/>
              </a:spcAft>
              <a:buClr>
                <a:srgbClr val="65989E"/>
              </a:buClr>
            </a:pPr>
            <a:r>
              <a:rPr lang="en-GB" sz="2800" dirty="0"/>
              <a:t>Data for England – Rapid Cancer Registration Dataset (RCRD)</a:t>
            </a:r>
          </a:p>
          <a:p>
            <a:pPr>
              <a:lnSpc>
                <a:spcPct val="100000"/>
              </a:lnSpc>
              <a:spcAft>
                <a:spcPts val="1200"/>
              </a:spcAft>
              <a:buClr>
                <a:srgbClr val="65989E"/>
              </a:buClr>
            </a:pPr>
            <a:r>
              <a:rPr lang="en-GB" sz="2800" dirty="0"/>
              <a:t>Data for Wales – Gold Standard dataset</a:t>
            </a:r>
          </a:p>
          <a:p>
            <a:pPr>
              <a:lnSpc>
                <a:spcPct val="100000"/>
              </a:lnSpc>
              <a:spcAft>
                <a:spcPts val="1200"/>
              </a:spcAft>
              <a:buClr>
                <a:srgbClr val="65989E"/>
              </a:buClr>
            </a:pPr>
            <a:r>
              <a:rPr lang="en-GB" sz="2800" dirty="0"/>
              <a:t>NEW online interactive dashboard for trust level data</a:t>
            </a:r>
          </a:p>
          <a:p>
            <a:pPr>
              <a:lnSpc>
                <a:spcPct val="100000"/>
              </a:lnSpc>
              <a:spcAft>
                <a:spcPts val="1200"/>
              </a:spcAft>
              <a:buClr>
                <a:srgbClr val="65989E"/>
              </a:buClr>
            </a:pPr>
            <a:r>
              <a:rPr lang="en-GB" sz="2800" dirty="0"/>
              <a:t>Key findings…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5391" t="16667" r="36418" b="9953"/>
          <a:stretch/>
        </p:blipFill>
        <p:spPr>
          <a:xfrm>
            <a:off x="8171000" y="1294561"/>
            <a:ext cx="3517896" cy="515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437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818" y="474669"/>
            <a:ext cx="10515600" cy="776335"/>
          </a:xfrm>
        </p:spPr>
        <p:txBody>
          <a:bodyPr/>
          <a:lstStyle/>
          <a:p>
            <a:r>
              <a:rPr lang="en-GB" dirty="0">
                <a:solidFill>
                  <a:srgbClr val="075A60"/>
                </a:solidFill>
              </a:rPr>
              <a:t>England in 2022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" t="8283" r="38461" b="74595"/>
          <a:stretch/>
        </p:blipFill>
        <p:spPr>
          <a:xfrm>
            <a:off x="884234" y="1524828"/>
            <a:ext cx="10420874" cy="42001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54205" y="5737154"/>
            <a:ext cx="5857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>
                <a:solidFill>
                  <a:srgbClr val="065960"/>
                </a:solidFill>
              </a:rPr>
              <a:t>1,087 patients diagnosed from TLHC</a:t>
            </a:r>
          </a:p>
        </p:txBody>
      </p:sp>
    </p:spTree>
    <p:extLst>
      <p:ext uri="{BB962C8B-B14F-4D97-AF65-F5344CB8AC3E}">
        <p14:creationId xmlns:p14="http://schemas.microsoft.com/office/powerpoint/2010/main" val="159444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818" y="474669"/>
            <a:ext cx="10515600" cy="776335"/>
          </a:xfrm>
        </p:spPr>
        <p:txBody>
          <a:bodyPr/>
          <a:lstStyle/>
          <a:p>
            <a:r>
              <a:rPr lang="en-GB" dirty="0">
                <a:solidFill>
                  <a:srgbClr val="075A60"/>
                </a:solidFill>
              </a:rPr>
              <a:t>Stage I/II at Diagnosis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51" b="84898"/>
          <a:stretch/>
        </p:blipFill>
        <p:spPr bwMode="auto">
          <a:xfrm>
            <a:off x="4164767" y="1596351"/>
            <a:ext cx="6658945" cy="186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8155" b="84929"/>
          <a:stretch/>
        </p:blipFill>
        <p:spPr>
          <a:xfrm>
            <a:off x="4164767" y="3852074"/>
            <a:ext cx="6705294" cy="1917069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769558" y="4669101"/>
            <a:ext cx="1751680" cy="822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06596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/>
              <a:t>Wales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769558" y="2326933"/>
            <a:ext cx="1751680" cy="822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06596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/>
              <a:t>England</a:t>
            </a:r>
          </a:p>
        </p:txBody>
      </p:sp>
    </p:spTree>
    <p:extLst>
      <p:ext uri="{BB962C8B-B14F-4D97-AF65-F5344CB8AC3E}">
        <p14:creationId xmlns:p14="http://schemas.microsoft.com/office/powerpoint/2010/main" val="3470116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944679" y="5143801"/>
            <a:ext cx="6292312" cy="1287996"/>
          </a:xfrm>
          <a:prstGeom prst="roundRect">
            <a:avLst/>
          </a:prstGeom>
          <a:solidFill>
            <a:srgbClr val="075A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818" y="474669"/>
            <a:ext cx="10515600" cy="776335"/>
          </a:xfrm>
        </p:spPr>
        <p:txBody>
          <a:bodyPr/>
          <a:lstStyle/>
          <a:p>
            <a:r>
              <a:rPr lang="en-GB" dirty="0">
                <a:solidFill>
                  <a:srgbClr val="075A60"/>
                </a:solidFill>
              </a:rPr>
              <a:t>Surgery for NSCLC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" t="27642" r="49234" b="53545"/>
          <a:stretch/>
        </p:blipFill>
        <p:spPr>
          <a:xfrm>
            <a:off x="471856" y="2145673"/>
            <a:ext cx="5323199" cy="29610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" t="27750" r="50630" b="53854"/>
          <a:stretch/>
        </p:blipFill>
        <p:spPr>
          <a:xfrm>
            <a:off x="6386460" y="2154299"/>
            <a:ext cx="5269395" cy="2919569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8145318" y="1302663"/>
            <a:ext cx="1751680" cy="822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065960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Wales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257616" y="1302663"/>
            <a:ext cx="1751680" cy="822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065960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England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604435" y="5110952"/>
            <a:ext cx="11051420" cy="1442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Increase in absolute surgical resection number </a:t>
            </a:r>
          </a:p>
          <a:p>
            <a:pPr marL="0" indent="0" algn="ctr">
              <a:buNone/>
            </a:pPr>
            <a:r>
              <a:rPr lang="en-GB" sz="2800" b="1" dirty="0">
                <a:solidFill>
                  <a:schemeClr val="bg1"/>
                </a:solidFill>
              </a:rPr>
              <a:t>2022: 6236 </a:t>
            </a: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2021: 5392</a:t>
            </a:r>
          </a:p>
          <a:p>
            <a:pPr marL="0" indent="0" algn="ctr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77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818" y="474669"/>
            <a:ext cx="10515600" cy="776335"/>
          </a:xfrm>
        </p:spPr>
        <p:txBody>
          <a:bodyPr/>
          <a:lstStyle/>
          <a:p>
            <a:r>
              <a:rPr lang="en-GB" dirty="0">
                <a:solidFill>
                  <a:srgbClr val="075A60"/>
                </a:solidFill>
              </a:rPr>
              <a:t>SACT for NSCLC </a:t>
            </a:r>
            <a:r>
              <a:rPr lang="en-GB" sz="2800" dirty="0">
                <a:solidFill>
                  <a:srgbClr val="075A60"/>
                </a:solidFill>
              </a:rPr>
              <a:t>(stage IIIB-IV, PS 0-1)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8226225" y="1674622"/>
            <a:ext cx="1751680" cy="822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065960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Wales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356680" y="1674622"/>
            <a:ext cx="1751680" cy="822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065960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England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" t="65498" r="50575" b="15926"/>
          <a:stretch/>
        </p:blipFill>
        <p:spPr>
          <a:xfrm>
            <a:off x="380972" y="2617409"/>
            <a:ext cx="5703096" cy="31755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6" t="65495" r="49907" b="16048"/>
          <a:stretch/>
        </p:blipFill>
        <p:spPr>
          <a:xfrm>
            <a:off x="6246521" y="2609317"/>
            <a:ext cx="5711089" cy="315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139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818" y="474669"/>
            <a:ext cx="10515600" cy="776335"/>
          </a:xfrm>
        </p:spPr>
        <p:txBody>
          <a:bodyPr/>
          <a:lstStyle/>
          <a:p>
            <a:r>
              <a:rPr lang="en-GB" dirty="0">
                <a:solidFill>
                  <a:srgbClr val="075A60"/>
                </a:solidFill>
              </a:rPr>
              <a:t>Waiting Times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2433" t="49815" r="4152" b="1748"/>
          <a:stretch/>
        </p:blipFill>
        <p:spPr>
          <a:xfrm>
            <a:off x="6131527" y="2430208"/>
            <a:ext cx="5611168" cy="3336374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8061271" y="1674623"/>
            <a:ext cx="1751680" cy="822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065960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SCLC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321186" y="1674623"/>
            <a:ext cx="1751680" cy="822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065960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NSCLC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864" y="2430208"/>
            <a:ext cx="5578323" cy="336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950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2C8A7-5A52-185F-2EB6-CC023D62D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22" y="374374"/>
            <a:ext cx="10515600" cy="776335"/>
          </a:xfrm>
        </p:spPr>
        <p:txBody>
          <a:bodyPr/>
          <a:lstStyle/>
          <a:p>
            <a:r>
              <a:rPr lang="en-GB" dirty="0">
                <a:solidFill>
                  <a:srgbClr val="065960"/>
                </a:solidFill>
              </a:rPr>
              <a:t>Survival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57" t="65555" r="4711" b="16297"/>
          <a:stretch/>
        </p:blipFill>
        <p:spPr>
          <a:xfrm>
            <a:off x="89635" y="2285747"/>
            <a:ext cx="6008145" cy="3562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79" t="65694" r="4989" b="16158"/>
          <a:stretch/>
        </p:blipFill>
        <p:spPr>
          <a:xfrm>
            <a:off x="6097780" y="2285747"/>
            <a:ext cx="6008916" cy="356235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284970" y="1619867"/>
            <a:ext cx="5540942" cy="822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065960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Wales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78296" y="1677487"/>
            <a:ext cx="5632294" cy="822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065960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England</a:t>
            </a:r>
          </a:p>
        </p:txBody>
      </p:sp>
    </p:spTree>
    <p:extLst>
      <p:ext uri="{BB962C8B-B14F-4D97-AF65-F5344CB8AC3E}">
        <p14:creationId xmlns:p14="http://schemas.microsoft.com/office/powerpoint/2010/main" val="3286937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ac19544-49d5-45e4-9b98-2226fff1e96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2393CF68CA544999728D816BB16EA8" ma:contentTypeVersion="12" ma:contentTypeDescription="Create a new document." ma:contentTypeScope="" ma:versionID="50e3c6f7d68647a9630149c6a4c0908f">
  <xsd:schema xmlns:xsd="http://www.w3.org/2001/XMLSchema" xmlns:xs="http://www.w3.org/2001/XMLSchema" xmlns:p="http://schemas.microsoft.com/office/2006/metadata/properties" xmlns:ns3="1ac19544-49d5-45e4-9b98-2226fff1e962" targetNamespace="http://schemas.microsoft.com/office/2006/metadata/properties" ma:root="true" ma:fieldsID="4768b2847a57d563995af5f800df128c" ns3:_="">
    <xsd:import namespace="1ac19544-49d5-45e4-9b98-2226fff1e96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3:MediaServiceObjectDetectorVersion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SystemTags" minOccurs="0"/>
                <xsd:element ref="ns3:MediaServiceSearchPropertie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c19544-49d5-45e4-9b98-2226fff1e9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7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D09752-8010-400D-B1F9-56C22B78708C}">
  <ds:schemaRefs>
    <ds:schemaRef ds:uri="http://schemas.microsoft.com/office/infopath/2007/PartnerControls"/>
    <ds:schemaRef ds:uri="1ac19544-49d5-45e4-9b98-2226fff1e962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8E133BB-929F-4AD5-810E-38C06DCF59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F6D5E1-D879-4A01-88E0-DA4E672A46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c19544-49d5-45e4-9b98-2226fff1e9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26368</TotalTime>
  <Words>437</Words>
  <Application>Microsoft Office PowerPoint</Application>
  <PresentationFormat>Widescreen</PresentationFormat>
  <Paragraphs>89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PowerPoint Presentation</vt:lpstr>
      <vt:lpstr>NLCA in 2024</vt:lpstr>
      <vt:lpstr>State of the Nation 2024</vt:lpstr>
      <vt:lpstr>England in 2022</vt:lpstr>
      <vt:lpstr>Stage I/II at Diagnosis</vt:lpstr>
      <vt:lpstr>Surgery for NSCLC</vt:lpstr>
      <vt:lpstr>SACT for NSCLC (stage IIIB-IV, PS 0-1)</vt:lpstr>
      <vt:lpstr>Waiting Times</vt:lpstr>
      <vt:lpstr>Survival</vt:lpstr>
      <vt:lpstr>New SotN Dashboard</vt:lpstr>
      <vt:lpstr>PowerPoint Presentation</vt:lpstr>
      <vt:lpstr>PowerPoint Presentation</vt:lpstr>
      <vt:lpstr>PowerPoint Presentation</vt:lpstr>
      <vt:lpstr>PowerPoint Presentation</vt:lpstr>
      <vt:lpstr>Quarterly Reporting</vt:lpstr>
      <vt:lpstr>PowerPoint Presentation</vt:lpstr>
      <vt:lpstr>Early Signal Reporting</vt:lpstr>
      <vt:lpstr>Extended projects: SACT Utilisation</vt:lpstr>
      <vt:lpstr>Next steps: Molecular/ Biomarker Data</vt:lpstr>
      <vt:lpstr>Next steps: Molecular/ Biomarker Data</vt:lpstr>
      <vt:lpstr>Next steps: Screening Data</vt:lpstr>
      <vt:lpstr>Other News</vt:lpstr>
      <vt:lpstr>PowerPoint Presentation</vt:lpstr>
    </vt:vector>
  </TitlesOfParts>
  <Company>Royal College of Surgeons of England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Nossiter</dc:creator>
  <cp:lastModifiedBy>Helen Dunderdale</cp:lastModifiedBy>
  <cp:revision>189</cp:revision>
  <dcterms:created xsi:type="dcterms:W3CDTF">2022-05-04T15:32:17Z</dcterms:created>
  <dcterms:modified xsi:type="dcterms:W3CDTF">2024-12-03T13:35:52Z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0x010100A92393CF68CA544999728D816BB16EA8</vt:lpwstr>
  </property>
</Properties>
</file>