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83" r:id="rId4"/>
    <p:sldId id="384" r:id="rId5"/>
    <p:sldId id="373" r:id="rId6"/>
    <p:sldId id="381" r:id="rId7"/>
    <p:sldId id="380" r:id="rId8"/>
    <p:sldId id="265" r:id="rId9"/>
    <p:sldId id="3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49020-D046-484D-88C9-E121F074B201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5AA3-803D-43B5-B944-F16695F1B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E304B-D78B-4FA7-8A9E-7746B58141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Nanopore</a:t>
            </a:r>
            <a:r>
              <a:rPr lang="en-US" dirty="0"/>
              <a:t> sequences genes</a:t>
            </a:r>
            <a:r>
              <a:rPr lang="en-US" baseline="0" dirty="0"/>
              <a:t> by allowing DNA to pass through an electrical membrane and </a:t>
            </a:r>
            <a:r>
              <a:rPr lang="en-US" baseline="0" dirty="0" err="1"/>
              <a:t>nanopores</a:t>
            </a:r>
            <a:r>
              <a:rPr lang="en-US" baseline="0" dirty="0"/>
              <a:t>. As they move through they disrupt the current which can be </a:t>
            </a:r>
            <a:r>
              <a:rPr lang="en-US" baseline="0" dirty="0" err="1"/>
              <a:t>analysed</a:t>
            </a:r>
            <a:r>
              <a:rPr lang="en-US" baseline="0" dirty="0"/>
              <a:t> to determine the sequence of base pairs. </a:t>
            </a:r>
          </a:p>
          <a:p>
            <a:r>
              <a:rPr lang="en-US" baseline="0" dirty="0"/>
              <a:t>Traditional methods require more prolonged specimen preparation &amp; often require more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E304B-D78B-4FA7-8A9E-7746B58141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minION</a:t>
            </a:r>
            <a:r>
              <a:rPr lang="en-US" baseline="0" dirty="0"/>
              <a:t> is a portable device with a flow cell that has sensors which can detect the signal from the </a:t>
            </a:r>
            <a:r>
              <a:rPr lang="en-US" baseline="0" dirty="0" err="1"/>
              <a:t>nanopores</a:t>
            </a:r>
            <a:r>
              <a:rPr lang="en-US" baseline="0" dirty="0"/>
              <a:t>. The data is processed via computer using Oxford </a:t>
            </a:r>
            <a:r>
              <a:rPr lang="en-US" baseline="0" dirty="0" err="1"/>
              <a:t>MiniKnow</a:t>
            </a:r>
            <a:r>
              <a:rPr lang="en-US" baseline="0" dirty="0"/>
              <a:t> software, and can then be </a:t>
            </a:r>
            <a:r>
              <a:rPr lang="en-US" baseline="0" dirty="0" err="1"/>
              <a:t>analysed</a:t>
            </a:r>
            <a:r>
              <a:rPr lang="en-US" baseline="0" dirty="0"/>
              <a:t> using oxford software (EPI2ME) or straight into the </a:t>
            </a:r>
            <a:r>
              <a:rPr lang="en-US" baseline="0" dirty="0" err="1"/>
              <a:t>Heildeberg</a:t>
            </a:r>
            <a:r>
              <a:rPr lang="en-US" baseline="0" dirty="0"/>
              <a:t> Classifier</a:t>
            </a:r>
          </a:p>
          <a:p>
            <a:r>
              <a:rPr lang="en-US" baseline="0" dirty="0"/>
              <a:t>Can also give IDH, MGMT status at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E304B-D78B-4FA7-8A9E-7746B58141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0B5E-965C-8F20-E90C-EE6EF0A38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45DC2-291F-ACDC-A6F2-930D4093D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B18A-358E-A6D8-126A-C4A0D981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1F96-619D-ACA3-68FE-EF258300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E1CEC-8E96-8C9F-CB47-02F41720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8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98F9-F202-37DB-9A60-688DD07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E8490-902E-D3B8-962D-B4577D442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5569-7BB1-2C51-672D-0FDA13CA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26A1-4D5E-698A-4640-5C6F05CE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6F6D-E551-D997-E63F-6FD0E5AC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0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5F582-CA68-E475-A459-79BD0C092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5A409-415C-3EB3-441C-90C8E64CA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B02-613C-5B01-8B80-9E726308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6739-06FD-0425-D2D1-FF5DFDA1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D9CF5-2651-84DF-FD3F-85B38E5D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4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>
            <a:norm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66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9" y="407529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59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7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38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3"/>
            <a:ext cx="5093407" cy="26971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4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6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67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400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9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7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tx2"/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3161-08E9-BAF3-16C6-BEB2D778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48FB-2A8F-2C7C-36A5-261EF60B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6DB4B-5D85-1375-E6DE-B85E4DDF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28F69-8000-5CAE-B6FB-12B280DB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96848-795B-24EB-3CA4-2B5CFC3D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9"/>
            <a:ext cx="5083527" cy="2429935"/>
          </a:xfrm>
        </p:spPr>
        <p:txBody>
          <a:bodyPr anchor="b">
            <a:normAutofit/>
          </a:bodyPr>
          <a:lstStyle>
            <a:lvl1pPr algn="l">
              <a:defRPr sz="3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300">
                <a:solidFill>
                  <a:schemeClr val="bg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3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7B41-5181-428E-B50A-DAA929B1F7ED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4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5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01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9650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86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22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4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4251-C826-02F8-0D2A-35323F29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82618-4F5A-828B-BA8C-4A8B632E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2F2B-9AA7-F442-3FFE-816747CE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25B3-DEF1-C8D4-9EF5-CEFE11C1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9EBD-1148-8A85-60DD-84873069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42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42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68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16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36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2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EF81-6255-E4C7-EC22-F1B4B490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D4E65-3BC4-DBAE-03FC-8A3A1737A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4245-5A2D-9EA1-FA46-09576EDEA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58787-9DD4-7677-7ED1-A4D6E785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27AE4-C5B1-6BFB-ABED-A07D197B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C8554-C1E0-D6E4-563A-67568F14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99F2-B142-287A-3345-7E164F27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38401-1F2A-EBA6-54F8-8BEA96CF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70629-D28C-173F-B2DE-F6AC18E7F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64897-ACB3-F8EB-FB75-87B9AE54C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C00BC-9920-6970-2B59-0231F7C42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0CBF5-D3D4-F434-2970-FA5DDFB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88442-71E6-BDB7-4BB3-61FA6B0D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48016-4183-9FB4-FA97-8A9C4945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2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BBB3-EE00-14D6-6DE7-DF8AEC0E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E78EF-D5CD-FEFC-7316-39243D1F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CF69-09A2-C8BE-24DC-B85A3CCE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A0602-3A03-6342-0E63-18F2915D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9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2BD9C-E59D-AEF1-D7E1-6BA06400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714EC-3908-FEA7-4BA5-8A197D79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B363-E645-2CE0-50E2-D72F76F4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1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AE75-8D12-1D63-4426-672BFDCF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C229-D996-FA7F-73E0-7F5BFF65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111F2-ED66-9185-F20F-23C984AA0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5FE46-48EC-C549-22B9-D4618ACA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9CA1B-C9A9-67C0-175D-FC800E5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EC070-315D-BDA2-2AB1-2AE00E68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9844-1655-32C1-B617-3B0F081D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040D3-CB44-E666-1213-9DFD2BA70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83282-F442-3307-5D63-6F4B5AE41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33FDD-2B17-B920-8ECD-0F0FCC10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11D9-4606-A47D-4BA7-49B3FE92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8C52-1B5D-CAB0-77A9-E9DB935A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5379F-D8C5-9C1E-D483-1EDE5EE2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7945-5B7D-5A55-2722-9F8059E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D6AA-0031-BD8F-C913-61489A8CE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1C37-78A7-4046-8F39-CEC6EAFA3FF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B2297-CADB-B53C-E19B-55509B087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1813B-543D-CC07-A992-B8D7427D6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A4CA-3135-4DB2-B36D-BF6DA088B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6"/>
            <a:ext cx="504892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defTabSz="1219170"/>
            <a:fld id="{C1AB45A3-A449-419A-95AC-8AD69C5F7404}" type="datetimeFigureOut">
              <a:rPr lang="en-GB" smtClean="0">
                <a:solidFill>
                  <a:srgbClr val="073E87"/>
                </a:solidFill>
              </a:rPr>
              <a:pPr defTabSz="1219170"/>
              <a:t>11/12/2024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6"/>
            <a:ext cx="504892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defTabSz="121917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6"/>
            <a:ext cx="15491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defTabSz="1219170"/>
            <a:fld id="{57F67B41-5181-428E-B50A-DAA929B1F7ED}" type="slidenum">
              <a:rPr lang="en-GB" smtClean="0">
                <a:solidFill>
                  <a:srgbClr val="073E87"/>
                </a:solidFill>
              </a:rPr>
              <a:pPr defTabSz="121917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5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6833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40855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50671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377381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804090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323079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365750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8412B5-7AB7-4F7E-B025-FA3F479F2FC2}" type="datetimeFigureOut">
              <a:rPr lang="en-GB" smtClean="0"/>
              <a:pPr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7781B2C-B4AF-40DF-B835-C95276844A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FD6C-07F8-8B27-FFE7-D72E3F43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Neuropathology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15E1-8D1B-A349-EEAB-B47C6AED0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 to full consultant staffing</a:t>
            </a:r>
          </a:p>
          <a:p>
            <a:r>
              <a:rPr lang="en-GB" dirty="0"/>
              <a:t>Lab manager, Quality Manager in situ.</a:t>
            </a:r>
          </a:p>
          <a:p>
            <a:r>
              <a:rPr lang="en-GB" dirty="0"/>
              <a:t>Appointed Band 6 BMS, and last week a Band 5</a:t>
            </a:r>
          </a:p>
          <a:p>
            <a:endParaRPr lang="en-GB" dirty="0"/>
          </a:p>
          <a:p>
            <a:r>
              <a:rPr lang="en-GB" dirty="0"/>
              <a:t>NMSK </a:t>
            </a:r>
            <a:r>
              <a:rPr lang="en-GB" dirty="0">
                <a:sym typeface="Wingdings" panose="05000000000000000000" pitchFamily="2" charset="2"/>
              </a:rPr>
              <a:t> CCS directorate</a:t>
            </a:r>
          </a:p>
          <a:p>
            <a:r>
              <a:rPr lang="en-GB" dirty="0">
                <a:sym typeface="Wingdings" panose="05000000000000000000" pitchFamily="2" charset="2"/>
              </a:rPr>
              <a:t>Digital Transformation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7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F31-2829-9EC4-7174-161255E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Nanopore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2B1A95-6D05-D6A4-4CCE-0EDEB40BD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449" y="1798955"/>
            <a:ext cx="4893542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7D8CE-2227-DFE6-FB12-684EE26BF865}"/>
              </a:ext>
            </a:extLst>
          </p:cNvPr>
          <p:cNvSpPr txBox="1"/>
          <p:nvPr/>
        </p:nvSpPr>
        <p:spPr>
          <a:xfrm>
            <a:off x="449580" y="2053590"/>
            <a:ext cx="5322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Teaching sessions and preliminary set up - 10</a:t>
            </a:r>
            <a:r>
              <a:rPr lang="en-GB" baseline="30000" dirty="0"/>
              <a:t>th</a:t>
            </a:r>
            <a:r>
              <a:rPr lang="en-GB" dirty="0"/>
              <a:t> and 20</a:t>
            </a:r>
            <a:r>
              <a:rPr lang="en-GB" baseline="30000" dirty="0"/>
              <a:t>th</a:t>
            </a:r>
            <a:r>
              <a:rPr lang="en-GB" dirty="0"/>
              <a:t> Jan</a:t>
            </a:r>
          </a:p>
          <a:p>
            <a:endParaRPr lang="en-GB" dirty="0"/>
          </a:p>
          <a:p>
            <a:r>
              <a:rPr lang="en-GB" dirty="0"/>
              <a:t>Retrospective Testing – Jan/Feb 2025</a:t>
            </a:r>
          </a:p>
          <a:p>
            <a:endParaRPr lang="en-GB" dirty="0"/>
          </a:p>
          <a:p>
            <a:r>
              <a:rPr lang="en-GB" dirty="0"/>
              <a:t>Piloting March/April 2025</a:t>
            </a:r>
          </a:p>
        </p:txBody>
      </p:sp>
    </p:spTree>
    <p:extLst>
      <p:ext uri="{BB962C8B-B14F-4D97-AF65-F5344CB8AC3E}">
        <p14:creationId xmlns:p14="http://schemas.microsoft.com/office/powerpoint/2010/main" val="290015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629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90"/>
                </a:solidFill>
              </a:rPr>
              <a:t>The future is NOW</a:t>
            </a:r>
          </a:p>
        </p:txBody>
      </p:sp>
      <p:pic>
        <p:nvPicPr>
          <p:cNvPr id="5" name="Content Placeholder 4" descr="meth heading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24" r="-1524"/>
          <a:stretch>
            <a:fillRect/>
          </a:stretch>
        </p:blipFill>
        <p:spPr>
          <a:xfrm>
            <a:off x="1017283" y="2594439"/>
            <a:ext cx="9877777" cy="3450696"/>
          </a:xfrm>
        </p:spPr>
      </p:pic>
    </p:spTree>
    <p:extLst>
      <p:ext uri="{BB962C8B-B14F-4D97-AF65-F5344CB8AC3E}">
        <p14:creationId xmlns:p14="http://schemas.microsoft.com/office/powerpoint/2010/main" val="19882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629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90"/>
                </a:solidFill>
              </a:rPr>
              <a:t>The future is NOW</a:t>
            </a:r>
          </a:p>
        </p:txBody>
      </p:sp>
      <p:pic>
        <p:nvPicPr>
          <p:cNvPr id="6" name="Picture 5" descr="met art headin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89" y="2770687"/>
            <a:ext cx="9194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907" y="291738"/>
            <a:ext cx="1151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In 2022, methylation testing was introduced into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‘WHO Classification of CNS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Tumour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as an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integral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part of the diagnosis of many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tumour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Principle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: Each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tumour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has its own specific ‘fingerprint’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methylation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profile</a:t>
            </a:r>
          </a:p>
        </p:txBody>
      </p:sp>
      <p:pic>
        <p:nvPicPr>
          <p:cNvPr id="4" name="Picture 3" descr="meth heat p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08" y="1999166"/>
            <a:ext cx="5603435" cy="4610100"/>
          </a:xfrm>
          <a:prstGeom prst="rect">
            <a:avLst/>
          </a:prstGeom>
        </p:spPr>
      </p:pic>
      <p:pic>
        <p:nvPicPr>
          <p:cNvPr id="5" name="Picture 4" descr="f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06" y="2059332"/>
            <a:ext cx="3569855" cy="44186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39900" y="3895569"/>
            <a:ext cx="926789" cy="4633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98E-8F74-428E-BDC2-437CCD5B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2" y="343226"/>
            <a:ext cx="11481889" cy="1407206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B0F0"/>
                </a:solidFill>
                <a:latin typeface="Arial Nova" panose="020B0504020202020204" pitchFamily="34" charset="0"/>
              </a:rPr>
              <a:t>How can </a:t>
            </a:r>
            <a:br>
              <a:rPr lang="en-GB" sz="6000" b="1" dirty="0">
                <a:solidFill>
                  <a:srgbClr val="00B0F0"/>
                </a:solidFill>
                <a:latin typeface="Arial Nova" panose="020B0504020202020204" pitchFamily="34" charset="0"/>
              </a:rPr>
            </a:br>
            <a:r>
              <a:rPr lang="en-GB" sz="6000" b="1" dirty="0" err="1">
                <a:solidFill>
                  <a:srgbClr val="00B0F0"/>
                </a:solidFill>
                <a:latin typeface="Arial Nova" panose="020B0504020202020204" pitchFamily="34" charset="0"/>
              </a:rPr>
              <a:t>Nanopore</a:t>
            </a:r>
            <a:r>
              <a:rPr lang="en-GB" sz="6000" b="1" dirty="0">
                <a:solidFill>
                  <a:srgbClr val="00B0F0"/>
                </a:solidFill>
                <a:latin typeface="Arial Nova" panose="020B0504020202020204" pitchFamily="34" charset="0"/>
              </a:rPr>
              <a:t> technology help?</a:t>
            </a:r>
          </a:p>
        </p:txBody>
      </p:sp>
      <p:sp>
        <p:nvSpPr>
          <p:cNvPr id="5" name="TextBox 4"/>
          <p:cNvSpPr txBox="1"/>
          <p:nvPr/>
        </p:nvSpPr>
        <p:spPr>
          <a:xfrm rot="21180033">
            <a:off x="5864595" y="3090704"/>
            <a:ext cx="41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FASTER</a:t>
            </a:r>
          </a:p>
        </p:txBody>
      </p:sp>
      <p:sp>
        <p:nvSpPr>
          <p:cNvPr id="6" name="TextBox 5"/>
          <p:cNvSpPr txBox="1"/>
          <p:nvPr/>
        </p:nvSpPr>
        <p:spPr>
          <a:xfrm rot="1116235">
            <a:off x="7933270" y="3361973"/>
            <a:ext cx="41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BETTER COVERAGE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273" y="3855268"/>
            <a:ext cx="41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SIMPLER</a:t>
            </a:r>
          </a:p>
        </p:txBody>
      </p:sp>
      <p:sp>
        <p:nvSpPr>
          <p:cNvPr id="8" name="TextBox 7"/>
          <p:cNvSpPr txBox="1"/>
          <p:nvPr/>
        </p:nvSpPr>
        <p:spPr>
          <a:xfrm rot="21314519">
            <a:off x="6039230" y="4770577"/>
            <a:ext cx="41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ACCURATE</a:t>
            </a:r>
          </a:p>
        </p:txBody>
      </p:sp>
      <p:sp>
        <p:nvSpPr>
          <p:cNvPr id="9" name="TextBox 8"/>
          <p:cNvSpPr txBox="1"/>
          <p:nvPr/>
        </p:nvSpPr>
        <p:spPr>
          <a:xfrm rot="1116235">
            <a:off x="9003044" y="4931693"/>
            <a:ext cx="339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HAPPIER CLINICIANS</a:t>
            </a:r>
          </a:p>
        </p:txBody>
      </p:sp>
      <p:sp>
        <p:nvSpPr>
          <p:cNvPr id="11" name="TextBox 10"/>
          <p:cNvSpPr txBox="1"/>
          <p:nvPr/>
        </p:nvSpPr>
        <p:spPr>
          <a:xfrm rot="21445110">
            <a:off x="4732336" y="5892291"/>
            <a:ext cx="527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SEQUENCING &amp; METHYLATION</a:t>
            </a:r>
          </a:p>
        </p:txBody>
      </p:sp>
      <p:pic>
        <p:nvPicPr>
          <p:cNvPr id="12" name="Picture 11" descr="n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6" y="2368232"/>
            <a:ext cx="5202127" cy="2963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7534" y="2136599"/>
            <a:ext cx="41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COST EFFICIENT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695BC-16CD-4A02-8A46-4B8B4A79EC52}"/>
              </a:ext>
            </a:extLst>
          </p:cNvPr>
          <p:cNvSpPr txBox="1"/>
          <p:nvPr/>
        </p:nvSpPr>
        <p:spPr>
          <a:xfrm rot="1116235">
            <a:off x="10092411" y="6132490"/>
            <a:ext cx="339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HAPPIER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258455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801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FF"/>
                </a:solidFill>
              </a:rPr>
              <a:t>THE PROCESS</a:t>
            </a:r>
          </a:p>
        </p:txBody>
      </p:sp>
      <p:pic>
        <p:nvPicPr>
          <p:cNvPr id="4" name="Picture 3" descr="s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0" y="2292352"/>
            <a:ext cx="2102333" cy="179198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25904" y="3020351"/>
            <a:ext cx="514883" cy="257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929" y="3500862"/>
            <a:ext cx="7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Lab</a:t>
            </a:r>
          </a:p>
        </p:txBody>
      </p:sp>
      <p:pic>
        <p:nvPicPr>
          <p:cNvPr id="7" name="Picture 6" descr="eppendorf.jpg"/>
          <p:cNvPicPr>
            <a:picLocks noChangeAspect="1"/>
          </p:cNvPicPr>
          <p:nvPr/>
        </p:nvPicPr>
        <p:blipFill rotWithShape="1">
          <a:blip r:embed="rId4"/>
          <a:srcRect l="10962"/>
          <a:stretch/>
        </p:blipFill>
        <p:spPr>
          <a:xfrm>
            <a:off x="3312688" y="1987997"/>
            <a:ext cx="1642064" cy="2425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595425" y="2710005"/>
            <a:ext cx="514883" cy="257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1807" y="3121269"/>
            <a:ext cx="153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Extraction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&amp;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60 minutes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8989159" y="4698041"/>
            <a:ext cx="514883" cy="257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7529" y="5440066"/>
            <a:ext cx="178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   Real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   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MiniKNOW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2" name="Picture 11" descr="minion b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135" y="1493017"/>
            <a:ext cx="4091431" cy="243397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662527">
            <a:off x="2998922" y="5085124"/>
            <a:ext cx="3333071" cy="154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01" y="4599173"/>
            <a:ext cx="209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Library Preparation</a:t>
            </a:r>
          </a:p>
        </p:txBody>
      </p:sp>
      <p:pic>
        <p:nvPicPr>
          <p:cNvPr id="15" name="Picture 14" descr="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430" y="5197786"/>
            <a:ext cx="3198711" cy="136847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477399">
            <a:off x="4571323" y="5849502"/>
            <a:ext cx="1887904" cy="361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8" name="Picture 17" descr="met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803" y="5557297"/>
            <a:ext cx="2451100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25207" y="6227426"/>
            <a:ext cx="245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Methylation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Website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3601" y="4150934"/>
            <a:ext cx="355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Sequencing 30 minutes (20-60 +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1321533" y="5783289"/>
            <a:ext cx="394744" cy="2745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5731805"/>
            <a:ext cx="152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2359773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264</Words>
  <Application>Microsoft Office PowerPoint</Application>
  <PresentationFormat>Widescreen</PresentationFormat>
  <Paragraphs>47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Candara</vt:lpstr>
      <vt:lpstr>News Gothic MT</vt:lpstr>
      <vt:lpstr>Symbol</vt:lpstr>
      <vt:lpstr>Wingdings</vt:lpstr>
      <vt:lpstr>Wingdings 2</vt:lpstr>
      <vt:lpstr>Office Theme</vt:lpstr>
      <vt:lpstr>Waveform</vt:lpstr>
      <vt:lpstr>1_Breeze</vt:lpstr>
      <vt:lpstr>Neuropathology </vt:lpstr>
      <vt:lpstr>Nanopore</vt:lpstr>
      <vt:lpstr>The future is NOW</vt:lpstr>
      <vt:lpstr>The future is NOW</vt:lpstr>
      <vt:lpstr>PowerPoint Presentation</vt:lpstr>
      <vt:lpstr>How can  Nanopore technology help?</vt:lpstr>
      <vt:lpstr>THE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Neuropathology</dc:title>
  <dc:creator>Jillian Davis</dc:creator>
  <cp:lastModifiedBy>Helen Dunderdale</cp:lastModifiedBy>
  <cp:revision>2</cp:revision>
  <dcterms:created xsi:type="dcterms:W3CDTF">2024-12-11T11:21:12Z</dcterms:created>
  <dcterms:modified xsi:type="dcterms:W3CDTF">2024-12-11T12:40:35Z</dcterms:modified>
</cp:coreProperties>
</file>