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5" r:id="rId7"/>
    <p:sldId id="258" r:id="rId8"/>
    <p:sldId id="275" r:id="rId9"/>
    <p:sldId id="259" r:id="rId10"/>
    <p:sldId id="266" r:id="rId11"/>
    <p:sldId id="267" r:id="rId12"/>
    <p:sldId id="268" r:id="rId13"/>
    <p:sldId id="274" r:id="rId14"/>
    <p:sldId id="272" r:id="rId15"/>
    <p:sldId id="273" r:id="rId16"/>
    <p:sldId id="271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4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4638BF-1560-3878-EFEE-A63AC4919871}" v="3" dt="2024-12-01T12:09:35.231"/>
    <p1510:client id="{46EFF795-D897-D90C-7DDC-F5C05CFB83ED}" v="2" dt="2024-12-01T20:29:25.455"/>
    <p1510:client id="{7BB05E3A-B80C-5C03-3D4D-69F2946390C3}" v="239" dt="2024-12-01T19:56:18.862"/>
    <p1510:client id="{993361B8-9E53-4747-6346-538682CB78C0}" v="832" dt="2024-12-01T17:47:49.283"/>
    <p1510:client id="{F8F01C33-A955-94FE-F823-4798BA21B192}" v="1423" dt="2024-12-01T20:22:22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hbristol.sharepoint.com/sites/Nonmedicalprescribing/Shared%20Documents/General/neoadjuva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Referrals by region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GRH 13</c:v>
                </c:pt>
                <c:pt idx="1">
                  <c:v>BRI 13</c:v>
                </c:pt>
                <c:pt idx="2">
                  <c:v>RUH 10</c:v>
                </c:pt>
                <c:pt idx="3">
                  <c:v>MPH 6</c:v>
                </c:pt>
                <c:pt idx="4">
                  <c:v>NBT 6</c:v>
                </c:pt>
                <c:pt idx="5">
                  <c:v>YDH 2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</c:v>
                </c:pt>
                <c:pt idx="1">
                  <c:v>13</c:v>
                </c:pt>
                <c:pt idx="2">
                  <c:v>10</c:v>
                </c:pt>
                <c:pt idx="3">
                  <c:v>6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8C-46E0-9A41-7FE8FBDCA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Surgical approach used by resection on neoadjuvant patients UHBW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'https://uhbristol.sharepoint.com/sites/Nonmedicalprescribing/Shared Documents/General/[neoadjuvant.xlsx]Sheet1'!$A$1:$A$3</c:f>
              <c:strCache>
                <c:ptCount val="3"/>
                <c:pt idx="0">
                  <c:v>VATS</c:v>
                </c:pt>
                <c:pt idx="1">
                  <c:v>Open</c:v>
                </c:pt>
                <c:pt idx="2">
                  <c:v>Converted to open</c:v>
                </c:pt>
              </c:strCache>
            </c:strRef>
          </c:cat>
          <c:val>
            <c:numRef>
              <c:f>'https://uhbristol.sharepoint.com/sites/Nonmedicalprescribing/Shared Documents/General/[neoadjuvant.xlsx]Sheet1'!$B$1:$B$3</c:f>
              <c:numCache>
                <c:formatCode>General</c:formatCode>
                <c:ptCount val="3"/>
                <c:pt idx="0">
                  <c:v>59</c:v>
                </c:pt>
                <c:pt idx="1">
                  <c:v>15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0A-47A6-B9FF-602CCAE09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4282375"/>
        <c:axId val="1644284423"/>
      </c:barChart>
      <c:catAx>
        <c:axId val="1644282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4284423"/>
        <c:crosses val="autoZero"/>
        <c:auto val="1"/>
        <c:lblAlgn val="ctr"/>
        <c:lblOffset val="100"/>
        <c:noMultiLvlLbl val="0"/>
      </c:catAx>
      <c:valAx>
        <c:axId val="1644284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4282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FD8EE9-7E0C-48EC-A582-E3D19268DD9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8755F6-94F0-422F-8135-9E6B487C6519}">
      <dgm:prSet/>
      <dgm:spPr/>
      <dgm:t>
        <a:bodyPr/>
        <a:lstStyle/>
        <a:p>
          <a:r>
            <a:rPr lang="en-US" dirty="0"/>
            <a:t>7 ITU admissions (25%), 6 planned 1 unplanned (bleeding).</a:t>
          </a:r>
        </a:p>
      </dgm:t>
    </dgm:pt>
    <dgm:pt modelId="{AA9E7FE0-E696-41AD-9F91-CA59A65C67AA}" type="parTrans" cxnId="{0265B551-6BD3-408D-9102-0D4028AA94F9}">
      <dgm:prSet/>
      <dgm:spPr/>
      <dgm:t>
        <a:bodyPr/>
        <a:lstStyle/>
        <a:p>
          <a:endParaRPr lang="en-US"/>
        </a:p>
      </dgm:t>
    </dgm:pt>
    <dgm:pt modelId="{BD65955B-BE09-4444-A2E0-093D86E6E02F}" type="sibTrans" cxnId="{0265B551-6BD3-408D-9102-0D4028AA94F9}">
      <dgm:prSet/>
      <dgm:spPr/>
      <dgm:t>
        <a:bodyPr/>
        <a:lstStyle/>
        <a:p>
          <a:endParaRPr lang="en-US"/>
        </a:p>
      </dgm:t>
    </dgm:pt>
    <dgm:pt modelId="{7A9F4146-89FF-4E09-A59E-4D26D102D164}">
      <dgm:prSet/>
      <dgm:spPr/>
      <dgm:t>
        <a:bodyPr/>
        <a:lstStyle/>
        <a:p>
          <a:pPr rtl="0"/>
          <a:r>
            <a:rPr lang="en-US" dirty="0"/>
            <a:t>Mean LOS 5 days     </a:t>
          </a:r>
        </a:p>
      </dgm:t>
    </dgm:pt>
    <dgm:pt modelId="{4F2AD9B0-60A9-4ADE-AA21-AFE69F4F2A9D}" type="parTrans" cxnId="{BA171C80-1575-4406-A208-CC2D08EC13C6}">
      <dgm:prSet/>
      <dgm:spPr/>
      <dgm:t>
        <a:bodyPr/>
        <a:lstStyle/>
        <a:p>
          <a:endParaRPr lang="en-US"/>
        </a:p>
      </dgm:t>
    </dgm:pt>
    <dgm:pt modelId="{61C46963-A7D3-4395-9984-5BE6F65C5DD0}" type="sibTrans" cxnId="{BA171C80-1575-4406-A208-CC2D08EC13C6}">
      <dgm:prSet/>
      <dgm:spPr/>
      <dgm:t>
        <a:bodyPr/>
        <a:lstStyle/>
        <a:p>
          <a:endParaRPr lang="en-US"/>
        </a:p>
      </dgm:t>
    </dgm:pt>
    <dgm:pt modelId="{6DF0BD44-EB3F-4A83-A36C-52BECEB1DEE5}">
      <dgm:prSet/>
      <dgm:spPr/>
      <dgm:t>
        <a:bodyPr/>
        <a:lstStyle/>
        <a:p>
          <a:r>
            <a:rPr lang="en-US"/>
            <a:t>16 completed via VATS</a:t>
          </a:r>
          <a:endParaRPr lang="en-US" dirty="0"/>
        </a:p>
        <a:p>
          <a:r>
            <a:rPr lang="en-US"/>
            <a:t>(60%)</a:t>
          </a:r>
        </a:p>
      </dgm:t>
    </dgm:pt>
    <dgm:pt modelId="{E622666F-036C-4F1D-8790-A66DD8D4FB10}" type="parTrans" cxnId="{CA980DF7-2CAD-4E0C-8AB3-10D221617980}">
      <dgm:prSet/>
      <dgm:spPr/>
      <dgm:t>
        <a:bodyPr/>
        <a:lstStyle/>
        <a:p>
          <a:endParaRPr lang="en-US"/>
        </a:p>
      </dgm:t>
    </dgm:pt>
    <dgm:pt modelId="{975C760B-9FC8-4CC4-A9A3-9CF514820986}" type="sibTrans" cxnId="{CA980DF7-2CAD-4E0C-8AB3-10D221617980}">
      <dgm:prSet/>
      <dgm:spPr/>
      <dgm:t>
        <a:bodyPr/>
        <a:lstStyle/>
        <a:p>
          <a:endParaRPr lang="en-US"/>
        </a:p>
      </dgm:t>
    </dgm:pt>
    <dgm:pt modelId="{A73ED578-E5B8-4FBE-B92C-7B70540B1B31}">
      <dgm:prSet/>
      <dgm:spPr/>
      <dgm:t>
        <a:bodyPr/>
        <a:lstStyle/>
        <a:p>
          <a:pPr rtl="0"/>
          <a:r>
            <a:rPr lang="en-US"/>
            <a:t>7 converted from VATS to </a:t>
          </a:r>
          <a:r>
            <a:rPr lang="en-US">
              <a:latin typeface="Aptos Display" panose="020F0302020204030204"/>
            </a:rPr>
            <a:t>open </a:t>
          </a:r>
        </a:p>
        <a:p>
          <a:pPr rtl="0"/>
          <a:r>
            <a:rPr lang="en-US" dirty="0">
              <a:latin typeface="Aptos Display" panose="020F0302020204030204"/>
            </a:rPr>
            <a:t>(PA</a:t>
          </a:r>
          <a:r>
            <a:rPr lang="en-US" dirty="0"/>
            <a:t> </a:t>
          </a:r>
          <a:r>
            <a:rPr lang="en-US" dirty="0" err="1"/>
            <a:t>arterioplasty</a:t>
          </a:r>
          <a:r>
            <a:rPr lang="en-US" dirty="0">
              <a:latin typeface="Aptos Display" panose="020F0302020204030204"/>
            </a:rPr>
            <a:t>,</a:t>
          </a:r>
          <a:r>
            <a:rPr lang="en-US" dirty="0"/>
            <a:t> adhesions</a:t>
          </a:r>
          <a:r>
            <a:rPr lang="en-US" dirty="0">
              <a:latin typeface="Aptos Display" panose="020F0302020204030204"/>
            </a:rPr>
            <a:t>,</a:t>
          </a:r>
          <a:r>
            <a:rPr lang="en-US" dirty="0"/>
            <a:t> hostile hilum</a:t>
          </a:r>
          <a:r>
            <a:rPr lang="en-US" dirty="0">
              <a:latin typeface="Aptos Display" panose="020F0302020204030204"/>
            </a:rPr>
            <a:t>&amp;</a:t>
          </a:r>
          <a:r>
            <a:rPr lang="en-US" dirty="0"/>
            <a:t> bleeding</a:t>
          </a:r>
          <a:r>
            <a:rPr lang="en-US" dirty="0">
              <a:latin typeface="Aptos Display" panose="020F0302020204030204"/>
            </a:rPr>
            <a:t>, </a:t>
          </a:r>
          <a:r>
            <a:rPr lang="en-US" dirty="0" err="1">
              <a:latin typeface="Aptos Display" panose="020F0302020204030204"/>
            </a:rPr>
            <a:t>tumour</a:t>
          </a:r>
          <a:r>
            <a:rPr lang="en-US" dirty="0"/>
            <a:t> crossing fissures</a:t>
          </a:r>
          <a:r>
            <a:rPr lang="en-US" dirty="0">
              <a:latin typeface="Aptos Display" panose="020F0302020204030204"/>
            </a:rPr>
            <a:t> &amp;</a:t>
          </a:r>
          <a:r>
            <a:rPr lang="en-US" dirty="0"/>
            <a:t> </a:t>
          </a:r>
          <a:r>
            <a:rPr lang="en-US" dirty="0" err="1"/>
            <a:t>tumour</a:t>
          </a:r>
          <a:r>
            <a:rPr lang="en-US" dirty="0"/>
            <a:t> invasion of PA</a:t>
          </a:r>
          <a:r>
            <a:rPr lang="en-US" dirty="0">
              <a:latin typeface="Aptos Display" panose="020F0302020204030204"/>
            </a:rPr>
            <a:t>.)</a:t>
          </a:r>
        </a:p>
        <a:p>
          <a:pPr rtl="0"/>
          <a:r>
            <a:rPr lang="en-US" dirty="0">
              <a:latin typeface="Aptos Display" panose="020F0302020204030204"/>
            </a:rPr>
            <a:t>(Conversion rate 25%)</a:t>
          </a:r>
        </a:p>
      </dgm:t>
    </dgm:pt>
    <dgm:pt modelId="{53EA1F5F-4029-486B-8AF9-6167A5E778D9}" type="parTrans" cxnId="{0222CAFC-56D7-4A01-AD22-CDE511DB7902}">
      <dgm:prSet/>
      <dgm:spPr/>
      <dgm:t>
        <a:bodyPr/>
        <a:lstStyle/>
        <a:p>
          <a:endParaRPr lang="en-US"/>
        </a:p>
      </dgm:t>
    </dgm:pt>
    <dgm:pt modelId="{4C866400-D44E-4EC2-A1F6-FB5F88544473}" type="sibTrans" cxnId="{0222CAFC-56D7-4A01-AD22-CDE511DB7902}">
      <dgm:prSet/>
      <dgm:spPr/>
      <dgm:t>
        <a:bodyPr/>
        <a:lstStyle/>
        <a:p>
          <a:endParaRPr lang="en-US"/>
        </a:p>
      </dgm:t>
    </dgm:pt>
    <dgm:pt modelId="{191B5350-B1A5-4B83-9029-71707094F2D3}">
      <dgm:prSet/>
      <dgm:spPr/>
      <dgm:t>
        <a:bodyPr/>
        <a:lstStyle/>
        <a:p>
          <a:r>
            <a:rPr lang="en-US" dirty="0"/>
            <a:t>4 planned thoracotomy.</a:t>
          </a:r>
        </a:p>
      </dgm:t>
    </dgm:pt>
    <dgm:pt modelId="{03C85393-423E-4F4F-9D06-823F91E8AB29}" type="parTrans" cxnId="{19E0CA3D-B3BA-42C0-94C7-E5F8B7CD70A3}">
      <dgm:prSet/>
      <dgm:spPr/>
      <dgm:t>
        <a:bodyPr/>
        <a:lstStyle/>
        <a:p>
          <a:endParaRPr lang="en-US"/>
        </a:p>
      </dgm:t>
    </dgm:pt>
    <dgm:pt modelId="{1E689BF7-EA8E-4E1D-A40D-37D46B2266DF}" type="sibTrans" cxnId="{19E0CA3D-B3BA-42C0-94C7-E5F8B7CD70A3}">
      <dgm:prSet/>
      <dgm:spPr/>
      <dgm:t>
        <a:bodyPr/>
        <a:lstStyle/>
        <a:p>
          <a:endParaRPr lang="en-US"/>
        </a:p>
      </dgm:t>
    </dgm:pt>
    <dgm:pt modelId="{C8CFF140-E629-4C43-B498-9132C6250C37}" type="pres">
      <dgm:prSet presAssocID="{33FD8EE9-7E0C-48EC-A582-E3D19268DD97}" presName="diagram" presStyleCnt="0">
        <dgm:presLayoutVars>
          <dgm:dir/>
          <dgm:resizeHandles val="exact"/>
        </dgm:presLayoutVars>
      </dgm:prSet>
      <dgm:spPr/>
    </dgm:pt>
    <dgm:pt modelId="{A03BDBE0-5805-4A51-A722-3A42AABC9DB6}" type="pres">
      <dgm:prSet presAssocID="{008755F6-94F0-422F-8135-9E6B487C6519}" presName="node" presStyleLbl="node1" presStyleIdx="0" presStyleCnt="5" custLinFactX="4260" custLinFactNeighborX="100000" custLinFactNeighborY="2935">
        <dgm:presLayoutVars>
          <dgm:bulletEnabled val="1"/>
        </dgm:presLayoutVars>
      </dgm:prSet>
      <dgm:spPr/>
    </dgm:pt>
    <dgm:pt modelId="{BC4362FC-F294-4493-B7DA-BBA0D39F60CB}" type="pres">
      <dgm:prSet presAssocID="{BD65955B-BE09-4444-A2E0-093D86E6E02F}" presName="sibTrans" presStyleCnt="0"/>
      <dgm:spPr/>
    </dgm:pt>
    <dgm:pt modelId="{DE5CE87A-8878-46FA-9726-A534B7570EF8}" type="pres">
      <dgm:prSet presAssocID="{7A9F4146-89FF-4E09-A59E-4D26D102D164}" presName="node" presStyleLbl="node1" presStyleIdx="1" presStyleCnt="5" custLinFactX="4260" custLinFactNeighborX="100000" custLinFactNeighborY="1761">
        <dgm:presLayoutVars>
          <dgm:bulletEnabled val="1"/>
        </dgm:presLayoutVars>
      </dgm:prSet>
      <dgm:spPr/>
    </dgm:pt>
    <dgm:pt modelId="{A41D85A7-6DB6-4D66-BA8C-097043604785}" type="pres">
      <dgm:prSet presAssocID="{61C46963-A7D3-4395-9984-5BE6F65C5DD0}" presName="sibTrans" presStyleCnt="0"/>
      <dgm:spPr/>
    </dgm:pt>
    <dgm:pt modelId="{392392F1-2A90-41FE-A9F0-511DE4773A54}" type="pres">
      <dgm:prSet presAssocID="{6DF0BD44-EB3F-4A83-A36C-52BECEB1DEE5}" presName="node" presStyleLbl="node1" presStyleIdx="2" presStyleCnt="5" custLinFactX="-100000" custLinFactY="13887" custLinFactNeighborX="-116269" custLinFactNeighborY="100000">
        <dgm:presLayoutVars>
          <dgm:bulletEnabled val="1"/>
        </dgm:presLayoutVars>
      </dgm:prSet>
      <dgm:spPr/>
    </dgm:pt>
    <dgm:pt modelId="{61266432-D959-4D39-8DFC-EC27748863CF}" type="pres">
      <dgm:prSet presAssocID="{975C760B-9FC8-4CC4-A9A3-9CF514820986}" presName="sibTrans" presStyleCnt="0"/>
      <dgm:spPr/>
    </dgm:pt>
    <dgm:pt modelId="{FEEE8EDF-4B6A-41F1-B174-EB85C5ADEE75}" type="pres">
      <dgm:prSet presAssocID="{A73ED578-E5B8-4FBE-B92C-7B70540B1B31}" presName="node" presStyleLbl="node1" presStyleIdx="3" presStyleCnt="5" custLinFactNeighborX="54954" custLinFactNeighborY="-1174">
        <dgm:presLayoutVars>
          <dgm:bulletEnabled val="1"/>
        </dgm:presLayoutVars>
      </dgm:prSet>
      <dgm:spPr/>
    </dgm:pt>
    <dgm:pt modelId="{59DAD40A-05BA-4FB3-8770-540F344D906D}" type="pres">
      <dgm:prSet presAssocID="{4C866400-D44E-4EC2-A1F6-FB5F88544473}" presName="sibTrans" presStyleCnt="0"/>
      <dgm:spPr/>
    </dgm:pt>
    <dgm:pt modelId="{D158A8F8-8C6D-4283-BC0F-6F3E523FE6A3}" type="pres">
      <dgm:prSet presAssocID="{191B5350-B1A5-4B83-9029-71707094F2D3}" presName="node" presStyleLbl="node1" presStyleIdx="4" presStyleCnt="5" custLinFactNeighborX="56005" custLinFactNeighborY="-3522">
        <dgm:presLayoutVars>
          <dgm:bulletEnabled val="1"/>
        </dgm:presLayoutVars>
      </dgm:prSet>
      <dgm:spPr/>
    </dgm:pt>
  </dgm:ptLst>
  <dgm:cxnLst>
    <dgm:cxn modelId="{7CC34016-C3E8-44FC-9A8E-6ADDD41B3934}" type="presOf" srcId="{191B5350-B1A5-4B83-9029-71707094F2D3}" destId="{D158A8F8-8C6D-4283-BC0F-6F3E523FE6A3}" srcOrd="0" destOrd="0" presId="urn:microsoft.com/office/officeart/2005/8/layout/default"/>
    <dgm:cxn modelId="{4BE94232-816B-4A92-BF7A-F4EFA043A7BD}" type="presOf" srcId="{008755F6-94F0-422F-8135-9E6B487C6519}" destId="{A03BDBE0-5805-4A51-A722-3A42AABC9DB6}" srcOrd="0" destOrd="0" presId="urn:microsoft.com/office/officeart/2005/8/layout/default"/>
    <dgm:cxn modelId="{19E0CA3D-B3BA-42C0-94C7-E5F8B7CD70A3}" srcId="{33FD8EE9-7E0C-48EC-A582-E3D19268DD97}" destId="{191B5350-B1A5-4B83-9029-71707094F2D3}" srcOrd="4" destOrd="0" parTransId="{03C85393-423E-4F4F-9D06-823F91E8AB29}" sibTransId="{1E689BF7-EA8E-4E1D-A40D-37D46B2266DF}"/>
    <dgm:cxn modelId="{40412641-4862-48AC-9512-2859DBBD30C0}" type="presOf" srcId="{33FD8EE9-7E0C-48EC-A582-E3D19268DD97}" destId="{C8CFF140-E629-4C43-B498-9132C6250C37}" srcOrd="0" destOrd="0" presId="urn:microsoft.com/office/officeart/2005/8/layout/default"/>
    <dgm:cxn modelId="{A5410C4F-6503-46AF-904C-ADA8EAB6BAD8}" type="presOf" srcId="{A73ED578-E5B8-4FBE-B92C-7B70540B1B31}" destId="{FEEE8EDF-4B6A-41F1-B174-EB85C5ADEE75}" srcOrd="0" destOrd="0" presId="urn:microsoft.com/office/officeart/2005/8/layout/default"/>
    <dgm:cxn modelId="{0265B551-6BD3-408D-9102-0D4028AA94F9}" srcId="{33FD8EE9-7E0C-48EC-A582-E3D19268DD97}" destId="{008755F6-94F0-422F-8135-9E6B487C6519}" srcOrd="0" destOrd="0" parTransId="{AA9E7FE0-E696-41AD-9F91-CA59A65C67AA}" sibTransId="{BD65955B-BE09-4444-A2E0-093D86E6E02F}"/>
    <dgm:cxn modelId="{8C993373-628F-47DE-80CA-3AA9AF7B7E10}" type="presOf" srcId="{7A9F4146-89FF-4E09-A59E-4D26D102D164}" destId="{DE5CE87A-8878-46FA-9726-A534B7570EF8}" srcOrd="0" destOrd="0" presId="urn:microsoft.com/office/officeart/2005/8/layout/default"/>
    <dgm:cxn modelId="{BA171C80-1575-4406-A208-CC2D08EC13C6}" srcId="{33FD8EE9-7E0C-48EC-A582-E3D19268DD97}" destId="{7A9F4146-89FF-4E09-A59E-4D26D102D164}" srcOrd="1" destOrd="0" parTransId="{4F2AD9B0-60A9-4ADE-AA21-AFE69F4F2A9D}" sibTransId="{61C46963-A7D3-4395-9984-5BE6F65C5DD0}"/>
    <dgm:cxn modelId="{CAB58AB5-1C68-474B-B024-A5978B66078E}" type="presOf" srcId="{6DF0BD44-EB3F-4A83-A36C-52BECEB1DEE5}" destId="{392392F1-2A90-41FE-A9F0-511DE4773A54}" srcOrd="0" destOrd="0" presId="urn:microsoft.com/office/officeart/2005/8/layout/default"/>
    <dgm:cxn modelId="{CA980DF7-2CAD-4E0C-8AB3-10D221617980}" srcId="{33FD8EE9-7E0C-48EC-A582-E3D19268DD97}" destId="{6DF0BD44-EB3F-4A83-A36C-52BECEB1DEE5}" srcOrd="2" destOrd="0" parTransId="{E622666F-036C-4F1D-8790-A66DD8D4FB10}" sibTransId="{975C760B-9FC8-4CC4-A9A3-9CF514820986}"/>
    <dgm:cxn modelId="{0222CAFC-56D7-4A01-AD22-CDE511DB7902}" srcId="{33FD8EE9-7E0C-48EC-A582-E3D19268DD97}" destId="{A73ED578-E5B8-4FBE-B92C-7B70540B1B31}" srcOrd="3" destOrd="0" parTransId="{53EA1F5F-4029-486B-8AF9-6167A5E778D9}" sibTransId="{4C866400-D44E-4EC2-A1F6-FB5F88544473}"/>
    <dgm:cxn modelId="{90DFADB1-AEE2-434A-86E1-175F72B9C3B2}" type="presParOf" srcId="{C8CFF140-E629-4C43-B498-9132C6250C37}" destId="{A03BDBE0-5805-4A51-A722-3A42AABC9DB6}" srcOrd="0" destOrd="0" presId="urn:microsoft.com/office/officeart/2005/8/layout/default"/>
    <dgm:cxn modelId="{76C0CC14-3DDD-4D3C-B952-1B6C045EFDA6}" type="presParOf" srcId="{C8CFF140-E629-4C43-B498-9132C6250C37}" destId="{BC4362FC-F294-4493-B7DA-BBA0D39F60CB}" srcOrd="1" destOrd="0" presId="urn:microsoft.com/office/officeart/2005/8/layout/default"/>
    <dgm:cxn modelId="{53126EB5-2DF0-4692-91F7-FD029515D55C}" type="presParOf" srcId="{C8CFF140-E629-4C43-B498-9132C6250C37}" destId="{DE5CE87A-8878-46FA-9726-A534B7570EF8}" srcOrd="2" destOrd="0" presId="urn:microsoft.com/office/officeart/2005/8/layout/default"/>
    <dgm:cxn modelId="{4758DF4F-F66C-45AB-9405-E35C7111DBC4}" type="presParOf" srcId="{C8CFF140-E629-4C43-B498-9132C6250C37}" destId="{A41D85A7-6DB6-4D66-BA8C-097043604785}" srcOrd="3" destOrd="0" presId="urn:microsoft.com/office/officeart/2005/8/layout/default"/>
    <dgm:cxn modelId="{19E425C5-555D-4B50-A0B5-6C5E3FE362F7}" type="presParOf" srcId="{C8CFF140-E629-4C43-B498-9132C6250C37}" destId="{392392F1-2A90-41FE-A9F0-511DE4773A54}" srcOrd="4" destOrd="0" presId="urn:microsoft.com/office/officeart/2005/8/layout/default"/>
    <dgm:cxn modelId="{2F12A636-CAFE-407E-A37B-9D36739F305E}" type="presParOf" srcId="{C8CFF140-E629-4C43-B498-9132C6250C37}" destId="{61266432-D959-4D39-8DFC-EC27748863CF}" srcOrd="5" destOrd="0" presId="urn:microsoft.com/office/officeart/2005/8/layout/default"/>
    <dgm:cxn modelId="{25202ADC-F5D1-4B59-B033-D12DFEF09123}" type="presParOf" srcId="{C8CFF140-E629-4C43-B498-9132C6250C37}" destId="{FEEE8EDF-4B6A-41F1-B174-EB85C5ADEE75}" srcOrd="6" destOrd="0" presId="urn:microsoft.com/office/officeart/2005/8/layout/default"/>
    <dgm:cxn modelId="{19B9FA22-B614-46A8-8E1D-68625877614A}" type="presParOf" srcId="{C8CFF140-E629-4C43-B498-9132C6250C37}" destId="{59DAD40A-05BA-4FB3-8770-540F344D906D}" srcOrd="7" destOrd="0" presId="urn:microsoft.com/office/officeart/2005/8/layout/default"/>
    <dgm:cxn modelId="{740A70C1-68EE-4197-BF4F-56B2A3EF189B}" type="presParOf" srcId="{C8CFF140-E629-4C43-B498-9132C6250C37}" destId="{D158A8F8-8C6D-4283-BC0F-6F3E523FE6A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4DF962-75C5-4880-A4AE-3411049D5E5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47CD1BD-2462-4263-AA26-F314004FBF64}">
      <dgm:prSet/>
      <dgm:spPr/>
      <dgm:t>
        <a:bodyPr/>
        <a:lstStyle/>
        <a:p>
          <a:r>
            <a:rPr lang="en-US">
              <a:latin typeface="Grandview Display"/>
            </a:rPr>
            <a:t>“Very difficult case, filmy adhesions throughout lower and middle lobe to chest wall. Diaphragm and mediastinum, enlarged and adherent nodes. Slow dissection. Tranexamic acid given.”</a:t>
          </a:r>
        </a:p>
      </dgm:t>
    </dgm:pt>
    <dgm:pt modelId="{2C97DFD7-DAB7-4640-9041-5BFF64E84E1B}" type="parTrans" cxnId="{1043C325-B8C5-482B-9E0E-F7BF470A968D}">
      <dgm:prSet/>
      <dgm:spPr/>
      <dgm:t>
        <a:bodyPr/>
        <a:lstStyle/>
        <a:p>
          <a:endParaRPr lang="en-US"/>
        </a:p>
      </dgm:t>
    </dgm:pt>
    <dgm:pt modelId="{AFAF931A-D353-46BA-87B0-E8483B68CB51}" type="sibTrans" cxnId="{1043C325-B8C5-482B-9E0E-F7BF470A968D}">
      <dgm:prSet/>
      <dgm:spPr/>
      <dgm:t>
        <a:bodyPr/>
        <a:lstStyle/>
        <a:p>
          <a:endParaRPr lang="en-US"/>
        </a:p>
      </dgm:t>
    </dgm:pt>
    <dgm:pt modelId="{172F83D9-BD3C-4E53-95A4-CDD2A5C016CF}">
      <dgm:prSet/>
      <dgm:spPr/>
      <dgm:t>
        <a:bodyPr/>
        <a:lstStyle/>
        <a:p>
          <a:r>
            <a:rPr lang="en-US">
              <a:latin typeface="Grandview Display"/>
            </a:rPr>
            <a:t>“Complex dissection due to extra-pleural adhesions and hilar fibrosis/adhesions”</a:t>
          </a:r>
        </a:p>
      </dgm:t>
    </dgm:pt>
    <dgm:pt modelId="{48FFED87-F303-4C7F-95C3-A4F79F45A792}" type="parTrans" cxnId="{11C76511-340F-49C5-8289-EE4633256FC1}">
      <dgm:prSet/>
      <dgm:spPr/>
      <dgm:t>
        <a:bodyPr/>
        <a:lstStyle/>
        <a:p>
          <a:endParaRPr lang="en-US"/>
        </a:p>
      </dgm:t>
    </dgm:pt>
    <dgm:pt modelId="{A5A74C89-AFB7-4142-AD5D-F7BF0DAC2227}" type="sibTrans" cxnId="{11C76511-340F-49C5-8289-EE4633256FC1}">
      <dgm:prSet/>
      <dgm:spPr/>
      <dgm:t>
        <a:bodyPr/>
        <a:lstStyle/>
        <a:p>
          <a:endParaRPr lang="en-US"/>
        </a:p>
      </dgm:t>
    </dgm:pt>
    <dgm:pt modelId="{A00C3E33-23D7-473C-B2BB-1D4B045EB3CE}">
      <dgm:prSet/>
      <dgm:spPr/>
      <dgm:t>
        <a:bodyPr/>
        <a:lstStyle/>
        <a:p>
          <a:r>
            <a:rPr lang="en-US">
              <a:latin typeface="Grandview Display"/>
            </a:rPr>
            <a:t>“Planned conversion to open, unexpected widespread adhesions, matted hilum requiring clamp and oversew.”</a:t>
          </a:r>
        </a:p>
      </dgm:t>
    </dgm:pt>
    <dgm:pt modelId="{D45CC1BE-2312-4F2A-B490-65870F88732E}" type="parTrans" cxnId="{8742F48A-8296-4CB1-AA9F-7C3FE4683A7F}">
      <dgm:prSet/>
      <dgm:spPr/>
      <dgm:t>
        <a:bodyPr/>
        <a:lstStyle/>
        <a:p>
          <a:endParaRPr lang="en-US"/>
        </a:p>
      </dgm:t>
    </dgm:pt>
    <dgm:pt modelId="{CCEC7FA8-C847-440E-AD58-0D6C3ACFC763}" type="sibTrans" cxnId="{8742F48A-8296-4CB1-AA9F-7C3FE4683A7F}">
      <dgm:prSet/>
      <dgm:spPr/>
      <dgm:t>
        <a:bodyPr/>
        <a:lstStyle/>
        <a:p>
          <a:endParaRPr lang="en-US"/>
        </a:p>
      </dgm:t>
    </dgm:pt>
    <dgm:pt modelId="{0AF4A1C7-8893-435A-A946-B1F57DD2CB54}" type="pres">
      <dgm:prSet presAssocID="{C54DF962-75C5-4880-A4AE-3411049D5E5E}" presName="root" presStyleCnt="0">
        <dgm:presLayoutVars>
          <dgm:dir/>
          <dgm:resizeHandles val="exact"/>
        </dgm:presLayoutVars>
      </dgm:prSet>
      <dgm:spPr/>
    </dgm:pt>
    <dgm:pt modelId="{3F141D65-CBAB-4232-BC7F-28A0CB7676BD}" type="pres">
      <dgm:prSet presAssocID="{247CD1BD-2462-4263-AA26-F314004FBF64}" presName="compNode" presStyleCnt="0"/>
      <dgm:spPr/>
    </dgm:pt>
    <dgm:pt modelId="{D9DB6323-D60E-4EF5-8CD6-E5A84336C7D8}" type="pres">
      <dgm:prSet presAssocID="{247CD1BD-2462-4263-AA26-F314004FBF64}" presName="bgRect" presStyleLbl="bgShp" presStyleIdx="0" presStyleCnt="3"/>
      <dgm:spPr/>
    </dgm:pt>
    <dgm:pt modelId="{64934AF2-BCBA-418D-89A0-64FD1E8016AD}" type="pres">
      <dgm:prSet presAssocID="{247CD1BD-2462-4263-AA26-F314004FBF64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F8C8253D-A9CC-4409-B3DC-D67E88735290}" type="pres">
      <dgm:prSet presAssocID="{247CD1BD-2462-4263-AA26-F314004FBF64}" presName="spaceRect" presStyleCnt="0"/>
      <dgm:spPr/>
    </dgm:pt>
    <dgm:pt modelId="{1B305A0B-6DF5-48E7-8C52-A28940100650}" type="pres">
      <dgm:prSet presAssocID="{247CD1BD-2462-4263-AA26-F314004FBF64}" presName="parTx" presStyleLbl="revTx" presStyleIdx="0" presStyleCnt="3">
        <dgm:presLayoutVars>
          <dgm:chMax val="0"/>
          <dgm:chPref val="0"/>
        </dgm:presLayoutVars>
      </dgm:prSet>
      <dgm:spPr/>
    </dgm:pt>
    <dgm:pt modelId="{C39F6F7A-4B8A-4B79-B50E-555EB5FAA30E}" type="pres">
      <dgm:prSet presAssocID="{AFAF931A-D353-46BA-87B0-E8483B68CB51}" presName="sibTrans" presStyleCnt="0"/>
      <dgm:spPr/>
    </dgm:pt>
    <dgm:pt modelId="{9563C2CA-FEC6-4E86-9D7D-44B41A152639}" type="pres">
      <dgm:prSet presAssocID="{172F83D9-BD3C-4E53-95A4-CDD2A5C016CF}" presName="compNode" presStyleCnt="0"/>
      <dgm:spPr/>
    </dgm:pt>
    <dgm:pt modelId="{0A6A66EB-AAAC-4B1E-A9AE-605651AF1984}" type="pres">
      <dgm:prSet presAssocID="{172F83D9-BD3C-4E53-95A4-CDD2A5C016CF}" presName="bgRect" presStyleLbl="bgShp" presStyleIdx="1" presStyleCnt="3"/>
      <dgm:spPr/>
    </dgm:pt>
    <dgm:pt modelId="{FA01380C-8A81-4CEF-9AAB-1492D40C0E1C}" type="pres">
      <dgm:prSet presAssocID="{172F83D9-BD3C-4E53-95A4-CDD2A5C016C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 outline"/>
        </a:ext>
      </dgm:extLst>
    </dgm:pt>
    <dgm:pt modelId="{90C1EB2C-AACC-447B-91B7-F3B6493FFE86}" type="pres">
      <dgm:prSet presAssocID="{172F83D9-BD3C-4E53-95A4-CDD2A5C016CF}" presName="spaceRect" presStyleCnt="0"/>
      <dgm:spPr/>
    </dgm:pt>
    <dgm:pt modelId="{DE329D92-AE29-455C-8FCE-B9EF05B9296B}" type="pres">
      <dgm:prSet presAssocID="{172F83D9-BD3C-4E53-95A4-CDD2A5C016CF}" presName="parTx" presStyleLbl="revTx" presStyleIdx="1" presStyleCnt="3">
        <dgm:presLayoutVars>
          <dgm:chMax val="0"/>
          <dgm:chPref val="0"/>
        </dgm:presLayoutVars>
      </dgm:prSet>
      <dgm:spPr/>
    </dgm:pt>
    <dgm:pt modelId="{27977B31-04BF-4B1A-850B-46C313ED13A6}" type="pres">
      <dgm:prSet presAssocID="{A5A74C89-AFB7-4142-AD5D-F7BF0DAC2227}" presName="sibTrans" presStyleCnt="0"/>
      <dgm:spPr/>
    </dgm:pt>
    <dgm:pt modelId="{8FCD6688-45E8-4CBC-B476-CBA6F91A041B}" type="pres">
      <dgm:prSet presAssocID="{A00C3E33-23D7-473C-B2BB-1D4B045EB3CE}" presName="compNode" presStyleCnt="0"/>
      <dgm:spPr/>
    </dgm:pt>
    <dgm:pt modelId="{8E1BF7C1-8820-4630-8ADD-16065E062DAA}" type="pres">
      <dgm:prSet presAssocID="{A00C3E33-23D7-473C-B2BB-1D4B045EB3CE}" presName="bgRect" presStyleLbl="bgShp" presStyleIdx="2" presStyleCnt="3"/>
      <dgm:spPr/>
    </dgm:pt>
    <dgm:pt modelId="{A367C363-070F-4836-AE1F-D5E7F6FC37B5}" type="pres">
      <dgm:prSet presAssocID="{A00C3E33-23D7-473C-B2BB-1D4B045EB3CE}" presName="iconRect" presStyleLbl="node1" presStyleIdx="2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 with solid fill"/>
        </a:ext>
      </dgm:extLst>
    </dgm:pt>
    <dgm:pt modelId="{37951762-CAE7-47DC-8077-96F556633CDA}" type="pres">
      <dgm:prSet presAssocID="{A00C3E33-23D7-473C-B2BB-1D4B045EB3CE}" presName="spaceRect" presStyleCnt="0"/>
      <dgm:spPr/>
    </dgm:pt>
    <dgm:pt modelId="{C5C916FF-8EA9-4578-A61D-568ADA42DB15}" type="pres">
      <dgm:prSet presAssocID="{A00C3E33-23D7-473C-B2BB-1D4B045EB3C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2FA2702-72D8-4FA5-8CC5-C9FD3A127D45}" type="presOf" srcId="{172F83D9-BD3C-4E53-95A4-CDD2A5C016CF}" destId="{DE329D92-AE29-455C-8FCE-B9EF05B9296B}" srcOrd="0" destOrd="0" presId="urn:microsoft.com/office/officeart/2018/2/layout/IconVerticalSolidList"/>
    <dgm:cxn modelId="{11C76511-340F-49C5-8289-EE4633256FC1}" srcId="{C54DF962-75C5-4880-A4AE-3411049D5E5E}" destId="{172F83D9-BD3C-4E53-95A4-CDD2A5C016CF}" srcOrd="1" destOrd="0" parTransId="{48FFED87-F303-4C7F-95C3-A4F79F45A792}" sibTransId="{A5A74C89-AFB7-4142-AD5D-F7BF0DAC2227}"/>
    <dgm:cxn modelId="{1043C325-B8C5-482B-9E0E-F7BF470A968D}" srcId="{C54DF962-75C5-4880-A4AE-3411049D5E5E}" destId="{247CD1BD-2462-4263-AA26-F314004FBF64}" srcOrd="0" destOrd="0" parTransId="{2C97DFD7-DAB7-4640-9041-5BFF64E84E1B}" sibTransId="{AFAF931A-D353-46BA-87B0-E8483B68CB51}"/>
    <dgm:cxn modelId="{172FB83D-63AD-4551-90CA-F87BD6710EE5}" type="presOf" srcId="{C54DF962-75C5-4880-A4AE-3411049D5E5E}" destId="{0AF4A1C7-8893-435A-A946-B1F57DD2CB54}" srcOrd="0" destOrd="0" presId="urn:microsoft.com/office/officeart/2018/2/layout/IconVerticalSolidList"/>
    <dgm:cxn modelId="{B6B6AB45-AA15-48EC-B337-C945C729C6CF}" type="presOf" srcId="{A00C3E33-23D7-473C-B2BB-1D4B045EB3CE}" destId="{C5C916FF-8EA9-4578-A61D-568ADA42DB15}" srcOrd="0" destOrd="0" presId="urn:microsoft.com/office/officeart/2018/2/layout/IconVerticalSolidList"/>
    <dgm:cxn modelId="{8742F48A-8296-4CB1-AA9F-7C3FE4683A7F}" srcId="{C54DF962-75C5-4880-A4AE-3411049D5E5E}" destId="{A00C3E33-23D7-473C-B2BB-1D4B045EB3CE}" srcOrd="2" destOrd="0" parTransId="{D45CC1BE-2312-4F2A-B490-65870F88732E}" sibTransId="{CCEC7FA8-C847-440E-AD58-0D6C3ACFC763}"/>
    <dgm:cxn modelId="{1723B5CA-2086-4582-A53C-7888AFF7BB35}" type="presOf" srcId="{247CD1BD-2462-4263-AA26-F314004FBF64}" destId="{1B305A0B-6DF5-48E7-8C52-A28940100650}" srcOrd="0" destOrd="0" presId="urn:microsoft.com/office/officeart/2018/2/layout/IconVerticalSolidList"/>
    <dgm:cxn modelId="{229CD298-2CDA-4F3C-8EB0-664165C62A83}" type="presParOf" srcId="{0AF4A1C7-8893-435A-A946-B1F57DD2CB54}" destId="{3F141D65-CBAB-4232-BC7F-28A0CB7676BD}" srcOrd="0" destOrd="0" presId="urn:microsoft.com/office/officeart/2018/2/layout/IconVerticalSolidList"/>
    <dgm:cxn modelId="{90B43C1F-E4A0-4C87-B89B-DC4051C800BF}" type="presParOf" srcId="{3F141D65-CBAB-4232-BC7F-28A0CB7676BD}" destId="{D9DB6323-D60E-4EF5-8CD6-E5A84336C7D8}" srcOrd="0" destOrd="0" presId="urn:microsoft.com/office/officeart/2018/2/layout/IconVerticalSolidList"/>
    <dgm:cxn modelId="{D839D0DE-8F11-427E-AA01-E048F12756E0}" type="presParOf" srcId="{3F141D65-CBAB-4232-BC7F-28A0CB7676BD}" destId="{64934AF2-BCBA-418D-89A0-64FD1E8016AD}" srcOrd="1" destOrd="0" presId="urn:microsoft.com/office/officeart/2018/2/layout/IconVerticalSolidList"/>
    <dgm:cxn modelId="{B94F0FC6-B4EB-4810-8521-35971E57FDFF}" type="presParOf" srcId="{3F141D65-CBAB-4232-BC7F-28A0CB7676BD}" destId="{F8C8253D-A9CC-4409-B3DC-D67E88735290}" srcOrd="2" destOrd="0" presId="urn:microsoft.com/office/officeart/2018/2/layout/IconVerticalSolidList"/>
    <dgm:cxn modelId="{E90980AB-A002-4D7E-866D-608E59ED46F3}" type="presParOf" srcId="{3F141D65-CBAB-4232-BC7F-28A0CB7676BD}" destId="{1B305A0B-6DF5-48E7-8C52-A28940100650}" srcOrd="3" destOrd="0" presId="urn:microsoft.com/office/officeart/2018/2/layout/IconVerticalSolidList"/>
    <dgm:cxn modelId="{339E9E73-33A8-486C-A389-BC159318C895}" type="presParOf" srcId="{0AF4A1C7-8893-435A-A946-B1F57DD2CB54}" destId="{C39F6F7A-4B8A-4B79-B50E-555EB5FAA30E}" srcOrd="1" destOrd="0" presId="urn:microsoft.com/office/officeart/2018/2/layout/IconVerticalSolidList"/>
    <dgm:cxn modelId="{D9AADDD0-6660-4B83-A7FE-6D9821E92CD4}" type="presParOf" srcId="{0AF4A1C7-8893-435A-A946-B1F57DD2CB54}" destId="{9563C2CA-FEC6-4E86-9D7D-44B41A152639}" srcOrd="2" destOrd="0" presId="urn:microsoft.com/office/officeart/2018/2/layout/IconVerticalSolidList"/>
    <dgm:cxn modelId="{7BA734D4-24F0-4088-B9E7-9686EAF943C6}" type="presParOf" srcId="{9563C2CA-FEC6-4E86-9D7D-44B41A152639}" destId="{0A6A66EB-AAAC-4B1E-A9AE-605651AF1984}" srcOrd="0" destOrd="0" presId="urn:microsoft.com/office/officeart/2018/2/layout/IconVerticalSolidList"/>
    <dgm:cxn modelId="{EE80E6D0-4EDB-4E98-97AB-B01A08519C3C}" type="presParOf" srcId="{9563C2CA-FEC6-4E86-9D7D-44B41A152639}" destId="{FA01380C-8A81-4CEF-9AAB-1492D40C0E1C}" srcOrd="1" destOrd="0" presId="urn:microsoft.com/office/officeart/2018/2/layout/IconVerticalSolidList"/>
    <dgm:cxn modelId="{B3D70D57-EEE3-491C-9FC7-69B43B2F3F28}" type="presParOf" srcId="{9563C2CA-FEC6-4E86-9D7D-44B41A152639}" destId="{90C1EB2C-AACC-447B-91B7-F3B6493FFE86}" srcOrd="2" destOrd="0" presId="urn:microsoft.com/office/officeart/2018/2/layout/IconVerticalSolidList"/>
    <dgm:cxn modelId="{2C82BB43-7347-4DB1-B57B-35F5636AC35D}" type="presParOf" srcId="{9563C2CA-FEC6-4E86-9D7D-44B41A152639}" destId="{DE329D92-AE29-455C-8FCE-B9EF05B9296B}" srcOrd="3" destOrd="0" presId="urn:microsoft.com/office/officeart/2018/2/layout/IconVerticalSolidList"/>
    <dgm:cxn modelId="{E9771C2C-F7C6-47EA-80F1-4251B72C0F59}" type="presParOf" srcId="{0AF4A1C7-8893-435A-A946-B1F57DD2CB54}" destId="{27977B31-04BF-4B1A-850B-46C313ED13A6}" srcOrd="3" destOrd="0" presId="urn:microsoft.com/office/officeart/2018/2/layout/IconVerticalSolidList"/>
    <dgm:cxn modelId="{AB4255DE-FEF9-4BB4-B49F-D586E08312A4}" type="presParOf" srcId="{0AF4A1C7-8893-435A-A946-B1F57DD2CB54}" destId="{8FCD6688-45E8-4CBC-B476-CBA6F91A041B}" srcOrd="4" destOrd="0" presId="urn:microsoft.com/office/officeart/2018/2/layout/IconVerticalSolidList"/>
    <dgm:cxn modelId="{1E411BAB-6A1B-4A8D-86A4-EEB673C45B2E}" type="presParOf" srcId="{8FCD6688-45E8-4CBC-B476-CBA6F91A041B}" destId="{8E1BF7C1-8820-4630-8ADD-16065E062DAA}" srcOrd="0" destOrd="0" presId="urn:microsoft.com/office/officeart/2018/2/layout/IconVerticalSolidList"/>
    <dgm:cxn modelId="{7F11D52F-117D-4B99-95FB-A280347A449F}" type="presParOf" srcId="{8FCD6688-45E8-4CBC-B476-CBA6F91A041B}" destId="{A367C363-070F-4836-AE1F-D5E7F6FC37B5}" srcOrd="1" destOrd="0" presId="urn:microsoft.com/office/officeart/2018/2/layout/IconVerticalSolidList"/>
    <dgm:cxn modelId="{7B08EB0D-FD6B-4DB7-9361-0D97433D57CE}" type="presParOf" srcId="{8FCD6688-45E8-4CBC-B476-CBA6F91A041B}" destId="{37951762-CAE7-47DC-8077-96F556633CDA}" srcOrd="2" destOrd="0" presId="urn:microsoft.com/office/officeart/2018/2/layout/IconVerticalSolidList"/>
    <dgm:cxn modelId="{2CB13238-BCEE-43C4-8500-4E57DFEA5E11}" type="presParOf" srcId="{8FCD6688-45E8-4CBC-B476-CBA6F91A041B}" destId="{C5C916FF-8EA9-4578-A61D-568ADA42DB1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ABDC66-7FD2-49CF-80F9-DF66B8B8574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94D9B7-F00A-4A28-9E73-5679188D6ED5}">
      <dgm:prSet/>
      <dgm:spPr/>
      <dgm:t>
        <a:bodyPr/>
        <a:lstStyle/>
        <a:p>
          <a:r>
            <a:rPr lang="en-US"/>
            <a:t>Out of 27 patients.</a:t>
          </a:r>
        </a:p>
      </dgm:t>
    </dgm:pt>
    <dgm:pt modelId="{AD0DF35D-37AD-4603-8F21-950CE5D8CED0}" type="parTrans" cxnId="{9E114396-5E04-4552-8097-E8DCF5D44572}">
      <dgm:prSet/>
      <dgm:spPr/>
      <dgm:t>
        <a:bodyPr/>
        <a:lstStyle/>
        <a:p>
          <a:endParaRPr lang="en-US"/>
        </a:p>
      </dgm:t>
    </dgm:pt>
    <dgm:pt modelId="{95437045-5F0C-4D7A-99B4-CD085F80A2FB}" type="sibTrans" cxnId="{9E114396-5E04-4552-8097-E8DCF5D44572}">
      <dgm:prSet/>
      <dgm:spPr/>
      <dgm:t>
        <a:bodyPr/>
        <a:lstStyle/>
        <a:p>
          <a:endParaRPr lang="en-US"/>
        </a:p>
      </dgm:t>
    </dgm:pt>
    <dgm:pt modelId="{AD031247-0A2C-44A6-B1C0-9A32B7571EFC}">
      <dgm:prSet/>
      <dgm:spPr/>
      <dgm:t>
        <a:bodyPr/>
        <a:lstStyle/>
        <a:p>
          <a:r>
            <a:rPr lang="en-US"/>
            <a:t>19 Adenocarcinoma</a:t>
          </a:r>
        </a:p>
      </dgm:t>
    </dgm:pt>
    <dgm:pt modelId="{4E28002A-913A-4D16-8E36-057558039E21}" type="parTrans" cxnId="{276BC02F-DCD4-4EBB-88C8-0F60515CDCBD}">
      <dgm:prSet/>
      <dgm:spPr/>
      <dgm:t>
        <a:bodyPr/>
        <a:lstStyle/>
        <a:p>
          <a:endParaRPr lang="en-US"/>
        </a:p>
      </dgm:t>
    </dgm:pt>
    <dgm:pt modelId="{38C0E227-4021-496E-B9FA-50B166B152D1}" type="sibTrans" cxnId="{276BC02F-DCD4-4EBB-88C8-0F60515CDCBD}">
      <dgm:prSet/>
      <dgm:spPr/>
      <dgm:t>
        <a:bodyPr/>
        <a:lstStyle/>
        <a:p>
          <a:endParaRPr lang="en-US"/>
        </a:p>
      </dgm:t>
    </dgm:pt>
    <dgm:pt modelId="{934385DD-7BBA-4937-A51F-C45C2CBF9B70}">
      <dgm:prSet/>
      <dgm:spPr/>
      <dgm:t>
        <a:bodyPr/>
        <a:lstStyle/>
        <a:p>
          <a:r>
            <a:rPr lang="en-US"/>
            <a:t>6 SQCC</a:t>
          </a:r>
        </a:p>
      </dgm:t>
    </dgm:pt>
    <dgm:pt modelId="{06B32E6B-77D8-463B-B58F-00D486D28B35}" type="parTrans" cxnId="{4B1A348C-E95B-48AF-A934-D24E526262D9}">
      <dgm:prSet/>
      <dgm:spPr/>
      <dgm:t>
        <a:bodyPr/>
        <a:lstStyle/>
        <a:p>
          <a:endParaRPr lang="en-US"/>
        </a:p>
      </dgm:t>
    </dgm:pt>
    <dgm:pt modelId="{86BB7745-CFBA-480D-97A5-C066FE621D44}" type="sibTrans" cxnId="{4B1A348C-E95B-48AF-A934-D24E526262D9}">
      <dgm:prSet/>
      <dgm:spPr/>
      <dgm:t>
        <a:bodyPr/>
        <a:lstStyle/>
        <a:p>
          <a:endParaRPr lang="en-US"/>
        </a:p>
      </dgm:t>
    </dgm:pt>
    <dgm:pt modelId="{A7D75E71-5EF7-41B1-A20B-39A0F7CF02C2}">
      <dgm:prSet/>
      <dgm:spPr/>
      <dgm:t>
        <a:bodyPr/>
        <a:lstStyle/>
        <a:p>
          <a:r>
            <a:rPr lang="en-US"/>
            <a:t>2 poorly differentiated NSCLC.</a:t>
          </a:r>
        </a:p>
      </dgm:t>
    </dgm:pt>
    <dgm:pt modelId="{199182E2-BCD9-460F-9971-56D4C9D6624C}" type="parTrans" cxnId="{0EFFE514-3F3A-4D78-9FD6-69A709E45065}">
      <dgm:prSet/>
      <dgm:spPr/>
      <dgm:t>
        <a:bodyPr/>
        <a:lstStyle/>
        <a:p>
          <a:endParaRPr lang="en-US"/>
        </a:p>
      </dgm:t>
    </dgm:pt>
    <dgm:pt modelId="{3BF0256C-F50B-4752-B640-51E9B24BC4C3}" type="sibTrans" cxnId="{0EFFE514-3F3A-4D78-9FD6-69A709E45065}">
      <dgm:prSet/>
      <dgm:spPr/>
      <dgm:t>
        <a:bodyPr/>
        <a:lstStyle/>
        <a:p>
          <a:endParaRPr lang="en-US"/>
        </a:p>
      </dgm:t>
    </dgm:pt>
    <dgm:pt modelId="{A8B59D8A-1167-4B01-AC4D-2D0415BAFEA5}" type="pres">
      <dgm:prSet presAssocID="{20ABDC66-7FD2-49CF-80F9-DF66B8B85743}" presName="outerComposite" presStyleCnt="0">
        <dgm:presLayoutVars>
          <dgm:chMax val="5"/>
          <dgm:dir/>
          <dgm:resizeHandles val="exact"/>
        </dgm:presLayoutVars>
      </dgm:prSet>
      <dgm:spPr/>
    </dgm:pt>
    <dgm:pt modelId="{F9752587-C22A-4026-967D-C8EEB1AD2B47}" type="pres">
      <dgm:prSet presAssocID="{20ABDC66-7FD2-49CF-80F9-DF66B8B85743}" presName="dummyMaxCanvas" presStyleCnt="0">
        <dgm:presLayoutVars/>
      </dgm:prSet>
      <dgm:spPr/>
    </dgm:pt>
    <dgm:pt modelId="{E0E8E926-5DC0-439D-9240-2F6D6DDCE15F}" type="pres">
      <dgm:prSet presAssocID="{20ABDC66-7FD2-49CF-80F9-DF66B8B85743}" presName="FourNodes_1" presStyleLbl="node1" presStyleIdx="0" presStyleCnt="4">
        <dgm:presLayoutVars>
          <dgm:bulletEnabled val="1"/>
        </dgm:presLayoutVars>
      </dgm:prSet>
      <dgm:spPr/>
    </dgm:pt>
    <dgm:pt modelId="{62EF3A46-0101-42EC-A1ED-7E6AC40054BC}" type="pres">
      <dgm:prSet presAssocID="{20ABDC66-7FD2-49CF-80F9-DF66B8B85743}" presName="FourNodes_2" presStyleLbl="node1" presStyleIdx="1" presStyleCnt="4">
        <dgm:presLayoutVars>
          <dgm:bulletEnabled val="1"/>
        </dgm:presLayoutVars>
      </dgm:prSet>
      <dgm:spPr/>
    </dgm:pt>
    <dgm:pt modelId="{664BC203-7340-4B78-9E1E-D3BADD5A8C9A}" type="pres">
      <dgm:prSet presAssocID="{20ABDC66-7FD2-49CF-80F9-DF66B8B85743}" presName="FourNodes_3" presStyleLbl="node1" presStyleIdx="2" presStyleCnt="4">
        <dgm:presLayoutVars>
          <dgm:bulletEnabled val="1"/>
        </dgm:presLayoutVars>
      </dgm:prSet>
      <dgm:spPr/>
    </dgm:pt>
    <dgm:pt modelId="{375B160C-A686-46B7-A875-40F57A570554}" type="pres">
      <dgm:prSet presAssocID="{20ABDC66-7FD2-49CF-80F9-DF66B8B85743}" presName="FourNodes_4" presStyleLbl="node1" presStyleIdx="3" presStyleCnt="4">
        <dgm:presLayoutVars>
          <dgm:bulletEnabled val="1"/>
        </dgm:presLayoutVars>
      </dgm:prSet>
      <dgm:spPr/>
    </dgm:pt>
    <dgm:pt modelId="{5F9C7147-0B33-4AB1-8AE9-C2AD937EEA6A}" type="pres">
      <dgm:prSet presAssocID="{20ABDC66-7FD2-49CF-80F9-DF66B8B85743}" presName="FourConn_1-2" presStyleLbl="fgAccFollowNode1" presStyleIdx="0" presStyleCnt="3">
        <dgm:presLayoutVars>
          <dgm:bulletEnabled val="1"/>
        </dgm:presLayoutVars>
      </dgm:prSet>
      <dgm:spPr/>
    </dgm:pt>
    <dgm:pt modelId="{9578FAF5-69F7-491F-A98E-5B42BD772643}" type="pres">
      <dgm:prSet presAssocID="{20ABDC66-7FD2-49CF-80F9-DF66B8B85743}" presName="FourConn_2-3" presStyleLbl="fgAccFollowNode1" presStyleIdx="1" presStyleCnt="3">
        <dgm:presLayoutVars>
          <dgm:bulletEnabled val="1"/>
        </dgm:presLayoutVars>
      </dgm:prSet>
      <dgm:spPr/>
    </dgm:pt>
    <dgm:pt modelId="{55F124BE-BBA0-4AC6-A0A7-B411B54D1D51}" type="pres">
      <dgm:prSet presAssocID="{20ABDC66-7FD2-49CF-80F9-DF66B8B85743}" presName="FourConn_3-4" presStyleLbl="fgAccFollowNode1" presStyleIdx="2" presStyleCnt="3">
        <dgm:presLayoutVars>
          <dgm:bulletEnabled val="1"/>
        </dgm:presLayoutVars>
      </dgm:prSet>
      <dgm:spPr/>
    </dgm:pt>
    <dgm:pt modelId="{442896BF-C5A8-469E-BBE0-C1F280A303F1}" type="pres">
      <dgm:prSet presAssocID="{20ABDC66-7FD2-49CF-80F9-DF66B8B85743}" presName="FourNodes_1_text" presStyleLbl="node1" presStyleIdx="3" presStyleCnt="4">
        <dgm:presLayoutVars>
          <dgm:bulletEnabled val="1"/>
        </dgm:presLayoutVars>
      </dgm:prSet>
      <dgm:spPr/>
    </dgm:pt>
    <dgm:pt modelId="{83842E47-A7A4-4E0A-BD16-E74C9D0CB0EE}" type="pres">
      <dgm:prSet presAssocID="{20ABDC66-7FD2-49CF-80F9-DF66B8B85743}" presName="FourNodes_2_text" presStyleLbl="node1" presStyleIdx="3" presStyleCnt="4">
        <dgm:presLayoutVars>
          <dgm:bulletEnabled val="1"/>
        </dgm:presLayoutVars>
      </dgm:prSet>
      <dgm:spPr/>
    </dgm:pt>
    <dgm:pt modelId="{81CC670D-3920-4A87-9F56-82FD2F292698}" type="pres">
      <dgm:prSet presAssocID="{20ABDC66-7FD2-49CF-80F9-DF66B8B85743}" presName="FourNodes_3_text" presStyleLbl="node1" presStyleIdx="3" presStyleCnt="4">
        <dgm:presLayoutVars>
          <dgm:bulletEnabled val="1"/>
        </dgm:presLayoutVars>
      </dgm:prSet>
      <dgm:spPr/>
    </dgm:pt>
    <dgm:pt modelId="{B1BE5AFA-E488-442A-9D2D-6A1D317044FC}" type="pres">
      <dgm:prSet presAssocID="{20ABDC66-7FD2-49CF-80F9-DF66B8B8574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3588C0C-D08D-46C4-96E9-96AE7071EFA1}" type="presOf" srcId="{AD031247-0A2C-44A6-B1C0-9A32B7571EFC}" destId="{62EF3A46-0101-42EC-A1ED-7E6AC40054BC}" srcOrd="0" destOrd="0" presId="urn:microsoft.com/office/officeart/2005/8/layout/vProcess5"/>
    <dgm:cxn modelId="{D332B810-AB6A-4590-B931-C3796FCECAFF}" type="presOf" srcId="{0094D9B7-F00A-4A28-9E73-5679188D6ED5}" destId="{442896BF-C5A8-469E-BBE0-C1F280A303F1}" srcOrd="1" destOrd="0" presId="urn:microsoft.com/office/officeart/2005/8/layout/vProcess5"/>
    <dgm:cxn modelId="{0EFFE514-3F3A-4D78-9FD6-69A709E45065}" srcId="{20ABDC66-7FD2-49CF-80F9-DF66B8B85743}" destId="{A7D75E71-5EF7-41B1-A20B-39A0F7CF02C2}" srcOrd="3" destOrd="0" parTransId="{199182E2-BCD9-460F-9971-56D4C9D6624C}" sibTransId="{3BF0256C-F50B-4752-B640-51E9B24BC4C3}"/>
    <dgm:cxn modelId="{48A5F227-DEC5-4D9E-A827-4C0F7DE142E7}" type="presOf" srcId="{0094D9B7-F00A-4A28-9E73-5679188D6ED5}" destId="{E0E8E926-5DC0-439D-9240-2F6D6DDCE15F}" srcOrd="0" destOrd="0" presId="urn:microsoft.com/office/officeart/2005/8/layout/vProcess5"/>
    <dgm:cxn modelId="{276BC02F-DCD4-4EBB-88C8-0F60515CDCBD}" srcId="{20ABDC66-7FD2-49CF-80F9-DF66B8B85743}" destId="{AD031247-0A2C-44A6-B1C0-9A32B7571EFC}" srcOrd="1" destOrd="0" parTransId="{4E28002A-913A-4D16-8E36-057558039E21}" sibTransId="{38C0E227-4021-496E-B9FA-50B166B152D1}"/>
    <dgm:cxn modelId="{A5C86A33-C087-44CD-A3D6-90ACC915E299}" type="presOf" srcId="{86BB7745-CFBA-480D-97A5-C066FE621D44}" destId="{55F124BE-BBA0-4AC6-A0A7-B411B54D1D51}" srcOrd="0" destOrd="0" presId="urn:microsoft.com/office/officeart/2005/8/layout/vProcess5"/>
    <dgm:cxn modelId="{15714D6D-AD9A-4AA6-B147-B01238D23C55}" type="presOf" srcId="{95437045-5F0C-4D7A-99B4-CD085F80A2FB}" destId="{5F9C7147-0B33-4AB1-8AE9-C2AD937EEA6A}" srcOrd="0" destOrd="0" presId="urn:microsoft.com/office/officeart/2005/8/layout/vProcess5"/>
    <dgm:cxn modelId="{4E35C154-D41C-4633-8B40-31207E85B5DC}" type="presOf" srcId="{A7D75E71-5EF7-41B1-A20B-39A0F7CF02C2}" destId="{375B160C-A686-46B7-A875-40F57A570554}" srcOrd="0" destOrd="0" presId="urn:microsoft.com/office/officeart/2005/8/layout/vProcess5"/>
    <dgm:cxn modelId="{4B1A348C-E95B-48AF-A934-D24E526262D9}" srcId="{20ABDC66-7FD2-49CF-80F9-DF66B8B85743}" destId="{934385DD-7BBA-4937-A51F-C45C2CBF9B70}" srcOrd="2" destOrd="0" parTransId="{06B32E6B-77D8-463B-B58F-00D486D28B35}" sibTransId="{86BB7745-CFBA-480D-97A5-C066FE621D44}"/>
    <dgm:cxn modelId="{9E114396-5E04-4552-8097-E8DCF5D44572}" srcId="{20ABDC66-7FD2-49CF-80F9-DF66B8B85743}" destId="{0094D9B7-F00A-4A28-9E73-5679188D6ED5}" srcOrd="0" destOrd="0" parTransId="{AD0DF35D-37AD-4603-8F21-950CE5D8CED0}" sibTransId="{95437045-5F0C-4D7A-99B4-CD085F80A2FB}"/>
    <dgm:cxn modelId="{40418197-8950-4CF5-9BC7-BF7AA8015321}" type="presOf" srcId="{934385DD-7BBA-4937-A51F-C45C2CBF9B70}" destId="{81CC670D-3920-4A87-9F56-82FD2F292698}" srcOrd="1" destOrd="0" presId="urn:microsoft.com/office/officeart/2005/8/layout/vProcess5"/>
    <dgm:cxn modelId="{E0D90DA2-8630-488B-9B5B-241826035FEC}" type="presOf" srcId="{AD031247-0A2C-44A6-B1C0-9A32B7571EFC}" destId="{83842E47-A7A4-4E0A-BD16-E74C9D0CB0EE}" srcOrd="1" destOrd="0" presId="urn:microsoft.com/office/officeart/2005/8/layout/vProcess5"/>
    <dgm:cxn modelId="{B23820AE-6940-4594-86E9-ADA3C28E9270}" type="presOf" srcId="{20ABDC66-7FD2-49CF-80F9-DF66B8B85743}" destId="{A8B59D8A-1167-4B01-AC4D-2D0415BAFEA5}" srcOrd="0" destOrd="0" presId="urn:microsoft.com/office/officeart/2005/8/layout/vProcess5"/>
    <dgm:cxn modelId="{4E8529CE-DC8B-4295-9D8C-F556060F412F}" type="presOf" srcId="{38C0E227-4021-496E-B9FA-50B166B152D1}" destId="{9578FAF5-69F7-491F-A98E-5B42BD772643}" srcOrd="0" destOrd="0" presId="urn:microsoft.com/office/officeart/2005/8/layout/vProcess5"/>
    <dgm:cxn modelId="{8930C3DA-4E21-494C-B86E-63D0BECB46F8}" type="presOf" srcId="{934385DD-7BBA-4937-A51F-C45C2CBF9B70}" destId="{664BC203-7340-4B78-9E1E-D3BADD5A8C9A}" srcOrd="0" destOrd="0" presId="urn:microsoft.com/office/officeart/2005/8/layout/vProcess5"/>
    <dgm:cxn modelId="{4CC0C8F8-B085-4278-94C4-1C399AA5DBBA}" type="presOf" srcId="{A7D75E71-5EF7-41B1-A20B-39A0F7CF02C2}" destId="{B1BE5AFA-E488-442A-9D2D-6A1D317044FC}" srcOrd="1" destOrd="0" presId="urn:microsoft.com/office/officeart/2005/8/layout/vProcess5"/>
    <dgm:cxn modelId="{CA7E031B-E810-4E6D-AF43-DF1E9D673B1F}" type="presParOf" srcId="{A8B59D8A-1167-4B01-AC4D-2D0415BAFEA5}" destId="{F9752587-C22A-4026-967D-C8EEB1AD2B47}" srcOrd="0" destOrd="0" presId="urn:microsoft.com/office/officeart/2005/8/layout/vProcess5"/>
    <dgm:cxn modelId="{999217C9-8E19-48BF-983F-834A25E0CCAE}" type="presParOf" srcId="{A8B59D8A-1167-4B01-AC4D-2D0415BAFEA5}" destId="{E0E8E926-5DC0-439D-9240-2F6D6DDCE15F}" srcOrd="1" destOrd="0" presId="urn:microsoft.com/office/officeart/2005/8/layout/vProcess5"/>
    <dgm:cxn modelId="{F1D1CF2F-DF79-4124-A240-27AD5286529F}" type="presParOf" srcId="{A8B59D8A-1167-4B01-AC4D-2D0415BAFEA5}" destId="{62EF3A46-0101-42EC-A1ED-7E6AC40054BC}" srcOrd="2" destOrd="0" presId="urn:microsoft.com/office/officeart/2005/8/layout/vProcess5"/>
    <dgm:cxn modelId="{C1DC76DF-8165-4770-B84F-BF68CF8F4790}" type="presParOf" srcId="{A8B59D8A-1167-4B01-AC4D-2D0415BAFEA5}" destId="{664BC203-7340-4B78-9E1E-D3BADD5A8C9A}" srcOrd="3" destOrd="0" presId="urn:microsoft.com/office/officeart/2005/8/layout/vProcess5"/>
    <dgm:cxn modelId="{05F6414D-6018-466E-83B1-88D2C60F978B}" type="presParOf" srcId="{A8B59D8A-1167-4B01-AC4D-2D0415BAFEA5}" destId="{375B160C-A686-46B7-A875-40F57A570554}" srcOrd="4" destOrd="0" presId="urn:microsoft.com/office/officeart/2005/8/layout/vProcess5"/>
    <dgm:cxn modelId="{C5C266A6-2224-4EF3-AE74-AEDE96F5B7F0}" type="presParOf" srcId="{A8B59D8A-1167-4B01-AC4D-2D0415BAFEA5}" destId="{5F9C7147-0B33-4AB1-8AE9-C2AD937EEA6A}" srcOrd="5" destOrd="0" presId="urn:microsoft.com/office/officeart/2005/8/layout/vProcess5"/>
    <dgm:cxn modelId="{69BCCAA1-AF3D-4632-AAC2-1B6566EE2EA7}" type="presParOf" srcId="{A8B59D8A-1167-4B01-AC4D-2D0415BAFEA5}" destId="{9578FAF5-69F7-491F-A98E-5B42BD772643}" srcOrd="6" destOrd="0" presId="urn:microsoft.com/office/officeart/2005/8/layout/vProcess5"/>
    <dgm:cxn modelId="{4195677C-4DAE-41EF-B131-6E3E15E2FBA7}" type="presParOf" srcId="{A8B59D8A-1167-4B01-AC4D-2D0415BAFEA5}" destId="{55F124BE-BBA0-4AC6-A0A7-B411B54D1D51}" srcOrd="7" destOrd="0" presId="urn:microsoft.com/office/officeart/2005/8/layout/vProcess5"/>
    <dgm:cxn modelId="{56C9619E-C619-4019-BDB9-0ADF8675EB10}" type="presParOf" srcId="{A8B59D8A-1167-4B01-AC4D-2D0415BAFEA5}" destId="{442896BF-C5A8-469E-BBE0-C1F280A303F1}" srcOrd="8" destOrd="0" presId="urn:microsoft.com/office/officeart/2005/8/layout/vProcess5"/>
    <dgm:cxn modelId="{0E0416DD-143F-42CB-A518-6EC28FF8F4DB}" type="presParOf" srcId="{A8B59D8A-1167-4B01-AC4D-2D0415BAFEA5}" destId="{83842E47-A7A4-4E0A-BD16-E74C9D0CB0EE}" srcOrd="9" destOrd="0" presId="urn:microsoft.com/office/officeart/2005/8/layout/vProcess5"/>
    <dgm:cxn modelId="{76604BC7-748F-49A4-92E9-E849186F3961}" type="presParOf" srcId="{A8B59D8A-1167-4B01-AC4D-2D0415BAFEA5}" destId="{81CC670D-3920-4A87-9F56-82FD2F292698}" srcOrd="10" destOrd="0" presId="urn:microsoft.com/office/officeart/2005/8/layout/vProcess5"/>
    <dgm:cxn modelId="{FCC76E3B-2FBC-456A-B683-88C01350FA12}" type="presParOf" srcId="{A8B59D8A-1167-4B01-AC4D-2D0415BAFEA5}" destId="{B1BE5AFA-E488-442A-9D2D-6A1D317044F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892023-40DC-4F4D-8BD6-20E0C993924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A3F2980-19F1-49A7-A645-6E5AA774315C}">
      <dgm:prSet/>
      <dgm:spPr/>
      <dgm:t>
        <a:bodyPr/>
        <a:lstStyle/>
        <a:p>
          <a:pPr rtl="0"/>
          <a:r>
            <a:rPr lang="en-US" b="0">
              <a:latin typeface="Aptos Display"/>
              <a:ea typeface="Calibri"/>
              <a:cs typeface="Calibri"/>
            </a:rPr>
            <a:t>19</a:t>
          </a:r>
          <a:r>
            <a:rPr lang="en-US">
              <a:latin typeface="Aptos Display"/>
              <a:ea typeface="Calibri"/>
              <a:cs typeface="Calibri"/>
            </a:rPr>
            <a:t> patients </a:t>
          </a:r>
          <a:r>
            <a:rPr lang="en-US" err="1">
              <a:latin typeface="Aptos Display"/>
              <a:ea typeface="Calibri"/>
              <a:cs typeface="Calibri"/>
            </a:rPr>
            <a:t>downstaged</a:t>
          </a:r>
          <a:r>
            <a:rPr lang="en-US">
              <a:latin typeface="Aptos Display"/>
              <a:ea typeface="Calibri"/>
              <a:cs typeface="Calibri"/>
            </a:rPr>
            <a:t> </a:t>
          </a:r>
          <a:r>
            <a:rPr lang="en-US" b="0">
              <a:latin typeface="Aptos Display"/>
              <a:ea typeface="Calibri"/>
              <a:cs typeface="Calibri"/>
            </a:rPr>
            <a:t>(70%). Of those, 2 patients avoided a pneumonectomy, (both </a:t>
          </a:r>
          <a:r>
            <a:rPr lang="en-US" b="0" err="1">
              <a:latin typeface="Aptos Display"/>
              <a:ea typeface="Calibri"/>
              <a:cs typeface="Calibri"/>
            </a:rPr>
            <a:t>downstaged</a:t>
          </a:r>
          <a:r>
            <a:rPr lang="en-US" b="0">
              <a:latin typeface="Aptos Display"/>
              <a:ea typeface="Calibri"/>
              <a:cs typeface="Calibri"/>
            </a:rPr>
            <a:t> from T4 to T1 (PDL1 100% and 3%)</a:t>
          </a:r>
          <a:r>
            <a:rPr lang="en-US" b="1">
              <a:latin typeface="Aptos Display"/>
              <a:ea typeface="Calibri"/>
              <a:cs typeface="Calibri"/>
            </a:rPr>
            <a:t> </a:t>
          </a:r>
        </a:p>
      </dgm:t>
    </dgm:pt>
    <dgm:pt modelId="{12842F90-28FD-49EA-A03E-A14F20B4F73A}" type="parTrans" cxnId="{F5D1D5D1-044D-49E8-AF04-1D4BC17EC6A8}">
      <dgm:prSet/>
      <dgm:spPr/>
      <dgm:t>
        <a:bodyPr/>
        <a:lstStyle/>
        <a:p>
          <a:endParaRPr lang="en-US"/>
        </a:p>
      </dgm:t>
    </dgm:pt>
    <dgm:pt modelId="{EFE72A91-651C-4C36-9599-EDBBF555E6F3}" type="sibTrans" cxnId="{F5D1D5D1-044D-49E8-AF04-1D4BC17EC6A8}">
      <dgm:prSet/>
      <dgm:spPr/>
      <dgm:t>
        <a:bodyPr/>
        <a:lstStyle/>
        <a:p>
          <a:endParaRPr lang="en-US"/>
        </a:p>
      </dgm:t>
    </dgm:pt>
    <dgm:pt modelId="{0B235F18-632A-4F4F-B47D-4AC21DD97475}">
      <dgm:prSet/>
      <dgm:spPr/>
      <dgm:t>
        <a:bodyPr/>
        <a:lstStyle/>
        <a:p>
          <a:r>
            <a:rPr lang="en-US">
              <a:latin typeface="Aptos Display"/>
              <a:ea typeface="Calibri"/>
              <a:cs typeface="Calibri"/>
            </a:rPr>
            <a:t>4 patients no difference 1) SQCC 2) adeno PDL1 30% 3) SQCC PDL1 &gt;1% 4) Adeno PDL1 20% </a:t>
          </a:r>
        </a:p>
      </dgm:t>
    </dgm:pt>
    <dgm:pt modelId="{CC3703C3-5597-4141-AB9C-BF82C0479BD1}" type="parTrans" cxnId="{4C8D36B0-AA27-4F89-ADD0-B2452773CFFB}">
      <dgm:prSet/>
      <dgm:spPr/>
      <dgm:t>
        <a:bodyPr/>
        <a:lstStyle/>
        <a:p>
          <a:endParaRPr lang="en-US"/>
        </a:p>
      </dgm:t>
    </dgm:pt>
    <dgm:pt modelId="{02CD0454-8F0C-438A-9BFD-B8CBE4F0DDA9}" type="sibTrans" cxnId="{4C8D36B0-AA27-4F89-ADD0-B2452773CFFB}">
      <dgm:prSet/>
      <dgm:spPr/>
      <dgm:t>
        <a:bodyPr/>
        <a:lstStyle/>
        <a:p>
          <a:endParaRPr lang="en-US"/>
        </a:p>
      </dgm:t>
    </dgm:pt>
    <dgm:pt modelId="{3EEEC3BA-20F5-4EC3-9CF9-2C4301B897CD}">
      <dgm:prSet/>
      <dgm:spPr/>
      <dgm:t>
        <a:bodyPr/>
        <a:lstStyle/>
        <a:p>
          <a:r>
            <a:rPr lang="en-US">
              <a:latin typeface="Aptos Display"/>
              <a:ea typeface="Calibri"/>
              <a:cs typeface="Calibri"/>
            </a:rPr>
            <a:t>3 upstaged 1) post op RT 2) local recurrence  3) brain </a:t>
          </a:r>
          <a:r>
            <a:rPr lang="en-US" err="1">
              <a:latin typeface="Aptos Display"/>
              <a:ea typeface="Calibri"/>
              <a:cs typeface="Calibri"/>
            </a:rPr>
            <a:t>mets</a:t>
          </a:r>
          <a:r>
            <a:rPr lang="en-US">
              <a:latin typeface="Aptos Display"/>
              <a:ea typeface="Calibri"/>
              <a:cs typeface="Calibri"/>
            </a:rPr>
            <a:t> detected post op</a:t>
          </a:r>
        </a:p>
      </dgm:t>
    </dgm:pt>
    <dgm:pt modelId="{0CD0445A-CB40-447C-A74E-DBAB88BD8A8C}" type="parTrans" cxnId="{FDAC3FBB-ADCC-45BA-AE75-8991B88E79AB}">
      <dgm:prSet/>
      <dgm:spPr/>
      <dgm:t>
        <a:bodyPr/>
        <a:lstStyle/>
        <a:p>
          <a:endParaRPr lang="en-US"/>
        </a:p>
      </dgm:t>
    </dgm:pt>
    <dgm:pt modelId="{59217795-3FE3-46FB-807F-EF383D99F3F0}" type="sibTrans" cxnId="{FDAC3FBB-ADCC-45BA-AE75-8991B88E79AB}">
      <dgm:prSet/>
      <dgm:spPr/>
      <dgm:t>
        <a:bodyPr/>
        <a:lstStyle/>
        <a:p>
          <a:endParaRPr lang="en-US"/>
        </a:p>
      </dgm:t>
    </dgm:pt>
    <dgm:pt modelId="{6361C510-0C42-422F-BA27-5DEC18E36289}">
      <dgm:prSet/>
      <dgm:spPr/>
      <dgm:t>
        <a:bodyPr/>
        <a:lstStyle/>
        <a:p>
          <a:r>
            <a:rPr lang="en-US">
              <a:latin typeface="Aptos Display"/>
              <a:ea typeface="Calibri"/>
              <a:cs typeface="Calibri"/>
            </a:rPr>
            <a:t>6 patients had complete pathological response   1) Adenocarcinoma (PDL1 90%  &amp; TTF1 positive) 2) SQCC  PDL1 &lt;1%, 3-5) + x 3 adeno PDL1 &lt;1% 6) Adenocarcinoma (PDL1 15%)</a:t>
          </a:r>
        </a:p>
      </dgm:t>
    </dgm:pt>
    <dgm:pt modelId="{973E66AF-4888-4053-A16B-947772C4E85A}" type="parTrans" cxnId="{F243BD0C-5981-4F9B-A533-74FE072928D3}">
      <dgm:prSet/>
      <dgm:spPr/>
      <dgm:t>
        <a:bodyPr/>
        <a:lstStyle/>
        <a:p>
          <a:endParaRPr lang="en-US"/>
        </a:p>
      </dgm:t>
    </dgm:pt>
    <dgm:pt modelId="{A5AB662E-DE01-4163-B07F-8AE3A0714509}" type="sibTrans" cxnId="{F243BD0C-5981-4F9B-A533-74FE072928D3}">
      <dgm:prSet/>
      <dgm:spPr/>
      <dgm:t>
        <a:bodyPr/>
        <a:lstStyle/>
        <a:p>
          <a:endParaRPr lang="en-US"/>
        </a:p>
      </dgm:t>
    </dgm:pt>
    <dgm:pt modelId="{3BBF6DAD-FFFC-43D5-8449-AEB7DF681148}">
      <dgm:prSet/>
      <dgm:spPr/>
      <dgm:t>
        <a:bodyPr/>
        <a:lstStyle/>
        <a:p>
          <a:r>
            <a:rPr lang="en-US">
              <a:latin typeface="Aptos Display"/>
              <a:ea typeface="Calibri"/>
              <a:cs typeface="Calibri"/>
            </a:rPr>
            <a:t>1 patient open and close unresectable , </a:t>
          </a:r>
          <a:r>
            <a:rPr lang="en-US" err="1">
              <a:latin typeface="Aptos Display"/>
              <a:ea typeface="Calibri"/>
              <a:cs typeface="Calibri"/>
            </a:rPr>
            <a:t>ctg</a:t>
          </a:r>
          <a:r>
            <a:rPr lang="en-US">
              <a:latin typeface="Aptos Display"/>
              <a:ea typeface="Calibri"/>
              <a:cs typeface="Calibri"/>
            </a:rPr>
            <a:t> biopsy showed Poorly differentiated NSCLC. Partial response to treatment. Left thoracotomy-unresectable disease pleura + diaphragm. Pathology report showed combined small cell and SQCC. </a:t>
          </a:r>
        </a:p>
      </dgm:t>
    </dgm:pt>
    <dgm:pt modelId="{FC97657E-2FD8-49A6-BEBE-86EC3A3815F3}" type="parTrans" cxnId="{5918E717-210B-49C8-A213-F5784877C914}">
      <dgm:prSet/>
      <dgm:spPr/>
      <dgm:t>
        <a:bodyPr/>
        <a:lstStyle/>
        <a:p>
          <a:endParaRPr lang="en-US"/>
        </a:p>
      </dgm:t>
    </dgm:pt>
    <dgm:pt modelId="{B2F5FE20-6769-495A-9853-1F4C71DD7405}" type="sibTrans" cxnId="{5918E717-210B-49C8-A213-F5784877C914}">
      <dgm:prSet/>
      <dgm:spPr/>
      <dgm:t>
        <a:bodyPr/>
        <a:lstStyle/>
        <a:p>
          <a:endParaRPr lang="en-US"/>
        </a:p>
      </dgm:t>
    </dgm:pt>
    <dgm:pt modelId="{340BB3E6-1BEF-44B7-9F03-CB48322C931F}">
      <dgm:prSet/>
      <dgm:spPr/>
      <dgm:t>
        <a:bodyPr/>
        <a:lstStyle/>
        <a:p>
          <a:r>
            <a:rPr lang="en-US">
              <a:latin typeface="Aptos Display"/>
              <a:ea typeface="Calibri"/>
              <a:cs typeface="Calibri"/>
            </a:rPr>
            <a:t>No obvious correlation of disease response and PDL1 percentage. </a:t>
          </a:r>
        </a:p>
      </dgm:t>
    </dgm:pt>
    <dgm:pt modelId="{EFE54AB1-9191-473A-A575-7C397243F850}" type="parTrans" cxnId="{04B389AD-B3A9-447F-A3A8-17CCED63153A}">
      <dgm:prSet/>
      <dgm:spPr/>
      <dgm:t>
        <a:bodyPr/>
        <a:lstStyle/>
        <a:p>
          <a:endParaRPr lang="en-US"/>
        </a:p>
      </dgm:t>
    </dgm:pt>
    <dgm:pt modelId="{F1CE7360-C1C1-4A37-B54E-2D539B831928}" type="sibTrans" cxnId="{04B389AD-B3A9-447F-A3A8-17CCED63153A}">
      <dgm:prSet/>
      <dgm:spPr/>
      <dgm:t>
        <a:bodyPr/>
        <a:lstStyle/>
        <a:p>
          <a:endParaRPr lang="en-US"/>
        </a:p>
      </dgm:t>
    </dgm:pt>
    <dgm:pt modelId="{0CB4881B-8AFB-47E5-B5CC-9B6592945219}" type="pres">
      <dgm:prSet presAssocID="{6C892023-40DC-4F4D-8BD6-20E0C993924E}" presName="linear" presStyleCnt="0">
        <dgm:presLayoutVars>
          <dgm:animLvl val="lvl"/>
          <dgm:resizeHandles val="exact"/>
        </dgm:presLayoutVars>
      </dgm:prSet>
      <dgm:spPr/>
    </dgm:pt>
    <dgm:pt modelId="{3F2DD0C6-A0C1-440E-B764-B3EF2FF9F7C5}" type="pres">
      <dgm:prSet presAssocID="{4A3F2980-19F1-49A7-A645-6E5AA774315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F85277F-DC9C-4850-8412-6C3576DE4229}" type="pres">
      <dgm:prSet presAssocID="{EFE72A91-651C-4C36-9599-EDBBF555E6F3}" presName="spacer" presStyleCnt="0"/>
      <dgm:spPr/>
    </dgm:pt>
    <dgm:pt modelId="{A87C597C-B62F-4B7B-BBE5-BEA49D939290}" type="pres">
      <dgm:prSet presAssocID="{0B235F18-632A-4F4F-B47D-4AC21DD9747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6CE84FA-54A4-4035-BB1C-85F34E7AD9B8}" type="pres">
      <dgm:prSet presAssocID="{02CD0454-8F0C-438A-9BFD-B8CBE4F0DDA9}" presName="spacer" presStyleCnt="0"/>
      <dgm:spPr/>
    </dgm:pt>
    <dgm:pt modelId="{F817198C-E767-4C03-995B-0E16E4C9539F}" type="pres">
      <dgm:prSet presAssocID="{3EEEC3BA-20F5-4EC3-9CF9-2C4301B897C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0F5C5A7-05A0-48AE-B70E-F5AB7BC09218}" type="pres">
      <dgm:prSet presAssocID="{59217795-3FE3-46FB-807F-EF383D99F3F0}" presName="spacer" presStyleCnt="0"/>
      <dgm:spPr/>
    </dgm:pt>
    <dgm:pt modelId="{DF9BCA89-2157-4D89-869D-612FA5F2CAC9}" type="pres">
      <dgm:prSet presAssocID="{6361C510-0C42-422F-BA27-5DEC18E3628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3B7B4D9-386A-41D9-A268-30873D0B38F2}" type="pres">
      <dgm:prSet presAssocID="{A5AB662E-DE01-4163-B07F-8AE3A0714509}" presName="spacer" presStyleCnt="0"/>
      <dgm:spPr/>
    </dgm:pt>
    <dgm:pt modelId="{902270CB-748F-4800-8A4A-24AB4EA036A2}" type="pres">
      <dgm:prSet presAssocID="{3BBF6DAD-FFFC-43D5-8449-AEB7DF68114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51578E1-0AAD-4DB9-BE48-E29EA129D5CE}" type="pres">
      <dgm:prSet presAssocID="{B2F5FE20-6769-495A-9853-1F4C71DD7405}" presName="spacer" presStyleCnt="0"/>
      <dgm:spPr/>
    </dgm:pt>
    <dgm:pt modelId="{1D144145-557C-46BC-9BD2-6B4025FD76EF}" type="pres">
      <dgm:prSet presAssocID="{340BB3E6-1BEF-44B7-9F03-CB48322C931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584CC05-D7D3-4BE7-848C-EDDB17036B82}" type="presOf" srcId="{6C892023-40DC-4F4D-8BD6-20E0C993924E}" destId="{0CB4881B-8AFB-47E5-B5CC-9B6592945219}" srcOrd="0" destOrd="0" presId="urn:microsoft.com/office/officeart/2005/8/layout/vList2"/>
    <dgm:cxn modelId="{F243BD0C-5981-4F9B-A533-74FE072928D3}" srcId="{6C892023-40DC-4F4D-8BD6-20E0C993924E}" destId="{6361C510-0C42-422F-BA27-5DEC18E36289}" srcOrd="3" destOrd="0" parTransId="{973E66AF-4888-4053-A16B-947772C4E85A}" sibTransId="{A5AB662E-DE01-4163-B07F-8AE3A0714509}"/>
    <dgm:cxn modelId="{5918E717-210B-49C8-A213-F5784877C914}" srcId="{6C892023-40DC-4F4D-8BD6-20E0C993924E}" destId="{3BBF6DAD-FFFC-43D5-8449-AEB7DF681148}" srcOrd="4" destOrd="0" parTransId="{FC97657E-2FD8-49A6-BEBE-86EC3A3815F3}" sibTransId="{B2F5FE20-6769-495A-9853-1F4C71DD7405}"/>
    <dgm:cxn modelId="{5EC5073C-6BFC-4739-845D-AA9E72B3881A}" type="presOf" srcId="{3BBF6DAD-FFFC-43D5-8449-AEB7DF681148}" destId="{902270CB-748F-4800-8A4A-24AB4EA036A2}" srcOrd="0" destOrd="0" presId="urn:microsoft.com/office/officeart/2005/8/layout/vList2"/>
    <dgm:cxn modelId="{1AD9CC49-3F4A-4BE6-857A-05727A381CC6}" type="presOf" srcId="{0B235F18-632A-4F4F-B47D-4AC21DD97475}" destId="{A87C597C-B62F-4B7B-BBE5-BEA49D939290}" srcOrd="0" destOrd="0" presId="urn:microsoft.com/office/officeart/2005/8/layout/vList2"/>
    <dgm:cxn modelId="{78F6F37E-1675-4960-B47F-02893C7B55F7}" type="presOf" srcId="{3EEEC3BA-20F5-4EC3-9CF9-2C4301B897CD}" destId="{F817198C-E767-4C03-995B-0E16E4C9539F}" srcOrd="0" destOrd="0" presId="urn:microsoft.com/office/officeart/2005/8/layout/vList2"/>
    <dgm:cxn modelId="{299900A0-AA23-4B86-B191-10F61C095BD9}" type="presOf" srcId="{4A3F2980-19F1-49A7-A645-6E5AA774315C}" destId="{3F2DD0C6-A0C1-440E-B764-B3EF2FF9F7C5}" srcOrd="0" destOrd="0" presId="urn:microsoft.com/office/officeart/2005/8/layout/vList2"/>
    <dgm:cxn modelId="{04B389AD-B3A9-447F-A3A8-17CCED63153A}" srcId="{6C892023-40DC-4F4D-8BD6-20E0C993924E}" destId="{340BB3E6-1BEF-44B7-9F03-CB48322C931F}" srcOrd="5" destOrd="0" parTransId="{EFE54AB1-9191-473A-A575-7C397243F850}" sibTransId="{F1CE7360-C1C1-4A37-B54E-2D539B831928}"/>
    <dgm:cxn modelId="{4C8D36B0-AA27-4F89-ADD0-B2452773CFFB}" srcId="{6C892023-40DC-4F4D-8BD6-20E0C993924E}" destId="{0B235F18-632A-4F4F-B47D-4AC21DD97475}" srcOrd="1" destOrd="0" parTransId="{CC3703C3-5597-4141-AB9C-BF82C0479BD1}" sibTransId="{02CD0454-8F0C-438A-9BFD-B8CBE4F0DDA9}"/>
    <dgm:cxn modelId="{425A58BA-AF66-426E-B42E-744234E3685D}" type="presOf" srcId="{340BB3E6-1BEF-44B7-9F03-CB48322C931F}" destId="{1D144145-557C-46BC-9BD2-6B4025FD76EF}" srcOrd="0" destOrd="0" presId="urn:microsoft.com/office/officeart/2005/8/layout/vList2"/>
    <dgm:cxn modelId="{FDAC3FBB-ADCC-45BA-AE75-8991B88E79AB}" srcId="{6C892023-40DC-4F4D-8BD6-20E0C993924E}" destId="{3EEEC3BA-20F5-4EC3-9CF9-2C4301B897CD}" srcOrd="2" destOrd="0" parTransId="{0CD0445A-CB40-447C-A74E-DBAB88BD8A8C}" sibTransId="{59217795-3FE3-46FB-807F-EF383D99F3F0}"/>
    <dgm:cxn modelId="{F5D1D5D1-044D-49E8-AF04-1D4BC17EC6A8}" srcId="{6C892023-40DC-4F4D-8BD6-20E0C993924E}" destId="{4A3F2980-19F1-49A7-A645-6E5AA774315C}" srcOrd="0" destOrd="0" parTransId="{12842F90-28FD-49EA-A03E-A14F20B4F73A}" sibTransId="{EFE72A91-651C-4C36-9599-EDBBF555E6F3}"/>
    <dgm:cxn modelId="{36A219ED-FFDF-4021-A9D2-21DB64F13E85}" type="presOf" srcId="{6361C510-0C42-422F-BA27-5DEC18E36289}" destId="{DF9BCA89-2157-4D89-869D-612FA5F2CAC9}" srcOrd="0" destOrd="0" presId="urn:microsoft.com/office/officeart/2005/8/layout/vList2"/>
    <dgm:cxn modelId="{E091A1D4-B856-41D4-80ED-802DAAFC2B35}" type="presParOf" srcId="{0CB4881B-8AFB-47E5-B5CC-9B6592945219}" destId="{3F2DD0C6-A0C1-440E-B764-B3EF2FF9F7C5}" srcOrd="0" destOrd="0" presId="urn:microsoft.com/office/officeart/2005/8/layout/vList2"/>
    <dgm:cxn modelId="{E457527C-AA5E-46CF-8469-75BBCD6D3887}" type="presParOf" srcId="{0CB4881B-8AFB-47E5-B5CC-9B6592945219}" destId="{0F85277F-DC9C-4850-8412-6C3576DE4229}" srcOrd="1" destOrd="0" presId="urn:microsoft.com/office/officeart/2005/8/layout/vList2"/>
    <dgm:cxn modelId="{4C9CCFD6-21BF-4949-82AC-3CCCED984B65}" type="presParOf" srcId="{0CB4881B-8AFB-47E5-B5CC-9B6592945219}" destId="{A87C597C-B62F-4B7B-BBE5-BEA49D939290}" srcOrd="2" destOrd="0" presId="urn:microsoft.com/office/officeart/2005/8/layout/vList2"/>
    <dgm:cxn modelId="{E81C9D04-4CB2-4499-9D54-6A6081CC8D99}" type="presParOf" srcId="{0CB4881B-8AFB-47E5-B5CC-9B6592945219}" destId="{26CE84FA-54A4-4035-BB1C-85F34E7AD9B8}" srcOrd="3" destOrd="0" presId="urn:microsoft.com/office/officeart/2005/8/layout/vList2"/>
    <dgm:cxn modelId="{6C432EB3-A8FB-41F0-8F49-FC993FFC2E42}" type="presParOf" srcId="{0CB4881B-8AFB-47E5-B5CC-9B6592945219}" destId="{F817198C-E767-4C03-995B-0E16E4C9539F}" srcOrd="4" destOrd="0" presId="urn:microsoft.com/office/officeart/2005/8/layout/vList2"/>
    <dgm:cxn modelId="{1FD4A5E1-8744-49EC-9865-23E748F5143A}" type="presParOf" srcId="{0CB4881B-8AFB-47E5-B5CC-9B6592945219}" destId="{40F5C5A7-05A0-48AE-B70E-F5AB7BC09218}" srcOrd="5" destOrd="0" presId="urn:microsoft.com/office/officeart/2005/8/layout/vList2"/>
    <dgm:cxn modelId="{4BE282E7-8BE9-4A36-AE6D-2F101B017FE6}" type="presParOf" srcId="{0CB4881B-8AFB-47E5-B5CC-9B6592945219}" destId="{DF9BCA89-2157-4D89-869D-612FA5F2CAC9}" srcOrd="6" destOrd="0" presId="urn:microsoft.com/office/officeart/2005/8/layout/vList2"/>
    <dgm:cxn modelId="{8EF1F5FF-87AD-4765-B95A-B914C6F96077}" type="presParOf" srcId="{0CB4881B-8AFB-47E5-B5CC-9B6592945219}" destId="{33B7B4D9-386A-41D9-A268-30873D0B38F2}" srcOrd="7" destOrd="0" presId="urn:microsoft.com/office/officeart/2005/8/layout/vList2"/>
    <dgm:cxn modelId="{CBF8C557-76E8-4C45-A99C-38D394DDC52E}" type="presParOf" srcId="{0CB4881B-8AFB-47E5-B5CC-9B6592945219}" destId="{902270CB-748F-4800-8A4A-24AB4EA036A2}" srcOrd="8" destOrd="0" presId="urn:microsoft.com/office/officeart/2005/8/layout/vList2"/>
    <dgm:cxn modelId="{FAAE98A6-3DDE-4C86-B4F0-15C7F5FC58AE}" type="presParOf" srcId="{0CB4881B-8AFB-47E5-B5CC-9B6592945219}" destId="{951578E1-0AAD-4DB9-BE48-E29EA129D5CE}" srcOrd="9" destOrd="0" presId="urn:microsoft.com/office/officeart/2005/8/layout/vList2"/>
    <dgm:cxn modelId="{A9001884-5A76-44B1-8326-54067E67D427}" type="presParOf" srcId="{0CB4881B-8AFB-47E5-B5CC-9B6592945219}" destId="{1D144145-557C-46BC-9BD2-6B4025FD76E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BDBE0-5805-4A51-A722-3A42AABC9DB6}">
      <dsp:nvSpPr>
        <dsp:cNvPr id="0" name=""/>
        <dsp:cNvSpPr/>
      </dsp:nvSpPr>
      <dsp:spPr>
        <a:xfrm>
          <a:off x="3426113" y="97556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7 ITU admissions (25%), 6 planned 1 unplanned (bleeding).</a:t>
          </a:r>
        </a:p>
      </dsp:txBody>
      <dsp:txXfrm>
        <a:off x="3426113" y="97556"/>
        <a:ext cx="3286125" cy="1971675"/>
      </dsp:txXfrm>
    </dsp:sp>
    <dsp:sp modelId="{DE5CE87A-8878-46FA-9726-A534B7570EF8}">
      <dsp:nvSpPr>
        <dsp:cNvPr id="0" name=""/>
        <dsp:cNvSpPr/>
      </dsp:nvSpPr>
      <dsp:spPr>
        <a:xfrm>
          <a:off x="7040851" y="74408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Mean LOS 5 days     </a:t>
          </a:r>
        </a:p>
      </dsp:txBody>
      <dsp:txXfrm>
        <a:off x="7040851" y="74408"/>
        <a:ext cx="3286125" cy="1971675"/>
      </dsp:txXfrm>
    </dsp:sp>
    <dsp:sp modelId="{392392F1-2A90-41FE-A9F0-511DE4773A54}">
      <dsp:nvSpPr>
        <dsp:cNvPr id="0" name=""/>
        <dsp:cNvSpPr/>
      </dsp:nvSpPr>
      <dsp:spPr>
        <a:xfrm>
          <a:off x="122605" y="2285169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16 completed via VATS</a:t>
          </a:r>
          <a:endParaRPr lang="en-US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(60%)</a:t>
          </a:r>
        </a:p>
      </dsp:txBody>
      <dsp:txXfrm>
        <a:off x="122605" y="2285169"/>
        <a:ext cx="3286125" cy="1971675"/>
      </dsp:txXfrm>
    </dsp:sp>
    <dsp:sp modelId="{FEEE8EDF-4B6A-41F1-B174-EB85C5ADEE75}">
      <dsp:nvSpPr>
        <dsp:cNvPr id="0" name=""/>
        <dsp:cNvSpPr/>
      </dsp:nvSpPr>
      <dsp:spPr>
        <a:xfrm>
          <a:off x="3613225" y="2316827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7 converted from VATS to </a:t>
          </a:r>
          <a:r>
            <a:rPr lang="en-US" sz="1900" kern="1200">
              <a:latin typeface="Aptos Display" panose="020F0302020204030204"/>
            </a:rPr>
            <a:t>open </a:t>
          </a:r>
        </a:p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ptos Display" panose="020F0302020204030204"/>
            </a:rPr>
            <a:t>(PA</a:t>
          </a:r>
          <a:r>
            <a:rPr lang="en-US" sz="1900" kern="1200" dirty="0"/>
            <a:t> </a:t>
          </a:r>
          <a:r>
            <a:rPr lang="en-US" sz="1900" kern="1200" dirty="0" err="1"/>
            <a:t>arterioplasty</a:t>
          </a:r>
          <a:r>
            <a:rPr lang="en-US" sz="1900" kern="1200" dirty="0">
              <a:latin typeface="Aptos Display" panose="020F0302020204030204"/>
            </a:rPr>
            <a:t>,</a:t>
          </a:r>
          <a:r>
            <a:rPr lang="en-US" sz="1900" kern="1200" dirty="0"/>
            <a:t> adhesions</a:t>
          </a:r>
          <a:r>
            <a:rPr lang="en-US" sz="1900" kern="1200" dirty="0">
              <a:latin typeface="Aptos Display" panose="020F0302020204030204"/>
            </a:rPr>
            <a:t>,</a:t>
          </a:r>
          <a:r>
            <a:rPr lang="en-US" sz="1900" kern="1200" dirty="0"/>
            <a:t> hostile hilum</a:t>
          </a:r>
          <a:r>
            <a:rPr lang="en-US" sz="1900" kern="1200" dirty="0">
              <a:latin typeface="Aptos Display" panose="020F0302020204030204"/>
            </a:rPr>
            <a:t>&amp;</a:t>
          </a:r>
          <a:r>
            <a:rPr lang="en-US" sz="1900" kern="1200" dirty="0"/>
            <a:t> bleeding</a:t>
          </a:r>
          <a:r>
            <a:rPr lang="en-US" sz="1900" kern="1200" dirty="0">
              <a:latin typeface="Aptos Display" panose="020F0302020204030204"/>
            </a:rPr>
            <a:t>, </a:t>
          </a:r>
          <a:r>
            <a:rPr lang="en-US" sz="1900" kern="1200" dirty="0" err="1">
              <a:latin typeface="Aptos Display" panose="020F0302020204030204"/>
            </a:rPr>
            <a:t>tumour</a:t>
          </a:r>
          <a:r>
            <a:rPr lang="en-US" sz="1900" kern="1200" dirty="0"/>
            <a:t> crossing fissures</a:t>
          </a:r>
          <a:r>
            <a:rPr lang="en-US" sz="1900" kern="1200" dirty="0">
              <a:latin typeface="Aptos Display" panose="020F0302020204030204"/>
            </a:rPr>
            <a:t> &amp;</a:t>
          </a:r>
          <a:r>
            <a:rPr lang="en-US" sz="1900" kern="1200" dirty="0"/>
            <a:t> </a:t>
          </a:r>
          <a:r>
            <a:rPr lang="en-US" sz="1900" kern="1200" dirty="0" err="1"/>
            <a:t>tumour</a:t>
          </a:r>
          <a:r>
            <a:rPr lang="en-US" sz="1900" kern="1200" dirty="0"/>
            <a:t> invasion of PA</a:t>
          </a:r>
          <a:r>
            <a:rPr lang="en-US" sz="1900" kern="1200" dirty="0">
              <a:latin typeface="Aptos Display" panose="020F0302020204030204"/>
            </a:rPr>
            <a:t>.)</a:t>
          </a:r>
        </a:p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ptos Display" panose="020F0302020204030204"/>
            </a:rPr>
            <a:t>(Conversion rate 25%)</a:t>
          </a:r>
        </a:p>
      </dsp:txBody>
      <dsp:txXfrm>
        <a:off x="3613225" y="2316827"/>
        <a:ext cx="3286125" cy="1971675"/>
      </dsp:txXfrm>
    </dsp:sp>
    <dsp:sp modelId="{D158A8F8-8C6D-4283-BC0F-6F3E523FE6A3}">
      <dsp:nvSpPr>
        <dsp:cNvPr id="0" name=""/>
        <dsp:cNvSpPr/>
      </dsp:nvSpPr>
      <dsp:spPr>
        <a:xfrm>
          <a:off x="7229475" y="2270532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4 planned thoracotomy.</a:t>
          </a:r>
        </a:p>
      </dsp:txBody>
      <dsp:txXfrm>
        <a:off x="7229475" y="2270532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B6323-D60E-4EF5-8CD6-E5A84336C7D8}">
      <dsp:nvSpPr>
        <dsp:cNvPr id="0" name=""/>
        <dsp:cNvSpPr/>
      </dsp:nvSpPr>
      <dsp:spPr>
        <a:xfrm>
          <a:off x="0" y="531"/>
          <a:ext cx="10657666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34AF2-BCBA-418D-89A0-64FD1E8016AD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05A0B-6DF5-48E7-8C52-A28940100650}">
      <dsp:nvSpPr>
        <dsp:cNvPr id="0" name=""/>
        <dsp:cNvSpPr/>
      </dsp:nvSpPr>
      <dsp:spPr>
        <a:xfrm>
          <a:off x="1437631" y="531"/>
          <a:ext cx="9220035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Grandview Display"/>
            </a:rPr>
            <a:t>“Very difficult case, filmy adhesions throughout lower and middle lobe to chest wall. Diaphragm and mediastinum, enlarged and adherent nodes. Slow dissection. Tranexamic acid given.”</a:t>
          </a:r>
        </a:p>
      </dsp:txBody>
      <dsp:txXfrm>
        <a:off x="1437631" y="531"/>
        <a:ext cx="9220035" cy="1244702"/>
      </dsp:txXfrm>
    </dsp:sp>
    <dsp:sp modelId="{0A6A66EB-AAAC-4B1E-A9AE-605651AF1984}">
      <dsp:nvSpPr>
        <dsp:cNvPr id="0" name=""/>
        <dsp:cNvSpPr/>
      </dsp:nvSpPr>
      <dsp:spPr>
        <a:xfrm>
          <a:off x="0" y="1556410"/>
          <a:ext cx="10657666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1380C-8A81-4CEF-9AAB-1492D40C0E1C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29D92-AE29-455C-8FCE-B9EF05B9296B}">
      <dsp:nvSpPr>
        <dsp:cNvPr id="0" name=""/>
        <dsp:cNvSpPr/>
      </dsp:nvSpPr>
      <dsp:spPr>
        <a:xfrm>
          <a:off x="1437631" y="1556410"/>
          <a:ext cx="9220035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Grandview Display"/>
            </a:rPr>
            <a:t>“Complex dissection due to extra-pleural adhesions and hilar fibrosis/adhesions”</a:t>
          </a:r>
        </a:p>
      </dsp:txBody>
      <dsp:txXfrm>
        <a:off x="1437631" y="1556410"/>
        <a:ext cx="9220035" cy="1244702"/>
      </dsp:txXfrm>
    </dsp:sp>
    <dsp:sp modelId="{8E1BF7C1-8820-4630-8ADD-16065E062DAA}">
      <dsp:nvSpPr>
        <dsp:cNvPr id="0" name=""/>
        <dsp:cNvSpPr/>
      </dsp:nvSpPr>
      <dsp:spPr>
        <a:xfrm>
          <a:off x="0" y="3112289"/>
          <a:ext cx="10657666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7C363-070F-4836-AE1F-D5E7F6FC37B5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916FF-8EA9-4578-A61D-568ADA42DB15}">
      <dsp:nvSpPr>
        <dsp:cNvPr id="0" name=""/>
        <dsp:cNvSpPr/>
      </dsp:nvSpPr>
      <dsp:spPr>
        <a:xfrm>
          <a:off x="1437631" y="3112289"/>
          <a:ext cx="9220035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Grandview Display"/>
            </a:rPr>
            <a:t>“Planned conversion to open, unexpected widespread adhesions, matted hilum requiring clamp and oversew.”</a:t>
          </a:r>
        </a:p>
      </dsp:txBody>
      <dsp:txXfrm>
        <a:off x="1437631" y="3112289"/>
        <a:ext cx="9220035" cy="1244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8E926-5DC0-439D-9240-2F6D6DDCE15F}">
      <dsp:nvSpPr>
        <dsp:cNvPr id="0" name=""/>
        <dsp:cNvSpPr/>
      </dsp:nvSpPr>
      <dsp:spPr>
        <a:xfrm>
          <a:off x="0" y="0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Out of 27 patients.</a:t>
          </a:r>
        </a:p>
      </dsp:txBody>
      <dsp:txXfrm>
        <a:off x="27017" y="27017"/>
        <a:ext cx="7668958" cy="868383"/>
      </dsp:txXfrm>
    </dsp:sp>
    <dsp:sp modelId="{62EF3A46-0101-42EC-A1ED-7E6AC40054BC}">
      <dsp:nvSpPr>
        <dsp:cNvPr id="0" name=""/>
        <dsp:cNvSpPr/>
      </dsp:nvSpPr>
      <dsp:spPr>
        <a:xfrm>
          <a:off x="732164" y="1090129"/>
          <a:ext cx="8742263" cy="9224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19 Adenocarcinoma</a:t>
          </a:r>
        </a:p>
      </dsp:txBody>
      <dsp:txXfrm>
        <a:off x="759181" y="1117146"/>
        <a:ext cx="7356493" cy="868383"/>
      </dsp:txXfrm>
    </dsp:sp>
    <dsp:sp modelId="{664BC203-7340-4B78-9E1E-D3BADD5A8C9A}">
      <dsp:nvSpPr>
        <dsp:cNvPr id="0" name=""/>
        <dsp:cNvSpPr/>
      </dsp:nvSpPr>
      <dsp:spPr>
        <a:xfrm>
          <a:off x="1453401" y="2180258"/>
          <a:ext cx="8742263" cy="9224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6 SQCC</a:t>
          </a:r>
        </a:p>
      </dsp:txBody>
      <dsp:txXfrm>
        <a:off x="1480418" y="2207275"/>
        <a:ext cx="7367421" cy="868383"/>
      </dsp:txXfrm>
    </dsp:sp>
    <dsp:sp modelId="{375B160C-A686-46B7-A875-40F57A570554}">
      <dsp:nvSpPr>
        <dsp:cNvPr id="0" name=""/>
        <dsp:cNvSpPr/>
      </dsp:nvSpPr>
      <dsp:spPr>
        <a:xfrm>
          <a:off x="2185565" y="3270387"/>
          <a:ext cx="8742263" cy="9224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2 poorly differentiated NSCLC.</a:t>
          </a:r>
        </a:p>
      </dsp:txBody>
      <dsp:txXfrm>
        <a:off x="2212582" y="3297404"/>
        <a:ext cx="7356493" cy="868383"/>
      </dsp:txXfrm>
    </dsp:sp>
    <dsp:sp modelId="{5F9C7147-0B33-4AB1-8AE9-C2AD937EEA6A}">
      <dsp:nvSpPr>
        <dsp:cNvPr id="0" name=""/>
        <dsp:cNvSpPr/>
      </dsp:nvSpPr>
      <dsp:spPr>
        <a:xfrm>
          <a:off x="8142692" y="706487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277595" y="706487"/>
        <a:ext cx="329765" cy="451177"/>
      </dsp:txXfrm>
    </dsp:sp>
    <dsp:sp modelId="{9578FAF5-69F7-491F-A98E-5B42BD772643}">
      <dsp:nvSpPr>
        <dsp:cNvPr id="0" name=""/>
        <dsp:cNvSpPr/>
      </dsp:nvSpPr>
      <dsp:spPr>
        <a:xfrm>
          <a:off x="8874856" y="179661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009759" y="1796616"/>
        <a:ext cx="329765" cy="451177"/>
      </dsp:txXfrm>
    </dsp:sp>
    <dsp:sp modelId="{55F124BE-BBA0-4AC6-A0A7-B411B54D1D51}">
      <dsp:nvSpPr>
        <dsp:cNvPr id="0" name=""/>
        <dsp:cNvSpPr/>
      </dsp:nvSpPr>
      <dsp:spPr>
        <a:xfrm>
          <a:off x="9596093" y="288674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730996" y="2886746"/>
        <a:ext cx="329765" cy="451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DD0C6-A0C1-440E-B764-B3EF2FF9F7C5}">
      <dsp:nvSpPr>
        <dsp:cNvPr id="0" name=""/>
        <dsp:cNvSpPr/>
      </dsp:nvSpPr>
      <dsp:spPr>
        <a:xfrm>
          <a:off x="0" y="24489"/>
          <a:ext cx="10515600" cy="6762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latin typeface="Aptos Display"/>
              <a:ea typeface="Calibri"/>
              <a:cs typeface="Calibri"/>
            </a:rPr>
            <a:t>19</a:t>
          </a:r>
          <a:r>
            <a:rPr lang="en-US" sz="1700" kern="1200">
              <a:latin typeface="Aptos Display"/>
              <a:ea typeface="Calibri"/>
              <a:cs typeface="Calibri"/>
            </a:rPr>
            <a:t> patients </a:t>
          </a:r>
          <a:r>
            <a:rPr lang="en-US" sz="1700" kern="1200" err="1">
              <a:latin typeface="Aptos Display"/>
              <a:ea typeface="Calibri"/>
              <a:cs typeface="Calibri"/>
            </a:rPr>
            <a:t>downstaged</a:t>
          </a:r>
          <a:r>
            <a:rPr lang="en-US" sz="1700" kern="1200">
              <a:latin typeface="Aptos Display"/>
              <a:ea typeface="Calibri"/>
              <a:cs typeface="Calibri"/>
            </a:rPr>
            <a:t> </a:t>
          </a:r>
          <a:r>
            <a:rPr lang="en-US" sz="1700" b="0" kern="1200">
              <a:latin typeface="Aptos Display"/>
              <a:ea typeface="Calibri"/>
              <a:cs typeface="Calibri"/>
            </a:rPr>
            <a:t>(70%). Of those, 2 patients avoided a pneumonectomy, (both </a:t>
          </a:r>
          <a:r>
            <a:rPr lang="en-US" sz="1700" b="0" kern="1200" err="1">
              <a:latin typeface="Aptos Display"/>
              <a:ea typeface="Calibri"/>
              <a:cs typeface="Calibri"/>
            </a:rPr>
            <a:t>downstaged</a:t>
          </a:r>
          <a:r>
            <a:rPr lang="en-US" sz="1700" b="0" kern="1200">
              <a:latin typeface="Aptos Display"/>
              <a:ea typeface="Calibri"/>
              <a:cs typeface="Calibri"/>
            </a:rPr>
            <a:t> from T4 to T1 (PDL1 100% and 3%)</a:t>
          </a:r>
          <a:r>
            <a:rPr lang="en-US" sz="1700" b="1" kern="1200">
              <a:latin typeface="Aptos Display"/>
              <a:ea typeface="Calibri"/>
              <a:cs typeface="Calibri"/>
            </a:rPr>
            <a:t> </a:t>
          </a:r>
        </a:p>
      </dsp:txBody>
      <dsp:txXfrm>
        <a:off x="33012" y="57501"/>
        <a:ext cx="10449576" cy="610236"/>
      </dsp:txXfrm>
    </dsp:sp>
    <dsp:sp modelId="{A87C597C-B62F-4B7B-BBE5-BEA49D939290}">
      <dsp:nvSpPr>
        <dsp:cNvPr id="0" name=""/>
        <dsp:cNvSpPr/>
      </dsp:nvSpPr>
      <dsp:spPr>
        <a:xfrm>
          <a:off x="0" y="749709"/>
          <a:ext cx="10515600" cy="676260"/>
        </a:xfrm>
        <a:prstGeom prst="round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ptos Display"/>
              <a:ea typeface="Calibri"/>
              <a:cs typeface="Calibri"/>
            </a:rPr>
            <a:t>4 patients no difference 1) SQCC 2) adeno PDL1 30% 3) SQCC PDL1 &gt;1% 4) Adeno PDL1 20% </a:t>
          </a:r>
        </a:p>
      </dsp:txBody>
      <dsp:txXfrm>
        <a:off x="33012" y="782721"/>
        <a:ext cx="10449576" cy="610236"/>
      </dsp:txXfrm>
    </dsp:sp>
    <dsp:sp modelId="{F817198C-E767-4C03-995B-0E16E4C9539F}">
      <dsp:nvSpPr>
        <dsp:cNvPr id="0" name=""/>
        <dsp:cNvSpPr/>
      </dsp:nvSpPr>
      <dsp:spPr>
        <a:xfrm>
          <a:off x="0" y="1474929"/>
          <a:ext cx="10515600" cy="676260"/>
        </a:xfrm>
        <a:prstGeom prst="round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ptos Display"/>
              <a:ea typeface="Calibri"/>
              <a:cs typeface="Calibri"/>
            </a:rPr>
            <a:t>3 upstaged 1) post op RT 2) local recurrence  3) brain </a:t>
          </a:r>
          <a:r>
            <a:rPr lang="en-US" sz="1700" kern="1200" err="1">
              <a:latin typeface="Aptos Display"/>
              <a:ea typeface="Calibri"/>
              <a:cs typeface="Calibri"/>
            </a:rPr>
            <a:t>mets</a:t>
          </a:r>
          <a:r>
            <a:rPr lang="en-US" sz="1700" kern="1200">
              <a:latin typeface="Aptos Display"/>
              <a:ea typeface="Calibri"/>
              <a:cs typeface="Calibri"/>
            </a:rPr>
            <a:t> detected post op</a:t>
          </a:r>
        </a:p>
      </dsp:txBody>
      <dsp:txXfrm>
        <a:off x="33012" y="1507941"/>
        <a:ext cx="10449576" cy="610236"/>
      </dsp:txXfrm>
    </dsp:sp>
    <dsp:sp modelId="{DF9BCA89-2157-4D89-869D-612FA5F2CAC9}">
      <dsp:nvSpPr>
        <dsp:cNvPr id="0" name=""/>
        <dsp:cNvSpPr/>
      </dsp:nvSpPr>
      <dsp:spPr>
        <a:xfrm>
          <a:off x="0" y="2200149"/>
          <a:ext cx="10515600" cy="676260"/>
        </a:xfrm>
        <a:prstGeom prst="round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ptos Display"/>
              <a:ea typeface="Calibri"/>
              <a:cs typeface="Calibri"/>
            </a:rPr>
            <a:t>6 patients had complete pathological response   1) Adenocarcinoma (PDL1 90%  &amp; TTF1 positive) 2) SQCC  PDL1 &lt;1%, 3-5) + x 3 adeno PDL1 &lt;1% 6) Adenocarcinoma (PDL1 15%)</a:t>
          </a:r>
        </a:p>
      </dsp:txBody>
      <dsp:txXfrm>
        <a:off x="33012" y="2233161"/>
        <a:ext cx="10449576" cy="610236"/>
      </dsp:txXfrm>
    </dsp:sp>
    <dsp:sp modelId="{902270CB-748F-4800-8A4A-24AB4EA036A2}">
      <dsp:nvSpPr>
        <dsp:cNvPr id="0" name=""/>
        <dsp:cNvSpPr/>
      </dsp:nvSpPr>
      <dsp:spPr>
        <a:xfrm>
          <a:off x="0" y="2925369"/>
          <a:ext cx="10515600" cy="676260"/>
        </a:xfrm>
        <a:prstGeom prst="round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ptos Display"/>
              <a:ea typeface="Calibri"/>
              <a:cs typeface="Calibri"/>
            </a:rPr>
            <a:t>1 patient open and close unresectable , </a:t>
          </a:r>
          <a:r>
            <a:rPr lang="en-US" sz="1700" kern="1200" err="1">
              <a:latin typeface="Aptos Display"/>
              <a:ea typeface="Calibri"/>
              <a:cs typeface="Calibri"/>
            </a:rPr>
            <a:t>ctg</a:t>
          </a:r>
          <a:r>
            <a:rPr lang="en-US" sz="1700" kern="1200">
              <a:latin typeface="Aptos Display"/>
              <a:ea typeface="Calibri"/>
              <a:cs typeface="Calibri"/>
            </a:rPr>
            <a:t> biopsy showed Poorly differentiated NSCLC. Partial response to treatment. Left thoracotomy-unresectable disease pleura + diaphragm. Pathology report showed combined small cell and SQCC. </a:t>
          </a:r>
        </a:p>
      </dsp:txBody>
      <dsp:txXfrm>
        <a:off x="33012" y="2958381"/>
        <a:ext cx="10449576" cy="610236"/>
      </dsp:txXfrm>
    </dsp:sp>
    <dsp:sp modelId="{1D144145-557C-46BC-9BD2-6B4025FD76EF}">
      <dsp:nvSpPr>
        <dsp:cNvPr id="0" name=""/>
        <dsp:cNvSpPr/>
      </dsp:nvSpPr>
      <dsp:spPr>
        <a:xfrm>
          <a:off x="0" y="3650589"/>
          <a:ext cx="10515600" cy="67626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ptos Display"/>
              <a:ea typeface="Calibri"/>
              <a:cs typeface="Calibri"/>
            </a:rPr>
            <a:t>No obvious correlation of disease response and PDL1 percentage. </a:t>
          </a:r>
        </a:p>
      </dsp:txBody>
      <dsp:txXfrm>
        <a:off x="33012" y="3683601"/>
        <a:ext cx="10449576" cy="610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273" y="2692253"/>
            <a:ext cx="6053558" cy="2424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Neo-adjuvant Audit</a:t>
            </a: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</a:rPr>
              <a:t> </a:t>
            </a:r>
            <a:endParaRPr lang="en-US" sz="4400" b="1" kern="1200">
              <a:solidFill>
                <a:schemeClr val="tx2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2020" y="-60307"/>
            <a:ext cx="3879999" cy="2582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b="1">
              <a:solidFill>
                <a:schemeClr val="tx2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  <a:p>
            <a:pPr algn="l"/>
            <a:r>
              <a:rPr lang="en-US" b="1">
                <a:solidFill>
                  <a:schemeClr val="tx2">
                    <a:lumMod val="75000"/>
                    <a:lumOff val="25000"/>
                  </a:schemeClr>
                </a:solidFill>
                <a:latin typeface="Segoe UI"/>
                <a:cs typeface="Segoe UI"/>
              </a:rPr>
              <a:t>The Bristol Experience</a:t>
            </a:r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1900">
              <a:latin typeface="Segoe UI"/>
              <a:cs typeface="Segoe UI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5765-9319-7137-ED5F-FB88148E9A89}"/>
              </a:ext>
            </a:extLst>
          </p:cNvPr>
          <p:cNvSpPr txBox="1"/>
          <p:nvPr/>
        </p:nvSpPr>
        <p:spPr>
          <a:xfrm>
            <a:off x="654081" y="4219203"/>
            <a:ext cx="3474621" cy="278041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/>
              <a:t>Stelios </a:t>
            </a:r>
            <a:r>
              <a:rPr lang="en-US" sz="2000" b="1" err="1"/>
              <a:t>Gaitanakis</a:t>
            </a:r>
            <a:r>
              <a:rPr lang="en-US" sz="2000" b="1"/>
              <a:t> &amp; Rachel Houston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3420DC-F057-EEDA-C1C1-D087E6E9C396}"/>
              </a:ext>
            </a:extLst>
          </p:cNvPr>
          <p:cNvSpPr txBox="1"/>
          <p:nvPr/>
        </p:nvSpPr>
        <p:spPr>
          <a:xfrm>
            <a:off x="8105440" y="3298906"/>
            <a:ext cx="4198699" cy="16055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u="sng">
              <a:latin typeface="Segoe UI"/>
              <a:cs typeface="Segoe U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>
                <a:latin typeface="Segoe UI"/>
                <a:cs typeface="Segoe UI"/>
              </a:rPr>
              <a:t>A summary of patients that have gone through the neo-adjuvant pathway (August 2023-August 2024)</a:t>
            </a:r>
            <a:endParaRPr lang="en-US" sz="2000"/>
          </a:p>
        </p:txBody>
      </p:sp>
      <p:pic>
        <p:nvPicPr>
          <p:cNvPr id="1026" name="Picture 2" descr="Balloon | Description, History, &amp; Facts | Britannica">
            <a:extLst>
              <a:ext uri="{FF2B5EF4-FFF2-40B4-BE49-F238E27FC236}">
                <a16:creationId xmlns:a16="http://schemas.microsoft.com/office/drawing/2014/main" id="{C72410B6-951F-5B88-ED78-8DA7CC75F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47" y="350463"/>
            <a:ext cx="1586825" cy="192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2EBE130-7283-5E61-42A5-D098A4FB3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endParaRPr lang="en-US" sz="4000" dirty="0"/>
          </a:p>
        </p:txBody>
      </p:sp>
      <p:pic>
        <p:nvPicPr>
          <p:cNvPr id="4" name="Content Placeholder 3" descr="A pie chart with different colored sections&#10;&#10;Description automatically generated">
            <a:extLst>
              <a:ext uri="{FF2B5EF4-FFF2-40B4-BE49-F238E27FC236}">
                <a16:creationId xmlns:a16="http://schemas.microsoft.com/office/drawing/2014/main" id="{30F73A20-7450-70EA-5078-762DD54B21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21" r="11164"/>
          <a:stretch/>
        </p:blipFill>
        <p:spPr>
          <a:xfrm>
            <a:off x="706802" y="486344"/>
            <a:ext cx="7077194" cy="5657355"/>
          </a:xfrm>
          <a:prstGeom prst="rect">
            <a:avLst/>
          </a:prstGeom>
        </p:spPr>
      </p:pic>
      <p:pic>
        <p:nvPicPr>
          <p:cNvPr id="5" name="Content Placeholder 4" descr="Close-up of a microscope against a white background">
            <a:extLst>
              <a:ext uri="{FF2B5EF4-FFF2-40B4-BE49-F238E27FC236}">
                <a16:creationId xmlns:a16="http://schemas.microsoft.com/office/drawing/2014/main" id="{0A9AFE60-5804-A456-BB22-3CAE9EF4D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13852" y="2146223"/>
            <a:ext cx="3498227" cy="3619821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34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658983"/>
              </p:ext>
            </p:extLst>
          </p:nvPr>
        </p:nvGraphicFramePr>
        <p:xfrm>
          <a:off x="511628" y="620485"/>
          <a:ext cx="11317296" cy="5677626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2010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9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2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578">
                <a:tc>
                  <a:txBody>
                    <a:bodyPr/>
                    <a:lstStyle/>
                    <a:p>
                      <a:r>
                        <a:rPr lang="en-GB" sz="1600" b="0" cap="none" spc="0" dirty="0">
                          <a:solidFill>
                            <a:schemeClr val="bg1"/>
                          </a:solidFill>
                        </a:rPr>
                        <a:t>Number Eligible</a:t>
                      </a:r>
                    </a:p>
                  </a:txBody>
                  <a:tcPr marL="118872" marR="45156" marT="91440" marB="91440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cap="none" spc="0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L="118872" marR="45156" marT="91440" marB="91440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118872" marR="45156" marT="91440" marB="91440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118872" marR="45156" marT="91440" marB="91440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578">
                <a:tc>
                  <a:txBody>
                    <a:bodyPr/>
                    <a:lstStyle/>
                    <a:p>
                      <a:pPr algn="ctr"/>
                      <a:r>
                        <a:rPr lang="en-GB" sz="1600" b="1" cap="none" spc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118872" marR="45156" marT="91440" marB="9144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cap="none" spc="0" dirty="0">
                          <a:solidFill>
                            <a:schemeClr val="tx1"/>
                          </a:solidFill>
                        </a:rPr>
                        <a:t>Patients considered for pathway</a:t>
                      </a: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578">
                <a:tc>
                  <a:txBody>
                    <a:bodyPr/>
                    <a:lstStyle/>
                    <a:p>
                      <a:pPr algn="ctr"/>
                      <a:endParaRPr lang="en-GB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cap="none" spc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u="sng" cap="none" spc="0" dirty="0">
                          <a:solidFill>
                            <a:schemeClr val="tx1"/>
                          </a:solidFill>
                        </a:rPr>
                        <a:t>Unsuitable</a:t>
                      </a:r>
                      <a:r>
                        <a:rPr lang="en-GB" sz="1600" b="1" u="sng" cap="none" spc="0" baseline="0" dirty="0">
                          <a:solidFill>
                            <a:schemeClr val="tx1"/>
                          </a:solidFill>
                        </a:rPr>
                        <a:t> due to stage</a:t>
                      </a:r>
                      <a:endParaRPr lang="en-GB" sz="1600" b="1" u="sng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cap="none" spc="0" dirty="0">
                          <a:solidFill>
                            <a:schemeClr val="tx1"/>
                          </a:solidFill>
                        </a:rPr>
                        <a:t>2 upstaged,</a:t>
                      </a:r>
                      <a:r>
                        <a:rPr lang="en-GB" sz="1600" cap="none" spc="0" baseline="0" dirty="0">
                          <a:solidFill>
                            <a:schemeClr val="tx1"/>
                          </a:solidFill>
                        </a:rPr>
                        <a:t> 1 benign disease</a:t>
                      </a:r>
                      <a:endParaRPr lang="en-GB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578">
                <a:tc>
                  <a:txBody>
                    <a:bodyPr/>
                    <a:lstStyle/>
                    <a:p>
                      <a:pPr algn="ctr"/>
                      <a:r>
                        <a:rPr lang="en-GB" sz="1600" b="1" cap="none" spc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118872" marR="45156" marT="91440" marB="9144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578">
                <a:tc>
                  <a:txBody>
                    <a:bodyPr/>
                    <a:lstStyle/>
                    <a:p>
                      <a:pPr algn="ctr"/>
                      <a:r>
                        <a:rPr lang="en-GB" sz="1600" b="1" cap="none" spc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u="sng" cap="none" spc="0" dirty="0">
                          <a:solidFill>
                            <a:schemeClr val="tx1"/>
                          </a:solidFill>
                        </a:rPr>
                        <a:t>Unsuitable</a:t>
                      </a:r>
                      <a:r>
                        <a:rPr lang="en-GB" sz="1600" b="1" u="sng" cap="none" spc="0" baseline="0" dirty="0">
                          <a:solidFill>
                            <a:schemeClr val="tx1"/>
                          </a:solidFill>
                        </a:rPr>
                        <a:t> for neo-adjuvant</a:t>
                      </a:r>
                      <a:endParaRPr lang="en-GB" sz="1600" b="1" u="sng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578">
                <a:tc>
                  <a:txBody>
                    <a:bodyPr/>
                    <a:lstStyle/>
                    <a:p>
                      <a:pPr algn="ctr"/>
                      <a:endParaRPr lang="en-GB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cap="none" spc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cap="none" spc="0" dirty="0">
                          <a:solidFill>
                            <a:schemeClr val="tx1"/>
                          </a:solidFill>
                        </a:rPr>
                        <a:t>Surgically unfit</a:t>
                      </a: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578">
                <a:tc>
                  <a:txBody>
                    <a:bodyPr/>
                    <a:lstStyle/>
                    <a:p>
                      <a:pPr algn="ctr"/>
                      <a:endParaRPr lang="en-GB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cap="none" spc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cap="none" spc="0" err="1">
                          <a:solidFill>
                            <a:schemeClr val="tx1"/>
                          </a:solidFill>
                        </a:rPr>
                        <a:t>Oncologically</a:t>
                      </a:r>
                      <a:r>
                        <a:rPr lang="en-GB" sz="1600" cap="none" spc="0" dirty="0">
                          <a:solidFill>
                            <a:schemeClr val="tx1"/>
                          </a:solidFill>
                        </a:rPr>
                        <a:t> unsuitable</a:t>
                      </a: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cap="none" spc="0" dirty="0">
                          <a:solidFill>
                            <a:schemeClr val="tx1"/>
                          </a:solidFill>
                        </a:rPr>
                        <a:t>1 EGFR,</a:t>
                      </a:r>
                      <a:r>
                        <a:rPr lang="en-GB" sz="1600" cap="none" spc="0" baseline="0" dirty="0">
                          <a:solidFill>
                            <a:schemeClr val="tx1"/>
                          </a:solidFill>
                        </a:rPr>
                        <a:t> 1 comorbidity</a:t>
                      </a:r>
                      <a:endParaRPr lang="en-GB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578">
                <a:tc>
                  <a:txBody>
                    <a:bodyPr/>
                    <a:lstStyle/>
                    <a:p>
                      <a:pPr algn="ctr"/>
                      <a:endParaRPr lang="en-GB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cap="none" spc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cap="none" spc="0" dirty="0">
                          <a:solidFill>
                            <a:schemeClr val="tx1"/>
                          </a:solidFill>
                        </a:rPr>
                        <a:t>Shared decision surgical/oncology</a:t>
                      </a: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578">
                <a:tc>
                  <a:txBody>
                    <a:bodyPr/>
                    <a:lstStyle/>
                    <a:p>
                      <a:pPr algn="ctr"/>
                      <a:endParaRPr lang="en-GB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cap="none" spc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cap="none" spc="0" dirty="0">
                          <a:solidFill>
                            <a:schemeClr val="tx1"/>
                          </a:solidFill>
                        </a:rPr>
                        <a:t>Significantly delayed pathway becoming unresectable</a:t>
                      </a: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578">
                <a:tc>
                  <a:txBody>
                    <a:bodyPr/>
                    <a:lstStyle/>
                    <a:p>
                      <a:pPr algn="ctr"/>
                      <a:r>
                        <a:rPr lang="en-GB" sz="1600" b="1" cap="none" spc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118872" marR="45156" marT="91440" marB="9144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9578">
                <a:tc>
                  <a:txBody>
                    <a:bodyPr/>
                    <a:lstStyle/>
                    <a:p>
                      <a:endParaRPr lang="en-GB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cap="none" spc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u="sng" cap="none" spc="0" dirty="0">
                          <a:solidFill>
                            <a:schemeClr val="tx1"/>
                          </a:solidFill>
                        </a:rPr>
                        <a:t>Surgery Upfront Patient Choice</a:t>
                      </a: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2268">
                <a:tc>
                  <a:txBody>
                    <a:bodyPr/>
                    <a:lstStyle/>
                    <a:p>
                      <a:endParaRPr lang="en-GB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872" marR="45156" marT="91440" marB="914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18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962774"/>
              </p:ext>
            </p:extLst>
          </p:nvPr>
        </p:nvGraphicFramePr>
        <p:xfrm>
          <a:off x="703408" y="643467"/>
          <a:ext cx="10785183" cy="5581132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{8EC20E35-A176-4012-BC5E-935CFFF8708E}</a:tableStyleId>
              </a:tblPr>
              <a:tblGrid>
                <a:gridCol w="1914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4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4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40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cap="none" spc="0" dirty="0">
                          <a:solidFill>
                            <a:schemeClr val="bg1"/>
                          </a:solidFill>
                        </a:rPr>
                        <a:t>Number Eligible </a:t>
                      </a:r>
                    </a:p>
                  </a:txBody>
                  <a:tcPr marL="105301" marR="44154" marT="81001" marB="81001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cap="none" spc="0" dirty="0">
                          <a:solidFill>
                            <a:schemeClr val="bg1"/>
                          </a:solidFill>
                        </a:rPr>
                        <a:t>Total </a:t>
                      </a:r>
                    </a:p>
                  </a:txBody>
                  <a:tcPr marL="105301" marR="44154" marT="81001" marB="8100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105301" marR="44154" marT="81001" marB="8100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105301" marR="44154" marT="81001" marB="8100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4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cap="none" spc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u="sng" cap="none" spc="0" dirty="0">
                          <a:solidFill>
                            <a:schemeClr val="tx1"/>
                          </a:solidFill>
                        </a:rPr>
                        <a:t>Commenced Neo-adjuvant Chemo/IO</a:t>
                      </a: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405">
                <a:tc>
                  <a:txBody>
                    <a:bodyPr/>
                    <a:lstStyle/>
                    <a:p>
                      <a:pPr algn="ctr"/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Death</a:t>
                      </a: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405">
                <a:tc>
                  <a:txBody>
                    <a:bodyPr/>
                    <a:lstStyle/>
                    <a:p>
                      <a:pPr algn="ctr"/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Post Neo-adjuvant imaging progression</a:t>
                      </a: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405">
                <a:tc>
                  <a:txBody>
                    <a:bodyPr/>
                    <a:lstStyle/>
                    <a:p>
                      <a:pPr algn="ctr"/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Declined by surgeon following</a:t>
                      </a:r>
                      <a:r>
                        <a:rPr lang="en-GB" sz="1400" cap="none" spc="0" baseline="0" dirty="0">
                          <a:solidFill>
                            <a:schemeClr val="tx1"/>
                          </a:solidFill>
                        </a:rPr>
                        <a:t> chemo/IO</a:t>
                      </a:r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405"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none" spc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none" spc="0" dirty="0">
                          <a:solidFill>
                            <a:schemeClr val="tx1"/>
                          </a:solidFill>
                        </a:rPr>
                        <a:t>15.6%</a:t>
                      </a: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u="sng" cap="none" spc="0" dirty="0">
                          <a:solidFill>
                            <a:schemeClr val="tx1"/>
                          </a:solidFill>
                        </a:rPr>
                        <a:t>Did not have surgery</a:t>
                      </a:r>
                      <a:endParaRPr lang="en-US" sz="1400" b="1" u="sng" cap="none" spc="0">
                        <a:solidFill>
                          <a:schemeClr val="tx1"/>
                        </a:solidFill>
                      </a:endParaRP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cap="none" spc="0" dirty="0">
                          <a:solidFill>
                            <a:schemeClr val="tx1"/>
                          </a:solidFill>
                        </a:rPr>
                        <a:t>16.8% in trial</a:t>
                      </a: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405"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none" spc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u="sng" cap="none" spc="0" dirty="0">
                          <a:solidFill>
                            <a:schemeClr val="tx1"/>
                          </a:solidFill>
                        </a:rPr>
                        <a:t>Underwent Surgery</a:t>
                      </a: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405">
                <a:tc>
                  <a:txBody>
                    <a:bodyPr/>
                    <a:lstStyle/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Inoperable</a:t>
                      </a: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405"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none" spc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cap="none" spc="0" dirty="0">
                          <a:solidFill>
                            <a:schemeClr val="tx1"/>
                          </a:solidFill>
                        </a:rPr>
                        <a:t>22.22%</a:t>
                      </a: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cap="none" spc="0" dirty="0">
                          <a:solidFill>
                            <a:schemeClr val="tx1"/>
                          </a:solidFill>
                        </a:rPr>
                        <a:t>Pathological</a:t>
                      </a:r>
                      <a:r>
                        <a:rPr lang="en-GB" sz="1400" b="1" cap="none" spc="0" baseline="0" dirty="0">
                          <a:solidFill>
                            <a:schemeClr val="tx1"/>
                          </a:solidFill>
                        </a:rPr>
                        <a:t> Complete response </a:t>
                      </a:r>
                      <a:endParaRPr lang="en-GB" sz="14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cap="none" spc="0" dirty="0">
                          <a:solidFill>
                            <a:schemeClr val="tx1"/>
                          </a:solidFill>
                        </a:rPr>
                        <a:t>Same as trial</a:t>
                      </a: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6420"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none" spc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none" spc="0" dirty="0">
                          <a:solidFill>
                            <a:schemeClr val="tx1"/>
                          </a:solidFill>
                        </a:rPr>
                        <a:t>7.4%</a:t>
                      </a: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cap="none" spc="0" dirty="0">
                          <a:solidFill>
                            <a:schemeClr val="tx1"/>
                          </a:solidFill>
                        </a:rPr>
                        <a:t>Pneumonectomy rate</a:t>
                      </a: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1" i="0" u="none" strike="noStrike" cap="none" spc="0" noProof="0" dirty="0">
                          <a:solidFill>
                            <a:schemeClr val="tx1"/>
                          </a:solidFill>
                          <a:latin typeface="Aptos"/>
                        </a:rPr>
                        <a:t>9% in trial </a:t>
                      </a:r>
                    </a:p>
                    <a:p>
                      <a:pPr lvl="0">
                        <a:buNone/>
                      </a:pPr>
                      <a:r>
                        <a:rPr lang="en-GB" sz="1400" b="1" i="0" u="none" strike="noStrike" cap="none" spc="0" noProof="0" dirty="0">
                          <a:solidFill>
                            <a:schemeClr val="tx1"/>
                          </a:solidFill>
                        </a:rPr>
                        <a:t>*3.5% of all resections nationally in 2017 </a:t>
                      </a:r>
                      <a:endParaRPr lang="en-GB" sz="1400" b="0" i="0" u="none" strike="noStrike" cap="none" spc="0" noProof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GB" sz="1400" b="1" i="0" u="none" strike="noStrike" cap="none" spc="0" noProof="0" dirty="0">
                          <a:solidFill>
                            <a:schemeClr val="tx1"/>
                          </a:solidFill>
                        </a:rPr>
                        <a:t>*5.8% of all resections nationally in 2013</a:t>
                      </a:r>
                      <a:endParaRPr lang="en-GB" sz="1400" b="1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GB" sz="1200" b="1" i="0" u="none" strike="noStrike" cap="none" spc="0" noProof="0">
                        <a:solidFill>
                          <a:schemeClr val="tx1"/>
                        </a:solidFill>
                        <a:latin typeface="Aptos"/>
                      </a:endParaRPr>
                    </a:p>
                    <a:p>
                      <a:pPr lvl="0">
                        <a:buNone/>
                      </a:pPr>
                      <a:r>
                        <a:rPr lang="en-GB" sz="1200" b="0" i="0" u="none" strike="noStrike" cap="none" spc="0" noProof="0" dirty="0">
                          <a:solidFill>
                            <a:schemeClr val="tx1"/>
                          </a:solidFill>
                          <a:latin typeface="Aptos"/>
                        </a:rPr>
                        <a:t>*Royal College of physicians, Society for Cardiothoracic Surgery in Great Britain and Ireland ( 2020). National Lung Cancer Audit. Lung Cancer Clinical Outcomes Publication</a:t>
                      </a:r>
                      <a:r>
                        <a:rPr lang="en-GB" sz="1200" b="1" i="0" u="none" strike="noStrike" cap="none" spc="0" noProof="0" dirty="0">
                          <a:solidFill>
                            <a:schemeClr val="tx1"/>
                          </a:solidFill>
                          <a:latin typeface="Aptos"/>
                        </a:rPr>
                        <a:t>. </a:t>
                      </a:r>
                    </a:p>
                    <a:p>
                      <a:pPr lvl="0">
                        <a:buNone/>
                      </a:pPr>
                      <a:endParaRPr lang="en-GB" sz="1200" b="0" i="0" u="none" strike="noStrike" cap="none" spc="0" noProof="0">
                        <a:solidFill>
                          <a:schemeClr val="tx1"/>
                        </a:solidFill>
                        <a:latin typeface="Aptos"/>
                      </a:endParaRP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005">
                <a:tc>
                  <a:txBody>
                    <a:bodyPr/>
                    <a:lstStyle/>
                    <a:p>
                      <a:endParaRPr lang="en-GB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cap="none" spc="0" noProof="0">
                        <a:solidFill>
                          <a:schemeClr val="tx1"/>
                        </a:solidFill>
                        <a:latin typeface="Aptos"/>
                      </a:endParaRP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5301" marR="44154" marT="81001" marB="8100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451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08" y="191505"/>
            <a:ext cx="10515600" cy="1325563"/>
          </a:xfrm>
        </p:spPr>
        <p:txBody>
          <a:bodyPr/>
          <a:lstStyle/>
          <a:p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408" y="1501534"/>
            <a:ext cx="6349678" cy="2445433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521208">
              <a:spcAft>
                <a:spcPts val="600"/>
              </a:spcAft>
              <a:buNone/>
            </a:pPr>
            <a:r>
              <a:rPr lang="en-US" sz="2000" b="1" u="sng" dirty="0">
                <a:solidFill>
                  <a:srgbClr val="000000"/>
                </a:solidFill>
                <a:cs typeface="Arial"/>
              </a:rPr>
              <a:t>Neo adjuvant challenges but good outcomes</a:t>
            </a:r>
          </a:p>
          <a:p>
            <a:pPr marL="130175" indent="-130175" defTabSz="521208">
              <a:spcAft>
                <a:spcPts val="600"/>
              </a:spcAft>
              <a:buFont typeface="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/>
              </a:rPr>
              <a:t>1 patient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 had episodes of neutropenic sepsis multiple LRTI-surgical resection delayed to allow for improvement in fitness. (T4N0 to T1cN0.)</a:t>
            </a:r>
          </a:p>
          <a:p>
            <a:pPr marL="130175" indent="-130175" defTabSz="521208">
              <a:spcAft>
                <a:spcPts val="600"/>
              </a:spcAft>
              <a:buFont typeface="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/>
              </a:rPr>
              <a:t>1 patient 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neutropenic sepsis and deranged LFTS so stopped after 2 cycles but went on to have surgical resection. (T3N2 to T1aN0 PCR.)</a:t>
            </a:r>
          </a:p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176303" y="1469985"/>
            <a:ext cx="4155311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u="sng" dirty="0"/>
              <a:t>The role of post treatment PET </a:t>
            </a:r>
          </a:p>
          <a:p>
            <a:endParaRPr lang="en-GB" b="1" u="sng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T1bN1 adeno, underwent chemo/IO PET declined request. CT imaging only MDT outcome for surgery.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 Underwent upper lobectomy.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8 weeks post op sternal and adrenal </a:t>
            </a:r>
            <a:r>
              <a:rPr lang="en-GB" dirty="0" err="1"/>
              <a:t>mets</a:t>
            </a:r>
            <a:r>
              <a:rPr lang="en-GB" dirty="0"/>
              <a:t> detected (can be seen in retrospect on post treatment CT). </a:t>
            </a:r>
          </a:p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71332" y="4332307"/>
            <a:ext cx="5717893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u="sng" dirty="0"/>
              <a:t>Post op histology </a:t>
            </a:r>
          </a:p>
          <a:p>
            <a:endParaRPr lang="en-GB" b="1" u="sng" dirty="0"/>
          </a:p>
          <a:p>
            <a:pPr marL="342900" indent="-342900">
              <a:buAutoNum type="arabicParenR"/>
            </a:pPr>
            <a:r>
              <a:rPr lang="en-GB" dirty="0"/>
              <a:t>SQCC combined small cell (open and close)</a:t>
            </a:r>
          </a:p>
          <a:p>
            <a:pPr marL="342900" indent="-342900">
              <a:buAutoNum type="arabicParenR"/>
            </a:pPr>
            <a:r>
              <a:rPr lang="en-GB" dirty="0"/>
              <a:t> Large Cell Neuroendocrine Tumour</a:t>
            </a:r>
          </a:p>
          <a:p>
            <a:pPr marL="342900" indent="-342900">
              <a:buAutoNum type="arabicParenR"/>
            </a:pPr>
            <a:endParaRPr lang="en-GB"/>
          </a:p>
          <a:p>
            <a:r>
              <a:rPr lang="en-GB" dirty="0"/>
              <a:t>Both had </a:t>
            </a:r>
            <a:r>
              <a:rPr lang="en-GB" err="1"/>
              <a:t>ctg</a:t>
            </a:r>
            <a:r>
              <a:rPr lang="en-GB" dirty="0"/>
              <a:t> biopsy showing </a:t>
            </a:r>
            <a:r>
              <a:rPr lang="en-GB" b="1" dirty="0"/>
              <a:t>poorly differentiated NSCLC.</a:t>
            </a:r>
          </a:p>
        </p:txBody>
      </p:sp>
    </p:spTree>
    <p:extLst>
      <p:ext uri="{BB962C8B-B14F-4D97-AF65-F5344CB8AC3E}">
        <p14:creationId xmlns:p14="http://schemas.microsoft.com/office/powerpoint/2010/main" val="3238439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206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Freeform: Shape 206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5" name="Isosceles Triangle 206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Leadership First - Inspirational Life Quotes on LinkedIn: #leadership # ...">
            <a:extLst>
              <a:ext uri="{FF2B5EF4-FFF2-40B4-BE49-F238E27FC236}">
                <a16:creationId xmlns:a16="http://schemas.microsoft.com/office/drawing/2014/main" id="{405CEFB0-B1FE-FE1C-66FC-EAB440D99C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7574" y="643467"/>
            <a:ext cx="4456852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Isosceles Triangle 206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5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0BD91E-2BF6-0B05-B4D4-1E60F5EA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64" y="346702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4600" b="1"/>
              <a:t>Neo-adjuvant Patients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14A36A-B2FC-5809-84F4-BC0143159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200"/>
          </a:p>
          <a:p>
            <a:endParaRPr lang="en-US" sz="2200"/>
          </a:p>
          <a:p>
            <a:pPr marL="0" indent="0">
              <a:buNone/>
            </a:pPr>
            <a:endParaRPr lang="en-US" sz="2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16DE3-F08A-4C4B-BF21-40DDCF572728}"/>
              </a:ext>
            </a:extLst>
          </p:cNvPr>
          <p:cNvSpPr txBox="1"/>
          <p:nvPr/>
        </p:nvSpPr>
        <p:spPr>
          <a:xfrm>
            <a:off x="451413" y="3028207"/>
            <a:ext cx="4595149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48 patients referred from regional MDT’s as potential neo-adjuvant candidates.</a:t>
            </a:r>
          </a:p>
          <a:p>
            <a:endParaRPr lang="en-US"/>
          </a:p>
          <a:p>
            <a:r>
              <a:rPr lang="en-US"/>
              <a:t>27 completed treatment pathway</a:t>
            </a:r>
          </a:p>
          <a:p>
            <a:endParaRPr lang="en-US"/>
          </a:p>
          <a:p>
            <a:r>
              <a:rPr lang="en-US"/>
              <a:t>21 not completed</a:t>
            </a:r>
          </a:p>
          <a:p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504994195"/>
              </p:ext>
            </p:extLst>
          </p:nvPr>
        </p:nvGraphicFramePr>
        <p:xfrm>
          <a:off x="4338211" y="696517"/>
          <a:ext cx="7604844" cy="512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909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E5539EC-8CB8-002F-68C6-678840282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C5D55A6-9EFD-CDA3-20CC-A99812CE1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5B6E73B-6DFD-AE6C-1628-DF8DC30085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E00FC4-DDBC-F424-CF71-73AF7A28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8F57FD-4EF5-386A-1A59-4A8B3F49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 Not completed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D7046-485B-5C5A-1811-E77E3E69ED09}"/>
              </a:ext>
            </a:extLst>
          </p:cNvPr>
          <p:cNvSpPr>
            <a:spLocks/>
          </p:cNvSpPr>
          <p:nvPr/>
        </p:nvSpPr>
        <p:spPr>
          <a:xfrm>
            <a:off x="250203" y="1711530"/>
            <a:ext cx="4459718" cy="31298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defTabSz="521208">
              <a:lnSpc>
                <a:spcPct val="90000"/>
              </a:lnSpc>
              <a:spcAft>
                <a:spcPts val="600"/>
              </a:spcAft>
            </a:pPr>
            <a:r>
              <a:rPr lang="en-US" b="1" u="sng" dirty="0">
                <a:cs typeface="Arial"/>
              </a:rPr>
              <a:t>8</a:t>
            </a:r>
            <a:r>
              <a:rPr lang="en-US" b="1" u="sng" kern="1200" dirty="0">
                <a:cs typeface="Arial"/>
              </a:rPr>
              <a:t> Upfront surgery. </a:t>
            </a:r>
            <a:r>
              <a:rPr lang="en-US" kern="1200" dirty="0">
                <a:cs typeface="Arial"/>
              </a:rPr>
              <a:t>  </a:t>
            </a:r>
          </a:p>
          <a:p>
            <a:pPr defTabSz="521208">
              <a:lnSpc>
                <a:spcPct val="90000"/>
              </a:lnSpc>
              <a:spcAft>
                <a:spcPts val="600"/>
              </a:spcAft>
            </a:pPr>
            <a:endParaRPr lang="en-US" sz="1600" kern="1200" dirty="0">
              <a:cs typeface="Arial"/>
            </a:endParaRPr>
          </a:p>
          <a:p>
            <a:pPr defTabSz="521208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cs typeface="Arial"/>
              </a:rPr>
              <a:t>5</a:t>
            </a:r>
            <a:r>
              <a:rPr lang="en-US" sz="1600" b="1" kern="1200" dirty="0">
                <a:cs typeface="Arial"/>
              </a:rPr>
              <a:t> patient choice </a:t>
            </a:r>
            <a:r>
              <a:rPr lang="en-US" sz="1600" dirty="0">
                <a:cs typeface="Arial"/>
              </a:rPr>
              <a:t>-</a:t>
            </a:r>
            <a:r>
              <a:rPr lang="en-US" sz="1600" kern="1200" dirty="0">
                <a:cs typeface="Arial"/>
              </a:rPr>
              <a:t>spread between 5</a:t>
            </a:r>
            <a:r>
              <a:rPr lang="en-US" sz="1600" dirty="0">
                <a:cs typeface="Arial"/>
              </a:rPr>
              <a:t> different </a:t>
            </a:r>
            <a:r>
              <a:rPr lang="en-US" sz="1600" kern="1200" dirty="0">
                <a:cs typeface="Arial"/>
              </a:rPr>
              <a:t>consultant surgeons. Pre-op Staging 3x T3N0M0, T2bN0M0, T3N1M0. </a:t>
            </a:r>
            <a:endParaRPr lang="en-US" sz="1600" kern="1200"/>
          </a:p>
          <a:p>
            <a:pPr defTabSz="521208">
              <a:lnSpc>
                <a:spcPct val="90000"/>
              </a:lnSpc>
              <a:spcAft>
                <a:spcPts val="600"/>
              </a:spcAft>
            </a:pPr>
            <a:r>
              <a:rPr lang="en-US" sz="1600" b="1" kern="1200" dirty="0">
                <a:cs typeface="Arial"/>
              </a:rPr>
              <a:t>1 shared decision making,</a:t>
            </a:r>
            <a:r>
              <a:rPr lang="en-US" sz="1600" kern="1200" dirty="0">
                <a:cs typeface="Arial"/>
              </a:rPr>
              <a:t> patient keen for surgery upfront, surgeons and oncologist agree due to comorbidity + central bulky LN, (post op histology T2aN1R0 SQCC)</a:t>
            </a:r>
          </a:p>
          <a:p>
            <a:pPr defTabSz="521208">
              <a:lnSpc>
                <a:spcPct val="90000"/>
              </a:lnSpc>
              <a:spcAft>
                <a:spcPts val="600"/>
              </a:spcAft>
            </a:pPr>
            <a:r>
              <a:rPr lang="en-US" sz="1600" b="1" kern="1200" dirty="0">
                <a:cs typeface="Arial"/>
              </a:rPr>
              <a:t>1 oncologist rejected neo adjuvant</a:t>
            </a:r>
            <a:r>
              <a:rPr lang="en-US" sz="1600" kern="1200" dirty="0">
                <a:cs typeface="Arial"/>
              </a:rPr>
              <a:t> due to comorbidities (post op histology T2bN0R0 no adjuvant offered)</a:t>
            </a:r>
          </a:p>
          <a:p>
            <a:pPr defTabSz="521208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cs typeface="Arial"/>
              </a:rPr>
              <a:t>1 EGFR mutation</a:t>
            </a:r>
            <a:r>
              <a:rPr lang="en-US" sz="1600" dirty="0">
                <a:cs typeface="Arial"/>
              </a:rPr>
              <a:t> so straight to surgery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EC6AE-2E16-2B2F-575E-E920424A6E6A}"/>
              </a:ext>
            </a:extLst>
          </p:cNvPr>
          <p:cNvSpPr txBox="1"/>
          <p:nvPr/>
        </p:nvSpPr>
        <p:spPr>
          <a:xfrm>
            <a:off x="4837243" y="1587021"/>
            <a:ext cx="4028965" cy="457048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521208">
              <a:spcAft>
                <a:spcPts val="600"/>
              </a:spcAft>
            </a:pPr>
            <a:r>
              <a:rPr lang="en-US" sz="1600" b="1" u="sng" dirty="0">
                <a:cs typeface="Segoe UI"/>
              </a:rPr>
              <a:t>5</a:t>
            </a:r>
            <a:r>
              <a:rPr lang="en-US" sz="1600" b="1" u="sng" kern="1200" dirty="0">
                <a:cs typeface="Segoe UI"/>
              </a:rPr>
              <a:t> Unfit for surgery</a:t>
            </a:r>
            <a:endParaRPr lang="en-US" sz="1600" b="1" u="sng" kern="1200" dirty="0"/>
          </a:p>
          <a:p>
            <a:pPr marL="162560" indent="-162560" defTabSz="521208">
              <a:spcAft>
                <a:spcPts val="600"/>
              </a:spcAft>
              <a:buFont typeface="Arial"/>
              <a:buChar char="•"/>
            </a:pPr>
            <a:endParaRPr lang="en-US" sz="1400" kern="1200">
              <a:solidFill>
                <a:schemeClr val="tx1"/>
              </a:solidFill>
              <a:ea typeface="+mn-lt"/>
              <a:cs typeface="Arial"/>
            </a:endParaRPr>
          </a:p>
          <a:p>
            <a:pPr marL="162560" indent="-162560" defTabSz="521208">
              <a:spcAft>
                <a:spcPts val="600"/>
              </a:spcAft>
              <a:buFont typeface="Arial"/>
              <a:buChar char="•"/>
            </a:pPr>
            <a:r>
              <a:rPr lang="en-US" sz="1600" b="1" dirty="0">
                <a:ea typeface="+mn-lt"/>
                <a:cs typeface="Arial"/>
              </a:rPr>
              <a:t>4 </a:t>
            </a:r>
            <a:r>
              <a:rPr lang="en-US" sz="1600" b="1" kern="1200" dirty="0">
                <a:ea typeface="+mn-lt"/>
                <a:cs typeface="+mn-lt"/>
              </a:rPr>
              <a:t>declined by surgeon-</a:t>
            </a:r>
            <a:r>
              <a:rPr lang="en-US" sz="1600" kern="1200" dirty="0">
                <a:ea typeface="+mn-lt"/>
                <a:cs typeface="+mn-lt"/>
              </a:rPr>
              <a:t> decision made at start of pathway (2 would </a:t>
            </a:r>
            <a:r>
              <a:rPr lang="en-US" sz="1600" dirty="0">
                <a:ea typeface="+mn-lt"/>
                <a:cs typeface="+mn-lt"/>
              </a:rPr>
              <a:t>not have tolerated pneumonectomy which was likely, 1 patient very high risk CPET V02max 10 with comorbidities+, 1 patient </a:t>
            </a:r>
            <a:r>
              <a:rPr lang="en-US" sz="1600" kern="1200" dirty="0">
                <a:ea typeface="+mn-lt"/>
                <a:cs typeface="+mn-lt"/>
              </a:rPr>
              <a:t>PS 2, poor CPET, poor mobility-near housebound.)</a:t>
            </a:r>
            <a:endParaRPr lang="en-US" sz="1600" kern="1200" dirty="0">
              <a:ea typeface="+mn-lt"/>
              <a:cs typeface="Arial"/>
            </a:endParaRPr>
          </a:p>
          <a:p>
            <a:pPr marL="162560" indent="-162560" defTabSz="521208">
              <a:spcAft>
                <a:spcPts val="600"/>
              </a:spcAft>
              <a:buFont typeface="Arial"/>
              <a:buChar char="•"/>
            </a:pPr>
            <a:endParaRPr lang="en-US" sz="1600" kern="1200">
              <a:solidFill>
                <a:schemeClr val="tx1"/>
              </a:solidFill>
              <a:ea typeface="+mn-lt"/>
              <a:cs typeface="Arial"/>
            </a:endParaRPr>
          </a:p>
          <a:p>
            <a:pPr marL="162560" indent="-162560" defTabSz="521208">
              <a:spcAft>
                <a:spcPts val="600"/>
              </a:spcAft>
              <a:buFont typeface="Arial"/>
              <a:buChar char="•"/>
            </a:pPr>
            <a:r>
              <a:rPr lang="en-US" sz="1600" b="1" kern="1200" dirty="0">
                <a:ea typeface="+mn-lt"/>
                <a:cs typeface="Arial"/>
              </a:rPr>
              <a:t>1 </a:t>
            </a:r>
            <a:r>
              <a:rPr lang="en-US" sz="1600" b="1" kern="1200" dirty="0">
                <a:ea typeface="+mn-lt"/>
                <a:cs typeface="+mn-lt"/>
              </a:rPr>
              <a:t>declined by surgeon decision made following neo adjuvant treatment.</a:t>
            </a:r>
            <a:r>
              <a:rPr lang="en-US" sz="1600" kern="1200" dirty="0">
                <a:ea typeface="+mn-lt"/>
                <a:cs typeface="+mn-lt"/>
              </a:rPr>
              <a:t> (Original consultation telephone call, no CPET. Post neo-adjuvant patient breathless, poor mobility, high risk CPET, possible pneumonectomy)</a:t>
            </a:r>
            <a:endParaRPr lang="en-US" sz="1600" kern="1200" dirty="0">
              <a:cs typeface="Arial"/>
            </a:endParaRPr>
          </a:p>
          <a:p>
            <a:pPr rtl="0">
              <a:spcAft>
                <a:spcPts val="600"/>
              </a:spcAft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B0FB72-2155-3DEA-C48A-98ACC96FAB88}"/>
              </a:ext>
            </a:extLst>
          </p:cNvPr>
          <p:cNvSpPr txBox="1"/>
          <p:nvPr/>
        </p:nvSpPr>
        <p:spPr>
          <a:xfrm>
            <a:off x="344831" y="5127055"/>
            <a:ext cx="4179748" cy="14003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521208">
              <a:spcAft>
                <a:spcPts val="600"/>
              </a:spcAft>
            </a:pPr>
            <a:r>
              <a:rPr lang="en-US" sz="1600" b="1" u="sng" dirty="0">
                <a:solidFill>
                  <a:srgbClr val="000000"/>
                </a:solidFill>
                <a:cs typeface="Arial"/>
              </a:rPr>
              <a:t>1 </a:t>
            </a:r>
            <a:r>
              <a:rPr lang="en-US" sz="1600" b="1" u="sng" kern="1200" dirty="0">
                <a:solidFill>
                  <a:srgbClr val="000000"/>
                </a:solidFill>
                <a:cs typeface="Arial"/>
              </a:rPr>
              <a:t>Neo complications/toxicity​</a:t>
            </a:r>
          </a:p>
          <a:p>
            <a:pPr marL="0" lvl="1" defTabSz="521208">
              <a:spcAft>
                <a:spcPts val="600"/>
              </a:spcAft>
            </a:pPr>
            <a:r>
              <a:rPr lang="en-US" sz="1600" b="1" kern="1200" dirty="0">
                <a:solidFill>
                  <a:srgbClr val="000000"/>
                </a:solidFill>
                <a:cs typeface="Arial"/>
              </a:rPr>
              <a:t>1 death </a:t>
            </a:r>
            <a:r>
              <a:rPr lang="en-US" sz="1600" kern="1200" dirty="0">
                <a:solidFill>
                  <a:srgbClr val="000000"/>
                </a:solidFill>
                <a:cs typeface="Arial"/>
              </a:rPr>
              <a:t>during neo adjuvant treatment-admission to ITU post 2 cycles -neutropenic sepsis then colitis, then fungal lung infection -RIP.​</a:t>
            </a:r>
            <a:endParaRPr lang="en-US" sz="1600" dirty="0"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80B19E-A661-C62D-1D14-A620D639D9CB}"/>
              </a:ext>
            </a:extLst>
          </p:cNvPr>
          <p:cNvSpPr txBox="1"/>
          <p:nvPr/>
        </p:nvSpPr>
        <p:spPr>
          <a:xfrm>
            <a:off x="9172635" y="1638959"/>
            <a:ext cx="2581455" cy="2954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521208">
              <a:spcAft>
                <a:spcPts val="600"/>
              </a:spcAft>
            </a:pPr>
            <a:r>
              <a:rPr lang="en-US" sz="1600" b="1" u="sng" dirty="0">
                <a:cs typeface="Arial"/>
              </a:rPr>
              <a:t>4</a:t>
            </a:r>
            <a:r>
              <a:rPr lang="en-US" sz="1600" b="1" u="sng" kern="1200" dirty="0">
                <a:cs typeface="Arial"/>
              </a:rPr>
              <a:t> disease progression</a:t>
            </a:r>
            <a:endParaRPr lang="en-US" sz="1600" kern="1200" dirty="0">
              <a:cs typeface="Arial"/>
            </a:endParaRPr>
          </a:p>
          <a:p>
            <a:pPr marL="260350" indent="-260350" defTabSz="521208">
              <a:spcAft>
                <a:spcPts val="600"/>
              </a:spcAft>
              <a:buFont typeface="Arial"/>
              <a:buChar char="•"/>
            </a:pPr>
            <a:r>
              <a:rPr lang="en-US" sz="1600" kern="1200" dirty="0">
                <a:cs typeface="Arial"/>
              </a:rPr>
              <a:t>For </a:t>
            </a:r>
            <a:r>
              <a:rPr lang="en-US" sz="1600" b="1" kern="1200" dirty="0">
                <a:cs typeface="Arial"/>
              </a:rPr>
              <a:t>3 patients</a:t>
            </a:r>
            <a:r>
              <a:rPr lang="en-US" sz="1600" kern="1200" dirty="0">
                <a:cs typeface="Arial"/>
              </a:rPr>
              <a:t> the post </a:t>
            </a:r>
            <a:r>
              <a:rPr lang="en-US" sz="1600" b="1" kern="1200" dirty="0">
                <a:cs typeface="Arial"/>
              </a:rPr>
              <a:t>neo-adjuvant PET upstaged</a:t>
            </a:r>
            <a:r>
              <a:rPr lang="en-US" sz="1600" kern="1200" dirty="0">
                <a:cs typeface="Arial"/>
              </a:rPr>
              <a:t> (additional satellite nodules, pleural </a:t>
            </a:r>
            <a:r>
              <a:rPr lang="en-US" sz="1600" kern="1200" err="1">
                <a:cs typeface="Arial"/>
              </a:rPr>
              <a:t>mets</a:t>
            </a:r>
            <a:r>
              <a:rPr lang="en-US" sz="1600" kern="1200" dirty="0">
                <a:cs typeface="Arial"/>
              </a:rPr>
              <a:t>, bone </a:t>
            </a:r>
            <a:r>
              <a:rPr lang="en-US" sz="1600" kern="1200" err="1">
                <a:cs typeface="Arial"/>
              </a:rPr>
              <a:t>mets</a:t>
            </a:r>
            <a:r>
              <a:rPr lang="en-US" sz="1600" kern="1200" dirty="0">
                <a:cs typeface="Arial"/>
              </a:rPr>
              <a:t>.</a:t>
            </a:r>
          </a:p>
          <a:p>
            <a:pPr marL="260350" indent="-260350" defTabSz="521208">
              <a:spcAft>
                <a:spcPts val="600"/>
              </a:spcAft>
              <a:buFont typeface="Arial"/>
              <a:buChar char="•"/>
            </a:pPr>
            <a:r>
              <a:rPr lang="en-US" sz="1600" b="1" dirty="0">
                <a:cs typeface="Arial"/>
              </a:rPr>
              <a:t>1 patient delayed</a:t>
            </a:r>
            <a:r>
              <a:rPr lang="en-US" sz="1600" dirty="0">
                <a:cs typeface="Arial"/>
              </a:rPr>
              <a:t> </a:t>
            </a:r>
            <a:r>
              <a:rPr lang="en-US" sz="1600" b="1" dirty="0">
                <a:cs typeface="Arial"/>
              </a:rPr>
              <a:t>pathway</a:t>
            </a:r>
            <a:r>
              <a:rPr lang="en-US" sz="1600" dirty="0">
                <a:cs typeface="Arial"/>
              </a:rPr>
              <a:t> significantly and in this time disease became unresectable.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52D620-1F10-EF8C-C381-39FF70A5F9E8}"/>
              </a:ext>
            </a:extLst>
          </p:cNvPr>
          <p:cNvSpPr txBox="1"/>
          <p:nvPr/>
        </p:nvSpPr>
        <p:spPr>
          <a:xfrm>
            <a:off x="9169951" y="4842605"/>
            <a:ext cx="258744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521208">
              <a:spcAft>
                <a:spcPts val="600"/>
              </a:spcAft>
            </a:pPr>
            <a:r>
              <a:rPr lang="en-US" sz="1600" b="1" dirty="0"/>
              <a:t>2 upstaged to M1a prior to treatment </a:t>
            </a:r>
            <a:r>
              <a:rPr lang="en-US" sz="1600" dirty="0"/>
              <a:t>(pleura &amp; brain)</a:t>
            </a:r>
          </a:p>
          <a:p>
            <a:pPr defTabSz="521208">
              <a:spcAft>
                <a:spcPts val="600"/>
              </a:spcAft>
            </a:pPr>
            <a:r>
              <a:rPr lang="en-US" sz="1600" b="1" dirty="0"/>
              <a:t>1 benign disease pre-treatment</a:t>
            </a:r>
            <a:r>
              <a:rPr lang="en-US" sz="1600" dirty="0"/>
              <a:t> PET = complete resolution</a:t>
            </a:r>
          </a:p>
          <a:p>
            <a:pPr defTabSz="521208">
              <a:spcAft>
                <a:spcPts val="600"/>
              </a:spcAft>
            </a:pPr>
            <a:endParaRPr lang="en-US" sz="1400" kern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47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3" grpId="0" animBg="1"/>
      <p:bldP spid="6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6FBFC-4028-CF99-5BC6-5475AB12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 err="1"/>
              <a:t>Peri</a:t>
            </a:r>
            <a:r>
              <a:rPr lang="en-US" sz="5200"/>
              <a:t>-operative Data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63F106-4C17-4C46-27A6-CBD6605770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3716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3378" y="1909823"/>
            <a:ext cx="3240912" cy="178510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chemeClr val="bg1"/>
                </a:solidFill>
              </a:rPr>
              <a:t>27 Operations</a:t>
            </a:r>
          </a:p>
          <a:p>
            <a:pPr algn="ctr"/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>
                <a:solidFill>
                  <a:schemeClr val="bg1"/>
                </a:solidFill>
              </a:rPr>
              <a:t>1 </a:t>
            </a:r>
            <a:r>
              <a:rPr lang="en-GB" err="1">
                <a:solidFill>
                  <a:schemeClr val="bg1"/>
                </a:solidFill>
              </a:rPr>
              <a:t>Unresectable</a:t>
            </a:r>
            <a:r>
              <a:rPr lang="en-GB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23 lobectomy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1 bi-lobectomy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2 pneumonectomy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59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D10AC0-15A2-2801-81F6-7C303146E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10038542" cy="1680519"/>
          </a:xfrm>
        </p:spPr>
        <p:txBody>
          <a:bodyPr>
            <a:normAutofit/>
          </a:bodyPr>
          <a:lstStyle/>
          <a:p>
            <a:r>
              <a:rPr lang="en-US" dirty="0"/>
              <a:t>Peri-operative data </a:t>
            </a:r>
          </a:p>
        </p:txBody>
      </p:sp>
      <p:pic>
        <p:nvPicPr>
          <p:cNvPr id="5" name="Picture 4" descr="A graph with blue and white bars&#10;&#10;Description automatically generated">
            <a:extLst>
              <a:ext uri="{FF2B5EF4-FFF2-40B4-BE49-F238E27FC236}">
                <a16:creationId xmlns:a16="http://schemas.microsoft.com/office/drawing/2014/main" id="{BA441ED1-65A5-ED67-F6D0-16D1F1FD6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03" y="2367496"/>
            <a:ext cx="4657403" cy="3765574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95E3F6-6D37-3194-2E6A-3CB73A01BB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558000"/>
              </p:ext>
            </p:extLst>
          </p:nvPr>
        </p:nvGraphicFramePr>
        <p:xfrm>
          <a:off x="5862955" y="2759075"/>
          <a:ext cx="4846320" cy="318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818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176D4-F5EB-4C41-8869-FF55F9B9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b="1">
                <a:latin typeface="Aptos Display"/>
              </a:rPr>
              <a:t>Notable Op Note Comments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613BF1-4576-0882-2295-0A30173BFE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110935"/>
              </p:ext>
            </p:extLst>
          </p:nvPr>
        </p:nvGraphicFramePr>
        <p:xfrm>
          <a:off x="838201" y="2016673"/>
          <a:ext cx="10657667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9812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55FEA-6462-7F95-EEC2-B761F86D1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3" y="1396686"/>
            <a:ext cx="3620845" cy="4064628"/>
          </a:xfrm>
        </p:spPr>
        <p:txBody>
          <a:bodyPr>
            <a:normAutofit/>
          </a:bodyPr>
          <a:lstStyle/>
          <a:p>
            <a:r>
              <a:rPr lang="en-US" sz="3700" b="1">
                <a:solidFill>
                  <a:srgbClr val="FFFFFF"/>
                </a:solidFill>
              </a:rPr>
              <a:t>Post op Complications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2646C-0E7F-5C53-DE2D-5B81BF36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277" y="1342665"/>
            <a:ext cx="6547527" cy="447746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200"/>
              <a:t>Unresolved vocal chord paresis with unsafe swallow (1 patient)</a:t>
            </a:r>
          </a:p>
          <a:p>
            <a:r>
              <a:rPr lang="en-US" sz="2200"/>
              <a:t> Pulmonary Embolism (1 patient)</a:t>
            </a:r>
          </a:p>
          <a:p>
            <a:r>
              <a:rPr lang="en-US" sz="2200"/>
              <a:t>Significant intra-op bleeding (1 patient)</a:t>
            </a:r>
          </a:p>
          <a:p>
            <a:r>
              <a:rPr lang="en-US" sz="2200"/>
              <a:t>Severe surgical emphysema, prolonged air leak discharged with drain (1 patient)</a:t>
            </a:r>
          </a:p>
          <a:p>
            <a:r>
              <a:rPr lang="en-US" sz="2200"/>
              <a:t>OABX for chest infection in community (1 patient)</a:t>
            </a:r>
          </a:p>
          <a:p>
            <a:r>
              <a:rPr lang="en-US" sz="2200"/>
              <a:t>Temporary vocal chord paresis (1 patient)</a:t>
            </a:r>
          </a:p>
          <a:p>
            <a:r>
              <a:rPr lang="en-US" sz="2200"/>
              <a:t>Severe </a:t>
            </a:r>
            <a:r>
              <a:rPr lang="en-US" sz="2200" err="1"/>
              <a:t>Oesophagitis</a:t>
            </a:r>
            <a:r>
              <a:rPr lang="en-US" sz="2200"/>
              <a:t> (1 patient)</a:t>
            </a:r>
          </a:p>
          <a:p>
            <a:endParaRPr lang="en-US" sz="2200"/>
          </a:p>
          <a:p>
            <a:pPr marL="0" indent="0">
              <a:buNone/>
            </a:pPr>
            <a:r>
              <a:rPr lang="en-US" u="sng"/>
              <a:t>No RTT or mortality</a:t>
            </a:r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85931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53527-4FC9-D466-0E5A-9F228F89C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Histopathological Analysis</a:t>
            </a:r>
          </a:p>
        </p:txBody>
      </p:sp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id="{5F6A8F67-4C71-FCD5-6DC5-BE8CC8EB1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60113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017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7495D-0A50-A6E7-2023-5CD087F5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4800"/>
              <a:t>Post-operative Histopathological Analysis </a:t>
            </a:r>
            <a:endParaRPr lang="en-GB" sz="4800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FD7F35AA-F97B-D349-464C-75B23658A2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783864"/>
              </p:ext>
            </p:extLst>
          </p:nvPr>
        </p:nvGraphicFramePr>
        <p:xfrm>
          <a:off x="838200" y="184102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2486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a0a9a8-4ad6-4c5a-a15e-539784e2423b">
      <Terms xmlns="http://schemas.microsoft.com/office/infopath/2007/PartnerControls"/>
    </lcf76f155ced4ddcb4097134ff3c332f>
    <TaxCatchAll xmlns="c0bdddf1-beb9-4000-bb84-8da210f592e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ECE9924F55BA408C5D08DF73F7BF98" ma:contentTypeVersion="12" ma:contentTypeDescription="Create a new document." ma:contentTypeScope="" ma:versionID="6ffc877ec827184050d69cdd1793266a">
  <xsd:schema xmlns:xsd="http://www.w3.org/2001/XMLSchema" xmlns:xs="http://www.w3.org/2001/XMLSchema" xmlns:p="http://schemas.microsoft.com/office/2006/metadata/properties" xmlns:ns2="42a0a9a8-4ad6-4c5a-a15e-539784e2423b" xmlns:ns3="c0bdddf1-beb9-4000-bb84-8da210f592ef" targetNamespace="http://schemas.microsoft.com/office/2006/metadata/properties" ma:root="true" ma:fieldsID="95ac09f44456e403b93f3d07f861b426" ns2:_="" ns3:_="">
    <xsd:import namespace="42a0a9a8-4ad6-4c5a-a15e-539784e2423b"/>
    <xsd:import namespace="c0bdddf1-beb9-4000-bb84-8da210f592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a0a9a8-4ad6-4c5a-a15e-539784e242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73e9af6-01d4-423d-8bd2-cf099f328a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bdddf1-beb9-4000-bb84-8da210f592e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4748523-cdb0-443a-a9bb-d77a506bc333}" ma:internalName="TaxCatchAll" ma:showField="CatchAllData" ma:web="c0bdddf1-beb9-4000-bb84-8da210f592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6D3DAA-F6A1-4B3D-B55F-BEC4A21A4FA5}">
  <ds:schemaRefs>
    <ds:schemaRef ds:uri="42a0a9a8-4ad6-4c5a-a15e-539784e2423b"/>
    <ds:schemaRef ds:uri="c0bdddf1-beb9-4000-bb84-8da210f592ef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03F4246-E364-48F1-AE57-77D6A20C95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2C9832-208E-4938-BF93-CE712A2DE015}">
  <ds:schemaRefs>
    <ds:schemaRef ds:uri="42a0a9a8-4ad6-4c5a-a15e-539784e2423b"/>
    <ds:schemaRef ds:uri="c0bdddf1-beb9-4000-bb84-8da210f592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987</Words>
  <Application>Microsoft Office PowerPoint</Application>
  <PresentationFormat>Widescreen</PresentationFormat>
  <Paragraphs>146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Grandview Display</vt:lpstr>
      <vt:lpstr>Segoe UI</vt:lpstr>
      <vt:lpstr>office theme</vt:lpstr>
      <vt:lpstr>Neo-adjuvant Audit </vt:lpstr>
      <vt:lpstr>Neo-adjuvant Patients</vt:lpstr>
      <vt:lpstr> Not completed</vt:lpstr>
      <vt:lpstr>Peri-operative Data</vt:lpstr>
      <vt:lpstr>Peri-operative data </vt:lpstr>
      <vt:lpstr>Notable Op Note Comments</vt:lpstr>
      <vt:lpstr>Post op Complications</vt:lpstr>
      <vt:lpstr>Histopathological Analysis</vt:lpstr>
      <vt:lpstr>Post-operative Histopathological Analysis </vt:lpstr>
      <vt:lpstr>PowerPoint Presentation</vt:lpstr>
      <vt:lpstr>PowerPoint Presentation</vt:lpstr>
      <vt:lpstr>PowerPoint Presentation</vt:lpstr>
      <vt:lpstr>Cases to consider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Gaitanakis, Stylianos</dc:creator>
  <cp:lastModifiedBy>Helen Dunderdale</cp:lastModifiedBy>
  <cp:revision>262</cp:revision>
  <dcterms:created xsi:type="dcterms:W3CDTF">2024-07-02T10:23:23Z</dcterms:created>
  <dcterms:modified xsi:type="dcterms:W3CDTF">2024-12-03T13:34:55Z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0x0101009CECE9924F55BA408C5D08DF73F7BF98</vt:lpwstr>
  </property>
  <property fmtid="{D5CDD505-2E9C-101B-9397-08002B2CF9AE}" pid="3" name="MediaServiceImageTags">
    <vt:lpwstr/>
  </property>
</Properties>
</file>