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D485-647C-03D4-1F89-D7186414D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48C7E-2855-7C25-71FD-9EDFCFE96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13D35-7B09-2246-B7F6-1006E0D4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E01B0-A0C5-7AA0-F456-4260ED78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361C-76AC-2191-1661-5252FB35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28BE-3871-6388-9B73-0BCC53F3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94F93-3849-DB5D-1C50-A7CDF21A3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3255E-6996-2B17-8134-489F0933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79AD3-DFD4-F116-3AA4-7ED19026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7399E-6C12-DABC-DF60-217B65A5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FD227-75C1-34F2-86D6-103B00BEA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4BA81-C077-5A7F-0011-DD617B1DE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4B899-4C56-D20D-AB94-D9403E38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3FD80-AD67-13B4-8DA2-06F4AEC5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5391F-8A6D-FF69-70F8-BE4F4081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C6A8-0C58-5DC8-D406-ED4B8CCF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8F787-59A6-520E-B552-1977E94D4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0BD54-549A-CF8D-952A-F49A938C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E1043-4788-70F4-B41B-EB4A1B63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4414D-0347-FAC1-00CE-6D522189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2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38EE-E98D-EA0E-9267-7A697A55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9CB38-C8E6-EC50-89A4-59D4B43E5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7653D-329F-11C7-66D6-148B41DB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3F3F-AE04-2094-9101-A41A8883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894ED-6419-A3DB-2445-2F4209C3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4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13E9-F430-BB5A-8866-29D7066C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4F20-B409-B41B-5CC3-A46FF5E04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87796-BB0B-C8B8-CF37-1E81CFF5B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879D5-0F9D-B758-F935-52555452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60763-D8DE-254A-A6D1-FD35459E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FE0FD-720B-4C7D-4C72-83339F0F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5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5DCE-A62D-2536-85B8-26D8173A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35FAA-C557-53C0-CA0D-6D791F096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9F1D1-1FF5-7B2C-B3FD-C76D8700E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41E08-EC73-2CA5-C884-1B37924DF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3FB31-936A-3EFA-B743-301F74E64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D86F0-DF1F-BAAC-C0C8-BCE7A1E8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EEA33-E7AA-6521-E49F-D543F2BF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93714-5772-5C25-3BB3-A4BF6557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5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F561-4F53-2BFB-6C4E-2F9B532C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32D40-385B-E2C4-CF1C-EB82E7C5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DACAE-C87C-3DD2-A851-06E337E0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2293E-E711-8885-ADE6-CB064B72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6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1583B-CF10-3B82-C04F-FCA3CDDE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8C306-6B56-399E-B12F-978794E7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74FBD-6DED-0836-082A-FD09FFB5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6C59-7389-4AEE-AF26-324B0942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EB811-A02D-F842-42D6-8396576F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41D94-0EA5-A300-931A-CE9FE2478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7CC99-B91A-92B1-245B-0284B9E9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70D1A-4311-62ED-E5C6-A058B71E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62C67-2574-F686-02C0-EF08D196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3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84D3-C25C-16D4-2871-B69BE519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CA33C-B4A0-B012-7F80-D72DA7F96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2694C-A922-471E-5689-76F09C170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C1F71-C986-7D78-2B5F-48E94F84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CDC46-955B-E6C4-DC48-9E803D56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BA8E4-5C15-C0E5-96B4-1F7DCF59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1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DA4140-52E5-9A90-807D-683EAC8B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8344C-D0B2-B164-4980-F9DCC0D9B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71B4F-0E3F-A384-73B7-361ED3DA7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4062D3-D88D-408E-B2B3-A62028E8640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7CBD6-31EE-6659-F6BB-AC5349B74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3ADA3-0BE6-CFEE-CC77-813C978F6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FDA764-F587-46AA-9E99-0CACCD45D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8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many windows&#10;&#10;Description automatically generated">
            <a:extLst>
              <a:ext uri="{FF2B5EF4-FFF2-40B4-BE49-F238E27FC236}">
                <a16:creationId xmlns:a16="http://schemas.microsoft.com/office/drawing/2014/main" id="{F9111A65-29EE-A471-B524-EEAE5D9A7C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0" y="0"/>
            <a:ext cx="102818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512A63-AE02-D344-3E80-A31BEFAB61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Perioperative SACT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44416-A622-C84D-55B5-DA74171A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Ashley Cox</a:t>
            </a:r>
          </a:p>
          <a:p>
            <a:r>
              <a:rPr lang="en-GB" dirty="0"/>
              <a:t>Consultant Clinical Oncologist </a:t>
            </a:r>
          </a:p>
          <a:p>
            <a:endParaRPr lang="en-GB" dirty="0"/>
          </a:p>
          <a:p>
            <a:r>
              <a:rPr lang="en-GB" dirty="0"/>
              <a:t>Dyson Cancer Centre</a:t>
            </a:r>
          </a:p>
          <a:p>
            <a:r>
              <a:rPr lang="en-GB" dirty="0"/>
              <a:t>Royal United Hospital Bath</a:t>
            </a:r>
          </a:p>
        </p:txBody>
      </p:sp>
    </p:spTree>
    <p:extLst>
      <p:ext uri="{BB962C8B-B14F-4D97-AF65-F5344CB8AC3E}">
        <p14:creationId xmlns:p14="http://schemas.microsoft.com/office/powerpoint/2010/main" val="130891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46AB4F-C109-B1CC-F3C0-5A6BD9C4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Checkmate-816: EFS 3-year update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3B1F04F-0201-8AD4-9206-80B0A681A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126" y="2000765"/>
            <a:ext cx="7687748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9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7A1B-108F-1742-FB46-D80071FF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Checkmate-816: OS 3 year update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D565D753-F8E9-B8CB-A173-068B9448E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171" y="1825625"/>
            <a:ext cx="88216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1E12-37C8-6DF2-847B-73AB8F3B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Neoadjuvant: Checkmate-816 Surgery?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80B2D-0BF0-CC3D-6CD0-6779BD635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86144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D22857-066E-7E64-783C-E8E15AC9B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51390"/>
              </p:ext>
            </p:extLst>
          </p:nvPr>
        </p:nvGraphicFramePr>
        <p:xfrm>
          <a:off x="1536525" y="1825625"/>
          <a:ext cx="9118950" cy="260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650">
                  <a:extLst>
                    <a:ext uri="{9D8B030D-6E8A-4147-A177-3AD203B41FA5}">
                      <a16:colId xmlns:a16="http://schemas.microsoft.com/office/drawing/2014/main" val="28597966"/>
                    </a:ext>
                  </a:extLst>
                </a:gridCol>
                <a:gridCol w="3039650">
                  <a:extLst>
                    <a:ext uri="{9D8B030D-6E8A-4147-A177-3AD203B41FA5}">
                      <a16:colId xmlns:a16="http://schemas.microsoft.com/office/drawing/2014/main" val="3497746599"/>
                    </a:ext>
                  </a:extLst>
                </a:gridCol>
                <a:gridCol w="3039650">
                  <a:extLst>
                    <a:ext uri="{9D8B030D-6E8A-4147-A177-3AD203B41FA5}">
                      <a16:colId xmlns:a16="http://schemas.microsoft.com/office/drawing/2014/main" val="615710772"/>
                    </a:ext>
                  </a:extLst>
                </a:gridCol>
              </a:tblGrid>
              <a:tr h="6198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Chemotherapy alone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Nivolumab + chemotherapy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909802"/>
                  </a:ext>
                </a:extLst>
              </a:tr>
              <a:tr h="249209">
                <a:tc>
                  <a:txBody>
                    <a:bodyPr/>
                    <a:lstStyle/>
                    <a:p>
                      <a:r>
                        <a:rPr lang="en-GB" dirty="0"/>
                        <a:t>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28474"/>
                  </a:ext>
                </a:extLst>
              </a:tr>
              <a:tr h="434519"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Reason for not having surgery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89968"/>
                  </a:ext>
                </a:extLst>
              </a:tr>
              <a:tr h="434519">
                <a:tc>
                  <a:txBody>
                    <a:bodyPr/>
                    <a:lstStyle/>
                    <a:p>
                      <a:r>
                        <a:rPr lang="en-GB" dirty="0"/>
                        <a:t>Disease progression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75609"/>
                  </a:ext>
                </a:extLst>
              </a:tr>
              <a:tr h="249209">
                <a:tc>
                  <a:txBody>
                    <a:bodyPr/>
                    <a:lstStyle/>
                    <a:p>
                      <a:r>
                        <a:rPr lang="en-GB" dirty="0"/>
                        <a:t>Adverse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478655"/>
                  </a:ext>
                </a:extLst>
              </a:tr>
              <a:tr h="249209">
                <a:tc>
                  <a:txBody>
                    <a:bodyPr/>
                    <a:lstStyle/>
                    <a:p>
                      <a:r>
                        <a:rPr lang="en-GB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441828"/>
                  </a:ext>
                </a:extLst>
              </a:tr>
            </a:tbl>
          </a:graphicData>
        </a:graphic>
      </p:graphicFrame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0625E00-32D4-8D3A-F1B7-18F8EA3FCF96}"/>
              </a:ext>
            </a:extLst>
          </p:cNvPr>
          <p:cNvSpPr txBox="1">
            <a:spLocks/>
          </p:cNvSpPr>
          <p:nvPr/>
        </p:nvSpPr>
        <p:spPr>
          <a:xfrm>
            <a:off x="1026259" y="5172664"/>
            <a:ext cx="10139482" cy="1166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'if the patient with stage III disease does not have progressive disease during neoadjuvant nivolumab plus chemotherapy but does not have a resection and is then treated with chemoradiotherapy, the patient may be eligible for maintenance durvalumab subject to all the relevant durvalumab treatment criteria applying'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A1F1-A95D-AC8E-C623-8D2B5041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– neo-adjuvant chemo-</a:t>
            </a:r>
            <a:r>
              <a:rPr lang="en-GB" dirty="0" err="1"/>
              <a:t>immuno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ED1F-BCBC-829A-E38F-2663FB70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Checkmate-816 established standard of care</a:t>
            </a:r>
          </a:p>
          <a:p>
            <a:pPr lvl="1"/>
            <a:r>
              <a:rPr lang="en-GB" dirty="0"/>
              <a:t>3 cycles neo-adjuvant (adjuvant chemotherapy optional)</a:t>
            </a:r>
          </a:p>
          <a:p>
            <a:pPr lvl="1"/>
            <a:r>
              <a:rPr lang="en-GB" dirty="0"/>
              <a:t>24% pathological complete response</a:t>
            </a:r>
          </a:p>
          <a:p>
            <a:pPr lvl="1"/>
            <a:r>
              <a:rPr lang="en-GB" dirty="0"/>
              <a:t>15-20% patients do not have surgery</a:t>
            </a:r>
          </a:p>
          <a:p>
            <a:endParaRPr lang="en-GB" dirty="0"/>
          </a:p>
          <a:p>
            <a:r>
              <a:rPr lang="en-GB" dirty="0"/>
              <a:t>PDL-1 status</a:t>
            </a:r>
          </a:p>
          <a:p>
            <a:pPr lvl="1"/>
            <a:r>
              <a:rPr lang="en-GB" dirty="0"/>
              <a:t>Europe (EMA) NOT licensed for PD-L1&lt;1%</a:t>
            </a:r>
          </a:p>
          <a:p>
            <a:pPr lvl="1"/>
            <a:r>
              <a:rPr lang="en-GB" dirty="0"/>
              <a:t>Sub-group and meta-analysis </a:t>
            </a:r>
            <a:r>
              <a:rPr lang="en-GB" dirty="0">
                <a:sym typeface="Wingdings" panose="05000000000000000000" pitchFamily="2" charset="2"/>
              </a:rPr>
              <a:t> does demonstrate benefit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6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2E33-D86C-094C-7938-00A4A2A1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Peri-operative chemo-immunotherapy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EA28C-4BB2-4F83-5ADF-EE089E570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Several trials using:</a:t>
            </a:r>
          </a:p>
          <a:p>
            <a:pPr lvl="1"/>
            <a:r>
              <a:rPr lang="en-GB" dirty="0"/>
              <a:t>Neo-adjuvant chemo-immunotherapy THEN Adjuvant immunotherapy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Pembrolizumab (KEYNOTE-671) – NICE approval 2024</a:t>
            </a:r>
          </a:p>
          <a:p>
            <a:pPr lvl="1"/>
            <a:r>
              <a:rPr lang="en-GB" dirty="0"/>
              <a:t>Durvalumab (AEGEAN)</a:t>
            </a:r>
          </a:p>
          <a:p>
            <a:pPr lvl="1"/>
            <a:r>
              <a:rPr lang="en-GB" dirty="0"/>
              <a:t>Nivolumab (Checkmate 77T)</a:t>
            </a:r>
          </a:p>
          <a:p>
            <a:pPr lvl="1"/>
            <a:r>
              <a:rPr lang="en-GB" dirty="0"/>
              <a:t>+ others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7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A728-9F8A-9AEC-0258-A213FBF8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KEYNOTE-671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A24CAB-CA07-0625-182B-21CC68489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956" y="1825625"/>
            <a:ext cx="10324087" cy="4351338"/>
          </a:xfrm>
        </p:spPr>
      </p:pic>
    </p:spTree>
    <p:extLst>
      <p:ext uri="{BB962C8B-B14F-4D97-AF65-F5344CB8AC3E}">
        <p14:creationId xmlns:p14="http://schemas.microsoft.com/office/powerpoint/2010/main" val="273469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C12F-4472-CD37-0A46-881F4303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Unanswered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64B3-373C-0700-382D-586872DE3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Perioperative strategy  vs neo-adjuvant only</a:t>
            </a:r>
          </a:p>
          <a:p>
            <a:pPr lvl="1"/>
            <a:r>
              <a:rPr lang="en-GB" dirty="0"/>
              <a:t>4 cycles vs 3 cycles of neo-adjuvant treatment</a:t>
            </a:r>
          </a:p>
          <a:p>
            <a:pPr lvl="1"/>
            <a:r>
              <a:rPr lang="en-GB" dirty="0"/>
              <a:t>Adjuvant immunotherapy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Is the adjuvant immunotherapy beneficial?</a:t>
            </a:r>
          </a:p>
          <a:p>
            <a:pPr lvl="1"/>
            <a:r>
              <a:rPr lang="en-GB" dirty="0"/>
              <a:t>Who benefits?</a:t>
            </a:r>
          </a:p>
          <a:p>
            <a:pPr lvl="1"/>
            <a:r>
              <a:rPr lang="en-GB" dirty="0"/>
              <a:t>Added toxicity (including financial)</a:t>
            </a:r>
          </a:p>
          <a:p>
            <a:pPr lvl="1"/>
            <a:r>
              <a:rPr lang="en-GB" dirty="0"/>
              <a:t>Capacity</a:t>
            </a:r>
          </a:p>
          <a:p>
            <a:pPr lvl="1"/>
            <a:endParaRPr lang="en-GB" dirty="0"/>
          </a:p>
          <a:p>
            <a:r>
              <a:rPr lang="en-GB" dirty="0"/>
              <a:t>KEYNOTE-671 now available in your local centre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54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0A37-D46C-43DC-A0C7-A95F0064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options – </a:t>
            </a:r>
            <a:r>
              <a:rPr lang="en-GB" dirty="0" err="1"/>
              <a:t>resectable</a:t>
            </a:r>
            <a:r>
              <a:rPr lang="en-GB" dirty="0"/>
              <a:t>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B0A94-7FC0-B2C3-3237-1010B7ADB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Baseline molecular results</a:t>
            </a:r>
          </a:p>
          <a:p>
            <a:pPr lvl="1"/>
            <a:r>
              <a:rPr lang="en-GB" b="1" dirty="0"/>
              <a:t>ALK positive </a:t>
            </a:r>
            <a:r>
              <a:rPr lang="en-GB" dirty="0">
                <a:sym typeface="Wingdings" panose="05000000000000000000" pitchFamily="2" charset="2"/>
              </a:rPr>
              <a:t> surgery  Stage IIA-IIIB (&gt;=4cm)</a:t>
            </a:r>
            <a:r>
              <a:rPr lang="en-GB" dirty="0" err="1">
                <a:sym typeface="Wingdings" panose="05000000000000000000" pitchFamily="2" charset="2"/>
              </a:rPr>
              <a:t>alectinib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GB" b="1" dirty="0">
                <a:sym typeface="Wingdings" panose="05000000000000000000" pitchFamily="2" charset="2"/>
              </a:rPr>
              <a:t>EGFRm</a:t>
            </a:r>
            <a:r>
              <a:rPr lang="en-GB" dirty="0">
                <a:sym typeface="Wingdings" panose="05000000000000000000" pitchFamily="2" charset="2"/>
              </a:rPr>
              <a:t>  surgery  Stage IB-IIIB (&gt;3cm)  (chemo)  Osimertinib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r>
              <a:rPr lang="en-GB" dirty="0"/>
              <a:t>EGFR/ALK negative Stage IIA-IIIB:</a:t>
            </a:r>
          </a:p>
          <a:p>
            <a:pPr lvl="1"/>
            <a:r>
              <a:rPr lang="en-GB" dirty="0"/>
              <a:t>3 cycles chemo-nivolumab </a:t>
            </a:r>
            <a:r>
              <a:rPr lang="en-GB" dirty="0">
                <a:sym typeface="Wingdings" panose="05000000000000000000" pitchFamily="2" charset="2"/>
              </a:rPr>
              <a:t> Surgery  (chemo)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4 cycles chemo-pembrolizumab  Surgery  Pembrolizumab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Other: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Surgery  Stage IIB (&gt;5cm)-IIIB &amp; PD-L1&gt;50%)  chemo  atezolizumab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Surgery  incidental stage IIA-IIIB  chemotherapy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55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DF5B-DE89-D490-0816-D1F90DA4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a longtime it was simple…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9180A-FFAA-DC71-3E75-0CCBA7E0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Post operative (adjuvant) chemotherapy:</a:t>
            </a:r>
          </a:p>
          <a:p>
            <a:pPr lvl="1"/>
            <a:r>
              <a:rPr lang="en-GB" dirty="0"/>
              <a:t>Primary &gt;=40mm and/</a:t>
            </a:r>
            <a:r>
              <a:rPr lang="en-GB" b="1" dirty="0"/>
              <a:t>or</a:t>
            </a:r>
            <a:r>
              <a:rPr lang="en-GB" dirty="0"/>
              <a:t> any node positive</a:t>
            </a:r>
          </a:p>
          <a:p>
            <a:pPr lvl="1"/>
            <a:r>
              <a:rPr lang="en-GB" dirty="0"/>
              <a:t>4 cycles (12 weeks) platinum + vinorelbine chemotherapy</a:t>
            </a:r>
          </a:p>
          <a:p>
            <a:pPr lvl="1"/>
            <a:r>
              <a:rPr lang="en-GB" dirty="0"/>
              <a:t>5% absolute increase in 5 year survival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Post operative radiotherapy:</a:t>
            </a:r>
          </a:p>
          <a:p>
            <a:pPr lvl="1"/>
            <a:r>
              <a:rPr lang="en-GB" dirty="0"/>
              <a:t>Consider if R1 resection</a:t>
            </a:r>
          </a:p>
          <a:p>
            <a:pPr lvl="1"/>
            <a:r>
              <a:rPr lang="en-GB" dirty="0"/>
              <a:t>Worse outcomes with post-op radiotherapy for incidental N2</a:t>
            </a:r>
          </a:p>
        </p:txBody>
      </p:sp>
    </p:spTree>
    <p:extLst>
      <p:ext uri="{BB962C8B-B14F-4D97-AF65-F5344CB8AC3E}">
        <p14:creationId xmlns:p14="http://schemas.microsoft.com/office/powerpoint/2010/main" val="299131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0DA8-589B-E560-8B7A-A67C8FE4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 vs post op chemotherapy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BC8235-E3FA-1136-92BB-1C3B5EF3B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514154"/>
              </p:ext>
            </p:extLst>
          </p:nvPr>
        </p:nvGraphicFramePr>
        <p:xfrm>
          <a:off x="838200" y="1825625"/>
          <a:ext cx="10515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5743903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3006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Pre-op (neo-adjuvant)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Post-op (adjuvant)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39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Earlier treatment of systemic disease</a:t>
                      </a:r>
                    </a:p>
                    <a:p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Delay in treating systemic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0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Select out aggressive phenotypes</a:t>
                      </a:r>
                    </a:p>
                    <a:p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2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Local progression may make inoperable</a:t>
                      </a:r>
                    </a:p>
                    <a:p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39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May delay surgery due to toxicity</a:t>
                      </a:r>
                    </a:p>
                    <a:p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No delay to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8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May result in increased peri-operative surgical complications and length of stay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Significant proportion of eligible patients may not be fit enough to start adjuvant therapy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4109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DC957F-F50D-C46E-5CB5-B00ECDE49382}"/>
              </a:ext>
            </a:extLst>
          </p:cNvPr>
          <p:cNvSpPr txBox="1"/>
          <p:nvPr/>
        </p:nvSpPr>
        <p:spPr>
          <a:xfrm>
            <a:off x="838200" y="5967167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Meta-analysis of pre-operative chemotherapy show similar survival benefit to post-operative</a:t>
            </a:r>
          </a:p>
        </p:txBody>
      </p:sp>
    </p:spTree>
    <p:extLst>
      <p:ext uri="{BB962C8B-B14F-4D97-AF65-F5344CB8AC3E}">
        <p14:creationId xmlns:p14="http://schemas.microsoft.com/office/powerpoint/2010/main" val="286176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836F-B2D1-4F70-482D-755A7EA0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SACT simplified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2672B-94FA-ABF4-CF35-AE0C2D3C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74655"/>
          </a:xfrm>
        </p:spPr>
        <p:txBody>
          <a:bodyPr>
            <a:normAutofit/>
          </a:bodyPr>
          <a:lstStyle/>
          <a:p>
            <a:r>
              <a:rPr lang="en-GB" dirty="0"/>
              <a:t>Immunotherapy (PD-L1/PD-1 inhibitors) </a:t>
            </a:r>
          </a:p>
          <a:p>
            <a:pPr lvl="1"/>
            <a:r>
              <a:rPr lang="en-GB" dirty="0"/>
              <a:t>ineffective again </a:t>
            </a:r>
            <a:r>
              <a:rPr lang="en-GB" b="1" dirty="0"/>
              <a:t>EGFRm</a:t>
            </a:r>
            <a:r>
              <a:rPr lang="en-GB" dirty="0"/>
              <a:t> and </a:t>
            </a:r>
            <a:r>
              <a:rPr lang="en-GB" b="1" dirty="0"/>
              <a:t>ALK positive </a:t>
            </a:r>
            <a:r>
              <a:rPr lang="en-GB" dirty="0"/>
              <a:t>NSCLC in metastatic trials</a:t>
            </a:r>
          </a:p>
          <a:p>
            <a:pPr lvl="1"/>
            <a:r>
              <a:rPr lang="en-GB" dirty="0"/>
              <a:t>Excluded from peri-operative trials</a:t>
            </a:r>
          </a:p>
          <a:p>
            <a:pPr lvl="1"/>
            <a:endParaRPr lang="en-GB" dirty="0"/>
          </a:p>
          <a:p>
            <a:r>
              <a:rPr lang="en-GB" dirty="0"/>
              <a:t>PD-L1 tumour proportions score (TPS)</a:t>
            </a:r>
          </a:p>
          <a:p>
            <a:pPr lvl="1"/>
            <a:r>
              <a:rPr lang="en-GB" dirty="0"/>
              <a:t>Predictive and prognostic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39402-E491-F69E-8B16-5FC8BCCFA201}"/>
              </a:ext>
            </a:extLst>
          </p:cNvPr>
          <p:cNvSpPr txBox="1"/>
          <p:nvPr/>
        </p:nvSpPr>
        <p:spPr>
          <a:xfrm>
            <a:off x="942680" y="5410986"/>
            <a:ext cx="1032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EGFR and ALK status necessary to determine treatment</a:t>
            </a:r>
          </a:p>
        </p:txBody>
      </p:sp>
    </p:spTree>
    <p:extLst>
      <p:ext uri="{BB962C8B-B14F-4D97-AF65-F5344CB8AC3E}">
        <p14:creationId xmlns:p14="http://schemas.microsoft.com/office/powerpoint/2010/main" val="42010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43089D-007D-5FA8-B85E-1EEAE683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Surgical landscape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90D9C2-BD6B-D1F3-F24C-30AEB0754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4CDA0-D38D-E0D9-C48D-BF7A7953A0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Adjuvant</a:t>
            </a:r>
          </a:p>
          <a:p>
            <a:pPr lvl="1"/>
            <a:r>
              <a:rPr lang="en-GB" dirty="0"/>
              <a:t>post-operative</a:t>
            </a:r>
          </a:p>
          <a:p>
            <a:r>
              <a:rPr lang="en-GB" dirty="0"/>
              <a:t>Neo-adjuvant</a:t>
            </a:r>
          </a:p>
          <a:p>
            <a:pPr lvl="1"/>
            <a:r>
              <a:rPr lang="en-GB" dirty="0"/>
              <a:t>pre-operative</a:t>
            </a:r>
          </a:p>
          <a:p>
            <a:r>
              <a:rPr lang="en-GB" dirty="0"/>
              <a:t>Perioperative</a:t>
            </a:r>
          </a:p>
          <a:p>
            <a:pPr lvl="1"/>
            <a:r>
              <a:rPr lang="en-GB" dirty="0"/>
              <a:t>pre and post operative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804C69-6C95-DEE2-3E0A-B44E31C57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5 year overall survival is poor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8D51F4-F5EE-C66E-7782-D8EA8450C4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897131"/>
            <a:ext cx="5183188" cy="2900475"/>
          </a:xfrm>
        </p:spPr>
      </p:pic>
    </p:spTree>
    <p:extLst>
      <p:ext uri="{BB962C8B-B14F-4D97-AF65-F5344CB8AC3E}">
        <p14:creationId xmlns:p14="http://schemas.microsoft.com/office/powerpoint/2010/main" val="310071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0947-A29B-8E35-195A-6BA19905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EGFR mutations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4EE67-C85A-5DD8-76F6-D3A9F82AD2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ADAURA trial</a:t>
            </a:r>
          </a:p>
          <a:p>
            <a:pPr lvl="1"/>
            <a:r>
              <a:rPr lang="en-GB" dirty="0"/>
              <a:t>ECOG PS 0-1</a:t>
            </a:r>
          </a:p>
          <a:p>
            <a:pPr lvl="1"/>
            <a:r>
              <a:rPr lang="en-GB" dirty="0"/>
              <a:t>Common EGFR mutations</a:t>
            </a:r>
          </a:p>
          <a:p>
            <a:pPr lvl="1"/>
            <a:r>
              <a:rPr lang="en-GB" dirty="0"/>
              <a:t>Adjuvant chemotherapy optional</a:t>
            </a:r>
          </a:p>
          <a:p>
            <a:pPr lvl="1"/>
            <a:r>
              <a:rPr lang="en-GB" dirty="0"/>
              <a:t>Placebo vs 3 years Osimertinib</a:t>
            </a:r>
          </a:p>
          <a:p>
            <a:endParaRPr lang="en-GB" dirty="0"/>
          </a:p>
          <a:p>
            <a:r>
              <a:rPr lang="en-GB" dirty="0"/>
              <a:t>Stage IB to IIIB (not N3) R0</a:t>
            </a:r>
          </a:p>
          <a:p>
            <a:pPr lvl="1"/>
            <a:r>
              <a:rPr lang="en-GB" dirty="0"/>
              <a:t>T2a (&gt;3cm) N0</a:t>
            </a:r>
          </a:p>
          <a:p>
            <a:pPr lvl="1"/>
            <a:r>
              <a:rPr lang="en-GB" dirty="0"/>
              <a:t>T3/4 N2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A82760-CA5E-87F2-35B4-15F9246F46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73198"/>
            <a:ext cx="5810248" cy="663175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C695CEB-45AD-DA6E-B9B1-647CDE7B9793}"/>
              </a:ext>
            </a:extLst>
          </p:cNvPr>
          <p:cNvSpPr/>
          <p:nvPr/>
        </p:nvSpPr>
        <p:spPr>
          <a:xfrm>
            <a:off x="6632620" y="238259"/>
            <a:ext cx="1481070" cy="70189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BD0C7E-12D1-3BBA-0784-E04A714C7E59}"/>
              </a:ext>
            </a:extLst>
          </p:cNvPr>
          <p:cNvSpPr/>
          <p:nvPr/>
        </p:nvSpPr>
        <p:spPr>
          <a:xfrm>
            <a:off x="6694868" y="3480711"/>
            <a:ext cx="1481070" cy="70189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3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7496-F011-E79E-9771-FFDF9CDC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ALK positive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C876-B6A1-B523-5152-4FD508AE7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58702" cy="4351338"/>
          </a:xfrm>
        </p:spPr>
        <p:txBody>
          <a:bodyPr>
            <a:normAutofit/>
          </a:bodyPr>
          <a:lstStyle/>
          <a:p>
            <a:r>
              <a:rPr lang="en-GB" b="1" dirty="0"/>
              <a:t>ALINA trial</a:t>
            </a:r>
          </a:p>
          <a:p>
            <a:pPr lvl="1"/>
            <a:r>
              <a:rPr lang="en-GB" dirty="0"/>
              <a:t>NICE approval 2024</a:t>
            </a:r>
          </a:p>
          <a:p>
            <a:pPr lvl="1"/>
            <a:r>
              <a:rPr lang="en-GB" dirty="0"/>
              <a:t>ALK positive</a:t>
            </a:r>
          </a:p>
          <a:p>
            <a:pPr lvl="1"/>
            <a:r>
              <a:rPr lang="en-GB" dirty="0"/>
              <a:t>ECOG 0-1</a:t>
            </a:r>
          </a:p>
          <a:p>
            <a:pPr lvl="1"/>
            <a:r>
              <a:rPr lang="en-GB" dirty="0" err="1"/>
              <a:t>Alectinib</a:t>
            </a:r>
            <a:r>
              <a:rPr lang="en-GB" dirty="0"/>
              <a:t> 2 years vs chemo</a:t>
            </a:r>
          </a:p>
          <a:p>
            <a:endParaRPr lang="en-GB" dirty="0"/>
          </a:p>
          <a:p>
            <a:r>
              <a:rPr lang="en-GB" dirty="0"/>
              <a:t>Stage IIA-IIIB</a:t>
            </a:r>
          </a:p>
          <a:p>
            <a:pPr lvl="1"/>
            <a:r>
              <a:rPr lang="en-GB" dirty="0"/>
              <a:t>T2b (&gt;4cm) N0</a:t>
            </a:r>
          </a:p>
          <a:p>
            <a:pPr lvl="1"/>
            <a:r>
              <a:rPr lang="en-GB" dirty="0"/>
              <a:t>T3/4 N2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0E63C8-0E7E-5243-A262-65443B63E8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1183" y="359387"/>
            <a:ext cx="7396263" cy="6038570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E1833A2-A1CB-8BE4-403B-58BBF5C73B8B}"/>
              </a:ext>
            </a:extLst>
          </p:cNvPr>
          <p:cNvSpPr/>
          <p:nvPr/>
        </p:nvSpPr>
        <p:spPr>
          <a:xfrm>
            <a:off x="10335296" y="940158"/>
            <a:ext cx="1287887" cy="6246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64BD8F-0606-1ECA-3572-D70E00DEC4E8}"/>
              </a:ext>
            </a:extLst>
          </p:cNvPr>
          <p:cNvSpPr/>
          <p:nvPr/>
        </p:nvSpPr>
        <p:spPr>
          <a:xfrm>
            <a:off x="10335296" y="4001294"/>
            <a:ext cx="1287887" cy="6246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5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8F16-4D76-C46F-F35F-28935B2C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Neo-adjuvant chemo-nivolumab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1160FD-4D66-0704-0172-AC94B018F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08F8A2-710D-0A83-57C4-03C2167D4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80" y="2761846"/>
            <a:ext cx="10311720" cy="3626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11BB3-759D-7C72-18BA-19E40A6B5D2C}"/>
              </a:ext>
            </a:extLst>
          </p:cNvPr>
          <p:cNvSpPr txBox="1"/>
          <p:nvPr/>
        </p:nvSpPr>
        <p:spPr>
          <a:xfrm>
            <a:off x="838200" y="1761344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Checkmate-816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73C1FA-676F-0081-463E-77A03A25B4D0}"/>
              </a:ext>
            </a:extLst>
          </p:cNvPr>
          <p:cNvSpPr/>
          <p:nvPr/>
        </p:nvSpPr>
        <p:spPr>
          <a:xfrm>
            <a:off x="7089820" y="2972379"/>
            <a:ext cx="999168" cy="47593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38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59D4D1-DFCC-B785-0EA0-105C7A1D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Pathological Complete Response</a:t>
            </a:r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BB63351A-A52C-5F90-FC3D-1F2BD67240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75644"/>
            <a:ext cx="5181600" cy="2851300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F57FA4E5-C97F-4F7B-F340-2F54DD4570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48137" b="4225"/>
          <a:stretch/>
        </p:blipFill>
        <p:spPr>
          <a:xfrm>
            <a:off x="6172200" y="1944775"/>
            <a:ext cx="5181600" cy="41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3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562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Wingdings</vt:lpstr>
      <vt:lpstr>Office Theme</vt:lpstr>
      <vt:lpstr>Perioperative SACT</vt:lpstr>
      <vt:lpstr>For a longtime it was simple…</vt:lpstr>
      <vt:lpstr>Pre vs post op chemotherapy</vt:lpstr>
      <vt:lpstr>SACT simplified</vt:lpstr>
      <vt:lpstr>Surgical landscape</vt:lpstr>
      <vt:lpstr>EGFR mutations</vt:lpstr>
      <vt:lpstr>ALK positive </vt:lpstr>
      <vt:lpstr>Neo-adjuvant chemo-nivolumab</vt:lpstr>
      <vt:lpstr>Pathological Complete Response</vt:lpstr>
      <vt:lpstr>Checkmate-816: EFS 3-year update</vt:lpstr>
      <vt:lpstr>Checkmate-816: OS 3 year update</vt:lpstr>
      <vt:lpstr>Neoadjuvant: Checkmate-816 Surgery?</vt:lpstr>
      <vt:lpstr>Summary – neo-adjuvant chemo-immuno</vt:lpstr>
      <vt:lpstr>Peri-operative chemo-immunotherapy</vt:lpstr>
      <vt:lpstr>KEYNOTE-671</vt:lpstr>
      <vt:lpstr>Unanswered questions</vt:lpstr>
      <vt:lpstr>Current options – resectable NSCLC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COX, Ashley (ROYAL UNITED HOSPITALS BATH NHS FOUNDATION TRUST)</dc:creator>
  <cp:lastModifiedBy>Helen Dunderdale</cp:lastModifiedBy>
  <cp:revision>3</cp:revision>
  <dcterms:created xsi:type="dcterms:W3CDTF">2024-11-29T17:10:28Z</dcterms:created>
  <dcterms:modified xsi:type="dcterms:W3CDTF">2024-12-03T14:59:16Z</dcterms:modified>
</cp:coreProperties>
</file>