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2"/>
  </p:notesMasterIdLst>
  <p:sldIdLst>
    <p:sldId id="2147475281" r:id="rId6"/>
    <p:sldId id="2147475282" r:id="rId7"/>
    <p:sldId id="2147475239" r:id="rId8"/>
    <p:sldId id="2147475285" r:id="rId9"/>
    <p:sldId id="2147475283" r:id="rId10"/>
    <p:sldId id="2147475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246" autoAdjust="0"/>
  </p:normalViewPr>
  <p:slideViewPr>
    <p:cSldViewPr snapToGrid="0">
      <p:cViewPr varScale="1">
        <p:scale>
          <a:sx n="62" d="100"/>
          <a:sy n="62" d="100"/>
        </p:scale>
        <p:origin x="148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96C34-7AE6-47A5-A0A8-907644C14DA3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9C65B-68E9-49EB-B789-8CE63D0D75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0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USB on HRT pathway BMS guidance in place with delays to governance PC DA USS 6/52 part </a:t>
            </a:r>
            <a:r>
              <a:rPr lang="en-GB" dirty="0" err="1"/>
              <a:t>e.g</a:t>
            </a:r>
            <a:r>
              <a:rPr lang="en-GB" dirty="0"/>
              <a:t> ICE BNSSG January</a:t>
            </a:r>
          </a:p>
          <a:p>
            <a:r>
              <a:rPr lang="en-GB" dirty="0" err="1"/>
              <a:t>Womens</a:t>
            </a:r>
            <a:r>
              <a:rPr lang="en-GB" dirty="0"/>
              <a:t> Health hubs exist but not utilised</a:t>
            </a:r>
          </a:p>
          <a:p>
            <a:r>
              <a:rPr lang="en-GB" dirty="0"/>
              <a:t>DA USS mostly available</a:t>
            </a:r>
          </a:p>
          <a:p>
            <a:r>
              <a:rPr lang="en-GB" dirty="0"/>
              <a:t>Variation in triage </a:t>
            </a:r>
          </a:p>
          <a:p>
            <a:r>
              <a:rPr lang="en-GB" dirty="0"/>
              <a:t>Path / workforce / hysteroscopy challenges (OPH in PA c23days)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9C65B-68E9-49EB-B789-8CE63D0D75C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4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8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8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41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07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79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75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29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11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41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89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8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920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39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97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2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9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1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9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4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3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52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8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0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48051" y="-1075807"/>
            <a:ext cx="3558701" cy="2846961"/>
          </a:xfrm>
          <a:custGeom>
            <a:avLst/>
            <a:gdLst/>
            <a:ahLst/>
            <a:cxnLst/>
            <a:rect l="l" t="t" r="r" b="b"/>
            <a:pathLst>
              <a:path w="5338051" h="4270441">
                <a:moveTo>
                  <a:pt x="0" y="0"/>
                </a:moveTo>
                <a:lnTo>
                  <a:pt x="5338051" y="0"/>
                </a:lnTo>
                <a:lnTo>
                  <a:pt x="5338051" y="4270441"/>
                </a:lnTo>
                <a:lnTo>
                  <a:pt x="0" y="427044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-3680352" y="6459096"/>
            <a:ext cx="11634351" cy="1698342"/>
          </a:xfrm>
          <a:custGeom>
            <a:avLst/>
            <a:gdLst/>
            <a:ahLst/>
            <a:cxnLst/>
            <a:rect l="l" t="t" r="r" b="b"/>
            <a:pathLst>
              <a:path w="17451526" h="2547513">
                <a:moveTo>
                  <a:pt x="0" y="0"/>
                </a:moveTo>
                <a:lnTo>
                  <a:pt x="17451527" y="0"/>
                </a:lnTo>
                <a:lnTo>
                  <a:pt x="17451527" y="2547512"/>
                </a:lnTo>
                <a:lnTo>
                  <a:pt x="0" y="25475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4025" r="-454" b="-20693"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8517" y="6523586"/>
            <a:ext cx="11397683" cy="244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05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66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Connecting and Empowering the Delivery of Cancer Care Across SWAG Communities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432D85-1DD7-E92F-90DF-33649C09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83092"/>
            <a:ext cx="8636000" cy="762000"/>
          </a:xfrm>
        </p:spPr>
        <p:txBody>
          <a:bodyPr>
            <a:normAutofit/>
          </a:bodyPr>
          <a:lstStyle/>
          <a:p>
            <a:pPr algn="l"/>
            <a:r>
              <a:rPr lang="en-GB" b="1">
                <a:latin typeface="Arial"/>
                <a:cs typeface="Arial"/>
              </a:rPr>
              <a:t>SWAG Performance: Benchmark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73F01F-0A79-FA1F-852C-E0672C2489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009582"/>
            <a:ext cx="9202390" cy="51763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3EE0164-5F67-C52A-68F2-3A543FDB37B5}"/>
              </a:ext>
            </a:extLst>
          </p:cNvPr>
          <p:cNvSpPr txBox="1"/>
          <p:nvPr/>
        </p:nvSpPr>
        <p:spPr>
          <a:xfrm>
            <a:off x="9753600" y="1429407"/>
            <a:ext cx="22281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Performance improvement the best nationally and sustained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September 24/25 SWAG FDS performance 66.1% compared to September 23/24 when FDS was only 39.3% - so an improvement of 26.8% year on year</a:t>
            </a:r>
          </a:p>
        </p:txBody>
      </p:sp>
    </p:spTree>
    <p:extLst>
      <p:ext uri="{BB962C8B-B14F-4D97-AF65-F5344CB8AC3E}">
        <p14:creationId xmlns:p14="http://schemas.microsoft.com/office/powerpoint/2010/main" val="345606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48051" y="-1075807"/>
            <a:ext cx="3558701" cy="2846961"/>
          </a:xfrm>
          <a:custGeom>
            <a:avLst/>
            <a:gdLst/>
            <a:ahLst/>
            <a:cxnLst/>
            <a:rect l="l" t="t" r="r" b="b"/>
            <a:pathLst>
              <a:path w="5338051" h="4270441">
                <a:moveTo>
                  <a:pt x="0" y="0"/>
                </a:moveTo>
                <a:lnTo>
                  <a:pt x="5338051" y="0"/>
                </a:lnTo>
                <a:lnTo>
                  <a:pt x="5338051" y="4270441"/>
                </a:lnTo>
                <a:lnTo>
                  <a:pt x="0" y="427044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-3680352" y="6459096"/>
            <a:ext cx="11634351" cy="1698342"/>
          </a:xfrm>
          <a:custGeom>
            <a:avLst/>
            <a:gdLst/>
            <a:ahLst/>
            <a:cxnLst/>
            <a:rect l="l" t="t" r="r" b="b"/>
            <a:pathLst>
              <a:path w="17451526" h="2547513">
                <a:moveTo>
                  <a:pt x="0" y="0"/>
                </a:moveTo>
                <a:lnTo>
                  <a:pt x="17451527" y="0"/>
                </a:lnTo>
                <a:lnTo>
                  <a:pt x="17451527" y="2547512"/>
                </a:lnTo>
                <a:lnTo>
                  <a:pt x="0" y="25475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4025" r="-454" b="-20693"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8517" y="6523586"/>
            <a:ext cx="11397683" cy="244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05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66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Connecting and Empowering the Delivery of Cancer Care Across SWAG Communities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432D85-1DD7-E92F-90DF-33649C09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31847"/>
            <a:ext cx="8636000" cy="762000"/>
          </a:xfrm>
        </p:spPr>
        <p:txBody>
          <a:bodyPr>
            <a:noAutofit/>
          </a:bodyPr>
          <a:lstStyle/>
          <a:p>
            <a:pPr algn="l"/>
            <a:r>
              <a:rPr lang="en-GB" sz="3600" b="1" dirty="0">
                <a:latin typeface="Arial"/>
                <a:cs typeface="Arial"/>
              </a:rPr>
              <a:t>NCP priority pathway: SWAG Funded initiatives</a:t>
            </a:r>
            <a:endParaRPr lang="en-US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7B4F63-E81C-F768-5E50-A6E3AB2B46FF}"/>
              </a:ext>
            </a:extLst>
          </p:cNvPr>
          <p:cNvSpPr txBox="1"/>
          <p:nvPr/>
        </p:nvSpPr>
        <p:spPr>
          <a:xfrm>
            <a:off x="3676073" y="9450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A9C9B9-ABF6-DD13-8688-98F121100EB9}"/>
              </a:ext>
            </a:extLst>
          </p:cNvPr>
          <p:cNvSpPr txBox="1"/>
          <p:nvPr/>
        </p:nvSpPr>
        <p:spPr>
          <a:xfrm>
            <a:off x="304800" y="1953712"/>
            <a:ext cx="113976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Front Door triage @ SFT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One Stop UHBW incl. equipment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Hysteroscopy training incl. myosure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Self-referral Post Menopausal bleeding service SFT and RUH Bath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Clinical Staffing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Short term gynae specific WLIs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c20% of the performance and priority pathway allocation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19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D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48051" y="-1075807"/>
            <a:ext cx="3558701" cy="2846961"/>
          </a:xfrm>
          <a:custGeom>
            <a:avLst/>
            <a:gdLst/>
            <a:ahLst/>
            <a:cxnLst/>
            <a:rect l="l" t="t" r="r" b="b"/>
            <a:pathLst>
              <a:path w="5338051" h="4270441">
                <a:moveTo>
                  <a:pt x="0" y="0"/>
                </a:moveTo>
                <a:lnTo>
                  <a:pt x="5338051" y="0"/>
                </a:lnTo>
                <a:lnTo>
                  <a:pt x="5338051" y="4270441"/>
                </a:lnTo>
                <a:lnTo>
                  <a:pt x="0" y="427044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EF9A4C-3DA4-3E82-57AF-51D0DAF9D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0800" y="6255586"/>
            <a:ext cx="7219950" cy="60325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C5DD6CD5-1C27-95EF-3BFF-A897D4E464D1}"/>
              </a:ext>
            </a:extLst>
          </p:cNvPr>
          <p:cNvSpPr/>
          <p:nvPr/>
        </p:nvSpPr>
        <p:spPr>
          <a:xfrm>
            <a:off x="1117600" y="319098"/>
            <a:ext cx="7630145" cy="615553"/>
          </a:xfrm>
          <a:prstGeom prst="rect">
            <a:avLst/>
          </a:prstGeom>
          <a:noFill/>
        </p:spPr>
        <p:txBody>
          <a:bodyPr wrap="square" lIns="60960" tIns="30480" rIns="60960" bIns="30480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  <a:sym typeface="Arial"/>
              </a:rPr>
              <a:t>National Cancer Programme 25/26</a:t>
            </a:r>
            <a:endParaRPr kumimoji="0" lang="en-GB" sz="36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4864B4-AF6F-83C3-03AD-3ECE324A28DA}"/>
              </a:ext>
            </a:extLst>
          </p:cNvPr>
          <p:cNvSpPr txBox="1"/>
          <p:nvPr/>
        </p:nvSpPr>
        <p:spPr>
          <a:xfrm>
            <a:off x="304800" y="1864650"/>
            <a:ext cx="11379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D64A41-2089-D096-0BD0-C306277416F1}"/>
              </a:ext>
            </a:extLst>
          </p:cNvPr>
          <p:cNvSpPr txBox="1"/>
          <p:nvPr/>
        </p:nvSpPr>
        <p:spPr>
          <a:xfrm>
            <a:off x="0" y="1001136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Remains a priority pathway for national cancer programme faster diagnosis programme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Rationale: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3rd highest contributor to FDS breaches (15%), 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Low FDS performance (65%) with high difference in cancer vs non-cancer (27%)​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Deliverables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Improvement plans where FDS performance is below 64%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Clear triage model in place with sufficient safety netting by end of Q4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Understand and reduce the FDS variation between cancer and non-cancer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Deliver unscheduled bleeding on HRT pathways for 100% of services by Q2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Complete a targeted project on improving Hysteroscopy delivery in the context of patient care and improved FDS performance by Q4​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Define and deliver straight to CT from abnormal ultrasound for Ovarian Cancer by Q4.​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Key project for Ovarian pathway improvement.​</a:t>
            </a:r>
          </a:p>
        </p:txBody>
      </p:sp>
    </p:spTree>
    <p:extLst>
      <p:ext uri="{BB962C8B-B14F-4D97-AF65-F5344CB8AC3E}">
        <p14:creationId xmlns:p14="http://schemas.microsoft.com/office/powerpoint/2010/main" val="1580067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7307325-8660-B821-EAEF-85FF7DE0B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254879"/>
              </p:ext>
            </p:extLst>
          </p:nvPr>
        </p:nvGraphicFramePr>
        <p:xfrm>
          <a:off x="62144" y="124287"/>
          <a:ext cx="12046999" cy="6643479"/>
        </p:xfrm>
        <a:graphic>
          <a:graphicData uri="http://schemas.openxmlformats.org/drawingml/2006/table">
            <a:tbl>
              <a:tblPr/>
              <a:tblGrid>
                <a:gridCol w="2852315">
                  <a:extLst>
                    <a:ext uri="{9D8B030D-6E8A-4147-A177-3AD203B41FA5}">
                      <a16:colId xmlns:a16="http://schemas.microsoft.com/office/drawing/2014/main" val="3038234796"/>
                    </a:ext>
                  </a:extLst>
                </a:gridCol>
                <a:gridCol w="1079254">
                  <a:extLst>
                    <a:ext uri="{9D8B030D-6E8A-4147-A177-3AD203B41FA5}">
                      <a16:colId xmlns:a16="http://schemas.microsoft.com/office/drawing/2014/main" val="2844801104"/>
                    </a:ext>
                  </a:extLst>
                </a:gridCol>
                <a:gridCol w="1079254">
                  <a:extLst>
                    <a:ext uri="{9D8B030D-6E8A-4147-A177-3AD203B41FA5}">
                      <a16:colId xmlns:a16="http://schemas.microsoft.com/office/drawing/2014/main" val="2091096821"/>
                    </a:ext>
                  </a:extLst>
                </a:gridCol>
                <a:gridCol w="1044214">
                  <a:extLst>
                    <a:ext uri="{9D8B030D-6E8A-4147-A177-3AD203B41FA5}">
                      <a16:colId xmlns:a16="http://schemas.microsoft.com/office/drawing/2014/main" val="2881459143"/>
                    </a:ext>
                  </a:extLst>
                </a:gridCol>
                <a:gridCol w="1042659">
                  <a:extLst>
                    <a:ext uri="{9D8B030D-6E8A-4147-A177-3AD203B41FA5}">
                      <a16:colId xmlns:a16="http://schemas.microsoft.com/office/drawing/2014/main" val="1167096781"/>
                    </a:ext>
                  </a:extLst>
                </a:gridCol>
                <a:gridCol w="1038759">
                  <a:extLst>
                    <a:ext uri="{9D8B030D-6E8A-4147-A177-3AD203B41FA5}">
                      <a16:colId xmlns:a16="http://schemas.microsoft.com/office/drawing/2014/main" val="2853116413"/>
                    </a:ext>
                  </a:extLst>
                </a:gridCol>
                <a:gridCol w="925074">
                  <a:extLst>
                    <a:ext uri="{9D8B030D-6E8A-4147-A177-3AD203B41FA5}">
                      <a16:colId xmlns:a16="http://schemas.microsoft.com/office/drawing/2014/main" val="621504281"/>
                    </a:ext>
                  </a:extLst>
                </a:gridCol>
                <a:gridCol w="1079254">
                  <a:extLst>
                    <a:ext uri="{9D8B030D-6E8A-4147-A177-3AD203B41FA5}">
                      <a16:colId xmlns:a16="http://schemas.microsoft.com/office/drawing/2014/main" val="2959978477"/>
                    </a:ext>
                  </a:extLst>
                </a:gridCol>
                <a:gridCol w="953108">
                  <a:extLst>
                    <a:ext uri="{9D8B030D-6E8A-4147-A177-3AD203B41FA5}">
                      <a16:colId xmlns:a16="http://schemas.microsoft.com/office/drawing/2014/main" val="784262013"/>
                    </a:ext>
                  </a:extLst>
                </a:gridCol>
                <a:gridCol w="953108">
                  <a:extLst>
                    <a:ext uri="{9D8B030D-6E8A-4147-A177-3AD203B41FA5}">
                      <a16:colId xmlns:a16="http://schemas.microsoft.com/office/drawing/2014/main" val="516767663"/>
                    </a:ext>
                  </a:extLst>
                </a:gridCol>
              </a:tblGrid>
              <a:tr h="87074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Provider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sng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Implementation Status for unscheduled bleeding on HRT</a:t>
                      </a:r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Womens health hubs (Are any in place, location? Are they involved in Unscheduled bleeding process/pathway?)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Direct access to TVUS in place and incorporated for use as part of unscheduled bleeding on HRT pathway/process?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Go live Date for unscheduled bleeding on HRT pathway/process.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one-stop shop is in place in the Trust.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Type of triage in place e.g. admin-led, nurse-led, consultant-led?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Please describe any pathology challenges, if known.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Please briefly describe any workforce challenges, if known.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Please briefly describe any hysteroscopy challenges, if known.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806508"/>
                  </a:ext>
                </a:extLst>
              </a:tr>
              <a:tr h="12439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GLOUCESTERSHIRE HOSPITALS NHS FOUNDATION TRUST</a:t>
                      </a:r>
                    </a:p>
                  </a:txBody>
                  <a:tcPr marL="22980" marR="1915" marT="19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Unknown at provider level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83700"/>
                  </a:ext>
                </a:extLst>
              </a:tr>
              <a:tr h="95686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UNIVERSITY HOSPITALS BRISTOL AND WESTON NHS FOUNDATION TRUST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Partial implementation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Set up phase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January ICE delay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 - Bristol site only, plan to introduce @WGH with cons expansion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Consultant and specialist nurse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Capacity - but overall should be decreased with the new guideline recommendations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A&amp;G for primary care may increase. 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Sonography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support for direct referral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Hysteroscopy capacity expanded additional nurse hysteroscopist (in addition to 2 current) being trained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380449"/>
                  </a:ext>
                </a:extLst>
              </a:tr>
              <a:tr h="71764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NORTH BRISTOL NHS TRUST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Planning​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 place but not directly involved in planning stage. 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January ICE delay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 led.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TAT are within tollerance. 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Clinical staffing challenges have reduced capacity short to medium term. 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Recruitment challenges for fixed term role. 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188361"/>
                  </a:ext>
                </a:extLst>
              </a:tr>
              <a:tr h="1215211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ROYAL UNITED HOSPITALS BATH NHS FOUNDATION TRUST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Live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 - Women's Health Hubs in place. No - not directly involved.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12/09/2024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Sonographer-led triage.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Capacity limitations but should be reduced with implementation of guidance. Ensuring adequate sample taken. 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Sonographer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clinical assessment 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time negatively impacting on other gynaecological services. 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Pathology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consultant recruitment. 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capacity.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 - hysteroscopy is largely uncecessary and adds length to the pathway without value. 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746430"/>
                  </a:ext>
                </a:extLst>
              </a:tr>
              <a:tr h="11960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SALISBURY NHS FOUNDATION TRUST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Partial implementation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 for December 2024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Admin-led (clinician led being explored)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Yes, delays in histology. Average of 11 day turnaround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Curently no clinical triage of referrals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Aging scopes, but successful capital bid. 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218487"/>
                  </a:ext>
                </a:extLst>
              </a:tr>
              <a:tr h="1435289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SOMERSET NHS FOUNDATION TRUST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Planning​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Women's health hubs are in place, but these are not currently supporting the unscheduled bleeding pathway. 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of the planning discussion.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Nurse-led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 shortages and lack of physical space - currently being reviewed Trustwide increase in pathology reporting in gynae.</a:t>
                      </a:r>
                      <a:b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Staffing shortages across primary and secondary care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specific challenges identified.</a:t>
                      </a:r>
                    </a:p>
                  </a:txBody>
                  <a:tcPr marL="1915" marR="1915" marT="19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1441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74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D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48051" y="-1075807"/>
            <a:ext cx="3558701" cy="2846961"/>
          </a:xfrm>
          <a:custGeom>
            <a:avLst/>
            <a:gdLst/>
            <a:ahLst/>
            <a:cxnLst/>
            <a:rect l="l" t="t" r="r" b="b"/>
            <a:pathLst>
              <a:path w="5338051" h="4270441">
                <a:moveTo>
                  <a:pt x="0" y="0"/>
                </a:moveTo>
                <a:lnTo>
                  <a:pt x="5338051" y="0"/>
                </a:lnTo>
                <a:lnTo>
                  <a:pt x="5338051" y="4270441"/>
                </a:lnTo>
                <a:lnTo>
                  <a:pt x="0" y="427044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EF9A4C-3DA4-3E82-57AF-51D0DAF9D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0800" y="6255586"/>
            <a:ext cx="7219950" cy="60325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C5DD6CD5-1C27-95EF-3BFF-A897D4E464D1}"/>
              </a:ext>
            </a:extLst>
          </p:cNvPr>
          <p:cNvSpPr/>
          <p:nvPr/>
        </p:nvSpPr>
        <p:spPr>
          <a:xfrm>
            <a:off x="966680" y="39896"/>
            <a:ext cx="7630145" cy="615553"/>
          </a:xfrm>
          <a:prstGeom prst="rect">
            <a:avLst/>
          </a:prstGeom>
          <a:noFill/>
        </p:spPr>
        <p:txBody>
          <a:bodyPr wrap="square" lIns="60960" tIns="30480" rIns="60960" bIns="30480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  <a:sym typeface="Arial"/>
              </a:rPr>
              <a:t>National Cancer Programme 25/26</a:t>
            </a:r>
            <a:endParaRPr kumimoji="0" lang="en-GB" sz="36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4864B4-AF6F-83C3-03AD-3ECE324A28DA}"/>
              </a:ext>
            </a:extLst>
          </p:cNvPr>
          <p:cNvSpPr txBox="1"/>
          <p:nvPr/>
        </p:nvSpPr>
        <p:spPr>
          <a:xfrm>
            <a:off x="304800" y="1864650"/>
            <a:ext cx="11379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D64A41-2089-D096-0BD0-C306277416F1}"/>
              </a:ext>
            </a:extLst>
          </p:cNvPr>
          <p:cNvSpPr txBox="1"/>
          <p:nvPr/>
        </p:nvSpPr>
        <p:spPr>
          <a:xfrm>
            <a:off x="115410" y="798384"/>
            <a:ext cx="9126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National Ovarian Cancer Audit: Comes into the Treatment variation programme​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8F9D66-DCFF-8B3C-1E9E-30401B12A6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208" y="1271508"/>
            <a:ext cx="9144792" cy="514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187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D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48051" y="-1075807"/>
            <a:ext cx="3558701" cy="2846961"/>
          </a:xfrm>
          <a:custGeom>
            <a:avLst/>
            <a:gdLst/>
            <a:ahLst/>
            <a:cxnLst/>
            <a:rect l="l" t="t" r="r" b="b"/>
            <a:pathLst>
              <a:path w="5338051" h="4270441">
                <a:moveTo>
                  <a:pt x="0" y="0"/>
                </a:moveTo>
                <a:lnTo>
                  <a:pt x="5338051" y="0"/>
                </a:lnTo>
                <a:lnTo>
                  <a:pt x="5338051" y="4270441"/>
                </a:lnTo>
                <a:lnTo>
                  <a:pt x="0" y="427044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EF9A4C-3DA4-3E82-57AF-51D0DAF9D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0800" y="6255586"/>
            <a:ext cx="7219950" cy="60325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C5DD6CD5-1C27-95EF-3BFF-A897D4E464D1}"/>
              </a:ext>
            </a:extLst>
          </p:cNvPr>
          <p:cNvSpPr/>
          <p:nvPr/>
        </p:nvSpPr>
        <p:spPr>
          <a:xfrm>
            <a:off x="966680" y="39896"/>
            <a:ext cx="7630145" cy="615553"/>
          </a:xfrm>
          <a:prstGeom prst="rect">
            <a:avLst/>
          </a:prstGeom>
          <a:noFill/>
        </p:spPr>
        <p:txBody>
          <a:bodyPr wrap="square" lIns="60960" tIns="30480" rIns="60960" bIns="30480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  <a:sym typeface="Arial"/>
              </a:rPr>
              <a:t>National Cancer Programme 25/26</a:t>
            </a:r>
            <a:endParaRPr kumimoji="0" lang="en-GB" sz="36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4864B4-AF6F-83C3-03AD-3ECE324A28DA}"/>
              </a:ext>
            </a:extLst>
          </p:cNvPr>
          <p:cNvSpPr txBox="1"/>
          <p:nvPr/>
        </p:nvSpPr>
        <p:spPr>
          <a:xfrm>
            <a:off x="304800" y="1864650"/>
            <a:ext cx="11379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061A00-17B0-7D4F-FCCF-348F057FFA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864" y="655449"/>
            <a:ext cx="6268621" cy="5759318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C4B3FFC-5175-B852-382B-E4A921B886E4}"/>
              </a:ext>
            </a:extLst>
          </p:cNvPr>
          <p:cNvCxnSpPr/>
          <p:nvPr/>
        </p:nvCxnSpPr>
        <p:spPr>
          <a:xfrm flipV="1">
            <a:off x="1633491" y="5459767"/>
            <a:ext cx="186431" cy="124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B549217-CCAF-06C8-FE8E-A1419FB859D5}"/>
              </a:ext>
            </a:extLst>
          </p:cNvPr>
          <p:cNvSpPr txBox="1"/>
          <p:nvPr/>
        </p:nvSpPr>
        <p:spPr>
          <a:xfrm>
            <a:off x="7013359" y="1322773"/>
            <a:ext cx="507802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Target: 80% of women with stage 2-4, or unstaged ovarian cancer receiving treatment of any type.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Targeted focus based on most recent data available to the national programme and subject to change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2021 1 Provider in SWAG*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England: 72.7%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UHBW: 79%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SFT: 79%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GHFT: 76%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RUH Bath 89%</a:t>
            </a:r>
          </a:p>
        </p:txBody>
      </p:sp>
    </p:spTree>
    <p:extLst>
      <p:ext uri="{BB962C8B-B14F-4D97-AF65-F5344CB8AC3E}">
        <p14:creationId xmlns:p14="http://schemas.microsoft.com/office/powerpoint/2010/main" val="30168321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6664684AECC046B7242D31F41758BF" ma:contentTypeVersion="13" ma:contentTypeDescription="Create a new document." ma:contentTypeScope="" ma:versionID="b60d8a3c88aa3a5afeaf8867cd64e9e2">
  <xsd:schema xmlns:xsd="http://www.w3.org/2001/XMLSchema" xmlns:xs="http://www.w3.org/2001/XMLSchema" xmlns:p="http://schemas.microsoft.com/office/2006/metadata/properties" xmlns:ns2="83bf93d6-90ef-4c40-b432-3688ee462b88" xmlns:ns3="e2187767-90b3-4883-b7e5-3532ba822f20" targetNamespace="http://schemas.microsoft.com/office/2006/metadata/properties" ma:root="true" ma:fieldsID="b45152b16929cc2646df02cac7b66725" ns2:_="" ns3:_="">
    <xsd:import namespace="83bf93d6-90ef-4c40-b432-3688ee462b88"/>
    <xsd:import namespace="e2187767-90b3-4883-b7e5-3532ba822f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f93d6-90ef-4c40-b432-3688ee462b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c45826a-f96a-479d-b99d-67de9b08c4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87767-90b3-4883-b7e5-3532ba822f2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c679a50-2e02-47fd-ab01-3176f0c50c43}" ma:internalName="TaxCatchAll" ma:showField="CatchAllData" ma:web="e2187767-90b3-4883-b7e5-3532ba822f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2187767-90b3-4883-b7e5-3532ba822f20"/>
    <lcf76f155ced4ddcb4097134ff3c332f xmlns="83bf93d6-90ef-4c40-b432-3688ee462b8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E5A53BF-C3BF-49FD-A51B-7F47C4EBB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bf93d6-90ef-4c40-b432-3688ee462b88"/>
    <ds:schemaRef ds:uri="e2187767-90b3-4883-b7e5-3532ba822f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2D7B36-7FFC-450C-8DFE-1D7C68F0F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51D540-3877-4518-8F53-F8DF20C4C93F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e2187767-90b3-4883-b7e5-3532ba822f20"/>
    <ds:schemaRef ds:uri="83bf93d6-90ef-4c40-b432-3688ee462b8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822</Words>
  <Application>Microsoft Office PowerPoint</Application>
  <PresentationFormat>Widescreen</PresentationFormat>
  <Paragraphs>116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Bold</vt:lpstr>
      <vt:lpstr>Calibri</vt:lpstr>
      <vt:lpstr>1_Office Theme</vt:lpstr>
      <vt:lpstr>3_Office Theme</vt:lpstr>
      <vt:lpstr>SWAG Performance: Benchmark</vt:lpstr>
      <vt:lpstr>NCP priority pathway: SWAG Funded initiatives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SWAG Performance: Benchmark</dc:title>
  <dc:creator>Nicola Gowen</dc:creator>
  <cp:lastModifiedBy>Helen Dunderdale</cp:lastModifiedBy>
  <cp:revision>2</cp:revision>
  <dcterms:created xsi:type="dcterms:W3CDTF">2024-12-11T15:03:35Z</dcterms:created>
  <dcterms:modified xsi:type="dcterms:W3CDTF">2024-12-13T15:43:29Z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0x010100156664684AECC046B7242D31F41758BF</vt:lpwstr>
  </property>
</Properties>
</file>