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8" r:id="rId3"/>
    <p:sldId id="267" r:id="rId4"/>
    <p:sldId id="266" r:id="rId5"/>
    <p:sldId id="265" r:id="rId6"/>
    <p:sldId id="257" r:id="rId7"/>
    <p:sldId id="259" r:id="rId8"/>
    <p:sldId id="261" r:id="rId9"/>
    <p:sldId id="262" r:id="rId10"/>
    <p:sldId id="263" r:id="rId11"/>
    <p:sldId id="260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/>
    <p:restoredTop sz="94656"/>
  </p:normalViewPr>
  <p:slideViewPr>
    <p:cSldViewPr snapToGrid="0">
      <p:cViewPr varScale="1">
        <p:scale>
          <a:sx n="79" d="100"/>
          <a:sy n="7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nnahpierce\Documents\O&amp;G%20ST\OOPE\Nodes%20survey\BGCS%20endometrioid%20endometrial%20cancer%20lymph%20nodes%20survey%20(1-68)%200809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nnahpierce\Documents\O&amp;G%20ST\OOPE\Nodes%20survey\BGCS%20endometrioid%20endometrial%20cancer%20lymph%20nodes%20survey%20(1-68)%202008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Pre-operative</a:t>
            </a:r>
            <a:r>
              <a:rPr lang="en-GB" baseline="0"/>
              <a:t> imaging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Imaging2!$E$21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Imaging2!$D$22:$D$26</c:f>
              <c:strCache>
                <c:ptCount val="5"/>
                <c:pt idx="0">
                  <c:v>Pelvic Imaging only</c:v>
                </c:pt>
                <c:pt idx="1">
                  <c:v>Pelvic Imaging &amp; CXR</c:v>
                </c:pt>
                <c:pt idx="2">
                  <c:v>Pelvic Imaging &amp; CT</c:v>
                </c:pt>
                <c:pt idx="3">
                  <c:v>CT CAP</c:v>
                </c:pt>
                <c:pt idx="4">
                  <c:v>Other</c:v>
                </c:pt>
              </c:strCache>
            </c:strRef>
          </c:cat>
          <c:val>
            <c:numRef>
              <c:f>Imaging2!$E$22:$E$26</c:f>
              <c:numCache>
                <c:formatCode>0%</c:formatCode>
                <c:ptCount val="5"/>
                <c:pt idx="0">
                  <c:v>0.46376811594202899</c:v>
                </c:pt>
                <c:pt idx="1">
                  <c:v>0.27536231884057971</c:v>
                </c:pt>
                <c:pt idx="2">
                  <c:v>0.24637681159420291</c:v>
                </c:pt>
                <c:pt idx="3">
                  <c:v>0</c:v>
                </c:pt>
                <c:pt idx="4">
                  <c:v>1.4492753623188406E-2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8-1A47-AACE-607E681F3C88}"/>
            </c:ext>
          </c:extLst>
        </c:ser>
        <c:ser>
          <c:idx val="1"/>
          <c:order val="1"/>
          <c:tx>
            <c:strRef>
              <c:f>Imaging2!$F$21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Imaging2!$D$22:$D$26</c:f>
              <c:strCache>
                <c:ptCount val="5"/>
                <c:pt idx="0">
                  <c:v>Pelvic Imaging only</c:v>
                </c:pt>
                <c:pt idx="1">
                  <c:v>Pelvic Imaging &amp; CXR</c:v>
                </c:pt>
                <c:pt idx="2">
                  <c:v>Pelvic Imaging &amp; CT</c:v>
                </c:pt>
                <c:pt idx="3">
                  <c:v>CT CAP</c:v>
                </c:pt>
                <c:pt idx="4">
                  <c:v>Other</c:v>
                </c:pt>
              </c:strCache>
            </c:strRef>
          </c:cat>
          <c:val>
            <c:numRef>
              <c:f>Imaging2!$F$22:$F$26</c:f>
              <c:numCache>
                <c:formatCode>0%</c:formatCode>
                <c:ptCount val="5"/>
                <c:pt idx="0">
                  <c:v>0.39130434782608697</c:v>
                </c:pt>
                <c:pt idx="1">
                  <c:v>0.18840579710144928</c:v>
                </c:pt>
                <c:pt idx="2">
                  <c:v>0.33333333333333331</c:v>
                </c:pt>
                <c:pt idx="3">
                  <c:v>7.2463768115942032E-2</c:v>
                </c:pt>
                <c:pt idx="4">
                  <c:v>1.4492753623188406E-2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8-1A47-AACE-607E681F3C88}"/>
            </c:ext>
          </c:extLst>
        </c:ser>
        <c:ser>
          <c:idx val="2"/>
          <c:order val="2"/>
          <c:tx>
            <c:strRef>
              <c:f>Imaging2!$G$21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Imaging2!$D$22:$D$26</c:f>
              <c:strCache>
                <c:ptCount val="5"/>
                <c:pt idx="0">
                  <c:v>Pelvic Imaging only</c:v>
                </c:pt>
                <c:pt idx="1">
                  <c:v>Pelvic Imaging &amp; CXR</c:v>
                </c:pt>
                <c:pt idx="2">
                  <c:v>Pelvic Imaging &amp; CT</c:v>
                </c:pt>
                <c:pt idx="3">
                  <c:v>CT CAP</c:v>
                </c:pt>
                <c:pt idx="4">
                  <c:v>Other</c:v>
                </c:pt>
              </c:strCache>
            </c:strRef>
          </c:cat>
          <c:val>
            <c:numRef>
              <c:f>Imaging2!$G$22:$G$26</c:f>
              <c:numCache>
                <c:formatCode>0%</c:formatCode>
                <c:ptCount val="5"/>
                <c:pt idx="0">
                  <c:v>1.4492753623188406E-2</c:v>
                </c:pt>
                <c:pt idx="1">
                  <c:v>0</c:v>
                </c:pt>
                <c:pt idx="2">
                  <c:v>0.71014492753623193</c:v>
                </c:pt>
                <c:pt idx="3">
                  <c:v>0.27536231884057971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8-1A47-AACE-607E681F3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320975"/>
        <c:axId val="727335503"/>
      </c:barChart>
      <c:catAx>
        <c:axId val="70032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335503"/>
        <c:crosses val="autoZero"/>
        <c:auto val="1"/>
        <c:lblAlgn val="ctr"/>
        <c:lblOffset val="100"/>
        <c:noMultiLvlLbl val="0"/>
      </c:catAx>
      <c:valAx>
        <c:axId val="72733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32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Lymph</a:t>
            </a:r>
            <a:r>
              <a:rPr lang="en-GB" baseline="0"/>
              <a:t> node staging when molecular classification is not used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Sheet1!$O$82</c:f>
              <c:strCache>
                <c:ptCount val="1"/>
                <c:pt idx="0">
                  <c:v>No lymph node excision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Sheet1!$P$82:$X$82</c:f>
              <c:numCache>
                <c:formatCode>0%</c:formatCode>
                <c:ptCount val="9"/>
                <c:pt idx="0">
                  <c:v>0.77272727272727271</c:v>
                </c:pt>
                <c:pt idx="1">
                  <c:v>0.31818181818181818</c:v>
                </c:pt>
                <c:pt idx="2">
                  <c:v>0.21428571428571427</c:v>
                </c:pt>
                <c:pt idx="3">
                  <c:v>0.60465116279069764</c:v>
                </c:pt>
                <c:pt idx="4">
                  <c:v>0.23255813953488372</c:v>
                </c:pt>
                <c:pt idx="5">
                  <c:v>0.11627906976744186</c:v>
                </c:pt>
                <c:pt idx="6">
                  <c:v>6.9767441860465115E-2</c:v>
                </c:pt>
                <c:pt idx="7">
                  <c:v>4.6511627906976744E-2</c:v>
                </c:pt>
                <c:pt idx="8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7-9A40-A156-9ECC0CFB96D7}"/>
            </c:ext>
          </c:extLst>
        </c:ser>
        <c:ser>
          <c:idx val="1"/>
          <c:order val="1"/>
          <c:tx>
            <c:strRef>
              <c:f>Sheet1!$O$83</c:f>
              <c:strCache>
                <c:ptCount val="1"/>
                <c:pt idx="0">
                  <c:v>Sentinel lymph node biopsy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Sheet1!$P$83:$X$83</c:f>
              <c:numCache>
                <c:formatCode>0%</c:formatCode>
                <c:ptCount val="9"/>
                <c:pt idx="0">
                  <c:v>0.18181818181818182</c:v>
                </c:pt>
                <c:pt idx="1">
                  <c:v>0.56818181818181823</c:v>
                </c:pt>
                <c:pt idx="2">
                  <c:v>0.59523809523809523</c:v>
                </c:pt>
                <c:pt idx="3">
                  <c:v>0.32558139534883723</c:v>
                </c:pt>
                <c:pt idx="4">
                  <c:v>0.60465116279069764</c:v>
                </c:pt>
                <c:pt idx="5">
                  <c:v>0.60465116279069764</c:v>
                </c:pt>
                <c:pt idx="6">
                  <c:v>0.65116279069767447</c:v>
                </c:pt>
                <c:pt idx="7">
                  <c:v>0.67441860465116277</c:v>
                </c:pt>
                <c:pt idx="8">
                  <c:v>0.65116279069767447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7-9A40-A156-9ECC0CFB96D7}"/>
            </c:ext>
          </c:extLst>
        </c:ser>
        <c:ser>
          <c:idx val="2"/>
          <c:order val="2"/>
          <c:tx>
            <c:strRef>
              <c:f>Sheet1!$O$84</c:f>
              <c:strCache>
                <c:ptCount val="1"/>
                <c:pt idx="0">
                  <c:v>Non-sentinel lymph node sampling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Sheet1!$P$84:$X$84</c:f>
              <c:numCache>
                <c:formatCode>0%</c:formatCode>
                <c:ptCount val="9"/>
                <c:pt idx="0">
                  <c:v>2.2727272727272728E-2</c:v>
                </c:pt>
                <c:pt idx="1">
                  <c:v>0</c:v>
                </c:pt>
                <c:pt idx="2">
                  <c:v>2.3809523809523808E-2</c:v>
                </c:pt>
                <c:pt idx="3">
                  <c:v>0</c:v>
                </c:pt>
                <c:pt idx="4">
                  <c:v>0</c:v>
                </c:pt>
                <c:pt idx="5">
                  <c:v>2.3255813953488372E-2</c:v>
                </c:pt>
                <c:pt idx="6">
                  <c:v>2.3255813953488372E-2</c:v>
                </c:pt>
                <c:pt idx="7">
                  <c:v>2.3255813953488372E-2</c:v>
                </c:pt>
                <c:pt idx="8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7-9A40-A156-9ECC0CFB96D7}"/>
            </c:ext>
          </c:extLst>
        </c:ser>
        <c:ser>
          <c:idx val="3"/>
          <c:order val="3"/>
          <c:tx>
            <c:strRef>
              <c:f>Sheet1!$O$85</c:f>
              <c:strCache>
                <c:ptCount val="1"/>
                <c:pt idx="0">
                  <c:v>Bilateral pelvic lymphadenectomy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Sheet1!$P$85:$X$85</c:f>
              <c:numCache>
                <c:formatCode>0%</c:formatCode>
                <c:ptCount val="9"/>
                <c:pt idx="0">
                  <c:v>0</c:v>
                </c:pt>
                <c:pt idx="1">
                  <c:v>2.2727272727272728E-2</c:v>
                </c:pt>
                <c:pt idx="2">
                  <c:v>7.1428571428571425E-2</c:v>
                </c:pt>
                <c:pt idx="3">
                  <c:v>0</c:v>
                </c:pt>
                <c:pt idx="4">
                  <c:v>9.3023255813953487E-2</c:v>
                </c:pt>
                <c:pt idx="5">
                  <c:v>0.13953488372093023</c:v>
                </c:pt>
                <c:pt idx="6">
                  <c:v>0.18604651162790697</c:v>
                </c:pt>
                <c:pt idx="7">
                  <c:v>0.18604651162790697</c:v>
                </c:pt>
                <c:pt idx="8">
                  <c:v>0.11627906976744186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27-9A40-A156-9ECC0CFB96D7}"/>
            </c:ext>
          </c:extLst>
        </c:ser>
        <c:ser>
          <c:idx val="4"/>
          <c:order val="4"/>
          <c:tx>
            <c:strRef>
              <c:f>Sheet1!$O$86</c:f>
              <c:strCache>
                <c:ptCount val="1"/>
                <c:pt idx="0">
                  <c:v>Bilateral pelvic &amp; para-aortic lymphadenectomy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Sheet1!$P$86:$X$86</c:f>
              <c:numCache>
                <c:formatCode>0%</c:formatCode>
                <c:ptCount val="9"/>
                <c:pt idx="0">
                  <c:v>0</c:v>
                </c:pt>
                <c:pt idx="1">
                  <c:v>2.2727272727272728E-2</c:v>
                </c:pt>
                <c:pt idx="2">
                  <c:v>2.3809523809523808E-2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27-9A40-A156-9ECC0CFB96D7}"/>
            </c:ext>
          </c:extLst>
        </c:ser>
        <c:ser>
          <c:idx val="5"/>
          <c:order val="5"/>
          <c:tx>
            <c:strRef>
              <c:f>Sheet1!$O$87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Sheet1!$P$81:$X$81</c:f>
              <c:strCache>
                <c:ptCount val="9"/>
                <c:pt idx="0">
                  <c:v>Grade 1 Stage 1a </c:v>
                </c:pt>
                <c:pt idx="1">
                  <c:v>Grade 1 Stage 1b</c:v>
                </c:pt>
                <c:pt idx="2">
                  <c:v>Grade 1  Stage 2 </c:v>
                </c:pt>
                <c:pt idx="3">
                  <c:v>Grade 2 Stage 1a</c:v>
                </c:pt>
                <c:pt idx="4">
                  <c:v>Grade 2 Stage 1b</c:v>
                </c:pt>
                <c:pt idx="5">
                  <c:v>Grade 2 Stage 2</c:v>
                </c:pt>
                <c:pt idx="6">
                  <c:v>Grade 3 Stage 1a</c:v>
                </c:pt>
                <c:pt idx="7">
                  <c:v>Grade 3 Stage 1b</c:v>
                </c:pt>
                <c:pt idx="8">
                  <c:v>Grade 3 Stage 2</c:v>
                </c:pt>
              </c:strCache>
            </c:strRef>
          </c:cat>
          <c:val>
            <c:numRef>
              <c:f>Sheet1!$P$87:$X$87</c:f>
              <c:numCache>
                <c:formatCode>0%</c:formatCode>
                <c:ptCount val="9"/>
                <c:pt idx="0">
                  <c:v>2.2727272727272728E-2</c:v>
                </c:pt>
                <c:pt idx="1">
                  <c:v>6.8181818181818177E-2</c:v>
                </c:pt>
                <c:pt idx="2">
                  <c:v>7.1428571428571425E-2</c:v>
                </c:pt>
                <c:pt idx="3">
                  <c:v>6.9767441860465115E-2</c:v>
                </c:pt>
                <c:pt idx="4">
                  <c:v>6.9767441860465115E-2</c:v>
                </c:pt>
                <c:pt idx="5">
                  <c:v>0.11627906976744186</c:v>
                </c:pt>
                <c:pt idx="6">
                  <c:v>6.9767441860465115E-2</c:v>
                </c:pt>
                <c:pt idx="7">
                  <c:v>6.9767441860465115E-2</c:v>
                </c:pt>
                <c:pt idx="8">
                  <c:v>9.3023255813953487E-2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27-9A40-A156-9ECC0CFB9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357615"/>
        <c:axId val="788296655"/>
      </c:barChart>
      <c:catAx>
        <c:axId val="78835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96655"/>
        <c:crosses val="autoZero"/>
        <c:auto val="1"/>
        <c:lblAlgn val="ctr"/>
        <c:lblOffset val="100"/>
        <c:noMultiLvlLbl val="0"/>
      </c:catAx>
      <c:valAx>
        <c:axId val="78829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35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056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3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39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7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527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55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62726E-379B-B349-9EED-81ED093FA806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5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A1846-DA80-1C48-A609-854EA85C59AD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8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06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9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733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ACE-D8F0-7869-92C7-B5C5C7645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1257070"/>
            <a:ext cx="6098705" cy="4343859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GB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UK national survey of pre-operative imaging and lymph node staging practices in early-stage endometroid endometrial cancer</a:t>
            </a:r>
            <a:br>
              <a:rPr lang="en-GB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36FA1-D560-DAC4-72E4-EF63AA4FB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Miss Hannah Pierce</a:t>
            </a:r>
          </a:p>
          <a:p>
            <a:r>
              <a:rPr lang="en-US" dirty="0"/>
              <a:t>MBChB MA MRCOG</a:t>
            </a:r>
          </a:p>
          <a:p>
            <a:r>
              <a:rPr lang="en-US" dirty="0"/>
              <a:t>Gynaeoncology Fellow</a:t>
            </a:r>
          </a:p>
          <a:p>
            <a:r>
              <a:rPr lang="en-US" dirty="0"/>
              <a:t>RCOG surgical skills fellow</a:t>
            </a:r>
          </a:p>
          <a:p>
            <a:r>
              <a:rPr lang="en-US" dirty="0"/>
              <a:t>Vice-chair education-National trainee committee</a:t>
            </a:r>
          </a:p>
        </p:txBody>
      </p:sp>
    </p:spTree>
    <p:extLst>
      <p:ext uri="{BB962C8B-B14F-4D97-AF65-F5344CB8AC3E}">
        <p14:creationId xmlns:p14="http://schemas.microsoft.com/office/powerpoint/2010/main" val="246595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cancer cells&#10;&#10;Description automatically generated with medium confidence">
            <a:extLst>
              <a:ext uri="{FF2B5EF4-FFF2-40B4-BE49-F238E27FC236}">
                <a16:creationId xmlns:a16="http://schemas.microsoft.com/office/drawing/2014/main" id="{D8CF5059-313E-5057-FA7A-F5B44CAAB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32" y="1148316"/>
            <a:ext cx="9591668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10FB-74C6-70BD-70B4-A31F82CA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RATes</a:t>
            </a:r>
            <a:r>
              <a:rPr lang="en-US" dirty="0"/>
              <a:t> of pelvic LN metastasis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9D6852-52AD-2D39-E9AF-E794CC3E4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18677"/>
              </p:ext>
            </p:extLst>
          </p:nvPr>
        </p:nvGraphicFramePr>
        <p:xfrm>
          <a:off x="685800" y="2193925"/>
          <a:ext cx="1082041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774">
                  <a:extLst>
                    <a:ext uri="{9D8B030D-6E8A-4147-A177-3AD203B41FA5}">
                      <a16:colId xmlns:a16="http://schemas.microsoft.com/office/drawing/2014/main" val="3513266729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4281005302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1605249804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22819209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3418082435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2378059796"/>
                    </a:ext>
                  </a:extLst>
                </a:gridCol>
                <a:gridCol w="1545774">
                  <a:extLst>
                    <a:ext uri="{9D8B030D-6E8A-4147-A177-3AD203B41FA5}">
                      <a16:colId xmlns:a16="http://schemas.microsoft.com/office/drawing/2014/main" val="3194581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G1 Stage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G1 Stage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G2 Stage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G2 Stage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G3 Stage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G3 Stage 1B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7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Creasman</a:t>
                      </a:r>
                      <a:r>
                        <a:rPr lang="en-US" dirty="0"/>
                        <a:t> et al  (1987)</a:t>
                      </a:r>
                    </a:p>
                    <a:p>
                      <a:r>
                        <a:rPr lang="en-US" dirty="0"/>
                        <a:t>621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8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Praiss</a:t>
                      </a:r>
                      <a:r>
                        <a:rPr lang="en-US" dirty="0"/>
                        <a:t> et al (2020)</a:t>
                      </a:r>
                    </a:p>
                    <a:p>
                      <a:r>
                        <a:rPr lang="en-US" dirty="0"/>
                        <a:t>161,960 patients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5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091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406B2A-6D9A-15AA-3BB5-603583BDC620}"/>
              </a:ext>
            </a:extLst>
          </p:cNvPr>
          <p:cNvSpPr txBox="1"/>
          <p:nvPr/>
        </p:nvSpPr>
        <p:spPr>
          <a:xfrm>
            <a:off x="685800" y="5444489"/>
            <a:ext cx="6030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Vargas et al (2014)</a:t>
            </a:r>
          </a:p>
          <a:p>
            <a:r>
              <a:rPr lang="en-US" dirty="0"/>
              <a:t>Grade 1-2, &lt;50% invasion and </a:t>
            </a:r>
            <a:r>
              <a:rPr lang="en-US" dirty="0" err="1"/>
              <a:t>tumour</a:t>
            </a:r>
            <a:r>
              <a:rPr lang="en-US" dirty="0"/>
              <a:t> size &lt;2cm </a:t>
            </a:r>
          </a:p>
          <a:p>
            <a:r>
              <a:rPr lang="en-US" dirty="0"/>
              <a:t>Risk of nodal </a:t>
            </a:r>
            <a:r>
              <a:rPr lang="en-US" dirty="0" err="1"/>
              <a:t>mets</a:t>
            </a:r>
            <a:r>
              <a:rPr lang="en-US" dirty="0"/>
              <a:t> 1.4%</a:t>
            </a:r>
          </a:p>
        </p:txBody>
      </p:sp>
    </p:spTree>
    <p:extLst>
      <p:ext uri="{BB962C8B-B14F-4D97-AF65-F5344CB8AC3E}">
        <p14:creationId xmlns:p14="http://schemas.microsoft.com/office/powerpoint/2010/main" val="116359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38CD-1401-6553-845B-BC4886C0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69130-E28B-760B-6516-89FB065F1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significant variation in pre-operative imaging for grade 1 and 2 endometroid endometrial cancers. </a:t>
            </a:r>
          </a:p>
          <a:p>
            <a:endParaRPr lang="en-US" dirty="0"/>
          </a:p>
          <a:p>
            <a:r>
              <a:rPr lang="en-US" dirty="0"/>
              <a:t>Could we reduce the number of CTs performed in this cohort?</a:t>
            </a:r>
          </a:p>
          <a:p>
            <a:endParaRPr lang="en-US" dirty="0"/>
          </a:p>
          <a:p>
            <a:r>
              <a:rPr lang="en-US" dirty="0"/>
              <a:t>There is also variation in lymph node staging selection for grade 1 stage 1b and grade 2 stage 1a endometroid endometrial cancers. </a:t>
            </a:r>
          </a:p>
          <a:p>
            <a:endParaRPr lang="en-US" dirty="0"/>
          </a:p>
          <a:p>
            <a:r>
              <a:rPr lang="en-US" dirty="0"/>
              <a:t>Service implications?</a:t>
            </a:r>
          </a:p>
        </p:txBody>
      </p:sp>
    </p:spTree>
    <p:extLst>
      <p:ext uri="{BB962C8B-B14F-4D97-AF65-F5344CB8AC3E}">
        <p14:creationId xmlns:p14="http://schemas.microsoft.com/office/powerpoint/2010/main" val="82287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C85D-7828-7006-B92E-1A0E62F6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CEF8-6EEA-881F-54F8-3B50BE9A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4311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2EE7-4423-8562-77D7-B8E0EA6A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BGCS Survey-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7423-920C-13CB-5300-293F408C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7" y="2628900"/>
            <a:ext cx="10895998" cy="3589785"/>
          </a:xfrm>
        </p:spPr>
        <p:txBody>
          <a:bodyPr>
            <a:normAutofit/>
          </a:bodyPr>
          <a:lstStyle/>
          <a:p>
            <a:r>
              <a:rPr lang="en-US" sz="2000" dirty="0"/>
              <a:t>Online survey open between 26</a:t>
            </a:r>
            <a:r>
              <a:rPr lang="en-US" sz="2000" baseline="30000" dirty="0"/>
              <a:t>th</a:t>
            </a:r>
            <a:r>
              <a:rPr lang="en-US" sz="2000" dirty="0"/>
              <a:t> January to 2</a:t>
            </a:r>
            <a:r>
              <a:rPr lang="en-US" sz="2000" baseline="30000" dirty="0"/>
              <a:t>nd</a:t>
            </a:r>
            <a:r>
              <a:rPr lang="en-US" sz="2000" dirty="0"/>
              <a:t> August 2024</a:t>
            </a:r>
          </a:p>
          <a:p>
            <a:r>
              <a:rPr lang="en-US" sz="2000" dirty="0"/>
              <a:t>69 responses representing 82% of UK cancer </a:t>
            </a:r>
            <a:r>
              <a:rPr lang="en-US" sz="2000" dirty="0" err="1"/>
              <a:t>centres</a:t>
            </a:r>
            <a:r>
              <a:rPr lang="en-US" sz="2000" dirty="0"/>
              <a:t>. </a:t>
            </a:r>
          </a:p>
          <a:p>
            <a:r>
              <a:rPr lang="en-US" sz="2000" dirty="0"/>
              <a:t>83% of responses were from cancer </a:t>
            </a:r>
            <a:r>
              <a:rPr lang="en-US" sz="2000" dirty="0" err="1"/>
              <a:t>centres</a:t>
            </a:r>
            <a:r>
              <a:rPr lang="en-US" sz="2000" dirty="0"/>
              <a:t> and 16% from cancer units</a:t>
            </a:r>
          </a:p>
          <a:p>
            <a:r>
              <a:rPr lang="en-US" sz="2000" dirty="0"/>
              <a:t>61% of responses were from consultant gynaeoncologists.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5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1FBCE-D0DA-5905-E1E4-F4B0910A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CB6F-E8CF-DF9E-834A-71B97F88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727" y="764372"/>
            <a:ext cx="4556849" cy="1432289"/>
          </a:xfrm>
        </p:spPr>
        <p:txBody>
          <a:bodyPr>
            <a:normAutofit/>
          </a:bodyPr>
          <a:lstStyle/>
          <a:p>
            <a:r>
              <a:rPr lang="en-US" dirty="0"/>
              <a:t>Pre-operative imaging</a:t>
            </a:r>
          </a:p>
        </p:txBody>
      </p:sp>
      <p:pic>
        <p:nvPicPr>
          <p:cNvPr id="7" name="Content Placeholder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A0C46F9-5B78-2D14-DA6F-76906AB8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24" y="425623"/>
            <a:ext cx="6774076" cy="4479766"/>
          </a:xfrm>
        </p:spPr>
      </p:pic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914E142-74A8-99BF-7E02-4E4901DD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32" y="4905389"/>
            <a:ext cx="10096968" cy="16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8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325D-391A-F223-E19E-B1EA056B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imaging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83EACF-84AC-E747-ECC7-7583912F4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326240"/>
              </p:ext>
            </p:extLst>
          </p:nvPr>
        </p:nvGraphicFramePr>
        <p:xfrm>
          <a:off x="3230244" y="1989454"/>
          <a:ext cx="8275955" cy="361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D04201-FD24-507D-F051-9B0F9A3BCF47}"/>
              </a:ext>
            </a:extLst>
          </p:cNvPr>
          <p:cNvSpPr txBox="1"/>
          <p:nvPr/>
        </p:nvSpPr>
        <p:spPr>
          <a:xfrm>
            <a:off x="444843" y="2057401"/>
            <a:ext cx="24507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46% perform MRI/USS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28% MRI/USS + CXR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25% MRI/USS +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Grade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39% MRI/USS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19% MRI/USS + CXR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33% MRI/USS +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7% CT only </a:t>
            </a:r>
          </a:p>
        </p:txBody>
      </p:sp>
    </p:spTree>
    <p:extLst>
      <p:ext uri="{BB962C8B-B14F-4D97-AF65-F5344CB8AC3E}">
        <p14:creationId xmlns:p14="http://schemas.microsoft.com/office/powerpoint/2010/main" val="211451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7CCAC-FB3D-8AAB-EB06-B6C41E7B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292-D63D-CBA5-BED8-10AA01E1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Molecular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289E-1A58-C180-4941-754BEB14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7" y="2628900"/>
            <a:ext cx="10895998" cy="3589785"/>
          </a:xfrm>
        </p:spPr>
        <p:txBody>
          <a:bodyPr>
            <a:normAutofit/>
          </a:bodyPr>
          <a:lstStyle/>
          <a:p>
            <a:r>
              <a:rPr lang="en-US" sz="2000" dirty="0"/>
              <a:t>64% of respondents do not use molecular classification</a:t>
            </a:r>
          </a:p>
          <a:p>
            <a:r>
              <a:rPr lang="en-US" sz="2000" dirty="0"/>
              <a:t>82% of these do not routinely have the results back pre-operatively. </a:t>
            </a:r>
          </a:p>
          <a:p>
            <a:r>
              <a:rPr lang="en-US" sz="2000" dirty="0"/>
              <a:t>22% sometimes use molecular classification and 14% routinely use it.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22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176-FAB0-7C27-912B-0489FF2D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ESGO Guidelines</a:t>
            </a:r>
          </a:p>
        </p:txBody>
      </p:sp>
      <p:pic>
        <p:nvPicPr>
          <p:cNvPr id="7" name="Picture 6" descr="A chart of a medical condition&#10;&#10;Description automatically generated with medium confidence">
            <a:extLst>
              <a:ext uri="{FF2B5EF4-FFF2-40B4-BE49-F238E27FC236}">
                <a16:creationId xmlns:a16="http://schemas.microsoft.com/office/drawing/2014/main" id="{2F61D401-BBFD-E0BA-1F44-2F7C9A44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83" y="1480516"/>
            <a:ext cx="5060951" cy="50130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0D17C-1303-9D70-9486-E721BC72A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1004" y="2159440"/>
            <a:ext cx="6279149" cy="1991936"/>
          </a:xfrm>
        </p:spPr>
      </p:pic>
    </p:spTree>
    <p:extLst>
      <p:ext uri="{BB962C8B-B14F-4D97-AF65-F5344CB8AC3E}">
        <p14:creationId xmlns:p14="http://schemas.microsoft.com/office/powerpoint/2010/main" val="298909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63A9-8CD2-2B57-F0A1-049DE1C7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LN staging without molecular classification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7339FCB3-5BB2-D96D-A6AF-92CC03E41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16501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31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613CC-3048-57B0-51CF-9EEDBAB6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0" y="758469"/>
            <a:ext cx="8686801" cy="60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49C87-12AD-8B87-FBDB-6CA79C7F9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81" y="995082"/>
            <a:ext cx="9226419" cy="56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34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3924</TotalTime>
  <Words>338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Century Gothic</vt:lpstr>
      <vt:lpstr>Vapor Trail</vt:lpstr>
      <vt:lpstr>A UK national survey of pre-operative imaging and lymph node staging practices in early-stage endometroid endometrial cancer </vt:lpstr>
      <vt:lpstr>BGCS Survey- demographics</vt:lpstr>
      <vt:lpstr>Pre-operative imaging</vt:lpstr>
      <vt:lpstr>Pre-operative imaging</vt:lpstr>
      <vt:lpstr>Molecular classification</vt:lpstr>
      <vt:lpstr>ESGO Guidelines</vt:lpstr>
      <vt:lpstr>LN staging without molecular classification</vt:lpstr>
      <vt:lpstr>PowerPoint Presentation</vt:lpstr>
      <vt:lpstr>PowerPoint Presentation</vt:lpstr>
      <vt:lpstr>PowerPoint Presentation</vt:lpstr>
      <vt:lpstr>RATes of pelvic LN metastasis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PIERCE, Hannah (DORSET COUNTY HOSPITAL NHS FOUNDATION TRUST)</dc:creator>
  <cp:lastModifiedBy>Helen Dunderdale</cp:lastModifiedBy>
  <cp:revision>18</cp:revision>
  <dcterms:created xsi:type="dcterms:W3CDTF">2024-11-05T21:13:42Z</dcterms:created>
  <dcterms:modified xsi:type="dcterms:W3CDTF">2024-12-13T16:27:12Z</dcterms:modified>
</cp:coreProperties>
</file>