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61" r:id="rId7"/>
    <p:sldId id="258" r:id="rId8"/>
    <p:sldId id="259" r:id="rId9"/>
    <p:sldId id="262" r:id="rId10"/>
    <p:sldId id="263" r:id="rId11"/>
    <p:sldId id="264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3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77231" autoAdjust="0"/>
  </p:normalViewPr>
  <p:slideViewPr>
    <p:cSldViewPr snapToGrid="0">
      <p:cViewPr varScale="1">
        <p:scale>
          <a:sx n="86" d="100"/>
          <a:sy n="86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Objec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</c:v>
                </c:pt>
              </c:strCache>
            </c:strRef>
          </c:tx>
          <c:dPt>
            <c:idx val="0"/>
            <c:bubble3D val="0"/>
            <c:spPr>
              <a:solidFill>
                <a:srgbClr val="4E31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33C-1946-B936-5CDF32E2034C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33C-1946-B936-5CDF32E2034C}"/>
              </c:ext>
            </c:extLst>
          </c:dPt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229</c:v>
                </c:pt>
                <c:pt idx="1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C-1946-B936-5CDF32E203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Histology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81-7C47-AE17-E7E72B9ED7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881-7C47-AE17-E7E72B9ED7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81-7C47-AE17-E7E72B9ED7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881-7C47-AE17-E7E72B9ED7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81-7C47-AE17-E7E72B9ED77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881-7C47-AE17-E7E72B9ED77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881-7C47-AE17-E7E72B9ED77C}"/>
              </c:ext>
            </c:extLst>
          </c:dPt>
          <c:cat>
            <c:strRef>
              <c:f>[Object]Sheet1!$J$2:$J$8</c:f>
              <c:strCache>
                <c:ptCount val="7"/>
                <c:pt idx="0">
                  <c:v>G3Ta</c:v>
                </c:pt>
                <c:pt idx="1">
                  <c:v>G3T1</c:v>
                </c:pt>
                <c:pt idx="2">
                  <c:v>G3T1+CIS</c:v>
                </c:pt>
                <c:pt idx="3">
                  <c:v>G3Ta+CIS</c:v>
                </c:pt>
                <c:pt idx="4">
                  <c:v>G2T1</c:v>
                </c:pt>
                <c:pt idx="5">
                  <c:v>G2T1+CIS</c:v>
                </c:pt>
                <c:pt idx="6">
                  <c:v>CIS</c:v>
                </c:pt>
              </c:strCache>
            </c:strRef>
          </c:cat>
          <c:val>
            <c:numRef>
              <c:f>[Object]Sheet1!$K$2:$K$8</c:f>
              <c:numCache>
                <c:formatCode>General</c:formatCode>
                <c:ptCount val="7"/>
                <c:pt idx="0">
                  <c:v>66</c:v>
                </c:pt>
                <c:pt idx="1">
                  <c:v>104</c:v>
                </c:pt>
                <c:pt idx="2">
                  <c:v>45</c:v>
                </c:pt>
                <c:pt idx="3">
                  <c:v>33</c:v>
                </c:pt>
                <c:pt idx="4">
                  <c:v>18</c:v>
                </c:pt>
                <c:pt idx="5">
                  <c:v>1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881-7C47-AE17-E7E72B9ED7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0FAE7-50B5-4441-B237-0CAB698040EA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F0ABC-AE1E-470D-A69C-D9FD403244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5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742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02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211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282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39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48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17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F0ABC-AE1E-470D-A69C-D9FD4032441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81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C051E-28C2-A667-8964-CDCE372C3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E1360C-9435-FE41-EB42-AFA91AFD0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1C34E-D7CB-AC36-38A8-EF5BD857B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F2E18-D05D-174B-2C6C-F7FADA161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12B3C-D51C-8751-632A-E153BF8F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317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C700-AD28-AD04-274C-C9DB2AF6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C6992-D68D-A810-F7D2-EA0BBC181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9D499-46C9-0E90-B4AA-3CA9B80BB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FA64B-2ACB-3F9F-3F3C-15563748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09060-CA7B-06D7-41D7-7C09EA8A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752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44A49B-487E-CC28-7A6B-8059E2439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94C54-C423-B3C9-1460-55C26255A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F4915-A187-803B-955E-CA04B204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FCCF-DB45-6C3B-2795-80162A6A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88217-991A-35DC-2651-8EF45315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976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C3172-0D78-C9EF-C7C1-65312BBD7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DC628-2A1C-8DC8-F030-25E2DE41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D65E7-88ED-D37E-F970-52CB47A6E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99FF5-A9D5-346D-D42A-4B7F0BAFD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2E39B-DB82-4CAD-41DE-91E58BD52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83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5466-525D-286F-D4D5-11BA97F8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911C8-25FE-A111-5ED6-3AE2D7E7D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90B4B-07D3-FE63-1C89-8C19E9251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D2F20-1223-9BF4-87A3-3310C74A8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4FCF5-E21A-1588-85E7-74B56B46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511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C0A07-A714-2900-1297-257125CB3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73AC6-CF58-E42A-0D7C-3D4023B27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1BE82-F16E-DB0C-223B-025F2337E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A27C0-6B79-29D0-06BB-F581BD8A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9D001-A6E2-9395-0B48-05DCB1F84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7A0CE-0335-5C95-78C7-ED4522FF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85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313B2-3B6F-9586-A445-8B21C7122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AC843-EA66-2A6C-015A-DA7CD36F1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3E24B-190E-FF2A-1D69-68C9F6C04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74E449-1B5C-4F01-6F58-2C03EF277E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48B7E2-9DD4-7E2D-DC83-EBA1BC827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49FA39-3EE6-DD51-AD67-5C4B41F84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520B95-0D6C-C596-6A37-907F7811D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C989BF-C962-0583-A2F1-25497BF9E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3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B5CE-8F9E-2BA6-190F-CC99657C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916211-CB99-F341-949F-5CE05765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C1EDF-3C7D-8B22-AA24-D1698DBA3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F57C4-62F7-C401-F0D6-CBEC6C87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19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911E9-4919-D08F-8483-1E8D1C307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F00CFD-1ADD-A64F-2979-F8905B677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99276-D08E-AD75-E985-69A18F0D9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715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3FEB-C15A-C576-31C9-0C1F75952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C6ED7-2845-7FBB-C498-D9A7BF262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12F7B-F966-9F3C-A47A-C4F263CEB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7A1BA-AEDA-F80A-6605-7638E2DB5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15AB1-68AA-5958-D3D0-7E7A95DE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3E8E0-7B87-8484-42ED-47BB15D02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847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5E541-6982-CFEF-0E85-423987668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D1E20A-4CB3-A086-9B31-141ADF4A0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3F133-3B7E-FEDC-2F80-5664025C5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44F8B-3A37-B272-C4F8-862127BB1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C9B107-D53F-9B54-E2F2-039FA60F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6801B-C68F-6F41-56E2-C4EC0CA7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2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3E92E4-F6C1-9236-2721-9A15FB479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3885B-C47E-9507-5B69-9C60B5757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15B4-C86C-2FDE-A1B2-059B3B5D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E29AEF-887E-EC4F-B6C7-944E199E7E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8D3D9-B4C7-400D-F921-EF7609DF5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A667B-F229-939E-4979-58A9B00E9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BC17A8-895D-404E-B52E-0A72E36D0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1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3CEC9A5-7E9E-1674-1D0D-4A82EB16E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530" y="1896806"/>
            <a:ext cx="10470608" cy="1655762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+mj-lt"/>
                <a:cs typeface="Calibri" panose="020F0502020204030204" pitchFamily="34" charset="0"/>
              </a:rPr>
              <a:t>Upper tract surveillance </a:t>
            </a:r>
          </a:p>
          <a:p>
            <a:pPr algn="l"/>
            <a:r>
              <a:rPr lang="en-US" sz="4000" dirty="0">
                <a:latin typeface="+mj-lt"/>
                <a:cs typeface="Calibri" panose="020F0502020204030204" pitchFamily="34" charset="0"/>
              </a:rPr>
              <a:t>in high risk non-muscle invasive bladder cancer:</a:t>
            </a:r>
          </a:p>
          <a:p>
            <a:pPr algn="l"/>
            <a:r>
              <a:rPr lang="en-US" sz="4000" dirty="0">
                <a:latin typeface="+mj-lt"/>
                <a:cs typeface="Calibri" panose="020F0502020204030204" pitchFamily="34" charset="0"/>
              </a:rPr>
              <a:t>who to scan, how often, and for how long?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	</a:t>
            </a:r>
          </a:p>
          <a:p>
            <a:endParaRPr lang="en-US" sz="1400" dirty="0">
              <a:latin typeface="+mj-lt"/>
              <a:cs typeface="Calibri" panose="020F0502020204030204" pitchFamily="34" charset="0"/>
            </a:endParaRPr>
          </a:p>
          <a:p>
            <a:pPr algn="l"/>
            <a:r>
              <a:rPr lang="en-US" sz="1400" dirty="0">
                <a:latin typeface="+mj-lt"/>
                <a:cs typeface="Calibri" panose="020F0502020204030204" pitchFamily="34" charset="0"/>
              </a:rPr>
              <a:t>Rebecca Smith, Jennifer Martin, </a:t>
            </a:r>
            <a:r>
              <a:rPr lang="en-US" sz="1400" dirty="0" err="1">
                <a:latin typeface="+mj-lt"/>
                <a:cs typeface="Calibri" panose="020F0502020204030204" pitchFamily="34" charset="0"/>
              </a:rPr>
              <a:t>Yamin</a:t>
            </a:r>
            <a:r>
              <a:rPr lang="en-US" sz="1400" dirty="0">
                <a:latin typeface="+mj-lt"/>
                <a:cs typeface="Calibri" panose="020F0502020204030204" pitchFamily="34" charset="0"/>
              </a:rPr>
              <a:t> Pa Lin, Kate Warren, Helena Burden</a:t>
            </a:r>
          </a:p>
          <a:p>
            <a:pPr algn="l"/>
            <a:r>
              <a:rPr lang="en-US" sz="1400" dirty="0">
                <a:latin typeface="+mj-lt"/>
                <a:cs typeface="Calibri" panose="020F0502020204030204" pitchFamily="34" charset="0"/>
              </a:rPr>
              <a:t>Southmead Hospital, North Bristol NHS Trust</a:t>
            </a:r>
          </a:p>
        </p:txBody>
      </p:sp>
      <p:pic>
        <p:nvPicPr>
          <p:cNvPr id="1026" name="Picture 2" descr="SMARTsurg - North Bristol National Health Service Trust / Bristol  Urological Institute">
            <a:extLst>
              <a:ext uri="{FF2B5EF4-FFF2-40B4-BE49-F238E27FC236}">
                <a16:creationId xmlns:a16="http://schemas.microsoft.com/office/drawing/2014/main" id="{25F58B34-8F2C-BAF3-DC25-8AA8792AD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4" t="25007" r="12433" b="19352"/>
          <a:stretch/>
        </p:blipFill>
        <p:spPr bwMode="auto">
          <a:xfrm>
            <a:off x="572530" y="5126636"/>
            <a:ext cx="1840886" cy="8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BT_BUI (@bui_nbt) / X">
            <a:extLst>
              <a:ext uri="{FF2B5EF4-FFF2-40B4-BE49-F238E27FC236}">
                <a16:creationId xmlns:a16="http://schemas.microsoft.com/office/drawing/2014/main" id="{F073B50B-57EC-6AE7-ECF3-27947D0CB7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03" b="21235"/>
          <a:stretch/>
        </p:blipFill>
        <p:spPr bwMode="auto">
          <a:xfrm>
            <a:off x="2566649" y="5047845"/>
            <a:ext cx="1690557" cy="95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8376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6065" t="23137" r="32654" b="46879"/>
          <a:stretch/>
        </p:blipFill>
        <p:spPr>
          <a:xfrm>
            <a:off x="352086" y="1690322"/>
            <a:ext cx="2419814" cy="13046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32581" t="49621" r="36992" b="41382"/>
          <a:stretch/>
        </p:blipFill>
        <p:spPr>
          <a:xfrm>
            <a:off x="2955293" y="1674965"/>
            <a:ext cx="8166085" cy="1358288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8656820" y="2397419"/>
            <a:ext cx="2330970" cy="0"/>
          </a:xfrm>
          <a:prstGeom prst="line">
            <a:avLst/>
          </a:prstGeom>
          <a:ln w="28575">
            <a:solidFill>
              <a:srgbClr val="4E31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2955293" y="2641216"/>
            <a:ext cx="7133087" cy="0"/>
          </a:xfrm>
          <a:prstGeom prst="line">
            <a:avLst/>
          </a:prstGeom>
          <a:ln w="28575">
            <a:solidFill>
              <a:srgbClr val="4E31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528" y="3331600"/>
            <a:ext cx="6032103" cy="2537366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4393873" y="4674165"/>
            <a:ext cx="2269863" cy="1358288"/>
          </a:xfrm>
          <a:prstGeom prst="ellipse">
            <a:avLst/>
          </a:prstGeom>
          <a:noFill/>
          <a:ln w="28575">
            <a:solidFill>
              <a:srgbClr val="4E31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E5DB54-2B87-59CA-D93C-E55D19D90D61}"/>
              </a:ext>
            </a:extLst>
          </p:cNvPr>
          <p:cNvSpPr txBox="1"/>
          <p:nvPr/>
        </p:nvSpPr>
        <p:spPr>
          <a:xfrm>
            <a:off x="7360170" y="3942337"/>
            <a:ext cx="4216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NICE : no guidance on imaging follow-up protocol</a:t>
            </a:r>
          </a:p>
          <a:p>
            <a:endParaRPr lang="en-US" dirty="0"/>
          </a:p>
          <a:p>
            <a:r>
              <a:rPr lang="en-US" dirty="0"/>
              <a:t>NBT: CTU every 2 years/if recurrence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88D276-4F08-7C40-03B5-6BB977F531DC}"/>
              </a:ext>
            </a:extLst>
          </p:cNvPr>
          <p:cNvSpPr txBox="1"/>
          <p:nvPr/>
        </p:nvSpPr>
        <p:spPr>
          <a:xfrm>
            <a:off x="-14163" y="6596390"/>
            <a:ext cx="4514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https://</a:t>
            </a:r>
            <a:r>
              <a:rPr lang="en-US" sz="1100" dirty="0" err="1"/>
              <a:t>uroweb.org</a:t>
            </a:r>
            <a:r>
              <a:rPr lang="en-US" sz="1100" dirty="0"/>
              <a:t>/guidelines/non-muscle-invasive-bladder-cancer</a:t>
            </a:r>
          </a:p>
        </p:txBody>
      </p:sp>
    </p:spTree>
    <p:extLst>
      <p:ext uri="{BB962C8B-B14F-4D97-AF65-F5344CB8AC3E}">
        <p14:creationId xmlns:p14="http://schemas.microsoft.com/office/powerpoint/2010/main" val="18228471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" panose="020F0502020204030204" pitchFamily="34" charset="0"/>
              </a:rPr>
              <a:t>Aim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To propose an appropriate upper tract surveillance protocol, by evaluating:</a:t>
            </a:r>
          </a:p>
          <a:p>
            <a:pPr marL="514350" indent="-514350">
              <a:buAutoNum type="arabicPeriod"/>
            </a:pPr>
            <a:r>
              <a:rPr lang="en-GB" dirty="0"/>
              <a:t>Incidence of upper tract urothelial carcinoma (UTUC) recurrence in patients with high risk non-muscle invasive bladder cancer (HRNMIBC)</a:t>
            </a:r>
          </a:p>
          <a:p>
            <a:pPr marL="514350" indent="-514350">
              <a:buAutoNum type="arabicPeriod"/>
            </a:pPr>
            <a:r>
              <a:rPr lang="en-GB" dirty="0"/>
              <a:t>Radiation exposure of CTU surveillance</a:t>
            </a:r>
          </a:p>
          <a:p>
            <a:pPr marL="514350" indent="-514350">
              <a:buAutoNum type="arabicPeriod"/>
            </a:pPr>
            <a:r>
              <a:rPr lang="en-GB" dirty="0"/>
              <a:t>Risk factors for UTUC recurrence in HRNMIBC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282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" panose="020F0502020204030204" pitchFamily="34" charset="0"/>
              </a:rPr>
              <a:t>Method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A6A1161-E468-F76B-9783-D1649424B69A}"/>
              </a:ext>
            </a:extLst>
          </p:cNvPr>
          <p:cNvSpPr/>
          <p:nvPr/>
        </p:nvSpPr>
        <p:spPr>
          <a:xfrm>
            <a:off x="209863" y="2231148"/>
            <a:ext cx="3237875" cy="309117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sz="5400" dirty="0"/>
              <a:t>317</a:t>
            </a:r>
            <a:endParaRPr lang="en-US" dirty="0"/>
          </a:p>
          <a:p>
            <a:pPr algn="ctr"/>
            <a:r>
              <a:rPr lang="en-US" sz="1600" dirty="0"/>
              <a:t>no. of patients diagnosed with HRNMIBC 2008-2018 </a:t>
            </a:r>
          </a:p>
          <a:p>
            <a:pPr algn="ctr"/>
            <a:r>
              <a:rPr lang="en-US" sz="1600" dirty="0"/>
              <a:t>(G3,  T1, CIS)</a:t>
            </a:r>
          </a:p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8FE24BC-AE7A-9F05-2223-FE97357E1724}"/>
              </a:ext>
            </a:extLst>
          </p:cNvPr>
          <p:cNvSpPr/>
          <p:nvPr/>
        </p:nvSpPr>
        <p:spPr>
          <a:xfrm>
            <a:off x="5297777" y="2593296"/>
            <a:ext cx="2603297" cy="245838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sz="5400" dirty="0"/>
              <a:t>283</a:t>
            </a:r>
          </a:p>
          <a:p>
            <a:pPr algn="ctr"/>
            <a:r>
              <a:rPr lang="en-US" sz="1600" dirty="0"/>
              <a:t>for analysis</a:t>
            </a:r>
          </a:p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7DC2B7-802C-6814-B2EA-EDC1D4051466}"/>
              </a:ext>
            </a:extLst>
          </p:cNvPr>
          <p:cNvSpPr/>
          <p:nvPr/>
        </p:nvSpPr>
        <p:spPr>
          <a:xfrm>
            <a:off x="3585463" y="4728249"/>
            <a:ext cx="1479965" cy="145387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  <a:p>
            <a:pPr algn="ctr"/>
            <a:r>
              <a:rPr lang="en-US" sz="2400" dirty="0"/>
              <a:t>34</a:t>
            </a:r>
          </a:p>
          <a:p>
            <a:pPr algn="ctr"/>
            <a:r>
              <a:rPr lang="en-US" sz="900" dirty="0"/>
              <a:t>exclusions (incomplete data, incorrect histology, no CTU, primary UTUC)</a:t>
            </a:r>
          </a:p>
          <a:p>
            <a:pPr algn="ctr"/>
            <a:endParaRPr lang="en-US" sz="900" dirty="0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9840926-EE87-91B0-A63C-26BDFBC10325}"/>
              </a:ext>
            </a:extLst>
          </p:cNvPr>
          <p:cNvSpPr/>
          <p:nvPr/>
        </p:nvSpPr>
        <p:spPr>
          <a:xfrm flipV="1">
            <a:off x="3615755" y="3582663"/>
            <a:ext cx="1465912" cy="388144"/>
          </a:xfrm>
          <a:prstGeom prst="rightArrow">
            <a:avLst/>
          </a:prstGeom>
          <a:solidFill>
            <a:srgbClr val="4E3191"/>
          </a:solidFill>
          <a:ln>
            <a:solidFill>
              <a:srgbClr val="4E31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E46F688D-2D1C-AD4B-9963-3785E8C3C817}"/>
              </a:ext>
            </a:extLst>
          </p:cNvPr>
          <p:cNvSpPr/>
          <p:nvPr/>
        </p:nvSpPr>
        <p:spPr>
          <a:xfrm rot="16200000" flipH="1">
            <a:off x="3888664" y="4113601"/>
            <a:ext cx="815803" cy="233583"/>
          </a:xfrm>
          <a:prstGeom prst="rightArrow">
            <a:avLst/>
          </a:prstGeom>
          <a:solidFill>
            <a:srgbClr val="4E3191"/>
          </a:solidFill>
          <a:ln>
            <a:solidFill>
              <a:srgbClr val="4E31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B03619B7-768D-71BE-77B9-F13A9790B732}"/>
              </a:ext>
            </a:extLst>
          </p:cNvPr>
          <p:cNvSpPr/>
          <p:nvPr/>
        </p:nvSpPr>
        <p:spPr>
          <a:xfrm flipV="1">
            <a:off x="8052538" y="3582663"/>
            <a:ext cx="1465912" cy="388144"/>
          </a:xfrm>
          <a:prstGeom prst="rightArrow">
            <a:avLst/>
          </a:prstGeom>
          <a:solidFill>
            <a:srgbClr val="4E3191"/>
          </a:solidFill>
          <a:ln>
            <a:solidFill>
              <a:srgbClr val="4E31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F004DD-838B-DB47-39FC-4964878DB533}"/>
              </a:ext>
            </a:extLst>
          </p:cNvPr>
          <p:cNvSpPr txBox="1"/>
          <p:nvPr/>
        </p:nvSpPr>
        <p:spPr>
          <a:xfrm>
            <a:off x="9678344" y="3210245"/>
            <a:ext cx="23687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Retrospective data collection in 2024</a:t>
            </a:r>
            <a:endParaRPr lang="en-US" sz="1600" dirty="0"/>
          </a:p>
          <a:p>
            <a:r>
              <a:rPr lang="en-US" sz="1400" dirty="0"/>
              <a:t>Demographics</a:t>
            </a:r>
          </a:p>
          <a:p>
            <a:r>
              <a:rPr lang="en-US" sz="1400" dirty="0"/>
              <a:t>Histological diagnosis</a:t>
            </a:r>
          </a:p>
          <a:p>
            <a:r>
              <a:rPr lang="en-US" sz="1400" dirty="0"/>
              <a:t>Imaging results</a:t>
            </a:r>
          </a:p>
          <a:p>
            <a:r>
              <a:rPr lang="en-US" sz="1400" dirty="0"/>
              <a:t>Radiation dose</a:t>
            </a:r>
          </a:p>
          <a:p>
            <a:r>
              <a:rPr lang="en-US" sz="1400" dirty="0"/>
              <a:t>Follow-up time</a:t>
            </a:r>
          </a:p>
          <a:p>
            <a:r>
              <a:rPr lang="en-US" sz="1400" dirty="0"/>
              <a:t>Recurrence/progression</a:t>
            </a:r>
          </a:p>
        </p:txBody>
      </p:sp>
    </p:spTree>
    <p:extLst>
      <p:ext uri="{BB962C8B-B14F-4D97-AF65-F5344CB8AC3E}">
        <p14:creationId xmlns:p14="http://schemas.microsoft.com/office/powerpoint/2010/main" val="4160264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2" grpId="0" animBg="1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" panose="020F0502020204030204" pitchFamily="34" charset="0"/>
              </a:rPr>
              <a:t>Results: </a:t>
            </a:r>
            <a:r>
              <a:rPr lang="en-GB" sz="3600" i="1" dirty="0">
                <a:solidFill>
                  <a:schemeClr val="bg1"/>
                </a:solidFill>
                <a:cs typeface="Calibri" panose="020F0502020204030204" pitchFamily="34" charset="0"/>
              </a:rPr>
              <a:t>Demographics &amp; histology</a:t>
            </a:r>
            <a:endParaRPr lang="en-GB" i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5CC784-FA26-414E-B172-215784F607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909292"/>
              </p:ext>
            </p:extLst>
          </p:nvPr>
        </p:nvGraphicFramePr>
        <p:xfrm>
          <a:off x="960621" y="2445726"/>
          <a:ext cx="1815059" cy="2296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5BA6678-BC03-280B-5DAC-A4C6D9E59D60}"/>
              </a:ext>
            </a:extLst>
          </p:cNvPr>
          <p:cNvSpPr txBox="1"/>
          <p:nvPr/>
        </p:nvSpPr>
        <p:spPr>
          <a:xfrm>
            <a:off x="1874396" y="4511564"/>
            <a:ext cx="1815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4E3191"/>
                </a:solidFill>
              </a:rPr>
              <a:t>81%  Male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0B9A2F7-1219-ACE8-91B5-54755435B20D}"/>
              </a:ext>
            </a:extLst>
          </p:cNvPr>
          <p:cNvGrpSpPr/>
          <p:nvPr/>
        </p:nvGrpSpPr>
        <p:grpSpPr>
          <a:xfrm>
            <a:off x="4061397" y="2529881"/>
            <a:ext cx="3175416" cy="1545983"/>
            <a:chOff x="4089194" y="2971431"/>
            <a:chExt cx="3175416" cy="154598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49D19C4-71D2-5FA8-8A45-E6AD5CFB62F2}"/>
                </a:ext>
              </a:extLst>
            </p:cNvPr>
            <p:cNvSpPr txBox="1"/>
            <p:nvPr/>
          </p:nvSpPr>
          <p:spPr>
            <a:xfrm>
              <a:off x="4089194" y="2971431"/>
              <a:ext cx="3175416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Mean age at diagnosis</a:t>
              </a:r>
            </a:p>
            <a:p>
              <a:endParaRPr lang="en-US" dirty="0"/>
            </a:p>
            <a:p>
              <a:pPr algn="ctr"/>
              <a:r>
                <a:rPr lang="en-US" sz="3200" dirty="0"/>
                <a:t>72 years</a:t>
              </a:r>
            </a:p>
            <a:p>
              <a:endParaRPr lang="en-US" dirty="0"/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9399B71-5E5B-8B4B-73E7-6FCD60CC2AAD}"/>
                </a:ext>
              </a:extLst>
            </p:cNvPr>
            <p:cNvCxnSpPr>
              <a:cxnSpLocks/>
            </p:cNvCxnSpPr>
            <p:nvPr/>
          </p:nvCxnSpPr>
          <p:spPr>
            <a:xfrm>
              <a:off x="4829332" y="4306752"/>
              <a:ext cx="1658911" cy="0"/>
            </a:xfrm>
            <a:prstGeom prst="straightConnector1">
              <a:avLst/>
            </a:prstGeom>
            <a:ln>
              <a:solidFill>
                <a:srgbClr val="4E319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20A099-24E6-64A0-49E1-904772F7E8D9}"/>
                </a:ext>
              </a:extLst>
            </p:cNvPr>
            <p:cNvSpPr txBox="1"/>
            <p:nvPr/>
          </p:nvSpPr>
          <p:spPr>
            <a:xfrm>
              <a:off x="4432717" y="4148082"/>
              <a:ext cx="494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35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EDD2CDC-F814-9D48-8612-34C6EC6B77AA}"/>
                </a:ext>
              </a:extLst>
            </p:cNvPr>
            <p:cNvSpPr txBox="1"/>
            <p:nvPr/>
          </p:nvSpPr>
          <p:spPr>
            <a:xfrm>
              <a:off x="6488243" y="4148082"/>
              <a:ext cx="494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92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C223A6-6FC0-E5FA-616A-D28C301B917A}"/>
              </a:ext>
            </a:extLst>
          </p:cNvPr>
          <p:cNvGrpSpPr/>
          <p:nvPr/>
        </p:nvGrpSpPr>
        <p:grpSpPr>
          <a:xfrm>
            <a:off x="7367039" y="2473377"/>
            <a:ext cx="4572000" cy="3204975"/>
            <a:chOff x="7367039" y="2473377"/>
            <a:chExt cx="4572000" cy="3204975"/>
          </a:xfrm>
        </p:grpSpPr>
        <p:graphicFrame>
          <p:nvGraphicFramePr>
            <p:cNvPr id="20" name="Chart 19">
              <a:extLst>
                <a:ext uri="{FF2B5EF4-FFF2-40B4-BE49-F238E27FC236}">
                  <a16:creationId xmlns:a16="http://schemas.microsoft.com/office/drawing/2014/main" id="{ADCD8D00-4764-C645-52CB-0A570338C61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43848654"/>
                </p:ext>
              </p:extLst>
            </p:nvPr>
          </p:nvGraphicFramePr>
          <p:xfrm>
            <a:off x="7367039" y="2473377"/>
            <a:ext cx="4572000" cy="3204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1D3553D-CE43-177A-F4E7-D7138DAA5561}"/>
                </a:ext>
              </a:extLst>
            </p:cNvPr>
            <p:cNvSpPr txBox="1"/>
            <p:nvPr/>
          </p:nvSpPr>
          <p:spPr>
            <a:xfrm>
              <a:off x="10166452" y="4219176"/>
              <a:ext cx="596486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2"/>
                  </a:solidFill>
                </a:rPr>
                <a:t>37% </a:t>
              </a:r>
            </a:p>
            <a:p>
              <a:pPr algn="ctr"/>
              <a:r>
                <a:rPr lang="en-US" sz="1400" dirty="0">
                  <a:solidFill>
                    <a:schemeClr val="accent2"/>
                  </a:solidFill>
                </a:rPr>
                <a:t>G3T1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4E964EE-BF44-2CFD-A57E-F2D796524EF7}"/>
                </a:ext>
              </a:extLst>
            </p:cNvPr>
            <p:cNvSpPr txBox="1"/>
            <p:nvPr/>
          </p:nvSpPr>
          <p:spPr>
            <a:xfrm>
              <a:off x="10323850" y="3235384"/>
              <a:ext cx="590548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1"/>
                  </a:solidFill>
                </a:rPr>
                <a:t>23% G3Ta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9966005-B76B-F177-9DD1-AF287A3BFF9F}"/>
                </a:ext>
              </a:extLst>
            </p:cNvPr>
            <p:cNvSpPr txBox="1"/>
            <p:nvPr/>
          </p:nvSpPr>
          <p:spPr>
            <a:xfrm>
              <a:off x="7968518" y="3117935"/>
              <a:ext cx="1108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34% CIS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8172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" panose="020F0502020204030204" pitchFamily="34" charset="0"/>
              </a:rPr>
              <a:t>Results: </a:t>
            </a:r>
            <a:r>
              <a:rPr lang="en-GB" sz="3600" i="1" dirty="0">
                <a:solidFill>
                  <a:schemeClr val="bg1"/>
                </a:solidFill>
                <a:cs typeface="Calibri" panose="020F0502020204030204" pitchFamily="34" charset="0"/>
              </a:rPr>
              <a:t>Follow-up &amp; surveillance imaging</a:t>
            </a:r>
            <a:endParaRPr lang="en-GB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5CC784-FA26-414E-B172-215784F6078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6"/>
          <a:ext cx="1815059" cy="2296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9D19C4-71D2-5FA8-8A45-E6AD5CFB62F2}"/>
              </a:ext>
            </a:extLst>
          </p:cNvPr>
          <p:cNvSpPr txBox="1"/>
          <p:nvPr/>
        </p:nvSpPr>
        <p:spPr>
          <a:xfrm>
            <a:off x="4910918" y="1994828"/>
            <a:ext cx="26332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Mean no. surveillance CTU per patient</a:t>
            </a:r>
          </a:p>
          <a:p>
            <a:pPr algn="ctr"/>
            <a:endParaRPr lang="en-US" dirty="0"/>
          </a:p>
          <a:p>
            <a:pPr algn="ctr"/>
            <a:r>
              <a:rPr lang="en-US" sz="3200" dirty="0"/>
              <a:t>2.2</a:t>
            </a:r>
          </a:p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3FA042-DFF0-F929-42B3-5AD3A898677A}"/>
              </a:ext>
            </a:extLst>
          </p:cNvPr>
          <p:cNvSpPr txBox="1"/>
          <p:nvPr/>
        </p:nvSpPr>
        <p:spPr>
          <a:xfrm>
            <a:off x="4976813" y="4425868"/>
            <a:ext cx="26332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Mean interval time between CTU</a:t>
            </a:r>
          </a:p>
          <a:p>
            <a:endParaRPr lang="en-US" dirty="0"/>
          </a:p>
          <a:p>
            <a:pPr algn="ctr"/>
            <a:r>
              <a:rPr lang="en-US" sz="3200" dirty="0"/>
              <a:t>1.9 years</a:t>
            </a:r>
          </a:p>
          <a:p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496A3E4-2D29-C55C-4A2D-016B2C428E6C}"/>
              </a:ext>
            </a:extLst>
          </p:cNvPr>
          <p:cNvGrpSpPr/>
          <p:nvPr/>
        </p:nvGrpSpPr>
        <p:grpSpPr>
          <a:xfrm>
            <a:off x="1071488" y="1994260"/>
            <a:ext cx="2995687" cy="1464890"/>
            <a:chOff x="1071488" y="1994260"/>
            <a:chExt cx="2995687" cy="146489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750DCED-54A6-196C-3E5D-D72CCE039D40}"/>
                </a:ext>
              </a:extLst>
            </p:cNvPr>
            <p:cNvSpPr txBox="1"/>
            <p:nvPr/>
          </p:nvSpPr>
          <p:spPr>
            <a:xfrm>
              <a:off x="1145810" y="1994260"/>
              <a:ext cx="2633272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Mean follow-up time</a:t>
              </a:r>
            </a:p>
            <a:p>
              <a:pPr algn="ctr"/>
              <a:endParaRPr lang="en-US" dirty="0"/>
            </a:p>
            <a:p>
              <a:pPr algn="ctr"/>
              <a:r>
                <a:rPr lang="en-US" sz="3200" dirty="0"/>
                <a:t>7.2 years</a:t>
              </a:r>
            </a:p>
            <a:p>
              <a:pPr algn="ctr"/>
              <a:endParaRPr lang="en-US" dirty="0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2C089F0-B58A-985C-54A2-AA834985B0C8}"/>
                </a:ext>
              </a:extLst>
            </p:cNvPr>
            <p:cNvGrpSpPr/>
            <p:nvPr/>
          </p:nvGrpSpPr>
          <p:grpSpPr>
            <a:xfrm>
              <a:off x="1071488" y="3089818"/>
              <a:ext cx="2995687" cy="369332"/>
              <a:chOff x="1071488" y="3089818"/>
              <a:chExt cx="2995687" cy="369332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0EC2A3CE-D00C-B2E2-4FDF-98500F6EA5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32990" y="3274484"/>
                <a:ext cx="1658911" cy="0"/>
              </a:xfrm>
              <a:prstGeom prst="straightConnector1">
                <a:avLst/>
              </a:prstGeom>
              <a:ln>
                <a:solidFill>
                  <a:srgbClr val="4E3191"/>
                </a:solidFill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73CF8CC-4DED-23E3-746B-063FB67EB0E8}"/>
                  </a:ext>
                </a:extLst>
              </p:cNvPr>
              <p:cNvSpPr txBox="1"/>
              <p:nvPr/>
            </p:nvSpPr>
            <p:spPr>
              <a:xfrm>
                <a:off x="1071488" y="3089818"/>
                <a:ext cx="4946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0.2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9B1BBFB-7F4E-8A87-5CC0-F168055AB49D}"/>
                  </a:ext>
                </a:extLst>
              </p:cNvPr>
              <p:cNvSpPr txBox="1"/>
              <p:nvPr/>
            </p:nvSpPr>
            <p:spPr>
              <a:xfrm>
                <a:off x="3337965" y="3089818"/>
                <a:ext cx="7292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16.2</a:t>
                </a:r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0671817-7EEB-8FB7-C1D7-72845E72DDE1}"/>
              </a:ext>
            </a:extLst>
          </p:cNvPr>
          <p:cNvSpPr txBox="1"/>
          <p:nvPr/>
        </p:nvSpPr>
        <p:spPr>
          <a:xfrm>
            <a:off x="998405" y="4425868"/>
            <a:ext cx="292807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 followed up &gt;10 years</a:t>
            </a:r>
          </a:p>
          <a:p>
            <a:pPr algn="ctr"/>
            <a:endParaRPr lang="en-US" dirty="0"/>
          </a:p>
          <a:p>
            <a:pPr algn="ctr"/>
            <a:r>
              <a:rPr lang="en-US" sz="3200" dirty="0"/>
              <a:t>32 </a:t>
            </a:r>
          </a:p>
          <a:p>
            <a:pPr algn="ctr"/>
            <a:r>
              <a:rPr lang="en-US" sz="2400" dirty="0"/>
              <a:t>(11%)</a:t>
            </a:r>
          </a:p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057EBF-4845-B036-DD12-06891584DD1C}"/>
              </a:ext>
            </a:extLst>
          </p:cNvPr>
          <p:cNvSpPr txBox="1"/>
          <p:nvPr/>
        </p:nvSpPr>
        <p:spPr>
          <a:xfrm>
            <a:off x="8720528" y="1994260"/>
            <a:ext cx="263327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Mean radiation dose per scan</a:t>
            </a:r>
          </a:p>
          <a:p>
            <a:endParaRPr lang="en-US" dirty="0"/>
          </a:p>
          <a:p>
            <a:pPr algn="ctr"/>
            <a:r>
              <a:rPr lang="en-US" sz="3200" dirty="0"/>
              <a:t>17.7mSv</a:t>
            </a:r>
          </a:p>
          <a:p>
            <a:pPr algn="ctr"/>
            <a:endParaRPr lang="en-US" sz="3200" dirty="0"/>
          </a:p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≈ 7 years background radiation</a:t>
            </a:r>
          </a:p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≈ 1in 2000 additional lifetime malignancy risk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947163-BC80-8174-F514-1EE12C8A1030}"/>
              </a:ext>
            </a:extLst>
          </p:cNvPr>
          <p:cNvSpPr txBox="1"/>
          <p:nvPr/>
        </p:nvSpPr>
        <p:spPr>
          <a:xfrm>
            <a:off x="0" y="6514544"/>
            <a:ext cx="4571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 https://</a:t>
            </a:r>
            <a:r>
              <a:rPr lang="en-US" sz="1000" dirty="0" err="1"/>
              <a:t>www.gov.uk</a:t>
            </a:r>
            <a:r>
              <a:rPr lang="en-US" sz="1000" dirty="0"/>
              <a:t>/government/publications/medical-radiation-patient-doses/patient-dose-information-guidance</a:t>
            </a:r>
          </a:p>
        </p:txBody>
      </p:sp>
    </p:spTree>
    <p:extLst>
      <p:ext uri="{BB962C8B-B14F-4D97-AF65-F5344CB8AC3E}">
        <p14:creationId xmlns:p14="http://schemas.microsoft.com/office/powerpoint/2010/main" val="1333994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" panose="020F0502020204030204" pitchFamily="34" charset="0"/>
              </a:rPr>
              <a:t>Results: </a:t>
            </a:r>
            <a:r>
              <a:rPr lang="en-GB" sz="3600" i="1" dirty="0">
                <a:solidFill>
                  <a:schemeClr val="bg1"/>
                </a:solidFill>
                <a:cs typeface="Calibri" panose="020F0502020204030204" pitchFamily="34" charset="0"/>
              </a:rPr>
              <a:t>UTUC recurrence</a:t>
            </a:r>
            <a:endParaRPr lang="en-GB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5CC784-FA26-414E-B172-215784F6078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6"/>
          <a:ext cx="1815059" cy="2296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9D19C4-71D2-5FA8-8A45-E6AD5CFB62F2}"/>
              </a:ext>
            </a:extLst>
          </p:cNvPr>
          <p:cNvSpPr txBox="1"/>
          <p:nvPr/>
        </p:nvSpPr>
        <p:spPr>
          <a:xfrm>
            <a:off x="1029327" y="1737886"/>
            <a:ext cx="26332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UTUC recurrence</a:t>
            </a:r>
          </a:p>
          <a:p>
            <a:pPr algn="ctr"/>
            <a:endParaRPr lang="en-US" dirty="0"/>
          </a:p>
          <a:p>
            <a:pPr algn="ctr"/>
            <a:r>
              <a:rPr lang="en-US" sz="3200" dirty="0"/>
              <a:t>16 </a:t>
            </a:r>
          </a:p>
          <a:p>
            <a:pPr algn="ctr"/>
            <a:r>
              <a:rPr lang="en-US" sz="2400" dirty="0"/>
              <a:t>(5.7%)</a:t>
            </a:r>
          </a:p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671817-7EEB-8FB7-C1D7-72845E72DDE1}"/>
              </a:ext>
            </a:extLst>
          </p:cNvPr>
          <p:cNvSpPr txBox="1"/>
          <p:nvPr/>
        </p:nvSpPr>
        <p:spPr>
          <a:xfrm>
            <a:off x="875676" y="4982955"/>
            <a:ext cx="292807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10 </a:t>
            </a:r>
          </a:p>
          <a:p>
            <a:pPr algn="ctr"/>
            <a:r>
              <a:rPr lang="en-US" sz="2400" dirty="0"/>
              <a:t>(3.5%)</a:t>
            </a:r>
          </a:p>
          <a:p>
            <a:pPr algn="ctr"/>
            <a:endParaRPr lang="en-US" dirty="0"/>
          </a:p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underwent nephroureterectomy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390375F-C96A-06B4-F515-700EF12BE52C}"/>
              </a:ext>
            </a:extLst>
          </p:cNvPr>
          <p:cNvCxnSpPr>
            <a:cxnSpLocks/>
          </p:cNvCxnSpPr>
          <p:nvPr/>
        </p:nvCxnSpPr>
        <p:spPr>
          <a:xfrm>
            <a:off x="2339716" y="3598847"/>
            <a:ext cx="0" cy="1168025"/>
          </a:xfrm>
          <a:prstGeom prst="straightConnector1">
            <a:avLst/>
          </a:prstGeom>
          <a:ln>
            <a:solidFill>
              <a:srgbClr val="4E319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9C928D3-6BCF-20BC-375C-2345529E84EC}"/>
              </a:ext>
            </a:extLst>
          </p:cNvPr>
          <p:cNvGrpSpPr/>
          <p:nvPr/>
        </p:nvGrpSpPr>
        <p:grpSpPr>
          <a:xfrm>
            <a:off x="4731897" y="1737886"/>
            <a:ext cx="3115299" cy="1969770"/>
            <a:chOff x="4731897" y="1737886"/>
            <a:chExt cx="3115299" cy="196977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C3FA042-DFF0-F929-42B3-5AD3A898677A}"/>
                </a:ext>
              </a:extLst>
            </p:cNvPr>
            <p:cNvSpPr txBox="1"/>
            <p:nvPr/>
          </p:nvSpPr>
          <p:spPr>
            <a:xfrm>
              <a:off x="4849319" y="1737886"/>
              <a:ext cx="2633272" cy="1969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Mean time initial diagnosis to UTUC recurrence</a:t>
              </a:r>
            </a:p>
            <a:p>
              <a:endParaRPr lang="en-US" dirty="0"/>
            </a:p>
            <a:p>
              <a:pPr algn="ctr"/>
              <a:r>
                <a:rPr lang="en-US" sz="3200" dirty="0"/>
                <a:t>5.2 years</a:t>
              </a:r>
            </a:p>
            <a:p>
              <a:endParaRPr lang="en-US" dirty="0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276EED0-78B4-7BD4-D16C-7BB12934FEFC}"/>
                </a:ext>
              </a:extLst>
            </p:cNvPr>
            <p:cNvCxnSpPr>
              <a:cxnSpLocks/>
            </p:cNvCxnSpPr>
            <p:nvPr/>
          </p:nvCxnSpPr>
          <p:spPr>
            <a:xfrm>
              <a:off x="5289499" y="3449507"/>
              <a:ext cx="1738858" cy="0"/>
            </a:xfrm>
            <a:prstGeom prst="straightConnector1">
              <a:avLst/>
            </a:prstGeom>
            <a:ln>
              <a:solidFill>
                <a:srgbClr val="4E319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0826CAC-89D8-615A-5C58-55C3EB42AF6B}"/>
                </a:ext>
              </a:extLst>
            </p:cNvPr>
            <p:cNvSpPr txBox="1"/>
            <p:nvPr/>
          </p:nvSpPr>
          <p:spPr>
            <a:xfrm>
              <a:off x="4731897" y="3283579"/>
              <a:ext cx="494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0.9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C58EF45-CE4C-CC5B-20F0-04F802268CC7}"/>
                </a:ext>
              </a:extLst>
            </p:cNvPr>
            <p:cNvSpPr txBox="1"/>
            <p:nvPr/>
          </p:nvSpPr>
          <p:spPr>
            <a:xfrm>
              <a:off x="7117986" y="3283579"/>
              <a:ext cx="7292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8.4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C1B56C7-2D73-5DD1-5B5A-39D41DF4A826}"/>
              </a:ext>
            </a:extLst>
          </p:cNvPr>
          <p:cNvSpPr txBox="1"/>
          <p:nvPr/>
        </p:nvSpPr>
        <p:spPr>
          <a:xfrm>
            <a:off x="8388247" y="1768663"/>
            <a:ext cx="348520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UTUC recurrence at:</a:t>
            </a:r>
          </a:p>
          <a:p>
            <a:pPr algn="ctr"/>
            <a:endParaRPr lang="en-US" dirty="0"/>
          </a:p>
          <a:p>
            <a:pPr algn="ctr"/>
            <a:r>
              <a:rPr lang="en-US" sz="3200" dirty="0"/>
              <a:t>&lt;5 years = 3.5%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5-10 years = 2.1%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&gt;10 years = 0</a:t>
            </a:r>
          </a:p>
          <a:p>
            <a:pPr algn="ctr"/>
            <a:endParaRPr lang="en-US" sz="32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803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" panose="020F0502020204030204" pitchFamily="34" charset="0"/>
              </a:rPr>
              <a:t>Results: </a:t>
            </a:r>
            <a:r>
              <a:rPr lang="en-GB" sz="3600" i="1" dirty="0">
                <a:solidFill>
                  <a:schemeClr val="bg1"/>
                </a:solidFill>
                <a:cs typeface="Calibri" panose="020F0502020204030204" pitchFamily="34" charset="0"/>
              </a:rPr>
              <a:t>Risk factors for UTUC recurrence</a:t>
            </a:r>
            <a:endParaRPr lang="en-GB" i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FC9F4C-20AE-B00B-4336-BEF478B7BA9B}"/>
              </a:ext>
            </a:extLst>
          </p:cNvPr>
          <p:cNvSpPr txBox="1"/>
          <p:nvPr/>
        </p:nvSpPr>
        <p:spPr>
          <a:xfrm>
            <a:off x="6240907" y="1690688"/>
            <a:ext cx="550271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No significant increased risk </a:t>
            </a:r>
            <a:r>
              <a:rPr lang="en-US" sz="2800" dirty="0"/>
              <a:t>of UTUC recurrence associated with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dirty="0"/>
              <a:t>CIS present </a:t>
            </a:r>
            <a:r>
              <a:rPr lang="en-US" sz="2800" dirty="0"/>
              <a:t>(17%)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vs.  CIS absent (16%)</a:t>
            </a:r>
          </a:p>
          <a:p>
            <a:pPr algn="ctr"/>
            <a:endParaRPr lang="en-US" dirty="0"/>
          </a:p>
          <a:p>
            <a:pPr algn="ctr"/>
            <a:r>
              <a:rPr lang="en-US" sz="1400" dirty="0"/>
              <a:t>RR=1.02, X2=0.006, p value=0.94</a:t>
            </a:r>
          </a:p>
          <a:p>
            <a:pPr algn="ctr"/>
            <a:endParaRPr lang="en-US" dirty="0"/>
          </a:p>
          <a:p>
            <a:pPr algn="ctr"/>
            <a:r>
              <a:rPr lang="en-US" sz="1400" dirty="0"/>
              <a:t>Also:</a:t>
            </a:r>
          </a:p>
          <a:p>
            <a:pPr algn="ctr"/>
            <a:r>
              <a:rPr lang="en-US" sz="1400" dirty="0"/>
              <a:t>T1 histology </a:t>
            </a:r>
          </a:p>
          <a:p>
            <a:pPr algn="ctr"/>
            <a:r>
              <a:rPr lang="en-US" sz="1400" dirty="0"/>
              <a:t>G3 histology</a:t>
            </a:r>
          </a:p>
          <a:p>
            <a:pPr algn="ctr"/>
            <a:r>
              <a:rPr lang="en-US" sz="1400" dirty="0"/>
              <a:t>Progression to MIBC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D1601B-86DD-3772-FD4E-2E970A4CFE06}"/>
              </a:ext>
            </a:extLst>
          </p:cNvPr>
          <p:cNvSpPr txBox="1"/>
          <p:nvPr/>
        </p:nvSpPr>
        <p:spPr>
          <a:xfrm>
            <a:off x="334780" y="1690688"/>
            <a:ext cx="56163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Significantly increased risk </a:t>
            </a:r>
            <a:r>
              <a:rPr lang="en-US" sz="2800" dirty="0"/>
              <a:t>of UTUC recurrence</a:t>
            </a:r>
            <a:r>
              <a:rPr lang="en-US" sz="2800" b="1" dirty="0"/>
              <a:t> </a:t>
            </a:r>
            <a:r>
              <a:rPr lang="en-US" sz="2800" dirty="0"/>
              <a:t>in patients with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dirty="0"/>
              <a:t>Recurrent HRNMIBC </a:t>
            </a:r>
            <a:r>
              <a:rPr lang="en-US" sz="2800" dirty="0"/>
              <a:t>(27%)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vs. those without (4%)</a:t>
            </a:r>
          </a:p>
          <a:p>
            <a:pPr algn="ctr"/>
            <a:endParaRPr lang="en-US" dirty="0"/>
          </a:p>
          <a:p>
            <a:pPr algn="ctr"/>
            <a:r>
              <a:rPr lang="en-US" sz="1400" dirty="0"/>
              <a:t>RR=7.12 , X2=20.9, p </a:t>
            </a:r>
            <a:r>
              <a:rPr lang="en-US" sz="1400" dirty="0" err="1"/>
              <a:t>val</a:t>
            </a:r>
            <a:r>
              <a:rPr lang="en-US" sz="1400" dirty="0"/>
              <a:t>=&lt;0.00001</a:t>
            </a:r>
          </a:p>
        </p:txBody>
      </p:sp>
    </p:spTree>
    <p:extLst>
      <p:ext uri="{BB962C8B-B14F-4D97-AF65-F5344CB8AC3E}">
        <p14:creationId xmlns:p14="http://schemas.microsoft.com/office/powerpoint/2010/main" val="24126242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AD8-CF44-5AE6-0404-BD2AC104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FB15C-CE7F-1D67-F170-0B48C4230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HRNMIBC UTUC recurrence rate 5.7%</a:t>
            </a:r>
          </a:p>
          <a:p>
            <a:r>
              <a:rPr lang="en-GB" dirty="0">
                <a:cs typeface="Calibri" panose="020F0502020204030204" pitchFamily="34" charset="0"/>
              </a:rPr>
              <a:t>No new UTUC recurrence seen &gt;10years follow-up</a:t>
            </a:r>
          </a:p>
          <a:p>
            <a:r>
              <a:rPr lang="en-GB" dirty="0">
                <a:cs typeface="Calibri" panose="020F0502020204030204" pitchFamily="34" charset="0"/>
              </a:rPr>
              <a:t>Consider risk stratifying HRNMIBC patients for CTU surveillance depending on fitness for surgery and high risk bladder recurrence status</a:t>
            </a:r>
          </a:p>
          <a:p>
            <a:pPr lvl="1"/>
            <a:r>
              <a:rPr lang="en-GB" dirty="0">
                <a:cs typeface="Calibri" panose="020F0502020204030204" pitchFamily="34" charset="0"/>
              </a:rPr>
              <a:t>If no high risk bladder recurrence, consider stopping at 5 years</a:t>
            </a:r>
          </a:p>
          <a:p>
            <a:pPr lvl="1"/>
            <a:r>
              <a:rPr lang="en-GB" dirty="0">
                <a:cs typeface="Calibri" panose="020F0502020204030204" pitchFamily="34" charset="0"/>
              </a:rPr>
              <a:t>If high risk bladder recurrence, up to 10 years</a:t>
            </a:r>
          </a:p>
        </p:txBody>
      </p:sp>
    </p:spTree>
    <p:extLst>
      <p:ext uri="{BB962C8B-B14F-4D97-AF65-F5344CB8AC3E}">
        <p14:creationId xmlns:p14="http://schemas.microsoft.com/office/powerpoint/2010/main" val="20028456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E70E4C0103CF4BAC5D83EE79378E0A" ma:contentTypeVersion="19" ma:contentTypeDescription="Create a new document." ma:contentTypeScope="" ma:versionID="d0663100aff1e69654f71897b18af270">
  <xsd:schema xmlns:xsd="http://www.w3.org/2001/XMLSchema" xmlns:xs="http://www.w3.org/2001/XMLSchema" xmlns:p="http://schemas.microsoft.com/office/2006/metadata/properties" xmlns:ns1="http://schemas.microsoft.com/sharepoint/v3" xmlns:ns2="c783a807-1bce-4415-854e-0b2e7c7a9410" xmlns:ns3="c3cf0c52-f5c9-4a89-971d-d0b2ec18b892" targetNamespace="http://schemas.microsoft.com/office/2006/metadata/properties" ma:root="true" ma:fieldsID="8c4612dd1d0396e84fa645440ac550ca" ns1:_="" ns2:_="" ns3:_="">
    <xsd:import namespace="http://schemas.microsoft.com/sharepoint/v3"/>
    <xsd:import namespace="c783a807-1bce-4415-854e-0b2e7c7a9410"/>
    <xsd:import namespace="c3cf0c52-f5c9-4a89-971d-d0b2ec18b8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3a807-1bce-4415-854e-0b2e7c7a9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e9fed29e-2aff-4ebc-a0c2-985f1d8c40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f0c52-f5c9-4a89-971d-d0b2ec18b892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cba29ab-246e-4dfc-8304-e9ead31d7994}" ma:internalName="TaxCatchAll" ma:showField="CatchAllData" ma:web="c3cf0c52-f5c9-4a89-971d-d0b2ec18b8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c3cf0c52-f5c9-4a89-971d-d0b2ec18b892" xsi:nil="true"/>
    <_ip_UnifiedCompliancePolicyProperties xmlns="http://schemas.microsoft.com/sharepoint/v3" xsi:nil="true"/>
    <lcf76f155ced4ddcb4097134ff3c332f xmlns="c783a807-1bce-4415-854e-0b2e7c7a941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692EE2-0997-4D6F-A23A-DEF4B9FAA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783a807-1bce-4415-854e-0b2e7c7a9410"/>
    <ds:schemaRef ds:uri="c3cf0c52-f5c9-4a89-971d-d0b2ec18b8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E22549-5DBD-426F-BA80-1C5BFA156CB6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3cf0c52-f5c9-4a89-971d-d0b2ec18b892"/>
    <ds:schemaRef ds:uri="c783a807-1bce-4415-854e-0b2e7c7a941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783957-01D5-4D77-BF37-B4129B32E3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15324</TotalTime>
  <Words>462</Words>
  <Application>Microsoft Office PowerPoint</Application>
  <PresentationFormat>Widescreen</PresentationFormat>
  <Paragraphs>126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PowerPoint Presentation</vt:lpstr>
      <vt:lpstr>Introduction</vt:lpstr>
      <vt:lpstr>Aim</vt:lpstr>
      <vt:lpstr>Method</vt:lpstr>
      <vt:lpstr>Results: Demographics &amp; histology</vt:lpstr>
      <vt:lpstr>Results: Follow-up &amp; surveillance imaging</vt:lpstr>
      <vt:lpstr>Results: UTUC recurrence</vt:lpstr>
      <vt:lpstr>Results: Risk factors for UTUC recurrence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Nigel Clarke</dc:creator>
  <cp:lastModifiedBy>Helen Dunderdale</cp:lastModifiedBy>
  <cp:revision>28</cp:revision>
  <dcterms:created xsi:type="dcterms:W3CDTF">2024-09-23T14:03:13Z</dcterms:created>
  <dcterms:modified xsi:type="dcterms:W3CDTF">2025-01-07T09:22:29Z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0x01010036E70E4C0103CF4BAC5D83EE79378E0A</vt:lpwstr>
  </property>
  <property fmtid="{D5CDD505-2E9C-101B-9397-08002B2CF9AE}" pid="3" name="MediaServiceImageTags">
    <vt:lpwstr/>
  </property>
</Properties>
</file>