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3" r:id="rId4"/>
  </p:sldMasterIdLst>
  <p:notesMasterIdLst>
    <p:notesMasterId r:id="rId38"/>
  </p:notesMasterIdLst>
  <p:handoutMasterIdLst>
    <p:handoutMasterId r:id="rId39"/>
  </p:handoutMasterIdLst>
  <p:sldIdLst>
    <p:sldId id="1923" r:id="rId5"/>
    <p:sldId id="2145707898" r:id="rId6"/>
    <p:sldId id="2147475167" r:id="rId7"/>
    <p:sldId id="2145707899" r:id="rId8"/>
    <p:sldId id="2145707903" r:id="rId9"/>
    <p:sldId id="2145707920" r:id="rId10"/>
    <p:sldId id="2145707919" r:id="rId11"/>
    <p:sldId id="2145707917" r:id="rId12"/>
    <p:sldId id="2145707921" r:id="rId13"/>
    <p:sldId id="2147475163" r:id="rId14"/>
    <p:sldId id="2145707918" r:id="rId15"/>
    <p:sldId id="2147475169" r:id="rId16"/>
    <p:sldId id="478" r:id="rId17"/>
    <p:sldId id="567" r:id="rId18"/>
    <p:sldId id="479" r:id="rId19"/>
    <p:sldId id="2147475170" r:id="rId20"/>
    <p:sldId id="435" r:id="rId21"/>
    <p:sldId id="433" r:id="rId22"/>
    <p:sldId id="434" r:id="rId23"/>
    <p:sldId id="439" r:id="rId24"/>
    <p:sldId id="2147475168" r:id="rId25"/>
    <p:sldId id="472" r:id="rId26"/>
    <p:sldId id="468" r:id="rId27"/>
    <p:sldId id="257" r:id="rId28"/>
    <p:sldId id="258" r:id="rId29"/>
    <p:sldId id="465" r:id="rId30"/>
    <p:sldId id="466" r:id="rId31"/>
    <p:sldId id="467" r:id="rId32"/>
    <p:sldId id="473" r:id="rId33"/>
    <p:sldId id="2147475164" r:id="rId34"/>
    <p:sldId id="2147475171" r:id="rId35"/>
    <p:sldId id="2147473183" r:id="rId36"/>
    <p:sldId id="214570727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Wilkinson" initials="SW" lastIdx="1" clrIdx="0">
    <p:extLst>
      <p:ext uri="{19B8F6BF-5375-455C-9EA6-DF929625EA0E}">
        <p15:presenceInfo xmlns:p15="http://schemas.microsoft.com/office/powerpoint/2012/main" userId="1186059c3be801a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99DBD6"/>
    <a:srgbClr val="80D2CC"/>
    <a:srgbClr val="00A499"/>
    <a:srgbClr val="99DDEB"/>
    <a:srgbClr val="80D4E7"/>
    <a:srgbClr val="E8EDEE"/>
    <a:srgbClr val="003087"/>
    <a:srgbClr val="82D1CB"/>
    <a:srgbClr val="00A9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881" autoAdjust="0"/>
    <p:restoredTop sz="92585" autoAdjust="0"/>
  </p:normalViewPr>
  <p:slideViewPr>
    <p:cSldViewPr snapToGrid="0">
      <p:cViewPr varScale="1">
        <p:scale>
          <a:sx n="105" d="100"/>
          <a:sy n="105" d="100"/>
        </p:scale>
        <p:origin x="1014" y="126"/>
      </p:cViewPr>
      <p:guideLst/>
    </p:cSldViewPr>
  </p:slideViewPr>
  <p:outlineViewPr>
    <p:cViewPr>
      <p:scale>
        <a:sx n="33" d="100"/>
        <a:sy n="33" d="100"/>
      </p:scale>
      <p:origin x="0" y="-888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226" y="10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2EEC95-64DF-BC69-FC71-A682B40486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611872-9401-5D00-CCCA-46DDE0B8B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D816-94D6-40FC-B977-F8A94C7E4824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056112-4593-5EC1-B7DA-2B07022F7A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C22BD-2C7D-A062-42A2-EA161F716A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EB188-56CE-4FCB-8130-436851797F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181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D4C3-48B6-4E4A-9B0F-8051E56348DC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EC7EF-95E1-3D44-A982-BC7A3E9C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3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ELLA guide – talk about the journey it went 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3CA6-B670-E74E-A4C0-8A119B819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79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BMJ infographic Link to Green NHS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96EDC-07B0-4945-84CD-88A5CE385F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72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Funding – opportunity to put GIRFT at the </a:t>
            </a:r>
            <a:r>
              <a:rPr lang="en-US" dirty="0" err="1"/>
              <a:t>centre</a:t>
            </a:r>
            <a:r>
              <a:rPr lang="en-US" dirty="0"/>
              <a:t> of this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3CA6-B670-E74E-A4C0-8A119B8191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8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52345-E8CE-794F-B7BE-FA76924137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0851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52345-E8CE-794F-B7BE-FA76924137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85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the overall cancer rate is around 20% for IDENTIFY studies and we’re assuming every cancer would get CT imaging (which isn’t actually the case so this could still be an overestimate)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F3CA6-B670-E74E-A4C0-8A119B8191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35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sankeymatic.com</a:t>
            </a:r>
            <a:r>
              <a:rPr lang="en-US" dirty="0"/>
              <a:t>/build/</a:t>
            </a:r>
          </a:p>
          <a:p>
            <a:endParaRPr lang="en-US" dirty="0"/>
          </a:p>
          <a:p>
            <a:r>
              <a:rPr lang="en-US" dirty="0"/>
              <a:t>// Enter Flows between Nodes, like this:</a:t>
            </a:r>
          </a:p>
          <a:p>
            <a:r>
              <a:rPr lang="en-US" dirty="0"/>
              <a:t>//         Source [AMOUNT] Target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Referral [6544] Visible</a:t>
            </a:r>
          </a:p>
          <a:p>
            <a:r>
              <a:rPr lang="en-US" dirty="0"/>
              <a:t>Referral [2893] Non-visible</a:t>
            </a:r>
          </a:p>
          <a:p>
            <a:r>
              <a:rPr lang="en-US" dirty="0"/>
              <a:t>Referral [563] No </a:t>
            </a:r>
            <a:r>
              <a:rPr lang="en-US" dirty="0" err="1"/>
              <a:t>haematuria</a:t>
            </a:r>
            <a:endParaRPr lang="en-US" dirty="0"/>
          </a:p>
          <a:p>
            <a:endParaRPr lang="en-US" dirty="0"/>
          </a:p>
          <a:p>
            <a:r>
              <a:rPr lang="en-US" dirty="0"/>
              <a:t>Visible [105] UTUC (VH)</a:t>
            </a:r>
          </a:p>
          <a:p>
            <a:r>
              <a:rPr lang="en-US" dirty="0"/>
              <a:t>Visible [1598] Bladder ca (VH)</a:t>
            </a:r>
          </a:p>
          <a:p>
            <a:r>
              <a:rPr lang="en-US" dirty="0"/>
              <a:t>Visible [90] Renal ca (VH)</a:t>
            </a:r>
          </a:p>
          <a:p>
            <a:r>
              <a:rPr lang="en-US" dirty="0"/>
              <a:t>Visible [98] Prostate ca (VH)</a:t>
            </a:r>
          </a:p>
          <a:p>
            <a:endParaRPr lang="en-US" dirty="0"/>
          </a:p>
          <a:p>
            <a:r>
              <a:rPr lang="en-US" dirty="0"/>
              <a:t>Non-visible [8] UTUC (NVH)</a:t>
            </a:r>
          </a:p>
          <a:p>
            <a:r>
              <a:rPr lang="en-US" dirty="0"/>
              <a:t>Non-visible [165] Bladder ca (NVH)</a:t>
            </a:r>
          </a:p>
          <a:p>
            <a:r>
              <a:rPr lang="en-US" dirty="0"/>
              <a:t>Non-visible [13] Renal ca (NVH)</a:t>
            </a:r>
          </a:p>
          <a:p>
            <a:r>
              <a:rPr lang="en-US" dirty="0"/>
              <a:t>Non-visible [17] Prostate ca (NVH)</a:t>
            </a:r>
          </a:p>
          <a:p>
            <a:endParaRPr lang="en-US" dirty="0"/>
          </a:p>
          <a:p>
            <a:r>
              <a:rPr lang="en-US" dirty="0"/>
              <a:t>No </a:t>
            </a:r>
            <a:r>
              <a:rPr lang="en-US" dirty="0" err="1"/>
              <a:t>haematuria</a:t>
            </a:r>
            <a:r>
              <a:rPr lang="en-US" dirty="0"/>
              <a:t> [5] UTUC (NH)</a:t>
            </a:r>
          </a:p>
          <a:p>
            <a:r>
              <a:rPr lang="en-US" dirty="0"/>
              <a:t>No </a:t>
            </a:r>
            <a:r>
              <a:rPr lang="en-US" dirty="0" err="1"/>
              <a:t>haematuria</a:t>
            </a:r>
            <a:r>
              <a:rPr lang="en-US" dirty="0"/>
              <a:t> [188] Bladder ca (NH)</a:t>
            </a:r>
          </a:p>
          <a:p>
            <a:r>
              <a:rPr lang="en-US" dirty="0"/>
              <a:t>No </a:t>
            </a:r>
            <a:r>
              <a:rPr lang="en-US" dirty="0" err="1"/>
              <a:t>haematuria</a:t>
            </a:r>
            <a:r>
              <a:rPr lang="en-US" dirty="0"/>
              <a:t> [4] Renal ca (NH)</a:t>
            </a:r>
          </a:p>
          <a:p>
            <a:r>
              <a:rPr lang="en-US" dirty="0"/>
              <a:t>No </a:t>
            </a:r>
            <a:r>
              <a:rPr lang="en-US" dirty="0" err="1"/>
              <a:t>haematuria</a:t>
            </a:r>
            <a:r>
              <a:rPr lang="en-US" dirty="0"/>
              <a:t> [9] Prostate ca (NH)</a:t>
            </a:r>
          </a:p>
          <a:p>
            <a:endParaRPr lang="en-US" dirty="0"/>
          </a:p>
          <a:p>
            <a:r>
              <a:rPr lang="en-US" dirty="0"/>
              <a:t>UTUC (VH) [70] USS detected (VH)</a:t>
            </a:r>
          </a:p>
          <a:p>
            <a:r>
              <a:rPr lang="en-US" dirty="0"/>
              <a:t>UTUC (NVH) [4] USS detected (NVH)</a:t>
            </a:r>
          </a:p>
          <a:p>
            <a:r>
              <a:rPr lang="en-US" dirty="0"/>
              <a:t>UTUC (NH) [3] USS detected (NH)</a:t>
            </a:r>
          </a:p>
          <a:p>
            <a:endParaRPr lang="en-US" dirty="0"/>
          </a:p>
          <a:p>
            <a:r>
              <a:rPr lang="en-US" dirty="0"/>
              <a:t>UTUC (VH) [34] USS not detected (VH)</a:t>
            </a:r>
          </a:p>
          <a:p>
            <a:r>
              <a:rPr lang="en-US" dirty="0"/>
              <a:t>UTUC (NVH) [4] USS not detected (NVH)</a:t>
            </a:r>
          </a:p>
          <a:p>
            <a:r>
              <a:rPr lang="en-US" dirty="0"/>
              <a:t>UTUC (NH) [2] USS not detected (NH)</a:t>
            </a:r>
          </a:p>
          <a:p>
            <a:endParaRPr lang="en-US" dirty="0"/>
          </a:p>
          <a:p>
            <a:r>
              <a:rPr lang="en-US" dirty="0"/>
              <a:t>USS not detected (VH) [34] Risk-stratify to CTU or PIFU</a:t>
            </a:r>
          </a:p>
          <a:p>
            <a:r>
              <a:rPr lang="en-US" dirty="0"/>
              <a:t>USS not detected (NVH) [4] Risk-stratify to CTU or PIFU</a:t>
            </a:r>
          </a:p>
          <a:p>
            <a:r>
              <a:rPr lang="en-US" dirty="0"/>
              <a:t>USS not detected (NH) [2] Risk-stratify to CTU or PIFU</a:t>
            </a:r>
          </a:p>
          <a:p>
            <a:r>
              <a:rPr lang="en-US" dirty="0"/>
              <a:t>USS not detected (NH) [2] PIFU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5EF1D6-420F-5D42-A746-4645CE5657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26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ECACC-1248-4A2B-A8FE-1540024624B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288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665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non-urologists (majority)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422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non-urologists (majority)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98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are an OP specialty but previously guidance almost exclusively focused on major surgery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98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additional text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50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Now 1 in 2 patients or more get a DC 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41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Innovation pitch for two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73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New methodology being tested for rapid guidance. Experts for a day. Record. </a:t>
            </a:r>
            <a:r>
              <a:rPr lang="en-GB" dirty="0" err="1"/>
              <a:t>ChatGPT</a:t>
            </a:r>
            <a:r>
              <a:rPr lang="en-GB" dirty="0"/>
              <a:t> etc and ? A guide in a day??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316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Facilities must mirror workload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246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, basic text one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32DDCA5-A307-96EA-64A8-CCBA8E5F6393}"/>
              </a:ext>
            </a:extLst>
          </p:cNvPr>
          <p:cNvSpPr/>
          <p:nvPr userDrawn="1"/>
        </p:nvSpPr>
        <p:spPr>
          <a:xfrm>
            <a:off x="0" y="0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7413" y="3166643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2708" y="2106000"/>
            <a:ext cx="7632000" cy="40264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add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pic>
        <p:nvPicPr>
          <p:cNvPr id="4" name="Picture 3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A9359A62-9593-F6E4-8489-A44FF86EA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8195E2-7B15-F320-48B2-14A571E066FA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4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4093" y="1647568"/>
            <a:ext cx="4909569" cy="3130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ts val="42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Headline over a number of lines,</a:t>
            </a:r>
            <a:br>
              <a:rPr lang="en-GB" dirty="0"/>
            </a:br>
            <a:r>
              <a:rPr lang="en-GB" dirty="0"/>
              <a:t>keep to maximum of four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tx1"/>
                </a:solidFill>
              </a:rPr>
              <a:pPr algn="r"/>
              <a:t>‹#›</a:t>
            </a:fld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pic>
        <p:nvPicPr>
          <p:cNvPr id="3" name="Picture 2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A940FA97-49AE-DFA0-9AE2-BFDA7BC73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293A183-C97F-903F-95AF-2E757B8AA336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2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7721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B540671A-ED56-3548-A508-080ABBDB5E58}"/>
              </a:ext>
            </a:extLst>
          </p:cNvPr>
          <p:cNvSpPr/>
          <p:nvPr userDrawn="1"/>
        </p:nvSpPr>
        <p:spPr>
          <a:xfrm>
            <a:off x="2277721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1884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6231884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277721" y="464926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</a:extLst>
          </p:cNvPr>
          <p:cNvSpPr/>
          <p:nvPr userDrawn="1"/>
        </p:nvSpPr>
        <p:spPr>
          <a:xfrm>
            <a:off x="2277721" y="3749267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1884" y="4650427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</a:extLst>
          </p:cNvPr>
          <p:cNvSpPr/>
          <p:nvPr userDrawn="1"/>
        </p:nvSpPr>
        <p:spPr>
          <a:xfrm>
            <a:off x="6239447" y="3752201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ACF78F6-439A-384B-9C21-D11B5B50E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44FF8-F4E4-0514-77D0-8D8D69F93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6F569D30-372E-C3E7-839C-13215855DB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5AECEEE-3319-7E2B-693B-F680A497DBA6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1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 Boxes 2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2000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2000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42484D6-4364-A442-9ABC-5042556E6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24378" y="2699082"/>
            <a:ext cx="3564000" cy="3311999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9E7ED11E-4751-6140-AC11-8C5B88B96EE4}"/>
              </a:ext>
            </a:extLst>
          </p:cNvPr>
          <p:cNvSpPr/>
          <p:nvPr userDrawn="1"/>
        </p:nvSpPr>
        <p:spPr>
          <a:xfrm>
            <a:off x="4324378" y="1691082"/>
            <a:ext cx="3564000" cy="1008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5DD270E-858A-0745-A4F5-3FE5B49194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D787DC-00EF-B13A-FE97-CE51273E86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B6BFFE48-4D45-A405-5F1E-6337003D3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8A97B9-EE4B-D083-4C3D-6F6D6F6D2667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6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id, Titles 4UP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205929B3-ED58-E54F-B724-E24FB5F163DF}"/>
              </a:ext>
            </a:extLst>
          </p:cNvPr>
          <p:cNvSpPr/>
          <p:nvPr userDrawn="1"/>
        </p:nvSpPr>
        <p:spPr>
          <a:xfrm>
            <a:off x="43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2088000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7F90A04B-AAE8-A248-ADF6-A73BF8ECD7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2000" y="2089034"/>
            <a:ext cx="3564000" cy="151200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08FEBAA5-9C5F-2648-899B-9991822EBFF6}"/>
              </a:ext>
            </a:extLst>
          </p:cNvPr>
          <p:cNvSpPr/>
          <p:nvPr userDrawn="1"/>
        </p:nvSpPr>
        <p:spPr>
          <a:xfrm>
            <a:off x="4392000" y="1188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17D8E3-CAD4-674B-ABC3-946291000D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2000" y="4644000"/>
            <a:ext cx="3564000" cy="1279932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87C9DF-7113-134C-B859-0141E7D1B2DB}"/>
              </a:ext>
            </a:extLst>
          </p:cNvPr>
          <p:cNvSpPr txBox="1"/>
          <p:nvPr userDrawn="1"/>
        </p:nvSpPr>
        <p:spPr>
          <a:xfrm>
            <a:off x="4700954" y="653038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8FD6A08D-6DD3-C845-8B17-CC9297B607DC}"/>
              </a:ext>
            </a:extLst>
          </p:cNvPr>
          <p:cNvSpPr/>
          <p:nvPr userDrawn="1"/>
        </p:nvSpPr>
        <p:spPr>
          <a:xfrm>
            <a:off x="43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07BD5561-5536-6F4A-AD32-EFB7423F2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92000" y="4644000"/>
            <a:ext cx="3564000" cy="1279930"/>
          </a:xfrm>
          <a:prstGeom prst="rect">
            <a:avLst/>
          </a:prstGeom>
          <a:solidFill>
            <a:srgbClr val="F2F2F2"/>
          </a:solidFill>
        </p:spPr>
        <p:txBody>
          <a:bodyPr lIns="216000" tIns="216000" rIns="216000" bIns="21600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B5A7277B-59DD-844A-A364-77AED24CBAC1}"/>
              </a:ext>
            </a:extLst>
          </p:cNvPr>
          <p:cNvSpPr/>
          <p:nvPr userDrawn="1"/>
        </p:nvSpPr>
        <p:spPr>
          <a:xfrm>
            <a:off x="4392000" y="3744000"/>
            <a:ext cx="3564000" cy="900000"/>
          </a:xfrm>
          <a:prstGeom prst="round2SameRect">
            <a:avLst/>
          </a:prstGeom>
          <a:solidFill>
            <a:srgbClr val="E4EB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F5640E1-FA0E-4F42-9387-CD7C434D2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6957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555C5-A77A-2E44-BAF7-246298421E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0000" y="1296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4B913F3-B51C-1F4F-BA00-F024BBF468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0" y="1302462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A16CC21-F99A-6F47-A063-FA9FE06BAE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11DBD00-D83F-EF49-900D-B6C65CED27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00000" y="3852000"/>
            <a:ext cx="3348000" cy="684000"/>
          </a:xfrm>
        </p:spPr>
        <p:txBody>
          <a:bodyPr anchor="ctr"/>
          <a:lstStyle>
            <a:lvl1pPr algn="ctr">
              <a:buNone/>
              <a:defRPr sz="22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dirty="0"/>
              <a:t>Insert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A4CC6C-41AA-2D50-A8B9-63559566F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1F65D981-60E1-9FED-72C3-F2CB4F2B7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9363DD-0C3E-31A2-1925-ED993500C8F1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148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9F1649F8-C95E-B04E-A0E7-F89193CC97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7224" y="1314156"/>
            <a:ext cx="7503849" cy="3466727"/>
          </a:xfrm>
          <a:prstGeom prst="rect">
            <a:avLst/>
          </a:prstGeom>
        </p:spPr>
        <p:txBody>
          <a:bodyPr>
            <a:noAutofit/>
          </a:bodyPr>
          <a:lstStyle>
            <a:lvl1pPr marL="288000" indent="-288000" algn="l">
              <a:buNone/>
              <a:defRPr sz="42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“Showcase quotation</a:t>
            </a:r>
            <a:br>
              <a:rPr lang="en-GB" dirty="0"/>
            </a:br>
            <a:r>
              <a:rPr lang="en-GB" dirty="0"/>
              <a:t>with left aligned text over multiple lines. Try to keep</a:t>
            </a:r>
            <a:br>
              <a:rPr lang="en-GB" dirty="0"/>
            </a:br>
            <a:r>
              <a:rPr lang="en-GB" dirty="0"/>
              <a:t>it to four lines if </a:t>
            </a:r>
            <a:r>
              <a:rPr lang="en-GB" dirty="0" err="1"/>
              <a:t>poss</a:t>
            </a:r>
            <a:r>
              <a:rPr lang="en-GB" dirty="0"/>
              <a:t> or five lines max.”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406466E-798B-BE4C-B09F-C1B1244AAB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4780883"/>
            <a:ext cx="7503849" cy="8969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Name Surname,</a:t>
            </a:r>
            <a:br>
              <a:rPr lang="en-GB" dirty="0"/>
            </a:br>
            <a:r>
              <a:rPr lang="en-GB" dirty="0"/>
              <a:t>Job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86FEEE-9136-D68E-6360-B4FDD6D917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FF300B7F-7390-1623-3749-3B833AA1D0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2659721-C3FD-C4C4-BD8D-E323FA87AA69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277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D43F37B1-1F8A-2CA4-9D19-C0E420FB42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  <p:pic>
        <p:nvPicPr>
          <p:cNvPr id="3" name="Picture 2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4416D54B-D10C-D151-1C66-D4157107DE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562EF1E-EA07-7D9F-4670-5F4D538A31C3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69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E4EE10-8D4E-C85B-5620-784900182A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C90ABAC-E435-5C65-A8FA-9E315CE9D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BA16B251-D1BB-394C-319F-40E8F04D7F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7052" y="1673324"/>
            <a:ext cx="3461285" cy="658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6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Heading label</a:t>
            </a:r>
          </a:p>
        </p:txBody>
      </p:sp>
      <p:pic>
        <p:nvPicPr>
          <p:cNvPr id="6" name="Picture 5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C07C016D-BB18-583C-70B5-23FAD527DE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F8BF4FA-2968-4108-ED10-01A00B37F4CD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08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2196E5-15CA-15E3-1E10-32B3D19927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52C93B3-5A12-5AAD-2ACF-93939EE7F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48617B69-3802-5E4D-D096-43355E3EA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05F45D9-0EEE-EDE6-58BB-8B6D61F337DB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8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nd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3DACDB8-C05A-C540-BF85-5FDDA3660A2E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2"/>
                </a:solidFill>
              </a:rPr>
              <a:t>‹#›</a:t>
            </a:fld>
            <a:endParaRPr lang="en-GB" sz="1200">
              <a:solidFill>
                <a:schemeClr val="accent2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5B6474B-ACF2-9D41-872B-7CB816A7A28A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t>‹#›</a:t>
            </a:fld>
            <a:endParaRPr lang="en-GB" sz="1200" dirty="0">
              <a:solidFill>
                <a:schemeClr val="accent6"/>
              </a:solidFill>
            </a:endParaRP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EA7B0BA1-E61A-5019-0AA4-5328CA2AB0E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4F947-0C85-DAF2-683C-40847EF7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8CC579D4-0122-A761-3915-C9C18A57D9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43B146-70BC-97A5-7204-7D9B1EAEFF48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6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30C3909-1482-1013-E118-A2CE0A1DD3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932" y="3564000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932" y="2520000"/>
            <a:ext cx="6948488" cy="963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B8C433CA-ED8A-4B13-EF3F-865CDEA383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D9BECA0-76A4-9033-6072-D9F4AA80B3CB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19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picture containing icon&#10;&#10;Description automatically generated">
            <a:extLst>
              <a:ext uri="{FF2B5EF4-FFF2-40B4-BE49-F238E27FC236}">
                <a16:creationId xmlns:a16="http://schemas.microsoft.com/office/drawing/2014/main" id="{598E9D71-498A-0294-DB92-FA8A45963C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374" y="-558025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5418194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1" y="3600000"/>
            <a:ext cx="5516516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7E0CF663-1494-5BC2-182B-4FDB66287B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2000" y="1002268"/>
            <a:ext cx="2114555" cy="530450"/>
          </a:xfrm>
          <a:prstGeom prst="rect">
            <a:avLst/>
          </a:prstGeom>
        </p:spPr>
      </p:pic>
      <p:pic>
        <p:nvPicPr>
          <p:cNvPr id="10" name="Picture 9" descr="A logo with blue gears and text&#10;&#10;Description automatically generated with medium confidence">
            <a:extLst>
              <a:ext uri="{FF2B5EF4-FFF2-40B4-BE49-F238E27FC236}">
                <a16:creationId xmlns:a16="http://schemas.microsoft.com/office/drawing/2014/main" id="{8D9B54E8-9192-55B2-774E-B3DC194CE5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19779" y="6160222"/>
            <a:ext cx="1740221" cy="563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C22880-C390-57D4-44CB-94AB13C6EA3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744" y="1688497"/>
            <a:ext cx="3459281" cy="2056321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307E1B-9C2D-B5C0-ED62-D72067CA875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3640" y="4454753"/>
            <a:ext cx="2298209" cy="146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542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7092F3-915E-341D-8AD1-B8E398E9BFA4}"/>
              </a:ext>
            </a:extLst>
          </p:cNvPr>
          <p:cNvSpPr/>
          <p:nvPr userDrawn="1"/>
        </p:nvSpPr>
        <p:spPr>
          <a:xfrm>
            <a:off x="-14636" y="-34893"/>
            <a:ext cx="12206636" cy="6872615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0AF6C2AD-0E53-2A94-6EDF-C2BC1C35E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6747" y="-121920"/>
            <a:ext cx="12408747" cy="697992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2000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000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pic>
        <p:nvPicPr>
          <p:cNvPr id="4" name="Picture 3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E9664DD1-9CEE-51EF-8D7C-171DA81231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D5285C-85F2-9BA0-6404-D50A741FAC5E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589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C9A4BA-CD7C-BF8C-6221-BCB58BC96EC4}"/>
              </a:ext>
            </a:extLst>
          </p:cNvPr>
          <p:cNvSpPr/>
          <p:nvPr userDrawn="1"/>
        </p:nvSpPr>
        <p:spPr>
          <a:xfrm>
            <a:off x="-14636" y="0"/>
            <a:ext cx="12206636" cy="6837722"/>
          </a:xfrm>
          <a:prstGeom prst="rect">
            <a:avLst/>
          </a:prstGeom>
          <a:solidFill>
            <a:srgbClr val="F6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D07C2D6-AB1B-B84B-BC13-7D79E8BCF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74900" y="-122410"/>
            <a:ext cx="10072764" cy="703121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pic>
        <p:nvPicPr>
          <p:cNvPr id="3" name="Picture 2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BA6366B2-029A-7A14-FE47-3CFD626107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F6B18F-E0F4-B947-7BCD-5CB8A85105B1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91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reaker Heading1-Blue-DarkBlu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8FFC32-6059-0DED-CEB1-02D4D3CCBC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7000"/>
            <a:ext cx="12192000" cy="7086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10A3391-0472-724C-8E32-AA7421F01E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4598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86C9C2-DC55-7944-8ED5-BCEF416D53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4598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91E09E68-707A-A778-9334-E7DFF1A9AC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598" y="702875"/>
            <a:ext cx="1834240" cy="5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72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slide with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EF456E7-F404-A541-B6E9-27C1B10EC6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</p:spPr>
        <p:txBody>
          <a:bodyPr tIns="2340000"/>
          <a:lstStyle>
            <a:lvl1pPr algn="ctr">
              <a:buNone/>
              <a:defRPr/>
            </a:lvl1pPr>
          </a:lstStyle>
          <a:p>
            <a:r>
              <a:rPr lang="en-GB" dirty="0"/>
              <a:t>Click on icon to insert image (including Alt Text)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0355A0D-4235-0CF1-A976-C33D8CCCB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1916" y="3903218"/>
            <a:ext cx="3890150" cy="896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357188" indent="0">
              <a:buNone/>
              <a:defRPr/>
            </a:lvl2pPr>
            <a:lvl3pPr marL="714375" indent="0">
              <a:buNone/>
              <a:defRPr/>
            </a:lvl3pPr>
            <a:lvl4pPr marL="1081087" indent="0">
              <a:buNone/>
              <a:defRPr/>
            </a:lvl4pPr>
            <a:lvl5pPr marL="1438275" indent="0">
              <a:buNone/>
              <a:defRPr/>
            </a:lvl5pPr>
          </a:lstStyle>
          <a:p>
            <a:pPr lvl="0"/>
            <a:r>
              <a:rPr lang="en-GB" dirty="0"/>
              <a:t>Section subhead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B6F326D-0ECB-4952-2659-CD17291986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916" y="1917290"/>
            <a:ext cx="5685561" cy="15663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1">
                <a:solidFill>
                  <a:schemeClr val="tx1"/>
                </a:solidFill>
              </a:defRPr>
            </a:lvl1pPr>
            <a:lvl2pPr marL="357188" indent="0">
              <a:buNone/>
              <a:defRPr>
                <a:solidFill>
                  <a:schemeClr val="tx1"/>
                </a:solidFill>
              </a:defRPr>
            </a:lvl2pPr>
            <a:lvl3pPr marL="714375" indent="0">
              <a:buNone/>
              <a:defRPr>
                <a:solidFill>
                  <a:schemeClr val="tx1"/>
                </a:solidFill>
              </a:defRPr>
            </a:lvl3pPr>
            <a:lvl4pPr marL="1081087" indent="0">
              <a:buNone/>
              <a:defRPr>
                <a:solidFill>
                  <a:schemeClr val="tx1"/>
                </a:solidFill>
              </a:defRPr>
            </a:lvl4pPr>
            <a:lvl5pPr marL="1438275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Breaker heading</a:t>
            </a:r>
          </a:p>
        </p:txBody>
      </p:sp>
      <p:pic>
        <p:nvPicPr>
          <p:cNvPr id="3" name="Picture 2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C89BBA89-6E6A-76BF-04EE-494F3F60F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52D3DE3-5427-CAA9-FD4D-C57D31FF29F1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84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D383FB-0467-4241-BEF0-D636E886723B}"/>
              </a:ext>
            </a:extLst>
          </p:cNvPr>
          <p:cNvCxnSpPr>
            <a:cxnSpLocks/>
          </p:cNvCxnSpPr>
          <p:nvPr userDrawn="1"/>
        </p:nvCxnSpPr>
        <p:spPr>
          <a:xfrm>
            <a:off x="5715926" y="2605852"/>
            <a:ext cx="5914827" cy="0"/>
          </a:xfrm>
          <a:prstGeom prst="line">
            <a:avLst/>
          </a:prstGeom>
          <a:ln w="127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390E57B-AF19-8642-9E47-AF887F52887B}"/>
              </a:ext>
            </a:extLst>
          </p:cNvPr>
          <p:cNvSpPr txBox="1"/>
          <p:nvPr userDrawn="1"/>
        </p:nvSpPr>
        <p:spPr>
          <a:xfrm>
            <a:off x="5610770" y="2808746"/>
            <a:ext cx="6748378" cy="260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6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Thank You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@NHSGIRFT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	Getting It Right First Time (GIRFT)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05EB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2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	gettingitrightfirsttime.co.uk</a:t>
            </a:r>
            <a:endParaRPr lang="en-GB" sz="24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B65D7-2EE6-F44F-85AA-7C93787926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872040" y="3665234"/>
            <a:ext cx="390144" cy="390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43EE8-F6F8-9D40-92C1-94FB4DCF14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885396" y="4266369"/>
            <a:ext cx="390144" cy="390144"/>
          </a:xfrm>
          <a:prstGeom prst="rect">
            <a:avLst/>
          </a:prstGeom>
        </p:spPr>
      </p:pic>
      <p:pic>
        <p:nvPicPr>
          <p:cNvPr id="72" name="Picture 96">
            <a:extLst>
              <a:ext uri="{FF2B5EF4-FFF2-40B4-BE49-F238E27FC236}">
                <a16:creationId xmlns:a16="http://schemas.microsoft.com/office/drawing/2014/main" id="{664BA24D-FA8C-EE4D-A2DC-491BF11D6FA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67074" y="4806522"/>
            <a:ext cx="600075" cy="6000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77C56A3-4FFE-73CF-6F7F-1F451E5B3F1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6D92FD5-08EA-6BC8-29BC-BCF5EEFE18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2559549" y="-54656"/>
            <a:ext cx="10768951" cy="7616239"/>
          </a:xfrm>
          <a:prstGeom prst="rect">
            <a:avLst/>
          </a:prstGeom>
        </p:spPr>
      </p:pic>
      <p:pic>
        <p:nvPicPr>
          <p:cNvPr id="4" name="Picture 3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329A4FCF-61D0-518F-6F8C-1580254767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715926" y="1974510"/>
            <a:ext cx="1834240" cy="51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310075"/>
            <a:ext cx="11404154" cy="42672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3715D-C90E-7C4B-B312-C707773A39DD}"/>
              </a:ext>
            </a:extLst>
          </p:cNvPr>
          <p:cNvSpPr txBox="1"/>
          <p:nvPr userDrawn="1"/>
        </p:nvSpPr>
        <p:spPr>
          <a:xfrm>
            <a:off x="2232561" y="3170712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5424E-84DC-71BA-CBB2-BE0007D93C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FB2922A9-9C8F-43B1-7D0A-0C7761EE4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7672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18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pic>
        <p:nvPicPr>
          <p:cNvPr id="6" name="Picture 5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0C773D13-2689-13DE-E8D9-33D9823C69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25F3F9-D8A3-858A-873E-D03512E2D1BB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3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 with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6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image with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0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BDFC27-AE77-990E-E3A7-5DF7B8BEB8B0}"/>
              </a:ext>
            </a:extLst>
          </p:cNvPr>
          <p:cNvSpPr txBox="1"/>
          <p:nvPr userDrawn="1"/>
        </p:nvSpPr>
        <p:spPr>
          <a:xfrm>
            <a:off x="7202551" y="2249424"/>
            <a:ext cx="442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Text content goes over single column. Text content here goes over single column. Text content here goes over single column.  </a:t>
            </a:r>
          </a:p>
        </p:txBody>
      </p:sp>
    </p:spTree>
    <p:extLst>
      <p:ext uri="{BB962C8B-B14F-4D97-AF65-F5344CB8AC3E}">
        <p14:creationId xmlns:p14="http://schemas.microsoft.com/office/powerpoint/2010/main" val="37834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68E66E-4300-C34D-B490-E2E6A73E585A}"/>
              </a:ext>
            </a:extLst>
          </p:cNvPr>
          <p:cNvSpPr/>
          <p:nvPr userDrawn="1"/>
        </p:nvSpPr>
        <p:spPr>
          <a:xfrm>
            <a:off x="3830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37980B-A75B-014B-A7A8-965882204640}"/>
              </a:ext>
            </a:extLst>
          </p:cNvPr>
          <p:cNvSpPr/>
          <p:nvPr userDrawn="1"/>
        </p:nvSpPr>
        <p:spPr>
          <a:xfrm>
            <a:off x="1534525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B5FF7D-C2EF-9E4C-A4CF-A835052E5DF8}"/>
              </a:ext>
            </a:extLst>
          </p:cNvPr>
          <p:cNvSpPr/>
          <p:nvPr userDrawn="1"/>
        </p:nvSpPr>
        <p:spPr>
          <a:xfrm>
            <a:off x="2685992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7481C1-F4F0-BE4E-B991-152BB9620270}"/>
              </a:ext>
            </a:extLst>
          </p:cNvPr>
          <p:cNvSpPr/>
          <p:nvPr userDrawn="1"/>
        </p:nvSpPr>
        <p:spPr>
          <a:xfrm>
            <a:off x="3837459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C860F-BE8A-634D-9A96-33CE6D96B9F0}"/>
              </a:ext>
            </a:extLst>
          </p:cNvPr>
          <p:cNvSpPr/>
          <p:nvPr userDrawn="1"/>
        </p:nvSpPr>
        <p:spPr>
          <a:xfrm>
            <a:off x="4988926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FA913FF-786C-1944-BF18-E9AB064B3444}"/>
              </a:ext>
            </a:extLst>
          </p:cNvPr>
          <p:cNvSpPr/>
          <p:nvPr userDrawn="1"/>
        </p:nvSpPr>
        <p:spPr>
          <a:xfrm>
            <a:off x="6140393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22D839-E390-8340-B649-B4FC5A6CFD70}"/>
              </a:ext>
            </a:extLst>
          </p:cNvPr>
          <p:cNvSpPr/>
          <p:nvPr userDrawn="1"/>
        </p:nvSpPr>
        <p:spPr>
          <a:xfrm>
            <a:off x="7291860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40EE3D-EEFC-874A-A65B-DDDE03FC3221}"/>
              </a:ext>
            </a:extLst>
          </p:cNvPr>
          <p:cNvSpPr/>
          <p:nvPr userDrawn="1"/>
        </p:nvSpPr>
        <p:spPr>
          <a:xfrm>
            <a:off x="8443327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A667BF2-B8EF-D949-9F15-FC3B3099AD58}"/>
              </a:ext>
            </a:extLst>
          </p:cNvPr>
          <p:cNvSpPr/>
          <p:nvPr userDrawn="1"/>
        </p:nvSpPr>
        <p:spPr>
          <a:xfrm>
            <a:off x="9594794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7201170-3375-514F-99C2-E37C6903968A}"/>
              </a:ext>
            </a:extLst>
          </p:cNvPr>
          <p:cNvSpPr/>
          <p:nvPr userDrawn="1"/>
        </p:nvSpPr>
        <p:spPr>
          <a:xfrm>
            <a:off x="10746258" y="1811216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E67BC68-4FB2-EE4A-A33E-6A7AF0CF413F}"/>
              </a:ext>
            </a:extLst>
          </p:cNvPr>
          <p:cNvSpPr/>
          <p:nvPr userDrawn="1"/>
        </p:nvSpPr>
        <p:spPr>
          <a:xfrm>
            <a:off x="4988926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77C142-7A53-7A4A-A8FB-FBF33048E364}"/>
              </a:ext>
            </a:extLst>
          </p:cNvPr>
          <p:cNvSpPr/>
          <p:nvPr userDrawn="1"/>
        </p:nvSpPr>
        <p:spPr>
          <a:xfrm>
            <a:off x="6140393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ADC5831-BE66-5045-87AF-18EBDF02747B}"/>
              </a:ext>
            </a:extLst>
          </p:cNvPr>
          <p:cNvSpPr/>
          <p:nvPr userDrawn="1"/>
        </p:nvSpPr>
        <p:spPr>
          <a:xfrm>
            <a:off x="7291860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CB65DE4-B016-474E-A1C1-495957C7CA04}"/>
              </a:ext>
            </a:extLst>
          </p:cNvPr>
          <p:cNvSpPr/>
          <p:nvPr userDrawn="1"/>
        </p:nvSpPr>
        <p:spPr>
          <a:xfrm>
            <a:off x="8443327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B3AA15-3E6B-C347-B0BE-F416C5684A23}"/>
              </a:ext>
            </a:extLst>
          </p:cNvPr>
          <p:cNvSpPr/>
          <p:nvPr userDrawn="1"/>
        </p:nvSpPr>
        <p:spPr>
          <a:xfrm>
            <a:off x="9594794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C0924D-A95B-1E43-84A3-825886C48DD3}"/>
              </a:ext>
            </a:extLst>
          </p:cNvPr>
          <p:cNvSpPr/>
          <p:nvPr userDrawn="1"/>
        </p:nvSpPr>
        <p:spPr>
          <a:xfrm>
            <a:off x="10746258" y="3175160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</a:extLst>
          </p:cNvPr>
          <p:cNvSpPr/>
          <p:nvPr userDrawn="1"/>
        </p:nvSpPr>
        <p:spPr>
          <a:xfrm>
            <a:off x="3830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</a:extLst>
          </p:cNvPr>
          <p:cNvSpPr/>
          <p:nvPr userDrawn="1"/>
        </p:nvSpPr>
        <p:spPr>
          <a:xfrm>
            <a:off x="1534525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</a:extLst>
          </p:cNvPr>
          <p:cNvSpPr/>
          <p:nvPr userDrawn="1"/>
        </p:nvSpPr>
        <p:spPr>
          <a:xfrm>
            <a:off x="2685992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</a:extLst>
          </p:cNvPr>
          <p:cNvSpPr/>
          <p:nvPr userDrawn="1"/>
        </p:nvSpPr>
        <p:spPr>
          <a:xfrm>
            <a:off x="3837459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F522785-C8F3-734E-AF20-487FED2CEBCA}"/>
              </a:ext>
            </a:extLst>
          </p:cNvPr>
          <p:cNvSpPr/>
          <p:nvPr userDrawn="1"/>
        </p:nvSpPr>
        <p:spPr>
          <a:xfrm>
            <a:off x="4988926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98AD1D6-A541-1941-8B56-2FF0936767C6}"/>
              </a:ext>
            </a:extLst>
          </p:cNvPr>
          <p:cNvSpPr/>
          <p:nvPr userDrawn="1"/>
        </p:nvSpPr>
        <p:spPr>
          <a:xfrm>
            <a:off x="6140393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844F750-124C-F246-BCDD-67595B93DC88}"/>
              </a:ext>
            </a:extLst>
          </p:cNvPr>
          <p:cNvSpPr/>
          <p:nvPr userDrawn="1"/>
        </p:nvSpPr>
        <p:spPr>
          <a:xfrm>
            <a:off x="7291860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499656-96AE-C649-B3C1-81D5C6F60DA6}"/>
              </a:ext>
            </a:extLst>
          </p:cNvPr>
          <p:cNvSpPr/>
          <p:nvPr userDrawn="1"/>
        </p:nvSpPr>
        <p:spPr>
          <a:xfrm>
            <a:off x="8443327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150134-3C23-2A41-8EC0-2D0F308CD2FE}"/>
              </a:ext>
            </a:extLst>
          </p:cNvPr>
          <p:cNvSpPr/>
          <p:nvPr userDrawn="1"/>
        </p:nvSpPr>
        <p:spPr>
          <a:xfrm>
            <a:off x="9594794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A542EAC-EEE9-2748-9DAC-6986FFF6348A}"/>
              </a:ext>
            </a:extLst>
          </p:cNvPr>
          <p:cNvSpPr/>
          <p:nvPr userDrawn="1"/>
        </p:nvSpPr>
        <p:spPr>
          <a:xfrm>
            <a:off x="10746258" y="4539104"/>
            <a:ext cx="1047157" cy="10246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CDB1A-8B42-520A-323D-5D120AA42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45" name="Picture 44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8F51E824-A354-EDB1-2068-24815B731C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9D619FB-3B80-33F0-C9B1-B48C885CB4D8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91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line and image with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B6C65A-583E-CC43-8A40-D9FE20EAC65C}"/>
              </a:ext>
            </a:extLst>
          </p:cNvPr>
          <p:cNvSpPr txBox="1"/>
          <p:nvPr userDrawn="1"/>
        </p:nvSpPr>
        <p:spPr>
          <a:xfrm>
            <a:off x="1963271" y="-121023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6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ub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0">
            <a:extLst>
              <a:ext uri="{FF2B5EF4-FFF2-40B4-BE49-F238E27FC236}">
                <a16:creationId xmlns:a16="http://schemas.microsoft.com/office/drawing/2014/main" id="{4ECCB942-472B-2F45-A31E-E4F5E784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7" y="733977"/>
            <a:ext cx="10641499" cy="611649"/>
          </a:xfrm>
          <a:prstGeom prst="rect">
            <a:avLst/>
          </a:prstGeom>
        </p:spPr>
        <p:txBody>
          <a:bodyPr/>
          <a:lstStyle>
            <a:lvl1pPr>
              <a:defRPr sz="2700" b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sz="2100">
              <a:solidFill>
                <a:srgbClr val="005EB8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C4B269B-4FFE-9B42-A133-CC2E91CAD19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81877" y="1604513"/>
            <a:ext cx="10641499" cy="4016546"/>
          </a:xfrm>
          <a:prstGeom prst="rect">
            <a:avLst/>
          </a:prstGeom>
        </p:spPr>
        <p:txBody>
          <a:bodyPr/>
          <a:lstStyle>
            <a:lvl1pPr marL="214308" indent="-214308">
              <a:buClr>
                <a:schemeClr val="accent1"/>
              </a:buClr>
              <a:buFont typeface="Arial" panose="020B0604020202020204" pitchFamily="34" charset="0"/>
              <a:buChar char="•"/>
              <a:defRPr sz="19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199" indent="-214308">
              <a:buClr>
                <a:schemeClr val="accent1"/>
              </a:buClr>
              <a:buFont typeface="Arial" panose="020B0604020202020204" pitchFamily="34" charset="0"/>
              <a:buChar char="•"/>
              <a:defRPr sz="195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91" indent="-214308">
              <a:buClr>
                <a:schemeClr val="accent1"/>
              </a:buClr>
              <a:buFont typeface="Arial" panose="020B0604020202020204" pitchFamily="34" charset="0"/>
              <a:buChar char="•"/>
              <a:defRPr sz="19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982" indent="-214308">
              <a:buClr>
                <a:schemeClr val="accent1"/>
              </a:buClr>
              <a:buFont typeface="Arial" panose="020B0604020202020204" pitchFamily="34" charset="0"/>
              <a:buChar char="•"/>
              <a:defRPr sz="195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85874" indent="-214308">
              <a:buClr>
                <a:schemeClr val="accent1"/>
              </a:buClr>
              <a:buFont typeface="Arial" panose="020B0604020202020204" pitchFamily="34" charset="0"/>
              <a:buChar char="•"/>
              <a:defRPr sz="195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3" name="Picture 12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3A9E484-AF7F-4A48-A1F8-DF6B9309D5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800" y="365911"/>
            <a:ext cx="1042893" cy="4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16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62922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675B3-05DB-3BA1-056D-4CA41AC80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32851-48BE-8170-BCB0-2557D26F7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BFD76-E619-E6EB-866D-2FC526859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B1D6C-E2ED-AA4F-AFD7-C4740391774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3B4B9-58A2-051B-40D3-001A569DD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5CDF-C1CA-A1D4-B3D6-0051C5045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4BFA2-2B09-C244-8418-0AC2BAA7C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8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FC4BEC-9977-4BA5-B65A-5972447AC3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1804" y="775970"/>
            <a:ext cx="12192000" cy="2171701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47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ample-Icons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41F68A-44AA-5742-B124-91614CFD14BB}"/>
              </a:ext>
            </a:extLst>
          </p:cNvPr>
          <p:cNvSpPr/>
          <p:nvPr userDrawn="1"/>
        </p:nvSpPr>
        <p:spPr>
          <a:xfrm>
            <a:off x="383058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E18572B-1544-A043-9B02-7AB01C90C51F}"/>
              </a:ext>
            </a:extLst>
          </p:cNvPr>
          <p:cNvSpPr/>
          <p:nvPr userDrawn="1"/>
        </p:nvSpPr>
        <p:spPr>
          <a:xfrm>
            <a:off x="1534525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D2BEC2-9D68-CC4D-A04A-BB949A02D509}"/>
              </a:ext>
            </a:extLst>
          </p:cNvPr>
          <p:cNvSpPr/>
          <p:nvPr userDrawn="1"/>
        </p:nvSpPr>
        <p:spPr>
          <a:xfrm>
            <a:off x="2685992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415083-D44F-FE40-A8D1-7BFAC700DF6C}"/>
              </a:ext>
            </a:extLst>
          </p:cNvPr>
          <p:cNvSpPr/>
          <p:nvPr userDrawn="1"/>
        </p:nvSpPr>
        <p:spPr>
          <a:xfrm>
            <a:off x="3837459" y="3175160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A6737CC-78B4-0C46-99B9-341CFA60EF40}"/>
              </a:ext>
            </a:extLst>
          </p:cNvPr>
          <p:cNvSpPr/>
          <p:nvPr userDrawn="1"/>
        </p:nvSpPr>
        <p:spPr>
          <a:xfrm>
            <a:off x="383058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455CAA-C332-E746-A62B-4F86F892F94A}"/>
              </a:ext>
            </a:extLst>
          </p:cNvPr>
          <p:cNvSpPr/>
          <p:nvPr userDrawn="1"/>
        </p:nvSpPr>
        <p:spPr>
          <a:xfrm>
            <a:off x="1534525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BF322EA-8B44-2C46-9412-34692FAFE8CB}"/>
              </a:ext>
            </a:extLst>
          </p:cNvPr>
          <p:cNvSpPr/>
          <p:nvPr userDrawn="1"/>
        </p:nvSpPr>
        <p:spPr>
          <a:xfrm>
            <a:off x="2685992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DB462B7-0B7F-EA46-9EFF-D26991D2304D}"/>
              </a:ext>
            </a:extLst>
          </p:cNvPr>
          <p:cNvSpPr/>
          <p:nvPr userDrawn="1"/>
        </p:nvSpPr>
        <p:spPr>
          <a:xfrm>
            <a:off x="3837459" y="4544899"/>
            <a:ext cx="1047157" cy="10246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10BDAA4-2C6C-4E47-9616-5977DD23D840}"/>
              </a:ext>
            </a:extLst>
          </p:cNvPr>
          <p:cNvSpPr/>
          <p:nvPr userDrawn="1"/>
        </p:nvSpPr>
        <p:spPr>
          <a:xfrm>
            <a:off x="5122911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691AF0D-B60D-2949-AB30-089AD6A4A5A1}"/>
              </a:ext>
            </a:extLst>
          </p:cNvPr>
          <p:cNvSpPr/>
          <p:nvPr userDrawn="1"/>
        </p:nvSpPr>
        <p:spPr>
          <a:xfrm>
            <a:off x="7474153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6B0456-3FC3-5D44-A9F1-56A57FD0B992}"/>
              </a:ext>
            </a:extLst>
          </p:cNvPr>
          <p:cNvSpPr/>
          <p:nvPr userDrawn="1"/>
        </p:nvSpPr>
        <p:spPr>
          <a:xfrm>
            <a:off x="9825395" y="3175160"/>
            <a:ext cx="1991467" cy="19486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69F651-3737-5832-DC5A-9DB8A57B6C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CA835D-248C-29AB-B7DE-5AD7C7D2A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7" name="Picture 6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5467B98C-47A0-7936-EE5E-AA1571C38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DC0706-8963-507D-7B68-CC054C3E48BB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4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216434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B79D01-2A70-DAF1-6A65-BC0424C2FE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11" name="Picture 10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5C07192F-C00B-DD97-6D1D-FBEDD3D9C5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D23AB9-9C82-7B97-B349-D36AF613052B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37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head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5992"/>
            <a:ext cx="11088000" cy="3456000"/>
          </a:xfrm>
          <a:prstGeom prst="rect">
            <a:avLst/>
          </a:prstGeom>
        </p:spPr>
        <p:txBody>
          <a:bodyPr lIns="0" tIns="0" rIns="0" bIns="0" numCol="2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9FE9CC-24C2-9AAC-6340-A9E7BC324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11" name="Picture 10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00650857-260D-116E-57FF-A5C89B00D3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3491E3-9BBC-7D03-C847-75F70A50FFD6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32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head,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36000"/>
            <a:ext cx="11088000" cy="3456000"/>
          </a:xfrm>
          <a:prstGeom prst="rect">
            <a:avLst/>
          </a:prstGeom>
        </p:spPr>
        <p:txBody>
          <a:bodyPr lIns="0" tIns="0" rIns="0" bIns="0" numCol="3" spcCol="4320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2087999"/>
            <a:ext cx="11050700" cy="462017"/>
          </a:xfrm>
          <a:prstGeom prst="rect">
            <a:avLst/>
          </a:prstGeom>
        </p:spPr>
        <p:txBody>
          <a:bodyPr lIns="0" tIns="0" rIns="0" bIns="0" numCol="2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 if needed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7E4AB90-2CB6-0646-B56C-4B58E33EC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7F89CB-5AF7-9C7B-6503-F287E127E8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6" name="Picture 5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5E5CF41C-D816-0F84-FFC1-9642020191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C076AA-2928-074D-00EE-0D9DC8403879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head, bullet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18042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20880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pic>
        <p:nvPicPr>
          <p:cNvPr id="2" name="Picture 1" descr="A blue squares with white letters&#10;&#10;Description automatically generated">
            <a:extLst>
              <a:ext uri="{FF2B5EF4-FFF2-40B4-BE49-F238E27FC236}">
                <a16:creationId xmlns:a16="http://schemas.microsoft.com/office/drawing/2014/main" id="{0CD495EA-4C58-C544-DCC6-CC240323F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8689" y="6031934"/>
            <a:ext cx="1834240" cy="5115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53C4F3-2D5B-5953-F2DA-84918817703F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9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ing, subhead, bullets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1649343"/>
            <a:ext cx="11088000" cy="430308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accent6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accent6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923" y="217845"/>
            <a:ext cx="11404154" cy="56730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Heading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53C4F3-2D5B-5953-F2DA-84918817703F}"/>
              </a:ext>
            </a:extLst>
          </p:cNvPr>
          <p:cNvCxnSpPr>
            <a:cxnSpLocks/>
          </p:cNvCxnSpPr>
          <p:nvPr userDrawn="1"/>
        </p:nvCxnSpPr>
        <p:spPr>
          <a:xfrm>
            <a:off x="338689" y="6602468"/>
            <a:ext cx="11361698" cy="0"/>
          </a:xfrm>
          <a:prstGeom prst="line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18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CE947E-1F3C-4CE2-B205-42ACABCD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187EB-CD8C-4429-80A8-057E397FF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8BCC8-525B-41FD-8646-596B1960C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574AD-8404-48D7-8DB8-BCC9125C3396}" type="datetimeFigureOut">
              <a:rPr lang="en-GB" smtClean="0"/>
              <a:t>07/01/2025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564A6-47BB-43DB-A152-9E1555760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50448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785" r:id="rId2"/>
    <p:sldLayoutId id="2147483833" r:id="rId3"/>
    <p:sldLayoutId id="2147483834" r:id="rId4"/>
    <p:sldLayoutId id="2147483826" r:id="rId5"/>
    <p:sldLayoutId id="2147483931" r:id="rId6"/>
    <p:sldLayoutId id="2147483827" r:id="rId7"/>
    <p:sldLayoutId id="2147483789" r:id="rId8"/>
    <p:sldLayoutId id="2147483941" r:id="rId9"/>
    <p:sldLayoutId id="2147483818" r:id="rId10"/>
    <p:sldLayoutId id="2147483813" r:id="rId11"/>
    <p:sldLayoutId id="2147483814" r:id="rId12"/>
    <p:sldLayoutId id="2147483815" r:id="rId13"/>
    <p:sldLayoutId id="2147483719" r:id="rId14"/>
    <p:sldLayoutId id="2147483938" r:id="rId15"/>
    <p:sldLayoutId id="2147483939" r:id="rId16"/>
    <p:sldLayoutId id="2147483933" r:id="rId17"/>
    <p:sldLayoutId id="2147483824" r:id="rId18"/>
    <p:sldLayoutId id="2147483926" r:id="rId19"/>
    <p:sldLayoutId id="2147483927" r:id="rId20"/>
    <p:sldLayoutId id="2147483929" r:id="rId21"/>
    <p:sldLayoutId id="2147483928" r:id="rId22"/>
    <p:sldLayoutId id="2147483930" r:id="rId23"/>
    <p:sldLayoutId id="2147483924" r:id="rId24"/>
    <p:sldLayoutId id="2147483940" r:id="rId25"/>
    <p:sldLayoutId id="2147483934" r:id="rId26"/>
    <p:sldLayoutId id="2147483936" r:id="rId27"/>
    <p:sldLayoutId id="2147483937" r:id="rId28"/>
    <p:sldLayoutId id="2147483825" r:id="rId29"/>
    <p:sldLayoutId id="2147483935" r:id="rId30"/>
    <p:sldLayoutId id="2147483942" r:id="rId31"/>
    <p:sldLayoutId id="2147483943" r:id="rId32"/>
    <p:sldLayoutId id="2147483944" r:id="rId33"/>
    <p:sldLayoutId id="214748394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package" Target="../embeddings/Microsoft_Visio_Drawing1.vsdx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2.pn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fi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634" y="2090241"/>
            <a:ext cx="5516516" cy="2060182"/>
          </a:xfrm>
        </p:spPr>
        <p:txBody>
          <a:bodyPr/>
          <a:lstStyle/>
          <a:p>
            <a:r>
              <a:rPr lang="en-GB" sz="2800" dirty="0"/>
              <a:t>GIRFT – Bladder cancer</a:t>
            </a:r>
            <a:br>
              <a:rPr lang="en-GB" sz="2800" dirty="0"/>
            </a:br>
            <a:br>
              <a:rPr lang="en-GB" sz="2800" dirty="0"/>
            </a:br>
            <a:br>
              <a:rPr lang="en-GB" sz="2800" dirty="0"/>
            </a:br>
            <a:r>
              <a:rPr lang="en-GB" sz="2800" dirty="0">
                <a:solidFill>
                  <a:srgbClr val="00B050"/>
                </a:solidFill>
              </a:rPr>
              <a:t>SWAG CAG Meeting Jan 2025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A1E59A8-A110-E535-3278-5F9E4796E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634" y="4797818"/>
            <a:ext cx="5516516" cy="2060182"/>
          </a:xfrm>
        </p:spPr>
        <p:txBody>
          <a:bodyPr>
            <a:normAutofit/>
          </a:bodyPr>
          <a:lstStyle/>
          <a:p>
            <a:r>
              <a:rPr lang="en-GB" sz="1800" dirty="0"/>
              <a:t>Mr John McGrath</a:t>
            </a:r>
          </a:p>
          <a:p>
            <a:r>
              <a:rPr lang="en-GB" sz="1800" dirty="0"/>
              <a:t>National Clinical Lead - GIRFT Urology</a:t>
            </a:r>
          </a:p>
          <a:p>
            <a:r>
              <a:rPr lang="en-GB" sz="1800" dirty="0"/>
              <a:t>Consultant Urologist - NBT</a:t>
            </a:r>
          </a:p>
          <a:p>
            <a:endParaRPr lang="en-GB" sz="1800" dirty="0"/>
          </a:p>
          <a:p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BAA108-FD12-D143-9B0E-B4007734B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61" y="5827909"/>
            <a:ext cx="2425694" cy="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D754A949-BA98-F276-B016-E2E55D1452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6760845" y="0"/>
            <a:ext cx="4766310" cy="6858000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543B10C-BC14-DE6A-610C-F8F0CF55DC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658367"/>
          </a:xfrm>
        </p:spPr>
        <p:txBody>
          <a:bodyPr/>
          <a:lstStyle/>
          <a:p>
            <a:r>
              <a:rPr lang="en-US" dirty="0"/>
              <a:t>National Guidance</a:t>
            </a:r>
          </a:p>
          <a:p>
            <a:r>
              <a:rPr lang="en-US" sz="2000" dirty="0"/>
              <a:t>Indications</a:t>
            </a:r>
          </a:p>
          <a:p>
            <a:r>
              <a:rPr lang="en-US" sz="2000" dirty="0"/>
              <a:t>Setting up services</a:t>
            </a:r>
          </a:p>
          <a:p>
            <a:r>
              <a:rPr lang="en-US" sz="2000" dirty="0"/>
              <a:t>Training </a:t>
            </a:r>
          </a:p>
          <a:p>
            <a:r>
              <a:rPr lang="en-US" sz="2000" dirty="0"/>
              <a:t>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8901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2CE19-0E97-E569-5159-25AB105F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Facilities - Urology Investigation Units (UIU) / CDHs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E09A2DA-52FD-43AC-B2E5-2E5C46379D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635809"/>
              </p:ext>
            </p:extLst>
          </p:nvPr>
        </p:nvGraphicFramePr>
        <p:xfrm>
          <a:off x="4925960" y="1491997"/>
          <a:ext cx="613732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664">
                  <a:extLst>
                    <a:ext uri="{9D8B030D-6E8A-4147-A177-3AD203B41FA5}">
                      <a16:colId xmlns:a16="http://schemas.microsoft.com/office/drawing/2014/main" val="1653379218"/>
                    </a:ext>
                  </a:extLst>
                </a:gridCol>
                <a:gridCol w="3068664">
                  <a:extLst>
                    <a:ext uri="{9D8B030D-6E8A-4147-A177-3AD203B41FA5}">
                      <a16:colId xmlns:a16="http://schemas.microsoft.com/office/drawing/2014/main" val="3023945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Therapeutic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06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Flexible cystoscopy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Intra-vesical chemotherapy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424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Imaging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Laser ablation of tumours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36775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Prostate biopsy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Catheter care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896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Bladder biopsy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Botulinum toxin (OAB)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154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Urodynamics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Circumcision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8047759"/>
                  </a:ext>
                </a:extLst>
              </a:tr>
            </a:tbl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2A2BF0-E51D-4CD8-BCDD-3E457CA0A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59" y="1297186"/>
            <a:ext cx="3364923" cy="4742686"/>
          </a:xfrm>
          <a:prstGeom prst="rect">
            <a:avLst/>
          </a:prstGeom>
        </p:spPr>
      </p:pic>
      <p:pic>
        <p:nvPicPr>
          <p:cNvPr id="6" name="Picture 4" descr="Ottery St Mary Hospital">
            <a:extLst>
              <a:ext uri="{FF2B5EF4-FFF2-40B4-BE49-F238E27FC236}">
                <a16:creationId xmlns:a16="http://schemas.microsoft.com/office/drawing/2014/main" id="{A99AA9D6-AB6B-4862-855D-40DF893DB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437" y="4135496"/>
            <a:ext cx="4888162" cy="217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5C21F67-E9C1-5CFC-0EAC-73E569AF19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E12CA-160D-3C27-A02A-A8588B27DC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sz="2800" dirty="0"/>
              <a:t>Decarbonising the bladder cancer pathway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9831B7-56D8-4E5B-2EAC-69E38C7D7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825" y="468255"/>
            <a:ext cx="2862072" cy="1863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BAD8F4-03DB-05F4-942F-7BF65412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989" y="2715768"/>
            <a:ext cx="4047744" cy="303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4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ok cover&#10;&#10;Description automatically generated">
            <a:extLst>
              <a:ext uri="{FF2B5EF4-FFF2-40B4-BE49-F238E27FC236}">
                <a16:creationId xmlns:a16="http://schemas.microsoft.com/office/drawing/2014/main" id="{0C11E7EE-35B1-AAA8-F242-E8AD00833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40342" cy="6858000"/>
          </a:xfrm>
          <a:prstGeom prst="rect">
            <a:avLst/>
          </a:prstGeom>
        </p:spPr>
      </p:pic>
      <p:pic>
        <p:nvPicPr>
          <p:cNvPr id="8" name="Picture 7" descr="A close-up of a medical information&#10;&#10;Description automatically generated">
            <a:extLst>
              <a:ext uri="{FF2B5EF4-FFF2-40B4-BE49-F238E27FC236}">
                <a16:creationId xmlns:a16="http://schemas.microsoft.com/office/drawing/2014/main" id="{91E15F4A-9CA2-DE30-2242-88B360E31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7300" y="0"/>
            <a:ext cx="4584700" cy="6821813"/>
          </a:xfrm>
          <a:prstGeom prst="rect">
            <a:avLst/>
          </a:prstGeom>
        </p:spPr>
      </p:pic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8DBA8DE-B79D-E1E1-30C5-61FE5D05500D}"/>
              </a:ext>
            </a:extLst>
          </p:cNvPr>
          <p:cNvSpPr/>
          <p:nvPr/>
        </p:nvSpPr>
        <p:spPr>
          <a:xfrm>
            <a:off x="4896176" y="2612571"/>
            <a:ext cx="2655289" cy="216691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Clinically-led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Data-driven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Expert-informed</a:t>
            </a:r>
          </a:p>
        </p:txBody>
      </p:sp>
    </p:spTree>
    <p:extLst>
      <p:ext uri="{BB962C8B-B14F-4D97-AF65-F5344CB8AC3E}">
        <p14:creationId xmlns:p14="http://schemas.microsoft.com/office/powerpoint/2010/main" val="1198173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cancer pathway&#10;&#10;Description automatically generated">
            <a:extLst>
              <a:ext uri="{FF2B5EF4-FFF2-40B4-BE49-F238E27FC236}">
                <a16:creationId xmlns:a16="http://schemas.microsoft.com/office/drawing/2014/main" id="{6FE6B4D5-EA4F-7C55-01BA-0DA7B684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62" y="0"/>
            <a:ext cx="6858000" cy="6858000"/>
          </a:xfrm>
          <a:prstGeom prst="rect">
            <a:avLst/>
          </a:prstGeom>
        </p:spPr>
      </p:pic>
      <p:pic>
        <p:nvPicPr>
          <p:cNvPr id="3" name="Picture 2" descr="UK Research and Innovation (UKRI) - CINUK">
            <a:extLst>
              <a:ext uri="{FF2B5EF4-FFF2-40B4-BE49-F238E27FC236}">
                <a16:creationId xmlns:a16="http://schemas.microsoft.com/office/drawing/2014/main" id="{8AB6DDEC-3C24-4497-9CC4-0ACEC4265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93386" y="855369"/>
            <a:ext cx="3593438" cy="10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7033C4-3488-46FC-9B65-50E8AC879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386" y="2698864"/>
            <a:ext cx="2971800" cy="1533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7A271-08E1-4328-B06E-B3C0800B31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386" y="4739188"/>
            <a:ext cx="2971800" cy="197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4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n new strategy, Wellcome Trust will take on global health challenges |  Science | AAAS">
            <a:extLst>
              <a:ext uri="{FF2B5EF4-FFF2-40B4-BE49-F238E27FC236}">
                <a16:creationId xmlns:a16="http://schemas.microsoft.com/office/drawing/2014/main" id="{C6D7DAC2-0745-15AD-1FB7-D10DE431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4487" y="239055"/>
            <a:ext cx="5164746" cy="290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3F1BFC-A49E-8A4D-02D3-03800FEED0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0" t="1683" r="8922" b="15858"/>
          <a:stretch/>
        </p:blipFill>
        <p:spPr>
          <a:xfrm>
            <a:off x="256288" y="239055"/>
            <a:ext cx="2914295" cy="2905170"/>
          </a:xfrm>
          <a:prstGeom prst="rect">
            <a:avLst/>
          </a:prstGeom>
        </p:spPr>
      </p:pic>
      <p:pic>
        <p:nvPicPr>
          <p:cNvPr id="2050" name="Picture 2" descr="UK Research and Innovation (UKRI) - CINUK">
            <a:extLst>
              <a:ext uri="{FF2B5EF4-FFF2-40B4-BE49-F238E27FC236}">
                <a16:creationId xmlns:a16="http://schemas.microsoft.com/office/drawing/2014/main" id="{F6F6910A-FF4C-C3AB-411A-C406D01AD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1" y="4210928"/>
            <a:ext cx="5426764" cy="160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ellcome Trust - Wikipedia">
            <a:extLst>
              <a:ext uri="{FF2B5EF4-FFF2-40B4-BE49-F238E27FC236}">
                <a16:creationId xmlns:a16="http://schemas.microsoft.com/office/drawing/2014/main" id="{EC684168-657A-EA68-DA59-6D4048794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73464" y="3713775"/>
            <a:ext cx="2760560" cy="2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54EA9D-0CBD-5810-E2D7-1CB151CE3EE7}"/>
              </a:ext>
            </a:extLst>
          </p:cNvPr>
          <p:cNvSpPr txBox="1"/>
          <p:nvPr/>
        </p:nvSpPr>
        <p:spPr>
          <a:xfrm>
            <a:off x="3903910" y="491312"/>
            <a:ext cx="126509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Impact</a:t>
            </a:r>
          </a:p>
          <a:p>
            <a:endParaRPr lang="en-US" sz="3000" dirty="0"/>
          </a:p>
          <a:p>
            <a:r>
              <a:rPr lang="en-US" sz="3000" dirty="0"/>
              <a:t>Health</a:t>
            </a:r>
          </a:p>
          <a:p>
            <a:endParaRPr lang="en-US" sz="3000" dirty="0"/>
          </a:p>
          <a:p>
            <a:r>
              <a:rPr lang="en-US" sz="3000" dirty="0"/>
              <a:t>Equity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6858B-F714-26F2-8FAB-4D2A72BCA94C}"/>
              </a:ext>
            </a:extLst>
          </p:cNvPr>
          <p:cNvSpPr txBox="1"/>
          <p:nvPr/>
        </p:nvSpPr>
        <p:spPr>
          <a:xfrm>
            <a:off x="6887843" y="4272711"/>
            <a:ext cx="9943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Data</a:t>
            </a:r>
          </a:p>
          <a:p>
            <a:endParaRPr lang="en-US" sz="3000" dirty="0"/>
          </a:p>
          <a:p>
            <a:r>
              <a:rPr lang="en-US" sz="3000" dirty="0"/>
              <a:t>Trials</a:t>
            </a:r>
          </a:p>
        </p:txBody>
      </p:sp>
    </p:spTree>
    <p:extLst>
      <p:ext uri="{BB962C8B-B14F-4D97-AF65-F5344CB8AC3E}">
        <p14:creationId xmlns:p14="http://schemas.microsoft.com/office/powerpoint/2010/main" val="1022217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2B4B3-1BF9-D242-3F66-FFF0A8E62BB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1755676"/>
          </a:xfrm>
        </p:spPr>
        <p:txBody>
          <a:bodyPr>
            <a:normAutofit fontScale="92500"/>
          </a:bodyPr>
          <a:lstStyle/>
          <a:p>
            <a:pPr>
              <a:lnSpc>
                <a:spcPct val="170000"/>
              </a:lnSpc>
            </a:pPr>
            <a:r>
              <a:rPr lang="en-GB" dirty="0"/>
              <a:t>National audits – bladder cancer</a:t>
            </a:r>
          </a:p>
          <a:p>
            <a:pPr>
              <a:lnSpc>
                <a:spcPct val="170000"/>
              </a:lnSpc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521EA0-3C26-623F-CCEF-1B4172252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558" y="2036526"/>
            <a:ext cx="2401632" cy="10292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D6DF2-47B8-9EB5-5251-5A885E989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606" y="503069"/>
            <a:ext cx="3907536" cy="14000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A5B286-B696-2304-6FF0-BD2BBC843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857" y="3365509"/>
            <a:ext cx="3387756" cy="286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3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0FCF-39D9-EE42-261B-786C1640C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A graph of a patient&#10;&#10;Description automatically generated with medium confidence">
            <a:extLst>
              <a:ext uri="{FF2B5EF4-FFF2-40B4-BE49-F238E27FC236}">
                <a16:creationId xmlns:a16="http://schemas.microsoft.com/office/drawing/2014/main" id="{B8B720D4-4018-1A41-95BE-A750E5A50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86043" y="365125"/>
            <a:ext cx="9819914" cy="542225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E7F5CA-EF66-7A35-256A-E93817A90C66}"/>
              </a:ext>
            </a:extLst>
          </p:cNvPr>
          <p:cNvSpPr txBox="1"/>
          <p:nvPr/>
        </p:nvSpPr>
        <p:spPr>
          <a:xfrm>
            <a:off x="6335103" y="1371600"/>
            <a:ext cx="4670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Proposed alternative:</a:t>
            </a:r>
          </a:p>
          <a:p>
            <a:pPr marL="285750" indent="-285750">
              <a:buFontTx/>
              <a:buChar char="-"/>
            </a:pPr>
            <a:r>
              <a:rPr lang="en-US" dirty="0"/>
              <a:t>Number off guidelines</a:t>
            </a:r>
          </a:p>
          <a:p>
            <a:pPr marL="285750" indent="-285750">
              <a:buFontTx/>
              <a:buChar char="-"/>
            </a:pPr>
            <a:r>
              <a:rPr lang="en-US" dirty="0"/>
              <a:t>Number of these put through A&amp;G first</a:t>
            </a:r>
          </a:p>
        </p:txBody>
      </p:sp>
    </p:spTree>
    <p:extLst>
      <p:ext uri="{BB962C8B-B14F-4D97-AF65-F5344CB8AC3E}">
        <p14:creationId xmlns:p14="http://schemas.microsoft.com/office/powerpoint/2010/main" val="198197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94DC-CAB6-B4BD-768F-9A9CBCD93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aph of a patient&#10;&#10;Description automatically generated">
            <a:extLst>
              <a:ext uri="{FF2B5EF4-FFF2-40B4-BE49-F238E27FC236}">
                <a16:creationId xmlns:a16="http://schemas.microsoft.com/office/drawing/2014/main" id="{4CF0C28C-C044-D738-77BC-76C6FCF43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990" y="268673"/>
            <a:ext cx="10080020" cy="5613142"/>
          </a:xfrm>
        </p:spPr>
      </p:pic>
    </p:spTree>
    <p:extLst>
      <p:ext uri="{BB962C8B-B14F-4D97-AF65-F5344CB8AC3E}">
        <p14:creationId xmlns:p14="http://schemas.microsoft.com/office/powerpoint/2010/main" val="775056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84AF9B6D-5E60-BF58-22B2-3762ACC7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637" y="233405"/>
            <a:ext cx="10144726" cy="56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1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2CE19-0E97-E569-5159-25AB105F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3" y="255954"/>
            <a:ext cx="11404154" cy="865186"/>
          </a:xfrm>
        </p:spPr>
        <p:txBody>
          <a:bodyPr/>
          <a:lstStyle/>
          <a:p>
            <a:r>
              <a:rPr lang="en-GB" dirty="0"/>
              <a:t>Urology in numbers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5BEC9B-0998-40F4-9A6E-D02312C835F7}"/>
              </a:ext>
            </a:extLst>
          </p:cNvPr>
          <p:cNvSpPr/>
          <p:nvPr/>
        </p:nvSpPr>
        <p:spPr>
          <a:xfrm>
            <a:off x="6863969" y="1246303"/>
            <a:ext cx="1186004" cy="113168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180 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9DDC39-DEA8-46CE-B743-BE1E2E5D300C}"/>
              </a:ext>
            </a:extLst>
          </p:cNvPr>
          <p:cNvSpPr/>
          <p:nvPr/>
        </p:nvSpPr>
        <p:spPr>
          <a:xfrm>
            <a:off x="307101" y="1890515"/>
            <a:ext cx="1989720" cy="180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900,000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New OP consultations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7E79EE-45B4-4549-A68A-F153B9B676A5}"/>
              </a:ext>
            </a:extLst>
          </p:cNvPr>
          <p:cNvSpPr/>
          <p:nvPr/>
        </p:nvSpPr>
        <p:spPr>
          <a:xfrm>
            <a:off x="2576883" y="1094628"/>
            <a:ext cx="3349147" cy="328164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1.85 million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Follow-up OP contacts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EEE68C-C51A-4027-A2AF-C5537726D607}"/>
              </a:ext>
            </a:extLst>
          </p:cNvPr>
          <p:cNvSpPr/>
          <p:nvPr/>
        </p:nvSpPr>
        <p:spPr>
          <a:xfrm>
            <a:off x="7229244" y="3253492"/>
            <a:ext cx="491418" cy="527365"/>
          </a:xfrm>
          <a:prstGeom prst="ellipse">
            <a:avLst/>
          </a:prstGeom>
          <a:solidFill>
            <a:srgbClr val="80D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schemeClr val="bg1"/>
                </a:solidFill>
              </a:rPr>
              <a:t>1.8K</a:t>
            </a:r>
            <a:endParaRPr lang="en-GB" sz="1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E74D9-99E9-4A0D-AC2B-D8E4BCE6D133}"/>
              </a:ext>
            </a:extLst>
          </p:cNvPr>
          <p:cNvSpPr txBox="1"/>
          <p:nvPr/>
        </p:nvSpPr>
        <p:spPr>
          <a:xfrm>
            <a:off x="6271567" y="4026368"/>
            <a:ext cx="2465740" cy="338554"/>
          </a:xfrm>
          <a:prstGeom prst="rect">
            <a:avLst/>
          </a:prstGeom>
          <a:noFill/>
          <a:ln w="38100">
            <a:solidFill>
              <a:srgbClr val="99DBD6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18,000 major procedures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D1280-A6A7-4AD9-94F5-F4F4B2C76284}"/>
              </a:ext>
            </a:extLst>
          </p:cNvPr>
          <p:cNvSpPr/>
          <p:nvPr/>
        </p:nvSpPr>
        <p:spPr>
          <a:xfrm>
            <a:off x="6229712" y="2473840"/>
            <a:ext cx="2454518" cy="584775"/>
          </a:xfrm>
          <a:prstGeom prst="rect">
            <a:avLst/>
          </a:prstGeom>
          <a:ln w="28575"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/>
              <a:t>180,000 minor or</a:t>
            </a:r>
          </a:p>
          <a:p>
            <a:pPr algn="ctr"/>
            <a:r>
              <a:rPr lang="en-GB" sz="1600" dirty="0"/>
              <a:t> intermediate procedures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D3A84-7A17-4C1B-B8C2-CECCE1A4EFA1}"/>
              </a:ext>
            </a:extLst>
          </p:cNvPr>
          <p:cNvSpPr txBox="1"/>
          <p:nvPr/>
        </p:nvSpPr>
        <p:spPr>
          <a:xfrm>
            <a:off x="9178805" y="4800034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Prostatectomy</a:t>
            </a:r>
          </a:p>
          <a:p>
            <a:r>
              <a:rPr lang="en-GB" sz="1400" dirty="0"/>
              <a:t>8,000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18B64-661C-4D6B-B8C9-CC1EF35CC5CB}"/>
              </a:ext>
            </a:extLst>
          </p:cNvPr>
          <p:cNvSpPr txBox="1"/>
          <p:nvPr/>
        </p:nvSpPr>
        <p:spPr>
          <a:xfrm>
            <a:off x="9158985" y="3278648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Nephrectomy</a:t>
            </a:r>
          </a:p>
          <a:p>
            <a:r>
              <a:rPr lang="en-GB" sz="1400" dirty="0"/>
              <a:t>6,000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12D90-2DAF-4389-993B-00B5992B2D96}"/>
              </a:ext>
            </a:extLst>
          </p:cNvPr>
          <p:cNvSpPr txBox="1"/>
          <p:nvPr/>
        </p:nvSpPr>
        <p:spPr>
          <a:xfrm>
            <a:off x="9247150" y="4083456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Cystectomy</a:t>
            </a:r>
          </a:p>
          <a:p>
            <a:r>
              <a:rPr lang="en-GB" sz="1400" dirty="0"/>
              <a:t>2,000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3E53F-9968-4730-A618-47A9FA971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3279" y="3131811"/>
            <a:ext cx="1620681" cy="19797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D70A4-B91C-41EE-9738-9076C4358254}"/>
              </a:ext>
            </a:extLst>
          </p:cNvPr>
          <p:cNvCxnSpPr>
            <a:cxnSpLocks/>
          </p:cNvCxnSpPr>
          <p:nvPr/>
        </p:nvCxnSpPr>
        <p:spPr>
          <a:xfrm flipV="1">
            <a:off x="8743552" y="3704810"/>
            <a:ext cx="335283" cy="345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629638-F4E4-4D4C-940E-CE2CBF9F3A60}"/>
              </a:ext>
            </a:extLst>
          </p:cNvPr>
          <p:cNvCxnSpPr>
            <a:cxnSpLocks/>
          </p:cNvCxnSpPr>
          <p:nvPr/>
        </p:nvCxnSpPr>
        <p:spPr>
          <a:xfrm>
            <a:off x="8796129" y="4202344"/>
            <a:ext cx="409971" cy="13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FC2C713-056A-4D5C-8FE5-C822CB9D4634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8778357" y="4341345"/>
            <a:ext cx="400448" cy="720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ED2DB-1BEA-41B9-9861-2A5D98A0B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064" y="5323254"/>
            <a:ext cx="1671115" cy="1114077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9DEBACBF-F6DA-4661-BEC7-2004670A452F}"/>
              </a:ext>
            </a:extLst>
          </p:cNvPr>
          <p:cNvSpPr/>
          <p:nvPr/>
        </p:nvSpPr>
        <p:spPr>
          <a:xfrm>
            <a:off x="1050093" y="3692155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E81A6D-ED72-4D61-9425-22EBA950F153}"/>
              </a:ext>
            </a:extLst>
          </p:cNvPr>
          <p:cNvSpPr txBox="1"/>
          <p:nvPr/>
        </p:nvSpPr>
        <p:spPr>
          <a:xfrm>
            <a:off x="121485" y="4784934"/>
            <a:ext cx="2236253" cy="5232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50% PSA and haematuria</a:t>
            </a:r>
          </a:p>
          <a:p>
            <a:r>
              <a:rPr lang="en-GB" sz="1400" dirty="0"/>
              <a:t>15% LUTS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A016777-970E-4DC9-8DDA-C131EE01D329}"/>
              </a:ext>
            </a:extLst>
          </p:cNvPr>
          <p:cNvSpPr/>
          <p:nvPr/>
        </p:nvSpPr>
        <p:spPr>
          <a:xfrm>
            <a:off x="4009140" y="4376271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7D6A88-AF06-4452-AFBD-DCE468E541D5}"/>
              </a:ext>
            </a:extLst>
          </p:cNvPr>
          <p:cNvSpPr txBox="1"/>
          <p:nvPr/>
        </p:nvSpPr>
        <p:spPr>
          <a:xfrm>
            <a:off x="3279074" y="5510960"/>
            <a:ext cx="1944763" cy="738664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PSA</a:t>
            </a:r>
          </a:p>
          <a:p>
            <a:r>
              <a:rPr lang="en-GB" sz="1400" dirty="0"/>
              <a:t>Bladder cancer</a:t>
            </a:r>
          </a:p>
          <a:p>
            <a:r>
              <a:rPr lang="en-GB" sz="1400" dirty="0"/>
              <a:t>Post-cancer treatment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645FB9-C1D2-49C2-A486-042A87A7D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55" y="929218"/>
            <a:ext cx="1032585" cy="1549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590833-FB96-449C-A74A-904D43DBDD66}"/>
              </a:ext>
            </a:extLst>
          </p:cNvPr>
          <p:cNvSpPr txBox="1"/>
          <p:nvPr/>
        </p:nvSpPr>
        <p:spPr>
          <a:xfrm>
            <a:off x="10107137" y="2631925"/>
            <a:ext cx="1976823" cy="307777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Endoscopic / day case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4723540-6915-4A22-9186-93271E3A97D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684230" y="2766228"/>
            <a:ext cx="1159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iversity vs. Inclusion: Why Terminology Matters - The HR Source">
            <a:extLst>
              <a:ext uri="{FF2B5EF4-FFF2-40B4-BE49-F238E27FC236}">
                <a16:creationId xmlns:a16="http://schemas.microsoft.com/office/drawing/2014/main" id="{B3E328CB-6016-4A6A-8A9B-FF88404C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437" y="5481812"/>
            <a:ext cx="1319916" cy="9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5F0139-3E92-466A-ADB1-C120A5079B5B}"/>
              </a:ext>
            </a:extLst>
          </p:cNvPr>
          <p:cNvSpPr txBox="1"/>
          <p:nvPr/>
        </p:nvSpPr>
        <p:spPr>
          <a:xfrm>
            <a:off x="7127642" y="5438171"/>
            <a:ext cx="1665841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1,000 Urologists</a:t>
            </a:r>
          </a:p>
          <a:p>
            <a:r>
              <a:rPr lang="en-GB" sz="1600" dirty="0"/>
              <a:t>400 trainees</a:t>
            </a:r>
          </a:p>
          <a:p>
            <a:r>
              <a:rPr lang="en-GB" sz="1600" dirty="0"/>
              <a:t>? SAS</a:t>
            </a:r>
          </a:p>
          <a:p>
            <a:r>
              <a:rPr lang="en-GB" sz="1600" dirty="0"/>
              <a:t>? CNS</a:t>
            </a:r>
          </a:p>
        </p:txBody>
      </p:sp>
    </p:spTree>
    <p:extLst>
      <p:ext uri="{BB962C8B-B14F-4D97-AF65-F5344CB8AC3E}">
        <p14:creationId xmlns:p14="http://schemas.microsoft.com/office/powerpoint/2010/main" val="25143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hart of a number of patients&#10;&#10;Description automatically generated with medium confidence">
            <a:extLst>
              <a:ext uri="{FF2B5EF4-FFF2-40B4-BE49-F238E27FC236}">
                <a16:creationId xmlns:a16="http://schemas.microsoft.com/office/drawing/2014/main" id="{4C60BF40-7F20-819E-9229-6AF72088C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882" y="179687"/>
            <a:ext cx="6396829" cy="588748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D353DDB-D89A-631E-976E-83BCA57A6095}"/>
              </a:ext>
            </a:extLst>
          </p:cNvPr>
          <p:cNvSpPr/>
          <p:nvPr/>
        </p:nvSpPr>
        <p:spPr>
          <a:xfrm>
            <a:off x="5844753" y="6127533"/>
            <a:ext cx="1507524" cy="605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Site dependent?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D20BEF1-57F0-E1C3-2827-1F63698AF7EB}"/>
              </a:ext>
            </a:extLst>
          </p:cNvPr>
          <p:cNvSpPr/>
          <p:nvPr/>
        </p:nvSpPr>
        <p:spPr>
          <a:xfrm>
            <a:off x="4361942" y="6127534"/>
            <a:ext cx="1482811" cy="6054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A44897C-CF14-D795-DB83-A823418E1976}"/>
              </a:ext>
            </a:extLst>
          </p:cNvPr>
          <p:cNvSpPr/>
          <p:nvPr/>
        </p:nvSpPr>
        <p:spPr>
          <a:xfrm>
            <a:off x="7220471" y="6127533"/>
            <a:ext cx="3413529" cy="605481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F3E8E-3FF8-3A71-1280-9CAE2DBAC7E5}"/>
              </a:ext>
            </a:extLst>
          </p:cNvPr>
          <p:cNvSpPr txBox="1"/>
          <p:nvPr/>
        </p:nvSpPr>
        <p:spPr>
          <a:xfrm>
            <a:off x="24825" y="364771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2"/>
                </a:solidFill>
              </a:rPr>
              <a:t>Day case readiness</a:t>
            </a:r>
          </a:p>
        </p:txBody>
      </p:sp>
    </p:spTree>
    <p:extLst>
      <p:ext uri="{BB962C8B-B14F-4D97-AF65-F5344CB8AC3E}">
        <p14:creationId xmlns:p14="http://schemas.microsoft.com/office/powerpoint/2010/main" val="264831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65C21F67-E9C1-5CFC-0EAC-73E569AF19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E12CA-160D-3C27-A02A-A8588B27DC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Imaging in haematuria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FC390-EE47-1985-E007-F218AB61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416" y="120586"/>
            <a:ext cx="2895600" cy="2886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40A94-34C4-7C6B-C8CB-F9F9E60F0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416" y="3313556"/>
            <a:ext cx="2895600" cy="298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8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2922D77-2C66-0AA4-2AC8-89090B469D76}"/>
              </a:ext>
            </a:extLst>
          </p:cNvPr>
          <p:cNvSpPr txBox="1">
            <a:spLocks/>
          </p:cNvSpPr>
          <p:nvPr/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kern="0" dirty="0">
                <a:solidFill>
                  <a:srgbClr val="00B050"/>
                </a:solidFill>
                <a:effectLst/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6. </a:t>
            </a:r>
            <a:r>
              <a:rPr lang="en-GB" sz="2800" b="1" kern="0" dirty="0">
                <a:solidFill>
                  <a:srgbClr val="00B050"/>
                </a:solidFill>
                <a:effectLst/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Perform upper tract ultrasound first line for haematuria, and CT urogram for selected high risk patients</a:t>
            </a:r>
            <a:r>
              <a:rPr lang="en-GB" sz="2800" b="1" dirty="0">
                <a:effectLst/>
                <a:latin typeface="+mn-lt"/>
              </a:rPr>
              <a:t> </a:t>
            </a:r>
            <a:endParaRPr lang="en-US" sz="2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6" name="Picture 5" descr="A group of doctors standing in front of a cracked wall&#10;&#10;Description automatically generated">
            <a:extLst>
              <a:ext uri="{FF2B5EF4-FFF2-40B4-BE49-F238E27FC236}">
                <a16:creationId xmlns:a16="http://schemas.microsoft.com/office/drawing/2014/main" id="{DFDA3CAE-8E09-7C26-9D89-C4DD5CBD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487" y="1797390"/>
            <a:ext cx="4198256" cy="4198256"/>
          </a:xfrm>
          <a:prstGeom prst="rect">
            <a:avLst/>
          </a:prstGeom>
        </p:spPr>
      </p:pic>
      <p:pic>
        <p:nvPicPr>
          <p:cNvPr id="8" name="Picture 7" descr="A medical device with a screen and a cord&#10;&#10;Description automatically generated">
            <a:extLst>
              <a:ext uri="{FF2B5EF4-FFF2-40B4-BE49-F238E27FC236}">
                <a16:creationId xmlns:a16="http://schemas.microsoft.com/office/drawing/2014/main" id="{BA27B38C-1A5D-F3E7-4665-0049CE66C4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71" t="19595" r="19312" b="17672"/>
          <a:stretch/>
        </p:blipFill>
        <p:spPr>
          <a:xfrm>
            <a:off x="693058" y="1590562"/>
            <a:ext cx="2034784" cy="2085182"/>
          </a:xfrm>
          <a:prstGeom prst="rect">
            <a:avLst/>
          </a:prstGeom>
        </p:spPr>
      </p:pic>
      <p:pic>
        <p:nvPicPr>
          <p:cNvPr id="10" name="Picture 9" descr="A black and white logo of a ct scan&#10;&#10;Description automatically generated">
            <a:extLst>
              <a:ext uri="{FF2B5EF4-FFF2-40B4-BE49-F238E27FC236}">
                <a16:creationId xmlns:a16="http://schemas.microsoft.com/office/drawing/2014/main" id="{8FF85B36-563D-0170-4995-D7656F906B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03" t="17989" r="9788" b="18942"/>
          <a:stretch/>
        </p:blipFill>
        <p:spPr>
          <a:xfrm>
            <a:off x="9009743" y="1590562"/>
            <a:ext cx="2338816" cy="19509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88E5A2-21E7-2ADD-F0D8-49A0565B67D6}"/>
              </a:ext>
            </a:extLst>
          </p:cNvPr>
          <p:cNvSpPr txBox="1"/>
          <p:nvPr/>
        </p:nvSpPr>
        <p:spPr>
          <a:xfrm>
            <a:off x="57080" y="3830024"/>
            <a:ext cx="3306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First line 53% of units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85431E-D71C-7A19-0078-D994B10C3071}"/>
              </a:ext>
            </a:extLst>
          </p:cNvPr>
          <p:cNvSpPr txBox="1"/>
          <p:nvPr/>
        </p:nvSpPr>
        <p:spPr>
          <a:xfrm>
            <a:off x="8422477" y="3830024"/>
            <a:ext cx="3306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First line 47% of units</a:t>
            </a:r>
          </a:p>
        </p:txBody>
      </p:sp>
    </p:spTree>
    <p:extLst>
      <p:ext uri="{BB962C8B-B14F-4D97-AF65-F5344CB8AC3E}">
        <p14:creationId xmlns:p14="http://schemas.microsoft.com/office/powerpoint/2010/main" val="2645377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9694A-4D2F-3AED-0AAA-93AB818C0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49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CT </a:t>
            </a:r>
            <a:r>
              <a:rPr lang="en-US" dirty="0" err="1">
                <a:solidFill>
                  <a:schemeClr val="bg2"/>
                </a:solidFill>
              </a:rPr>
              <a:t>urogram</a:t>
            </a:r>
            <a:r>
              <a:rPr lang="en-US" dirty="0">
                <a:solidFill>
                  <a:schemeClr val="bg2"/>
                </a:solidFill>
              </a:rPr>
              <a:t> as first-line imaging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FDC29A9-1D20-94CD-5FA3-83C6AC2C71A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Purpose – to detect upper tract urothelial cancer (UTUC)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UTUC rate across 2WW referrals: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0.3%  - 1.59% 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 err="1"/>
              <a:t>Vh</a:t>
            </a:r>
            <a:r>
              <a:rPr lang="en-US" dirty="0"/>
              <a:t> 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Ultrasound detects about 66% of UTUC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Would miss UTUC for ~ 0.1 – 0.5% of referrals… if no clinical judgement used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CT-first pathway would subject ~60-80% to unnecessary radiation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350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A2F13EA-F365-9198-AC21-7F0689DD7E8D}"/>
              </a:ext>
            </a:extLst>
          </p:cNvPr>
          <p:cNvSpPr txBox="1"/>
          <p:nvPr/>
        </p:nvSpPr>
        <p:spPr>
          <a:xfrm>
            <a:off x="199697" y="105103"/>
            <a:ext cx="11081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Incidence and USS diagnostic accuracy data from the IDENTIFY 1 study (N = 10,896), scaled for 10,000 patients</a:t>
            </a:r>
          </a:p>
        </p:txBody>
      </p:sp>
      <p:pic>
        <p:nvPicPr>
          <p:cNvPr id="9" name="Picture 8" descr="A diagram of a computer network&#10;&#10;Description automatically generated with medium confidence">
            <a:extLst>
              <a:ext uri="{FF2B5EF4-FFF2-40B4-BE49-F238E27FC236}">
                <a16:creationId xmlns:a16="http://schemas.microsoft.com/office/drawing/2014/main" id="{46BEE4D1-97D6-C86A-C49A-0D6F760CE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028" y="474435"/>
            <a:ext cx="10108716" cy="631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9635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6345BC6-88F6-25EE-D815-B24FD37F7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165" y="136634"/>
            <a:ext cx="1909734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245FBF7-0642-73D7-5FC0-49D1E8F969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2965" y="399393"/>
          <a:ext cx="10969796" cy="590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7150100" imgH="3873500" progId="Visio.Drawing.15">
                  <p:embed/>
                </p:oleObj>
              </mc:Choice>
              <mc:Fallback>
                <p:oleObj r:id="rId2" imgW="7150100" imgH="3873500" progId="Visio.Drawing.15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245FBF7-0642-73D7-5FC0-49D1E8F969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965" y="399393"/>
                        <a:ext cx="10969796" cy="59068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6493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6B395-8351-29B1-704E-FF6EA434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One-stop - definition</a:t>
            </a: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DCFCC75-620B-EEC2-5E39-CB69EBDEAA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8" t="4795" r="13211" b="19917"/>
          <a:stretch/>
        </p:blipFill>
        <p:spPr>
          <a:xfrm>
            <a:off x="1481122" y="3002317"/>
            <a:ext cx="1205693" cy="122335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E10AF3A-434F-E07E-EE8B-0D9CDD3C06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75" t="1761" r="9358" b="16595"/>
          <a:stretch/>
        </p:blipFill>
        <p:spPr>
          <a:xfrm>
            <a:off x="5050735" y="2711791"/>
            <a:ext cx="1116978" cy="1120775"/>
          </a:xfrm>
          <a:prstGeom prst="rect">
            <a:avLst/>
          </a:prstGeom>
        </p:spPr>
      </p:pic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60BE210-225D-4B83-611F-5363F661E7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445" t="8416" r="15849" b="23072"/>
          <a:stretch/>
        </p:blipFill>
        <p:spPr>
          <a:xfrm>
            <a:off x="5930508" y="3562705"/>
            <a:ext cx="1042209" cy="1054606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4EADDC0-26A1-D1A6-B045-3D6C78E574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999" r="9311" b="15680"/>
          <a:stretch/>
        </p:blipFill>
        <p:spPr>
          <a:xfrm>
            <a:off x="9428281" y="2766132"/>
            <a:ext cx="1282597" cy="1323876"/>
          </a:xfrm>
          <a:prstGeom prst="rect">
            <a:avLst/>
          </a:prstGeom>
        </p:spPr>
      </p:pic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11981DF4-4291-1E6D-3B37-7193512F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755" t="5823" r="13443" b="20563"/>
          <a:stretch/>
        </p:blipFill>
        <p:spPr>
          <a:xfrm>
            <a:off x="3474944" y="3429000"/>
            <a:ext cx="549179" cy="547782"/>
          </a:xfrm>
          <a:prstGeom prst="rect">
            <a:avLst/>
          </a:prstGeom>
        </p:spPr>
      </p:pic>
      <p:pic>
        <p:nvPicPr>
          <p:cNvPr id="18" name="Picture 1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82AB540-E006-AD25-DC8A-EFA401E008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755" t="5823" r="13443" b="20563"/>
          <a:stretch/>
        </p:blipFill>
        <p:spPr>
          <a:xfrm>
            <a:off x="7925909" y="3428070"/>
            <a:ext cx="549179" cy="54778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F145530D-6C6F-01CA-19CB-B72E3CD7830A}"/>
              </a:ext>
            </a:extLst>
          </p:cNvPr>
          <p:cNvSpPr/>
          <p:nvPr/>
        </p:nvSpPr>
        <p:spPr>
          <a:xfrm>
            <a:off x="519448" y="1857277"/>
            <a:ext cx="11153104" cy="423715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2E933-10F8-E47F-E8A4-53ECFEB87D88}"/>
              </a:ext>
            </a:extLst>
          </p:cNvPr>
          <p:cNvSpPr txBox="1"/>
          <p:nvPr/>
        </p:nvSpPr>
        <p:spPr>
          <a:xfrm>
            <a:off x="1100686" y="4227882"/>
            <a:ext cx="1966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Flexible cystoscopy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54C7FF-B9FF-E780-7E79-CE6544B47BBE}"/>
              </a:ext>
            </a:extLst>
          </p:cNvPr>
          <p:cNvSpPr txBox="1"/>
          <p:nvPr/>
        </p:nvSpPr>
        <p:spPr>
          <a:xfrm>
            <a:off x="8879102" y="4225667"/>
            <a:ext cx="258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Diagnosis &amp;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7899B6-A5D0-3F24-AF8B-586B0F0D7ED5}"/>
              </a:ext>
            </a:extLst>
          </p:cNvPr>
          <p:cNvSpPr txBox="1"/>
          <p:nvPr/>
        </p:nvSpPr>
        <p:spPr>
          <a:xfrm>
            <a:off x="5050735" y="4888662"/>
            <a:ext cx="205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Upper tract imaging</a:t>
            </a:r>
          </a:p>
        </p:txBody>
      </p:sp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7163924-4C4D-B0D9-4C00-904E7C9D75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836" r="5836" b="13240"/>
          <a:stretch/>
        </p:blipFill>
        <p:spPr>
          <a:xfrm>
            <a:off x="374068" y="5178997"/>
            <a:ext cx="1453235" cy="14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007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34A6-FC78-9BC8-2CF9-2C40F6053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6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5BB7-62B7-BB6E-7E8A-59FAD3149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511862" cy="4351338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/>
              <a:t>Faster diagnosis and management</a:t>
            </a:r>
          </a:p>
          <a:p>
            <a:pPr lvl="1"/>
            <a:r>
              <a:rPr lang="en-US" dirty="0"/>
              <a:t>Convenience</a:t>
            </a:r>
          </a:p>
          <a:p>
            <a:pPr lvl="1"/>
            <a:r>
              <a:rPr lang="en-US" dirty="0"/>
              <a:t>Lower cost</a:t>
            </a:r>
          </a:p>
          <a:p>
            <a:pPr lvl="1"/>
            <a:r>
              <a:rPr lang="en-US" dirty="0"/>
              <a:t>Less worry</a:t>
            </a:r>
          </a:p>
          <a:p>
            <a:pPr lvl="1"/>
            <a:r>
              <a:rPr lang="en-US" dirty="0"/>
              <a:t>More equitable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Better RTT performance</a:t>
            </a:r>
          </a:p>
          <a:p>
            <a:pPr lvl="1"/>
            <a:r>
              <a:rPr lang="en-US" dirty="0"/>
              <a:t>Better use of clinician time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Less road travel</a:t>
            </a:r>
          </a:p>
          <a:p>
            <a:pPr lvl="1"/>
            <a:r>
              <a:rPr lang="en-US" dirty="0"/>
              <a:t>USS-first pathway</a:t>
            </a:r>
          </a:p>
        </p:txBody>
      </p:sp>
      <p:pic>
        <p:nvPicPr>
          <p:cNvPr id="4" name="Graphic 3" descr="Hospital with solid fill">
            <a:extLst>
              <a:ext uri="{FF2B5EF4-FFF2-40B4-BE49-F238E27FC236}">
                <a16:creationId xmlns:a16="http://schemas.microsoft.com/office/drawing/2014/main" id="{58017035-10DE-3655-F628-7A4D0CE6F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1000" y="3832383"/>
            <a:ext cx="914400" cy="914400"/>
          </a:xfrm>
          <a:prstGeom prst="rect">
            <a:avLst/>
          </a:prstGeom>
        </p:spPr>
      </p:pic>
      <p:pic>
        <p:nvPicPr>
          <p:cNvPr id="5" name="Graphic 4" descr="Man with solid fill">
            <a:extLst>
              <a:ext uri="{FF2B5EF4-FFF2-40B4-BE49-F238E27FC236}">
                <a16:creationId xmlns:a16="http://schemas.microsoft.com/office/drawing/2014/main" id="{14C6BA24-97CD-8D58-9E55-F2E751CF1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000" y="2149957"/>
            <a:ext cx="914400" cy="914400"/>
          </a:xfrm>
          <a:prstGeom prst="rect">
            <a:avLst/>
          </a:prstGeom>
        </p:spPr>
      </p:pic>
      <p:pic>
        <p:nvPicPr>
          <p:cNvPr id="6" name="Graphic 1" descr="Earth globe: Africa and Europe with solid fill">
            <a:extLst>
              <a:ext uri="{FF2B5EF4-FFF2-40B4-BE49-F238E27FC236}">
                <a16:creationId xmlns:a16="http://schemas.microsoft.com/office/drawing/2014/main" id="{79173C18-1699-DCFC-9F63-591D543C3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1000" y="50576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50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F068-3631-4071-57EF-CD3AF0B4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8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One-stop </a:t>
            </a:r>
            <a:r>
              <a:rPr lang="en-US" dirty="0" err="1">
                <a:solidFill>
                  <a:schemeClr val="bg2"/>
                </a:solidFill>
              </a:rPr>
              <a:t>haematuria</a:t>
            </a:r>
            <a:r>
              <a:rPr lang="en-US" dirty="0">
                <a:solidFill>
                  <a:schemeClr val="bg2"/>
                </a:solidFill>
              </a:rPr>
              <a:t> sequencing</a:t>
            </a:r>
          </a:p>
        </p:txBody>
      </p:sp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10E7856-421F-A8D6-C90B-E0840DA7C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88" t="4795" r="13211" b="19917"/>
          <a:stretch/>
        </p:blipFill>
        <p:spPr>
          <a:xfrm>
            <a:off x="3330569" y="2867588"/>
            <a:ext cx="1205693" cy="1223350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0C536B-D3F5-0136-CBBC-CB38C34B35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445" t="8416" r="15849" b="23072"/>
          <a:stretch/>
        </p:blipFill>
        <p:spPr>
          <a:xfrm>
            <a:off x="634329" y="2794179"/>
            <a:ext cx="1581302" cy="1600111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6901B7-8D3B-2869-7893-644441CD29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999" r="9311" b="15680"/>
          <a:stretch/>
        </p:blipFill>
        <p:spPr>
          <a:xfrm>
            <a:off x="5651201" y="2767062"/>
            <a:ext cx="1282597" cy="132387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B90FF57F-442D-532D-ECC2-ED76DAA682F0}"/>
              </a:ext>
            </a:extLst>
          </p:cNvPr>
          <p:cNvSpPr/>
          <p:nvPr/>
        </p:nvSpPr>
        <p:spPr>
          <a:xfrm>
            <a:off x="2377774" y="3289258"/>
            <a:ext cx="790651" cy="3800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0C956D41-DBB6-AD6E-BD50-9E2F65DA6FF9}"/>
              </a:ext>
            </a:extLst>
          </p:cNvPr>
          <p:cNvSpPr/>
          <p:nvPr/>
        </p:nvSpPr>
        <p:spPr>
          <a:xfrm>
            <a:off x="4698406" y="3289258"/>
            <a:ext cx="790651" cy="38001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8310A-BE98-44D7-22ED-B3C23C725A8B}"/>
              </a:ext>
            </a:extLst>
          </p:cNvPr>
          <p:cNvSpPr txBox="1"/>
          <p:nvPr/>
        </p:nvSpPr>
        <p:spPr>
          <a:xfrm>
            <a:off x="7425057" y="2690336"/>
            <a:ext cx="415636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Ultrasound then cystoscopy: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/>
              <a:t>Facilitates management discussion immediately after the cystoscopy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n-US" dirty="0"/>
              <a:t>Avoids a second notes review when imaging is reported later </a:t>
            </a:r>
          </a:p>
        </p:txBody>
      </p:sp>
    </p:spTree>
    <p:extLst>
      <p:ext uri="{BB962C8B-B14F-4D97-AF65-F5344CB8AC3E}">
        <p14:creationId xmlns:p14="http://schemas.microsoft.com/office/powerpoint/2010/main" val="3040754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F414-D3D8-4DC8-E3EA-A2FC6C76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2"/>
                </a:solidFill>
              </a:rPr>
              <a:t>Delivering one-stop </a:t>
            </a:r>
            <a:r>
              <a:rPr lang="en-US" sz="4000" dirty="0" err="1">
                <a:solidFill>
                  <a:schemeClr val="bg2"/>
                </a:solidFill>
              </a:rPr>
              <a:t>haematuria</a:t>
            </a:r>
            <a:r>
              <a:rPr lang="en-US" sz="4000" dirty="0">
                <a:solidFill>
                  <a:schemeClr val="bg2"/>
                </a:solidFill>
              </a:rPr>
              <a:t> assessment</a:t>
            </a:r>
          </a:p>
        </p:txBody>
      </p:sp>
      <p:sp>
        <p:nvSpPr>
          <p:cNvPr id="4" name="officeArt object" descr="Rectangle 17">
            <a:extLst>
              <a:ext uri="{FF2B5EF4-FFF2-40B4-BE49-F238E27FC236}">
                <a16:creationId xmlns:a16="http://schemas.microsoft.com/office/drawing/2014/main" id="{2CE5668F-0F8C-392F-9F5D-85142885349B}"/>
              </a:ext>
            </a:extLst>
          </p:cNvPr>
          <p:cNvSpPr/>
          <p:nvPr/>
        </p:nvSpPr>
        <p:spPr>
          <a:xfrm>
            <a:off x="1769423" y="1318161"/>
            <a:ext cx="9072748" cy="4536374"/>
          </a:xfrm>
          <a:prstGeom prst="rect">
            <a:avLst/>
          </a:prstGeom>
          <a:solidFill>
            <a:srgbClr val="006747"/>
          </a:solidFill>
          <a:ln w="12700" cap="flat">
            <a:noFill/>
            <a:miter lim="400000"/>
          </a:ln>
          <a:effectLst/>
        </p:spPr>
        <p:txBody>
          <a:bodyPr wrap="square" lIns="45718" tIns="45718" rIns="45718" bIns="45718" numCol="1" anchor="t">
            <a:noAutofit/>
          </a:bodyPr>
          <a:lstStyle/>
          <a:p>
            <a:pPr marL="345440" indent="-255270" algn="just">
              <a:lnSpc>
                <a:spcPct val="115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FFFF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endParaRPr lang="en-GB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47879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Offer as standard a one-stop service involving upper tract ultrasound, clinical assessment, and flexible cystoscopy during one hospital visit.</a:t>
            </a:r>
            <a:endParaRPr lang="en-GB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47879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Arrange for ultrasound to take place before flexible cystoscopy to enable a diagnosis and management discussion immediately after cystoscopy.</a:t>
            </a:r>
            <a:endParaRPr lang="en-GB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47879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Consider additional sonographer capacity to support one-stop clinics.</a:t>
            </a:r>
            <a:endParaRPr lang="en-GB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42900" marR="478790" lvl="0" indent="-342900" algn="just">
              <a:lnSpc>
                <a:spcPct val="115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US" sz="200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Acquire additional sonography or cystoscopy equipment when it will be frequently used and support one-stop clinic activity, for example in a urology investigation unit (UIU) setting.</a:t>
            </a:r>
            <a:endParaRPr lang="en-GB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334645" marR="478790" algn="just">
              <a:lnSpc>
                <a:spcPct val="115000"/>
              </a:lnSpc>
              <a:spcAft>
                <a:spcPts val="800"/>
              </a:spcAft>
            </a:pPr>
            <a:r>
              <a:rPr lang="en-US" sz="2000" dirty="0">
                <a:ln>
                  <a:noFill/>
                </a:ln>
                <a:solidFill>
                  <a:srgbClr val="FFFFFF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GB" sz="20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8743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2CE19-0E97-E569-5159-25AB105F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923" y="255954"/>
            <a:ext cx="11404154" cy="865186"/>
          </a:xfrm>
        </p:spPr>
        <p:txBody>
          <a:bodyPr/>
          <a:lstStyle/>
          <a:p>
            <a:r>
              <a:rPr lang="en-GB" dirty="0"/>
              <a:t>Urology in numbers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75BEC9B-0998-40F4-9A6E-D02312C835F7}"/>
              </a:ext>
            </a:extLst>
          </p:cNvPr>
          <p:cNvSpPr/>
          <p:nvPr/>
        </p:nvSpPr>
        <p:spPr>
          <a:xfrm>
            <a:off x="6863969" y="1246303"/>
            <a:ext cx="1186004" cy="1131684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180 K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09DDC39-DEA8-46CE-B743-BE1E2E5D300C}"/>
              </a:ext>
            </a:extLst>
          </p:cNvPr>
          <p:cNvSpPr/>
          <p:nvPr/>
        </p:nvSpPr>
        <p:spPr>
          <a:xfrm>
            <a:off x="307101" y="1890515"/>
            <a:ext cx="1989720" cy="18016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900,000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New OP consultations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7E79EE-45B4-4549-A68A-F153B9B676A5}"/>
              </a:ext>
            </a:extLst>
          </p:cNvPr>
          <p:cNvSpPr/>
          <p:nvPr/>
        </p:nvSpPr>
        <p:spPr>
          <a:xfrm>
            <a:off x="2576883" y="1094628"/>
            <a:ext cx="3349147" cy="328164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1.85 million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Follow-up OP contacts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EEE68C-C51A-4027-A2AF-C5537726D607}"/>
              </a:ext>
            </a:extLst>
          </p:cNvPr>
          <p:cNvSpPr/>
          <p:nvPr/>
        </p:nvSpPr>
        <p:spPr>
          <a:xfrm>
            <a:off x="7229244" y="3253492"/>
            <a:ext cx="491418" cy="527365"/>
          </a:xfrm>
          <a:prstGeom prst="ellipse">
            <a:avLst/>
          </a:prstGeom>
          <a:solidFill>
            <a:srgbClr val="80D2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" b="1" dirty="0">
                <a:solidFill>
                  <a:schemeClr val="bg1"/>
                </a:solidFill>
              </a:rPr>
              <a:t>1.8K</a:t>
            </a:r>
            <a:endParaRPr lang="en-GB" sz="1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2E74D9-99E9-4A0D-AC2B-D8E4BCE6D133}"/>
              </a:ext>
            </a:extLst>
          </p:cNvPr>
          <p:cNvSpPr txBox="1"/>
          <p:nvPr/>
        </p:nvSpPr>
        <p:spPr>
          <a:xfrm>
            <a:off x="6271567" y="4026368"/>
            <a:ext cx="2465740" cy="338554"/>
          </a:xfrm>
          <a:prstGeom prst="rect">
            <a:avLst/>
          </a:prstGeom>
          <a:noFill/>
          <a:ln w="38100">
            <a:solidFill>
              <a:srgbClr val="99DBD6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18,000 major procedures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3D1280-A6A7-4AD9-94F5-F4F4B2C76284}"/>
              </a:ext>
            </a:extLst>
          </p:cNvPr>
          <p:cNvSpPr/>
          <p:nvPr/>
        </p:nvSpPr>
        <p:spPr>
          <a:xfrm>
            <a:off x="6229712" y="2473840"/>
            <a:ext cx="2454518" cy="584775"/>
          </a:xfrm>
          <a:prstGeom prst="rect">
            <a:avLst/>
          </a:prstGeom>
          <a:ln w="28575">
            <a:solidFill>
              <a:schemeClr val="bg2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GB" sz="1600" dirty="0"/>
              <a:t>180,000 minor or</a:t>
            </a:r>
          </a:p>
          <a:p>
            <a:pPr algn="ctr"/>
            <a:r>
              <a:rPr lang="en-GB" sz="1600" dirty="0"/>
              <a:t> intermediate procedures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9D3A84-7A17-4C1B-B8C2-CECCE1A4EFA1}"/>
              </a:ext>
            </a:extLst>
          </p:cNvPr>
          <p:cNvSpPr txBox="1"/>
          <p:nvPr/>
        </p:nvSpPr>
        <p:spPr>
          <a:xfrm>
            <a:off x="9178805" y="4800034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Prostatectomy</a:t>
            </a:r>
          </a:p>
          <a:p>
            <a:r>
              <a:rPr lang="en-GB" sz="1400" dirty="0"/>
              <a:t>8,000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18B64-661C-4D6B-B8C9-CC1EF35CC5CB}"/>
              </a:ext>
            </a:extLst>
          </p:cNvPr>
          <p:cNvSpPr txBox="1"/>
          <p:nvPr/>
        </p:nvSpPr>
        <p:spPr>
          <a:xfrm>
            <a:off x="9158985" y="3278648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Nephrectomy</a:t>
            </a:r>
          </a:p>
          <a:p>
            <a:r>
              <a:rPr lang="en-GB" sz="1400" dirty="0"/>
              <a:t>6,000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12D90-2DAF-4389-993B-00B5992B2D96}"/>
              </a:ext>
            </a:extLst>
          </p:cNvPr>
          <p:cNvSpPr txBox="1"/>
          <p:nvPr/>
        </p:nvSpPr>
        <p:spPr>
          <a:xfrm>
            <a:off x="9247150" y="4083456"/>
            <a:ext cx="1120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Cystectomy</a:t>
            </a:r>
          </a:p>
          <a:p>
            <a:r>
              <a:rPr lang="en-GB" sz="1400" dirty="0"/>
              <a:t>2,000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3E53F-9968-4730-A618-47A9FA971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3279" y="3131811"/>
            <a:ext cx="1620681" cy="197972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46D70A4-B91C-41EE-9738-9076C4358254}"/>
              </a:ext>
            </a:extLst>
          </p:cNvPr>
          <p:cNvCxnSpPr>
            <a:cxnSpLocks/>
          </p:cNvCxnSpPr>
          <p:nvPr/>
        </p:nvCxnSpPr>
        <p:spPr>
          <a:xfrm flipV="1">
            <a:off x="8743552" y="3704810"/>
            <a:ext cx="335283" cy="345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1629638-F4E4-4D4C-940E-CE2CBF9F3A60}"/>
              </a:ext>
            </a:extLst>
          </p:cNvPr>
          <p:cNvCxnSpPr>
            <a:cxnSpLocks/>
          </p:cNvCxnSpPr>
          <p:nvPr/>
        </p:nvCxnSpPr>
        <p:spPr>
          <a:xfrm>
            <a:off x="8796129" y="4202344"/>
            <a:ext cx="409971" cy="138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FC2C713-056A-4D5C-8FE5-C822CB9D4634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8778357" y="4341345"/>
            <a:ext cx="400448" cy="720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0BED2DB-1BEA-41B9-9861-2A5D98A0B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064" y="5323254"/>
            <a:ext cx="1671115" cy="1114077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9DEBACBF-F6DA-4661-BEC7-2004670A452F}"/>
              </a:ext>
            </a:extLst>
          </p:cNvPr>
          <p:cNvSpPr/>
          <p:nvPr/>
        </p:nvSpPr>
        <p:spPr>
          <a:xfrm>
            <a:off x="1050093" y="3692155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E81A6D-ED72-4D61-9425-22EBA950F153}"/>
              </a:ext>
            </a:extLst>
          </p:cNvPr>
          <p:cNvSpPr txBox="1"/>
          <p:nvPr/>
        </p:nvSpPr>
        <p:spPr>
          <a:xfrm>
            <a:off x="121485" y="4784934"/>
            <a:ext cx="2236253" cy="5232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50% PSA and haematuria</a:t>
            </a:r>
          </a:p>
          <a:p>
            <a:r>
              <a:rPr lang="en-GB" sz="1400" dirty="0"/>
              <a:t>15% LUTS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6A016777-970E-4DC9-8DDA-C131EE01D329}"/>
              </a:ext>
            </a:extLst>
          </p:cNvPr>
          <p:cNvSpPr/>
          <p:nvPr/>
        </p:nvSpPr>
        <p:spPr>
          <a:xfrm>
            <a:off x="4009140" y="4376271"/>
            <a:ext cx="484632" cy="97840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A7D6A88-AF06-4452-AFBD-DCE468E541D5}"/>
              </a:ext>
            </a:extLst>
          </p:cNvPr>
          <p:cNvSpPr txBox="1"/>
          <p:nvPr/>
        </p:nvSpPr>
        <p:spPr>
          <a:xfrm>
            <a:off x="3279074" y="5510960"/>
            <a:ext cx="1944763" cy="738664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PSA</a:t>
            </a:r>
          </a:p>
          <a:p>
            <a:r>
              <a:rPr lang="en-GB" sz="1400" dirty="0"/>
              <a:t>Bladder cancer</a:t>
            </a:r>
          </a:p>
          <a:p>
            <a:r>
              <a:rPr lang="en-GB" sz="1400" dirty="0"/>
              <a:t>Post-cancer treatment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B645FB9-C1D2-49C2-A486-042A87A7D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9255" y="929218"/>
            <a:ext cx="1032585" cy="154984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6590833-FB96-449C-A74A-904D43DBDD66}"/>
              </a:ext>
            </a:extLst>
          </p:cNvPr>
          <p:cNvSpPr txBox="1"/>
          <p:nvPr/>
        </p:nvSpPr>
        <p:spPr>
          <a:xfrm>
            <a:off x="10107137" y="2631925"/>
            <a:ext cx="1976823" cy="307777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GB" sz="1400" dirty="0"/>
              <a:t>Endoscopic / day case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4723540-6915-4A22-9186-93271E3A97DC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8684230" y="2766228"/>
            <a:ext cx="11591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Diversity vs. Inclusion: Why Terminology Matters - The HR Source">
            <a:extLst>
              <a:ext uri="{FF2B5EF4-FFF2-40B4-BE49-F238E27FC236}">
                <a16:creationId xmlns:a16="http://schemas.microsoft.com/office/drawing/2014/main" id="{B3E328CB-6016-4A6A-8A9B-FF88404C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9437" y="5481812"/>
            <a:ext cx="1319916" cy="9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15F0139-3E92-466A-ADB1-C120A5079B5B}"/>
              </a:ext>
            </a:extLst>
          </p:cNvPr>
          <p:cNvSpPr txBox="1"/>
          <p:nvPr/>
        </p:nvSpPr>
        <p:spPr>
          <a:xfrm>
            <a:off x="7127642" y="5438171"/>
            <a:ext cx="1665841" cy="1077218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1,000 Urologists</a:t>
            </a:r>
          </a:p>
          <a:p>
            <a:r>
              <a:rPr lang="en-GB" sz="1600" dirty="0"/>
              <a:t>400 trainees</a:t>
            </a:r>
          </a:p>
          <a:p>
            <a:r>
              <a:rPr lang="en-GB" sz="1600" dirty="0"/>
              <a:t>? SAS</a:t>
            </a:r>
          </a:p>
          <a:p>
            <a:r>
              <a:rPr lang="en-GB" sz="1600" dirty="0"/>
              <a:t>? CNS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8CB22AD-2D81-BAD8-B8EF-EECB14B44B16}"/>
              </a:ext>
            </a:extLst>
          </p:cNvPr>
          <p:cNvSpPr/>
          <p:nvPr/>
        </p:nvSpPr>
        <p:spPr>
          <a:xfrm>
            <a:off x="2426745" y="4694333"/>
            <a:ext cx="376371" cy="343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F2D4F25-334A-F492-8CBB-54C52CD9F7BE}"/>
              </a:ext>
            </a:extLst>
          </p:cNvPr>
          <p:cNvSpPr/>
          <p:nvPr/>
        </p:nvSpPr>
        <p:spPr>
          <a:xfrm>
            <a:off x="8667523" y="2082209"/>
            <a:ext cx="376371" cy="343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28389AC3-B36D-9E81-3C2E-7329F5F713EC}"/>
              </a:ext>
            </a:extLst>
          </p:cNvPr>
          <p:cNvSpPr/>
          <p:nvPr/>
        </p:nvSpPr>
        <p:spPr>
          <a:xfrm>
            <a:off x="9765255" y="5002003"/>
            <a:ext cx="376371" cy="343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FD23C1C1-6648-FEB2-9F9B-507112C43AC9}"/>
              </a:ext>
            </a:extLst>
          </p:cNvPr>
          <p:cNvSpPr/>
          <p:nvPr/>
        </p:nvSpPr>
        <p:spPr>
          <a:xfrm>
            <a:off x="4718425" y="5635716"/>
            <a:ext cx="376371" cy="343200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0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-up of a person's hands holding pens&#10;&#10;Description automatically generated">
            <a:extLst>
              <a:ext uri="{FF2B5EF4-FFF2-40B4-BE49-F238E27FC236}">
                <a16:creationId xmlns:a16="http://schemas.microsoft.com/office/drawing/2014/main" id="{42862237-809E-4942-F85C-097CA66987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6727127" y="0"/>
            <a:ext cx="4852034" cy="6858000"/>
          </a:xfrm>
          <a:noFill/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E82748-25A9-149E-6181-C0343D1A46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37052" y="1673324"/>
            <a:ext cx="3461285" cy="658367"/>
          </a:xfrm>
        </p:spPr>
        <p:txBody>
          <a:bodyPr/>
          <a:lstStyle/>
          <a:p>
            <a:r>
              <a:rPr lang="en-US" dirty="0"/>
              <a:t>New national guidance</a:t>
            </a:r>
          </a:p>
          <a:p>
            <a:endParaRPr lang="en-US" dirty="0"/>
          </a:p>
          <a:p>
            <a:r>
              <a:rPr lang="en-US" sz="2400" dirty="0"/>
              <a:t>2025</a:t>
            </a:r>
          </a:p>
          <a:p>
            <a:r>
              <a:rPr lang="en-US" sz="2400" dirty="0"/>
              <a:t>Advert for Chair</a:t>
            </a:r>
          </a:p>
          <a:p>
            <a:r>
              <a:rPr lang="en-US" sz="2400" dirty="0"/>
              <a:t>Clinical reference group</a:t>
            </a: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id="{7D11ECEA-DB82-BCEB-6849-D8BE25A9AC55}"/>
              </a:ext>
            </a:extLst>
          </p:cNvPr>
          <p:cNvSpPr/>
          <p:nvPr/>
        </p:nvSpPr>
        <p:spPr>
          <a:xfrm>
            <a:off x="9857232" y="2862072"/>
            <a:ext cx="914400" cy="9144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8A181D-F6E5-46C1-FA6C-86DC53F77728}"/>
              </a:ext>
            </a:extLst>
          </p:cNvPr>
          <p:cNvSpPr/>
          <p:nvPr/>
        </p:nvSpPr>
        <p:spPr>
          <a:xfrm>
            <a:off x="9857232" y="3616559"/>
            <a:ext cx="133081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Bladder</a:t>
            </a:r>
            <a:endParaRPr lang="en-US" sz="2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4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D2C39F7-5560-828D-4E3B-D8ADE9DF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44" y="2200"/>
            <a:ext cx="4909569" cy="31300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2"/>
                </a:solidFill>
              </a:rPr>
              <a:t>Topics to consider</a:t>
            </a:r>
            <a:br>
              <a:rPr lang="en-US" dirty="0">
                <a:solidFill>
                  <a:schemeClr val="bg2"/>
                </a:solidFill>
              </a:rPr>
            </a:br>
            <a:br>
              <a:rPr lang="en-US" dirty="0">
                <a:solidFill>
                  <a:schemeClr val="bg2"/>
                </a:solidFill>
              </a:rPr>
            </a:br>
            <a:r>
              <a:rPr lang="en-US" sz="2000" b="0" dirty="0"/>
              <a:t>Referral criteria – including NVH</a:t>
            </a:r>
            <a:br>
              <a:rPr lang="en-US" sz="2000" b="0" dirty="0"/>
            </a:br>
            <a:r>
              <a:rPr lang="en-US" sz="2000" b="0" dirty="0"/>
              <a:t>One-stop assessment</a:t>
            </a:r>
            <a:br>
              <a:rPr lang="en-US" sz="2000" b="0" dirty="0"/>
            </a:br>
            <a:r>
              <a:rPr lang="en-US" sz="2000" b="0" dirty="0"/>
              <a:t>Imaging recommendations</a:t>
            </a:r>
            <a:br>
              <a:rPr lang="en-US" sz="2000" b="0" dirty="0"/>
            </a:br>
            <a:r>
              <a:rPr lang="en-US" sz="2000" b="0" dirty="0"/>
              <a:t>Same day POAC</a:t>
            </a:r>
            <a:br>
              <a:rPr lang="en-US" sz="2000" b="0" dirty="0"/>
            </a:br>
            <a:r>
              <a:rPr lang="en-US" sz="2000" b="0" dirty="0"/>
              <a:t>Bladder scheduling meeting</a:t>
            </a:r>
            <a:br>
              <a:rPr lang="en-US" sz="2000" b="0" dirty="0"/>
            </a:br>
            <a:r>
              <a:rPr lang="en-US" sz="2000" b="0" dirty="0"/>
              <a:t>Dedicated bladder cancer lists</a:t>
            </a:r>
            <a:br>
              <a:rPr lang="en-US" sz="2000" b="0" dirty="0"/>
            </a:br>
            <a:r>
              <a:rPr lang="en-US" sz="2000" b="0" dirty="0" err="1"/>
              <a:t>Decarbonisation</a:t>
            </a:r>
            <a:br>
              <a:rPr lang="en-US" sz="2000" b="0" dirty="0"/>
            </a:br>
            <a:r>
              <a:rPr lang="en-US" sz="2000" b="0" dirty="0"/>
              <a:t>SPI-MMC</a:t>
            </a:r>
            <a:br>
              <a:rPr lang="en-US" sz="2000" b="0" dirty="0"/>
            </a:br>
            <a:r>
              <a:rPr lang="en-US" sz="2000" b="0" dirty="0"/>
              <a:t>MMC / BCG</a:t>
            </a:r>
            <a:br>
              <a:rPr lang="en-US" dirty="0"/>
            </a:br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89BE16D1-C6CF-D806-6F39-3F603A37622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80048" y="-1"/>
            <a:ext cx="6096000" cy="6858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6B6D34-C7E0-DB61-6790-CA8C34737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260" y="1567235"/>
            <a:ext cx="3708853" cy="37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2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18AA19-FA98-4C57-821F-41E41DD11696}"/>
              </a:ext>
            </a:extLst>
          </p:cNvPr>
          <p:cNvSpPr/>
          <p:nvPr/>
        </p:nvSpPr>
        <p:spPr>
          <a:xfrm>
            <a:off x="375896" y="573382"/>
            <a:ext cx="10110382" cy="6544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Outpatient Recovery and Transformation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9FCBB48-DB5D-41F0-B283-871004C5BF87}"/>
              </a:ext>
            </a:extLst>
          </p:cNvPr>
          <p:cNvSpPr txBox="1">
            <a:spLocks/>
          </p:cNvSpPr>
          <p:nvPr/>
        </p:nvSpPr>
        <p:spPr>
          <a:xfrm>
            <a:off x="222003" y="2527710"/>
            <a:ext cx="10704499" cy="47643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4148CD-C55C-CB57-1A8D-245ED5E238D4}"/>
              </a:ext>
            </a:extLst>
          </p:cNvPr>
          <p:cNvSpPr/>
          <p:nvPr/>
        </p:nvSpPr>
        <p:spPr>
          <a:xfrm>
            <a:off x="375896" y="3215027"/>
            <a:ext cx="1594409" cy="611940"/>
          </a:xfrm>
          <a:prstGeom prst="round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Referral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Picture 18" descr="A picture containing text, cartoon, child art&#10;&#10;Description automatically generated">
            <a:extLst>
              <a:ext uri="{FF2B5EF4-FFF2-40B4-BE49-F238E27FC236}">
                <a16:creationId xmlns:a16="http://schemas.microsoft.com/office/drawing/2014/main" id="{2EAFBB9A-86FB-545E-FFD1-1FCED37E0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035" y="3879026"/>
            <a:ext cx="814876" cy="838945"/>
          </a:xfrm>
          <a:prstGeom prst="rect">
            <a:avLst/>
          </a:prstGeom>
        </p:spPr>
      </p:pic>
      <p:pic>
        <p:nvPicPr>
          <p:cNvPr id="20" name="Picture 19" descr="A picture containing text, cartoon, child art">
            <a:extLst>
              <a:ext uri="{FF2B5EF4-FFF2-40B4-BE49-F238E27FC236}">
                <a16:creationId xmlns:a16="http://schemas.microsoft.com/office/drawing/2014/main" id="{2CE5ECA2-C0AD-D391-462F-CE8ACF6182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0923" y="2209834"/>
            <a:ext cx="1002398" cy="124422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976DBBD-99B7-FA1D-D4F5-7164E6229FDF}"/>
              </a:ext>
            </a:extLst>
          </p:cNvPr>
          <p:cNvSpPr/>
          <p:nvPr/>
        </p:nvSpPr>
        <p:spPr>
          <a:xfrm>
            <a:off x="10152738" y="3215027"/>
            <a:ext cx="1594409" cy="611940"/>
          </a:xfrm>
          <a:prstGeom prst="round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Discharge or follow-up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AAFEC68-3CAC-A2DD-B10A-E9011BAD2C06}"/>
              </a:ext>
            </a:extLst>
          </p:cNvPr>
          <p:cNvSpPr/>
          <p:nvPr/>
        </p:nvSpPr>
        <p:spPr>
          <a:xfrm>
            <a:off x="5266568" y="3215027"/>
            <a:ext cx="1594409" cy="611940"/>
          </a:xfrm>
          <a:prstGeom prst="roundRect">
            <a:avLst/>
          </a:prstGeom>
          <a:solidFill>
            <a:srgbClr val="005EB8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Outpatient appointment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9B4F21-62E6-3581-E8A0-9D7B8450DF9A}"/>
              </a:ext>
            </a:extLst>
          </p:cNvPr>
          <p:cNvSpPr/>
          <p:nvPr/>
        </p:nvSpPr>
        <p:spPr>
          <a:xfrm>
            <a:off x="7841302" y="1485744"/>
            <a:ext cx="1594409" cy="611940"/>
          </a:xfrm>
          <a:prstGeom prst="roundRect">
            <a:avLst/>
          </a:prstGeom>
          <a:solidFill>
            <a:schemeClr val="bg2"/>
          </a:solidFill>
          <a:ln>
            <a:solidFill>
              <a:srgbClr val="005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Diagnostic tests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F0E8FDF-C9D1-B65B-88AD-0E60B4CF041D}"/>
              </a:ext>
            </a:extLst>
          </p:cNvPr>
          <p:cNvCxnSpPr>
            <a:cxnSpLocks/>
          </p:cNvCxnSpPr>
          <p:nvPr/>
        </p:nvCxnSpPr>
        <p:spPr>
          <a:xfrm>
            <a:off x="2263035" y="3572140"/>
            <a:ext cx="2661920" cy="0"/>
          </a:xfrm>
          <a:prstGeom prst="straightConnector1">
            <a:avLst/>
          </a:prstGeom>
          <a:ln w="69850">
            <a:solidFill>
              <a:srgbClr val="005EB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DFC5FBD-D77C-54C0-2E66-CF7FA9B838FA}"/>
              </a:ext>
            </a:extLst>
          </p:cNvPr>
          <p:cNvCxnSpPr>
            <a:cxnSpLocks/>
          </p:cNvCxnSpPr>
          <p:nvPr/>
        </p:nvCxnSpPr>
        <p:spPr>
          <a:xfrm>
            <a:off x="7191740" y="3572140"/>
            <a:ext cx="2661920" cy="0"/>
          </a:xfrm>
          <a:prstGeom prst="straightConnector1">
            <a:avLst/>
          </a:prstGeom>
          <a:ln w="69850">
            <a:solidFill>
              <a:srgbClr val="005EB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5E70CE9-C473-F305-C0F3-352993246E5B}"/>
              </a:ext>
            </a:extLst>
          </p:cNvPr>
          <p:cNvCxnSpPr>
            <a:cxnSpLocks/>
          </p:cNvCxnSpPr>
          <p:nvPr/>
        </p:nvCxnSpPr>
        <p:spPr>
          <a:xfrm flipV="1">
            <a:off x="6630293" y="1884479"/>
            <a:ext cx="989277" cy="1006508"/>
          </a:xfrm>
          <a:prstGeom prst="straightConnector1">
            <a:avLst/>
          </a:prstGeom>
          <a:ln w="69850">
            <a:solidFill>
              <a:srgbClr val="005EB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 picture containing text, cartoon, child art&#10;&#10;Description automatically generated">
            <a:extLst>
              <a:ext uri="{FF2B5EF4-FFF2-40B4-BE49-F238E27FC236}">
                <a16:creationId xmlns:a16="http://schemas.microsoft.com/office/drawing/2014/main" id="{32B53AFE-322D-AF1A-C570-DB92FB7AFB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2948" y="4129040"/>
            <a:ext cx="830602" cy="776613"/>
          </a:xfrm>
          <a:prstGeom prst="rect">
            <a:avLst/>
          </a:prstGeom>
        </p:spPr>
      </p:pic>
      <p:pic>
        <p:nvPicPr>
          <p:cNvPr id="28" name="Picture 27" descr="A picture containing text, cartoon, child art&#10;&#10;Description automatically generated">
            <a:extLst>
              <a:ext uri="{FF2B5EF4-FFF2-40B4-BE49-F238E27FC236}">
                <a16:creationId xmlns:a16="http://schemas.microsoft.com/office/drawing/2014/main" id="{0595C579-D540-C27A-2B40-ACB9F9E8CC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6132" y="3965956"/>
            <a:ext cx="1001716" cy="932362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086E700-4407-AE0C-66B1-70BCD331C2C6}"/>
              </a:ext>
            </a:extLst>
          </p:cNvPr>
          <p:cNvCxnSpPr>
            <a:cxnSpLocks/>
          </p:cNvCxnSpPr>
          <p:nvPr/>
        </p:nvCxnSpPr>
        <p:spPr>
          <a:xfrm rot="5400000" flipV="1">
            <a:off x="9536222" y="2089069"/>
            <a:ext cx="989277" cy="1006508"/>
          </a:xfrm>
          <a:prstGeom prst="straightConnector1">
            <a:avLst/>
          </a:prstGeom>
          <a:ln w="69850">
            <a:solidFill>
              <a:srgbClr val="005EB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434013B-3823-84EB-B327-478C6114665B}"/>
              </a:ext>
            </a:extLst>
          </p:cNvPr>
          <p:cNvSpPr/>
          <p:nvPr/>
        </p:nvSpPr>
        <p:spPr>
          <a:xfrm>
            <a:off x="2550200" y="1420373"/>
            <a:ext cx="1897399" cy="779379"/>
          </a:xfrm>
          <a:prstGeom prst="roundRect">
            <a:avLst/>
          </a:prstGeom>
          <a:solidFill>
            <a:srgbClr val="768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Community-based – intermediate care alternatives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992294-CF66-9CCF-2134-20DF06CA41FA}"/>
              </a:ext>
            </a:extLst>
          </p:cNvPr>
          <p:cNvSpPr/>
          <p:nvPr/>
        </p:nvSpPr>
        <p:spPr>
          <a:xfrm>
            <a:off x="5180963" y="1339272"/>
            <a:ext cx="1334179" cy="487826"/>
          </a:xfrm>
          <a:prstGeom prst="roundRect">
            <a:avLst/>
          </a:prstGeom>
          <a:solidFill>
            <a:srgbClr val="768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Stop Shops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739F702-535C-0445-284F-E4B65BA5D51E}"/>
              </a:ext>
            </a:extLst>
          </p:cNvPr>
          <p:cNvSpPr/>
          <p:nvPr/>
        </p:nvSpPr>
        <p:spPr>
          <a:xfrm>
            <a:off x="499613" y="4026782"/>
            <a:ext cx="1594409" cy="611940"/>
          </a:xfrm>
          <a:prstGeom prst="roundRect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Referral Optimisation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2A627D35-3B3F-5996-2D38-061004DA02D7}"/>
              </a:ext>
            </a:extLst>
          </p:cNvPr>
          <p:cNvSpPr/>
          <p:nvPr/>
        </p:nvSpPr>
        <p:spPr>
          <a:xfrm>
            <a:off x="297612" y="4828920"/>
            <a:ext cx="3569866" cy="1003063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Pre-referral specialist advice (A&amp;G or advice and refer)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Post-referral specialist advice (RAS)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Referral guidelines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72C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1238CA7-2BA1-6559-95FD-CC0326A596B6}"/>
              </a:ext>
            </a:extLst>
          </p:cNvPr>
          <p:cNvSpPr/>
          <p:nvPr/>
        </p:nvSpPr>
        <p:spPr>
          <a:xfrm>
            <a:off x="4509157" y="4983279"/>
            <a:ext cx="3846217" cy="100650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5694292-AB12-C358-83AF-C9873C455753}"/>
              </a:ext>
            </a:extLst>
          </p:cNvPr>
          <p:cNvSpPr/>
          <p:nvPr/>
        </p:nvSpPr>
        <p:spPr>
          <a:xfrm>
            <a:off x="9994611" y="4863314"/>
            <a:ext cx="2197389" cy="1637888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8F29CC03-BDFC-ED21-D09A-933667D54E65}"/>
              </a:ext>
            </a:extLst>
          </p:cNvPr>
          <p:cNvSpPr/>
          <p:nvPr/>
        </p:nvSpPr>
        <p:spPr>
          <a:xfrm>
            <a:off x="9160600" y="4025219"/>
            <a:ext cx="1594409" cy="611940"/>
          </a:xfrm>
          <a:prstGeom prst="roundRect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Follow-up Optimisation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6C200CA-F45D-F50E-64B8-20411B6B2A20}"/>
              </a:ext>
            </a:extLst>
          </p:cNvPr>
          <p:cNvSpPr/>
          <p:nvPr/>
        </p:nvSpPr>
        <p:spPr>
          <a:xfrm>
            <a:off x="8652986" y="4861459"/>
            <a:ext cx="3241402" cy="1040582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Remote monitoring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 Initiated Follow-Up (PIFU)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Discharge/FU guidelines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Validation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24CC26D-5ED9-F0E8-2C7B-470858CEC3A7}"/>
              </a:ext>
            </a:extLst>
          </p:cNvPr>
          <p:cNvSpPr/>
          <p:nvPr/>
        </p:nvSpPr>
        <p:spPr>
          <a:xfrm>
            <a:off x="375896" y="6398630"/>
            <a:ext cx="11371251" cy="333237"/>
          </a:xfrm>
          <a:prstGeom prst="roundRect">
            <a:avLst/>
          </a:prstGeom>
          <a:solidFill>
            <a:srgbClr val="768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solutions: patient apps / portals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AFD3C0-88EB-2353-24C6-E39657B14D93}"/>
              </a:ext>
            </a:extLst>
          </p:cNvPr>
          <p:cNvSpPr/>
          <p:nvPr/>
        </p:nvSpPr>
        <p:spPr>
          <a:xfrm>
            <a:off x="5201529" y="2481690"/>
            <a:ext cx="1344079" cy="571317"/>
          </a:xfrm>
          <a:prstGeom prst="roundRect">
            <a:avLst/>
          </a:prstGeom>
          <a:solidFill>
            <a:srgbClr val="768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 Consultations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A5BFE81-1D94-4C0C-242C-C1CD7F7649BA}"/>
              </a:ext>
            </a:extLst>
          </p:cNvPr>
          <p:cNvSpPr/>
          <p:nvPr/>
        </p:nvSpPr>
        <p:spPr>
          <a:xfrm>
            <a:off x="4799369" y="4034513"/>
            <a:ext cx="1594409" cy="592968"/>
          </a:xfrm>
          <a:prstGeom prst="roundRect">
            <a:avLst/>
          </a:prstGeom>
          <a:solidFill>
            <a:srgbClr val="00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Appointment Optimisation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59BA69B-EE09-12FB-B09F-91A2ABBBB548}"/>
              </a:ext>
            </a:extLst>
          </p:cNvPr>
          <p:cNvSpPr/>
          <p:nvPr/>
        </p:nvSpPr>
        <p:spPr>
          <a:xfrm>
            <a:off x="5187495" y="1911410"/>
            <a:ext cx="1375044" cy="497330"/>
          </a:xfrm>
          <a:prstGeom prst="roundRect">
            <a:avLst/>
          </a:prstGeom>
          <a:solidFill>
            <a:srgbClr val="768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 Clinics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1E4F42-2EFF-340D-3430-FA2F6D56E44B}"/>
              </a:ext>
            </a:extLst>
          </p:cNvPr>
          <p:cNvSpPr/>
          <p:nvPr/>
        </p:nvSpPr>
        <p:spPr>
          <a:xfrm>
            <a:off x="4509156" y="4983279"/>
            <a:ext cx="3846217" cy="1240181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Face-to-Face or Remote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Missed appointments (DNAs or WNB)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Cancellations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5EB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Workforce Skill 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5EB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Medical Support Worker/Clinic Scribe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5EB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FC72AC-FD7D-0A5C-F5A2-501655CC5A81}"/>
              </a:ext>
            </a:extLst>
          </p:cNvPr>
          <p:cNvCxnSpPr>
            <a:cxnSpLocks/>
          </p:cNvCxnSpPr>
          <p:nvPr/>
        </p:nvCxnSpPr>
        <p:spPr>
          <a:xfrm flipV="1">
            <a:off x="2144846" y="2864465"/>
            <a:ext cx="594634" cy="503254"/>
          </a:xfrm>
          <a:prstGeom prst="straightConnector1">
            <a:avLst/>
          </a:prstGeom>
          <a:ln w="69850">
            <a:solidFill>
              <a:srgbClr val="005EB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24377D-1FC7-F8ED-D798-0D8467EA6B56}"/>
              </a:ext>
            </a:extLst>
          </p:cNvPr>
          <p:cNvCxnSpPr>
            <a:cxnSpLocks/>
          </p:cNvCxnSpPr>
          <p:nvPr/>
        </p:nvCxnSpPr>
        <p:spPr>
          <a:xfrm>
            <a:off x="4295276" y="2861827"/>
            <a:ext cx="821501" cy="618024"/>
          </a:xfrm>
          <a:prstGeom prst="straightConnector1">
            <a:avLst/>
          </a:prstGeom>
          <a:ln w="69850">
            <a:solidFill>
              <a:srgbClr val="005EB8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B254BFB-BC67-1C18-E1C5-DD253A7AB35A}"/>
              </a:ext>
            </a:extLst>
          </p:cNvPr>
          <p:cNvSpPr/>
          <p:nvPr/>
        </p:nvSpPr>
        <p:spPr>
          <a:xfrm>
            <a:off x="2789783" y="2454722"/>
            <a:ext cx="1418234" cy="5572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Diagnostic tests</a:t>
            </a:r>
          </a:p>
        </p:txBody>
      </p:sp>
    </p:spTree>
    <p:extLst>
      <p:ext uri="{BB962C8B-B14F-4D97-AF65-F5344CB8AC3E}">
        <p14:creationId xmlns:p14="http://schemas.microsoft.com/office/powerpoint/2010/main" val="1413436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2CE19-0E97-E569-5159-25AB105F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Conversion rates to treatment</a:t>
            </a:r>
          </a:p>
        </p:txBody>
      </p:sp>
      <p:pic>
        <p:nvPicPr>
          <p:cNvPr id="6" name="Picture 2" descr="medical office Icon 5049081">
            <a:extLst>
              <a:ext uri="{FF2B5EF4-FFF2-40B4-BE49-F238E27FC236}">
                <a16:creationId xmlns:a16="http://schemas.microsoft.com/office/drawing/2014/main" id="{4B12CCB8-E2E4-47B7-AB91-F01C1F90F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1003" y="1638983"/>
            <a:ext cx="1412035" cy="141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C93ACB-3827-4777-BD74-EB2FA2FC9058}"/>
              </a:ext>
            </a:extLst>
          </p:cNvPr>
          <p:cNvSpPr/>
          <p:nvPr/>
        </p:nvSpPr>
        <p:spPr>
          <a:xfrm>
            <a:off x="3259554" y="1920956"/>
            <a:ext cx="1064752" cy="7078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150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Picture 16" descr="bladder Icon 1066174">
            <a:extLst>
              <a:ext uri="{FF2B5EF4-FFF2-40B4-BE49-F238E27FC236}">
                <a16:creationId xmlns:a16="http://schemas.microsoft.com/office/drawing/2014/main" id="{8257738A-5015-486E-B72F-E9EF8DF37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0770" y="3392815"/>
            <a:ext cx="952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6BEA17-79AA-441D-BB1A-898F91EB809D}"/>
              </a:ext>
            </a:extLst>
          </p:cNvPr>
          <p:cNvSpPr/>
          <p:nvPr/>
        </p:nvSpPr>
        <p:spPr>
          <a:xfrm>
            <a:off x="3259554" y="5097213"/>
            <a:ext cx="1064752" cy="7078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B72639-71DE-4C62-B136-00537236B670}"/>
              </a:ext>
            </a:extLst>
          </p:cNvPr>
          <p:cNvSpPr/>
          <p:nvPr/>
        </p:nvSpPr>
        <p:spPr>
          <a:xfrm>
            <a:off x="3259554" y="3509084"/>
            <a:ext cx="1064752" cy="70788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40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12" descr="robotic surgery Icon 968745">
            <a:extLst>
              <a:ext uri="{FF2B5EF4-FFF2-40B4-BE49-F238E27FC236}">
                <a16:creationId xmlns:a16="http://schemas.microsoft.com/office/drawing/2014/main" id="{DDFDC582-43FC-42A3-A8C8-72030BAE8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9409" y="4789877"/>
            <a:ext cx="1015222" cy="101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NW London Outpatient Transformation Programme :: North West London  Clinical Commissioning Groups">
            <a:extLst>
              <a:ext uri="{FF2B5EF4-FFF2-40B4-BE49-F238E27FC236}">
                <a16:creationId xmlns:a16="http://schemas.microsoft.com/office/drawing/2014/main" id="{BFDE211F-B396-4E22-BFBD-C2383F88E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109" y="1770925"/>
            <a:ext cx="4520954" cy="207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DB11FE-F92F-4282-88A9-B46AF10C77FC}"/>
              </a:ext>
            </a:extLst>
          </p:cNvPr>
          <p:cNvSpPr txBox="1"/>
          <p:nvPr/>
        </p:nvSpPr>
        <p:spPr>
          <a:xfrm>
            <a:off x="4546953" y="2090233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Outpatients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973E3-7205-4899-9883-1858385DC494}"/>
              </a:ext>
            </a:extLst>
          </p:cNvPr>
          <p:cNvSpPr txBox="1"/>
          <p:nvPr/>
        </p:nvSpPr>
        <p:spPr>
          <a:xfrm>
            <a:off x="4546953" y="529748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Admitted - major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04A66D-2AC2-4ED5-AB44-372CFCB82ED7}"/>
              </a:ext>
            </a:extLst>
          </p:cNvPr>
          <p:cNvSpPr txBox="1"/>
          <p:nvPr/>
        </p:nvSpPr>
        <p:spPr>
          <a:xfrm>
            <a:off x="4546953" y="367836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Admitted - DC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905593-A7C1-4DDB-BC77-86290CE95A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9109" y="4374977"/>
            <a:ext cx="4520954" cy="178427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F8615211-855C-01AA-FE44-9475FB5956BD}"/>
              </a:ext>
            </a:extLst>
          </p:cNvPr>
          <p:cNvSpPr/>
          <p:nvPr/>
        </p:nvSpPr>
        <p:spPr>
          <a:xfrm>
            <a:off x="3682813" y="2767683"/>
            <a:ext cx="258600" cy="60256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4B17F3-D326-868E-70A5-F0021B5EB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2748" y="4374977"/>
            <a:ext cx="298730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3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2CE19-0E97-E569-5159-25AB105FB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724" y="640859"/>
            <a:ext cx="11404154" cy="8651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800" dirty="0"/>
              <a:t>Bladder </a:t>
            </a:r>
            <a:br>
              <a:rPr lang="en-GB" sz="2800" dirty="0"/>
            </a:br>
            <a:r>
              <a:rPr lang="en-GB" sz="2800" dirty="0"/>
              <a:t>cancer</a:t>
            </a:r>
            <a:br>
              <a:rPr lang="en-GB" sz="2800" dirty="0"/>
            </a:br>
            <a:r>
              <a:rPr lang="en-GB" sz="2800" dirty="0"/>
              <a:t>surgery</a:t>
            </a:r>
            <a:br>
              <a:rPr lang="en-GB" sz="2800" dirty="0"/>
            </a:br>
            <a:r>
              <a:rPr lang="en-GB" sz="2800" dirty="0"/>
              <a:t>(TURBT)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7B137A2-7CC7-4DFC-8274-3E0DB5009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30563" y="0"/>
            <a:ext cx="9524246" cy="336076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12E4A7-092A-4A3B-8CAF-0000BF92DC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4" y="3299675"/>
            <a:ext cx="9524246" cy="35583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28106A-797B-46E6-A260-8EFB9A9E8397}"/>
              </a:ext>
            </a:extLst>
          </p:cNvPr>
          <p:cNvSpPr txBox="1"/>
          <p:nvPr/>
        </p:nvSpPr>
        <p:spPr>
          <a:xfrm>
            <a:off x="11611069" y="42294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85%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E161F5-AD89-4556-95FB-7A3E7B6B9C23}"/>
              </a:ext>
            </a:extLst>
          </p:cNvPr>
          <p:cNvSpPr txBox="1"/>
          <p:nvPr/>
        </p:nvSpPr>
        <p:spPr>
          <a:xfrm>
            <a:off x="3122139" y="2357928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E84C9-C73D-4355-8BC3-E82B0B3013C4}"/>
              </a:ext>
            </a:extLst>
          </p:cNvPr>
          <p:cNvSpPr txBox="1"/>
          <p:nvPr/>
        </p:nvSpPr>
        <p:spPr>
          <a:xfrm>
            <a:off x="11611070" y="447820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45%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1E4ADB-B445-49DF-982F-4DEAF22D3535}"/>
              </a:ext>
            </a:extLst>
          </p:cNvPr>
          <p:cNvSpPr txBox="1"/>
          <p:nvPr/>
        </p:nvSpPr>
        <p:spPr>
          <a:xfrm>
            <a:off x="3239101" y="5602984"/>
            <a:ext cx="444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8%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1A1AEB-7360-48A6-863F-8216568D9D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21" y="2357928"/>
            <a:ext cx="2391721" cy="316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539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C8AF-B3DC-0AB8-D9F3-99B0C3F2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81" y="155972"/>
            <a:ext cx="10641499" cy="611649"/>
          </a:xfrm>
        </p:spPr>
        <p:txBody>
          <a:bodyPr>
            <a:normAutofit/>
          </a:bodyPr>
          <a:lstStyle/>
          <a:p>
            <a:r>
              <a:rPr lang="en-GB" sz="3600" dirty="0"/>
              <a:t>Day case rates for TURBT by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B3E61-F2BD-1A03-A478-B6D80521225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B1F81D-FB7F-D672-EF8A-AD614521B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5019" y="1715406"/>
            <a:ext cx="8272908" cy="4973107"/>
          </a:xfrm>
          <a:prstGeom prst="rect">
            <a:avLst/>
          </a:prstGeom>
          <a:noFill/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3CE4D0-20F5-F18A-2979-87D908FD6404}"/>
              </a:ext>
            </a:extLst>
          </p:cNvPr>
          <p:cNvCxnSpPr>
            <a:cxnSpLocks/>
          </p:cNvCxnSpPr>
          <p:nvPr/>
        </p:nvCxnSpPr>
        <p:spPr>
          <a:xfrm>
            <a:off x="6796544" y="2648571"/>
            <a:ext cx="0" cy="1207008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ED76C3-EB8D-0070-75B9-129E1180CAA9}"/>
              </a:ext>
            </a:extLst>
          </p:cNvPr>
          <p:cNvCxnSpPr>
            <a:cxnSpLocks/>
          </p:cNvCxnSpPr>
          <p:nvPr/>
        </p:nvCxnSpPr>
        <p:spPr>
          <a:xfrm flipV="1">
            <a:off x="6796544" y="3429000"/>
            <a:ext cx="2368721" cy="521208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7557A24-1789-4899-8AE0-581BE6CE4C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020" y="862250"/>
            <a:ext cx="8272908" cy="8792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95D233-C045-47EE-BA38-6E6B47E4C8B0}"/>
              </a:ext>
            </a:extLst>
          </p:cNvPr>
          <p:cNvSpPr txBox="1"/>
          <p:nvPr/>
        </p:nvSpPr>
        <p:spPr>
          <a:xfrm>
            <a:off x="2336076" y="420195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12%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5AE6DC-160C-4B40-B591-CB102C7A4A43}"/>
              </a:ext>
            </a:extLst>
          </p:cNvPr>
          <p:cNvSpPr txBox="1"/>
          <p:nvPr/>
        </p:nvSpPr>
        <p:spPr>
          <a:xfrm>
            <a:off x="8842099" y="204988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955709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B06B5D-A67F-419B-9D40-C85CB88DC0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927" y="1129771"/>
            <a:ext cx="9180618" cy="492774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D9DA187-AB5E-421F-8B3F-F71F2F255E42}"/>
              </a:ext>
            </a:extLst>
          </p:cNvPr>
          <p:cNvSpPr/>
          <p:nvPr/>
        </p:nvSpPr>
        <p:spPr>
          <a:xfrm>
            <a:off x="6711868" y="4182098"/>
            <a:ext cx="1138157" cy="8792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8FD95C-2E26-41AA-B463-CDAAFD286CB4}"/>
              </a:ext>
            </a:extLst>
          </p:cNvPr>
          <p:cNvSpPr/>
          <p:nvPr/>
        </p:nvSpPr>
        <p:spPr>
          <a:xfrm>
            <a:off x="4380388" y="3295133"/>
            <a:ext cx="942848" cy="5970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C2CBEF-0F21-4887-B448-8B68BC04F52E}"/>
              </a:ext>
            </a:extLst>
          </p:cNvPr>
          <p:cNvSpPr/>
          <p:nvPr/>
        </p:nvSpPr>
        <p:spPr>
          <a:xfrm>
            <a:off x="4380388" y="4174334"/>
            <a:ext cx="942848" cy="7542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336CD6-B3E5-40E4-801F-812258D4E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927" y="5978799"/>
            <a:ext cx="9180618" cy="879201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35E730-D983-4B01-8A28-A19B9C97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927" y="264585"/>
            <a:ext cx="11404154" cy="865186"/>
          </a:xfrm>
        </p:spPr>
        <p:txBody>
          <a:bodyPr>
            <a:normAutofit/>
          </a:bodyPr>
          <a:lstStyle/>
          <a:p>
            <a:r>
              <a:rPr lang="en-GB" sz="3600" b="1" dirty="0"/>
              <a:t>Scaling innovation – daycase to outpatient</a:t>
            </a:r>
          </a:p>
        </p:txBody>
      </p:sp>
      <p:pic>
        <p:nvPicPr>
          <p:cNvPr id="15" name="Picture 2" descr="Leonardo Mini 1470nm (12w) - ProMed - Medical Laser Distributors">
            <a:extLst>
              <a:ext uri="{FF2B5EF4-FFF2-40B4-BE49-F238E27FC236}">
                <a16:creationId xmlns:a16="http://schemas.microsoft.com/office/drawing/2014/main" id="{DB040BB9-CA13-4353-B248-D5A56F22B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6064" y="2130943"/>
            <a:ext cx="2151017" cy="215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714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62CE19-0E97-E569-5159-25AB105F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TULA </a:t>
            </a:r>
            <a:br>
              <a:rPr lang="en-GB" dirty="0"/>
            </a:br>
            <a:r>
              <a:rPr lang="en-GB" dirty="0"/>
              <a:t>(transurethral laser ablation)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CD548-3F09-437C-9ACE-C6E0A157B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4189" y="4712451"/>
            <a:ext cx="4300421" cy="1129278"/>
          </a:xfrm>
          <a:ln w="28575">
            <a:solidFill>
              <a:srgbClr val="005EB8"/>
            </a:solidFill>
          </a:ln>
        </p:spPr>
        <p:txBody>
          <a:bodyPr>
            <a:normAutofit lnSpcReduction="10000"/>
          </a:bodyPr>
          <a:lstStyle/>
          <a:p>
            <a:pPr algn="ctr"/>
            <a:r>
              <a:rPr lang="en-GB" sz="1600" dirty="0"/>
              <a:t>Data suggests 7,000 cases in last 12 months</a:t>
            </a:r>
          </a:p>
          <a:p>
            <a:pPr algn="ctr"/>
            <a:r>
              <a:rPr lang="en-GB" sz="1600" dirty="0"/>
              <a:t>&gt; 120 lasers deployed in NHS</a:t>
            </a:r>
          </a:p>
          <a:p>
            <a:pPr algn="ctr"/>
            <a:r>
              <a:rPr lang="en-GB" sz="1600" dirty="0"/>
              <a:t>Equivalent to 1,750 theatre sessions England</a:t>
            </a:r>
          </a:p>
          <a:p>
            <a:pPr algn="ctr"/>
            <a:r>
              <a:rPr lang="en-GB" sz="1600" dirty="0"/>
              <a:t>Or 25% of all major prostate surgery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018BA2F-3D3D-4C4E-A9BF-E5C2EC3C0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979" y="1689463"/>
            <a:ext cx="1862021" cy="24826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B94E8-FF05-4A9E-A595-278794AAF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1713371"/>
            <a:ext cx="6184800" cy="276004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B247FBD-55D4-439E-9C7C-5E8195B0A0EB}"/>
              </a:ext>
            </a:extLst>
          </p:cNvPr>
          <p:cNvCxnSpPr>
            <a:cxnSpLocks/>
          </p:cNvCxnSpPr>
          <p:nvPr/>
        </p:nvCxnSpPr>
        <p:spPr>
          <a:xfrm>
            <a:off x="4548476" y="2517043"/>
            <a:ext cx="0" cy="766689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DDA5E4D-B2EB-4B12-BE4D-F4296BE28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547" y="1703938"/>
            <a:ext cx="1498891" cy="14572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244E1A-F00F-4691-81F5-85A1895449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2546" y="3265139"/>
            <a:ext cx="1498891" cy="1129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E238A5-EC67-4657-93CE-169BF5F624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4468" y="4498367"/>
            <a:ext cx="4593938" cy="173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0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F26BDE-8BA0-1240-8C18-E18414F3A9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9F10449-6117-8E71-EC47-1D4EDB76D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National TULA Guidance – 19</a:t>
            </a:r>
            <a:r>
              <a:rPr lang="en-GB" baseline="30000" dirty="0"/>
              <a:t>th</a:t>
            </a:r>
            <a:r>
              <a:rPr lang="en-GB" dirty="0"/>
              <a:t> Nov</a:t>
            </a:r>
            <a:br>
              <a:rPr lang="en-GB" dirty="0"/>
            </a:br>
            <a:r>
              <a:rPr lang="en-GB" sz="3100" b="0" dirty="0"/>
              <a:t>Rapid guideline development</a:t>
            </a:r>
            <a:endParaRPr lang="en-GB" b="0" dirty="0"/>
          </a:p>
        </p:txBody>
      </p:sp>
      <p:pic>
        <p:nvPicPr>
          <p:cNvPr id="8" name="Content Placeholder 7" descr="A building with a gate and a fence&#10;&#10;Description automatically generated with medium confidence">
            <a:extLst>
              <a:ext uri="{FF2B5EF4-FFF2-40B4-BE49-F238E27FC236}">
                <a16:creationId xmlns:a16="http://schemas.microsoft.com/office/drawing/2014/main" id="{C8E741CD-9622-5C35-B728-B850341AF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000" y="2665927"/>
            <a:ext cx="4859734" cy="30099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E080EA-956B-3258-EED4-60D385863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322" y="2975803"/>
            <a:ext cx="2088077" cy="1818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755D0F-6739-1099-0B3C-DAF6B93594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322" y="5104327"/>
            <a:ext cx="2286000" cy="571500"/>
          </a:xfrm>
          <a:prstGeom prst="rect">
            <a:avLst/>
          </a:prstGeom>
        </p:spPr>
      </p:pic>
      <p:pic>
        <p:nvPicPr>
          <p:cNvPr id="16" name="Picture 15" descr="A group of people wearing surgical gear&#10;&#10;Description automatically generated">
            <a:extLst>
              <a:ext uri="{FF2B5EF4-FFF2-40B4-BE49-F238E27FC236}">
                <a16:creationId xmlns:a16="http://schemas.microsoft.com/office/drawing/2014/main" id="{6911A0B9-3E63-C9DD-0B29-14352BCE5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2987" y="2779255"/>
            <a:ext cx="2539724" cy="28976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EE3AF0-5813-4E26-8B28-2C07EB699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6140" y="1140022"/>
            <a:ext cx="1376363" cy="137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0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HSD-Refresh-Theme-NOV1120B">
  <a:themeElements>
    <a:clrScheme name="Custom 2">
      <a:dk1>
        <a:srgbClr val="FFFFFF"/>
      </a:dk1>
      <a:lt1>
        <a:srgbClr val="231F20"/>
      </a:lt1>
      <a:dk2>
        <a:srgbClr val="005EB8"/>
      </a:dk2>
      <a:lt2>
        <a:srgbClr val="F4F6F8"/>
      </a:lt2>
      <a:accent1>
        <a:srgbClr val="003087"/>
      </a:accent1>
      <a:accent2>
        <a:srgbClr val="768692"/>
      </a:accent2>
      <a:accent3>
        <a:srgbClr val="C7CED3"/>
      </a:accent3>
      <a:accent4>
        <a:srgbClr val="99DDEB"/>
      </a:accent4>
      <a:accent5>
        <a:srgbClr val="80D2CC"/>
      </a:accent5>
      <a:accent6>
        <a:srgbClr val="425563"/>
      </a:accent6>
      <a:hlink>
        <a:srgbClr val="005EB8"/>
      </a:hlink>
      <a:folHlink>
        <a:srgbClr val="00308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D-PPT-Template-Refresh_NOV2020-B" id="{06B772CD-B1AE-2743-BE7F-0BA8B46714EA}" vid="{16F65E12-3586-BC44-90B1-43C17D3850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C31F9F5B62F44B8AEF9977D569F190" ma:contentTypeVersion="25" ma:contentTypeDescription="Create a new document." ma:contentTypeScope="" ma:versionID="97a7592dad588d16ca3051839852cfc0">
  <xsd:schema xmlns:xsd="http://www.w3.org/2001/XMLSchema" xmlns:xs="http://www.w3.org/2001/XMLSchema" xmlns:p="http://schemas.microsoft.com/office/2006/metadata/properties" xmlns:ns2="e6083229-04ca-414c-a213-52d5c3684871" xmlns:ns3="00405e2d-ab17-4d57-81f5-1ee9003f9ce6" xmlns:ns4="cccaf3ac-2de9-44d4-aa31-54302fceb5f7" targetNamespace="http://schemas.microsoft.com/office/2006/metadata/properties" ma:root="true" ma:fieldsID="8503ddf01bb7cc39bba93fcbec27d35d" ns2:_="" ns3:_="" ns4:_="">
    <xsd:import namespace="e6083229-04ca-414c-a213-52d5c3684871"/>
    <xsd:import namespace="00405e2d-ab17-4d57-81f5-1ee9003f9ce6"/>
    <xsd:import namespace="cccaf3ac-2de9-44d4-aa31-54302fceb5f7"/>
    <xsd:element name="properties">
      <xsd:complexType>
        <xsd:sequence>
          <xsd:element name="documentManagement">
            <xsd:complexType>
              <xsd:all>
                <xsd:element ref="ns2:Review_x0020_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83229-04ca-414c-a213-52d5c3684871" elementFormDefault="qualified">
    <xsd:import namespace="http://schemas.microsoft.com/office/2006/documentManagement/types"/>
    <xsd:import namespace="http://schemas.microsoft.com/office/infopath/2007/PartnerControls"/>
    <xsd:element name="Review_x0020_Date" ma:index="8" nillable="true" ma:displayName="Review date" ma:indexed="true" ma:internalName="Review_x0020_Dat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43b0bdb-28a8-4814-9fb9-624c17c095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405e2d-ab17-4d57-81f5-1ee9003f9ce6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f3ac-2de9-44d4-aa31-54302fceb5f7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f1d7d862-90c4-479f-9c9e-a83ff5c9712d}" ma:internalName="TaxCatchAll" ma:showField="CatchAllData" ma:web="ebd64cbd-6cf5-435c-bd4a-b8fc9bc14a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ccaf3ac-2de9-44d4-aa31-54302fceb5f7" xsi:nil="true"/>
    <lcf76f155ced4ddcb4097134ff3c332f xmlns="e6083229-04ca-414c-a213-52d5c3684871">
      <Terms xmlns="http://schemas.microsoft.com/office/infopath/2007/PartnerControls"/>
    </lcf76f155ced4ddcb4097134ff3c332f>
    <Review_x0020_Date xmlns="e6083229-04ca-414c-a213-52d5c3684871" xsi:nil="true"/>
  </documentManagement>
</p:properties>
</file>

<file path=customXml/itemProps1.xml><?xml version="1.0" encoding="utf-8"?>
<ds:datastoreItem xmlns:ds="http://schemas.openxmlformats.org/officeDocument/2006/customXml" ds:itemID="{7BAF9693-1020-4E43-BF85-B151592123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083229-04ca-414c-a213-52d5c3684871"/>
    <ds:schemaRef ds:uri="00405e2d-ab17-4d57-81f5-1ee9003f9ce6"/>
    <ds:schemaRef ds:uri="cccaf3ac-2de9-44d4-aa31-54302fceb5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B6D4F5-ECA0-4A22-A4DD-3335756FD66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2B3C52-C4E5-4003-8240-632FDE102EAB}">
  <ds:schemaRefs>
    <ds:schemaRef ds:uri="e6083229-04ca-414c-a213-52d5c368487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00405e2d-ab17-4d57-81f5-1ee9003f9ce6"/>
    <ds:schemaRef ds:uri="http://purl.org/dc/terms/"/>
    <ds:schemaRef ds:uri="http://schemas.openxmlformats.org/package/2006/metadata/core-properties"/>
    <ds:schemaRef ds:uri="cccaf3ac-2de9-44d4-aa31-54302fceb5f7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NHSD-Refresh-Theme-NOV1120B</Template>
  <TotalTime>19442</TotalTime>
  <Words>1147</Words>
  <Application>Microsoft Office PowerPoint</Application>
  <PresentationFormat>Widescreen</PresentationFormat>
  <Paragraphs>259</Paragraphs>
  <Slides>33</Slides>
  <Notes>18</Notes>
  <HiddenSlides>1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Symbol</vt:lpstr>
      <vt:lpstr>NHSD-Refresh-Theme-NOV1120B</vt:lpstr>
      <vt:lpstr>Visio.Drawing.15</vt:lpstr>
      <vt:lpstr>GIRFT – Bladder cancer   SWAG CAG Meeting Jan 2025</vt:lpstr>
      <vt:lpstr>Urology in numbers</vt:lpstr>
      <vt:lpstr>Urology in numbers</vt:lpstr>
      <vt:lpstr>Conversion rates to treatment</vt:lpstr>
      <vt:lpstr>Bladder  cancer surgery (TURBT)</vt:lpstr>
      <vt:lpstr>Day case rates for TURBT by year</vt:lpstr>
      <vt:lpstr>Scaling innovation – daycase to outpatient</vt:lpstr>
      <vt:lpstr>TULA  (transurethral laser ablation)</vt:lpstr>
      <vt:lpstr>National TULA Guidance – 19th Nov Rapid guideline development</vt:lpstr>
      <vt:lpstr>PowerPoint Presentation</vt:lpstr>
      <vt:lpstr>Facilities - Urology Investigation Units (UIU) / CDHs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CT urogram as first-line imaging</vt:lpstr>
      <vt:lpstr>PowerPoint Presentation</vt:lpstr>
      <vt:lpstr>PowerPoint Presentation</vt:lpstr>
      <vt:lpstr>One-stop - definition</vt:lpstr>
      <vt:lpstr>Benefits</vt:lpstr>
      <vt:lpstr>One-stop haematuria sequencing</vt:lpstr>
      <vt:lpstr>Delivering one-stop haematuria assessment</vt:lpstr>
      <vt:lpstr>PowerPoint Presentation</vt:lpstr>
      <vt:lpstr>Topics to consider  Referral criteria – including NVH One-stop assessment Imaging recommendations Same day POAC Bladder scheduling meeting Dedicated bladder cancer lists Decarbonisation SPI-MMC MMC / BCG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</dc:title>
  <dc:creator>Gregory Wye</dc:creator>
  <cp:lastModifiedBy>Helen Dunderdale</cp:lastModifiedBy>
  <cp:revision>116</cp:revision>
  <dcterms:created xsi:type="dcterms:W3CDTF">2020-11-30T10:49:03Z</dcterms:created>
  <dcterms:modified xsi:type="dcterms:W3CDTF">2025-01-07T10:20:53Z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0x010100E0C31F9F5B62F44B8AEF9977D569F190</vt:lpwstr>
  </property>
  <property fmtid="{D5CDD505-2E9C-101B-9397-08002B2CF9AE}" pid="3" name="_dlc_DocIdItemGuid">
    <vt:lpwstr>56579ddb-1cdf-4035-9a3d-2da04fab6c26</vt:lpwstr>
  </property>
  <property fmtid="{D5CDD505-2E9C-101B-9397-08002B2CF9AE}" pid="4" name="MediaServiceImageTags">
    <vt:lpwstr/>
  </property>
</Properties>
</file>