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Lato" panose="020F0502020204030203"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2EFB84-AE76-45DA-BE25-D1107A3FED7A}">
  <a:tblStyle styleId="{F62EFB84-AE76-45DA-BE25-D1107A3FED7A}"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B72378-554C-47DA-9441-F19BDD4F01D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22fd7ef6f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322fd7ef6f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4cd178512_0_16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g2a4cd178512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2697e40e5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5" name="Google Shape;405;g32697e40e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2697e40e5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2697e40e59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32697e40e59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2697e40e5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2697e40e59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32697e40e59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a4cd178512_0_7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3" name="Google Shape;443;g2a4cd178512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4cd178512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2a4cd178512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a4cd178512_0_1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g2a4cd17851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4cd178512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a4cd178512_0_3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2a4cd178512_0_3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7" name="Google Shape;477;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a4cd178512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4cd178512_0_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p:txBody>
      </p:sp>
      <p:sp>
        <p:nvSpPr>
          <p:cNvPr id="288" name="Google Shape;288;g2a4cd178512_0_3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a4cd178512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a4cd178512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a4cd178512_0_3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a4cd178512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a4cd178512_0_3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4cd178512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a4cd178512_0_3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4cd178512_0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a4cd178512_0_4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a4cd178512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a4cd178512_0_4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4cd178512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a4cd178512_0_4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1.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image" Target="../media/image45.png"/><Relationship Id="rId4" Type="http://schemas.openxmlformats.org/officeDocument/2006/relationships/hyperlink" Target="https://bepartofresearch.nihr.ac.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277" name="Google Shape;277;p38"/>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21/01/2025</a:t>
            </a:r>
            <a:endParaRPr sz="2100" b="0" i="0" u="none" strike="noStrike" cap="none">
              <a:solidFill>
                <a:srgbClr val="FFFFFF"/>
              </a:solidFill>
              <a:latin typeface="Lato"/>
              <a:ea typeface="Lato"/>
              <a:cs typeface="Lato"/>
              <a:sym typeface="Lato"/>
            </a:endParaRPr>
          </a:p>
        </p:txBody>
      </p:sp>
      <p:sp>
        <p:nvSpPr>
          <p:cNvPr id="278" name="Google Shape;278;p38"/>
          <p:cNvSpPr txBox="1">
            <a:spLocks noGrp="1"/>
          </p:cNvSpPr>
          <p:nvPr>
            <p:ph type="ctrTitle" idx="4294967295"/>
          </p:nvPr>
        </p:nvSpPr>
        <p:spPr>
          <a:xfrm>
            <a:off x="1524000" y="1122375"/>
            <a:ext cx="863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Head &amp; Neck Cancer 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7"/>
          <p:cNvSpPr txBox="1"/>
          <p:nvPr/>
        </p:nvSpPr>
        <p:spPr>
          <a:xfrm>
            <a:off x="1108475" y="1761125"/>
            <a:ext cx="9779400" cy="84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4800">
                <a:solidFill>
                  <a:schemeClr val="dk1"/>
                </a:solidFill>
              </a:rPr>
              <a:t>H&amp;N Cancer Research Portfolio</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90"/>
        <p:cNvGrpSpPr/>
        <p:nvPr/>
      </p:nvGrpSpPr>
      <p:grpSpPr>
        <a:xfrm>
          <a:off x="0" y="0"/>
          <a:ext cx="0" cy="0"/>
          <a:chOff x="0" y="0"/>
          <a:chExt cx="0" cy="0"/>
        </a:xfrm>
      </p:grpSpPr>
      <p:sp>
        <p:nvSpPr>
          <p:cNvPr id="391" name="Google Shape;391;p48"/>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15/01/2025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92" name="Google Shape;392;p48"/>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National H&amp;N Cancer Research Recruitment</a:t>
            </a:r>
            <a:endParaRPr sz="3200" b="1">
              <a:solidFill>
                <a:srgbClr val="193E72"/>
              </a:solidFill>
              <a:latin typeface="Lato"/>
              <a:ea typeface="Lato"/>
              <a:cs typeface="Lato"/>
              <a:sym typeface="Lato"/>
            </a:endParaRPr>
          </a:p>
        </p:txBody>
      </p:sp>
      <p:sp>
        <p:nvSpPr>
          <p:cNvPr id="393" name="Google Shape;393;p48"/>
          <p:cNvSpPr txBox="1"/>
          <p:nvPr/>
        </p:nvSpPr>
        <p:spPr>
          <a:xfrm>
            <a:off x="135875" y="16804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23 - Mar 24</a:t>
            </a:r>
            <a:endParaRPr sz="1600">
              <a:latin typeface="Lato"/>
              <a:ea typeface="Lato"/>
              <a:cs typeface="Lato"/>
              <a:sym typeface="Lato"/>
            </a:endParaRPr>
          </a:p>
        </p:txBody>
      </p:sp>
      <p:sp>
        <p:nvSpPr>
          <p:cNvPr id="394" name="Google Shape;394;p48"/>
          <p:cNvSpPr txBox="1"/>
          <p:nvPr/>
        </p:nvSpPr>
        <p:spPr>
          <a:xfrm>
            <a:off x="135875" y="419222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24 - Jan 25</a:t>
            </a:r>
            <a:endParaRPr sz="1600">
              <a:latin typeface="Lato"/>
              <a:ea typeface="Lato"/>
              <a:cs typeface="Lato"/>
              <a:sym typeface="Lato"/>
            </a:endParaRPr>
          </a:p>
        </p:txBody>
      </p:sp>
      <p:pic>
        <p:nvPicPr>
          <p:cNvPr id="395" name="Google Shape;395;p48"/>
          <p:cNvPicPr preferRelativeResize="0"/>
          <p:nvPr/>
        </p:nvPicPr>
        <p:blipFill>
          <a:blip r:embed="rId3">
            <a:alphaModFix/>
          </a:blip>
          <a:stretch>
            <a:fillRect/>
          </a:stretch>
        </p:blipFill>
        <p:spPr>
          <a:xfrm>
            <a:off x="1294050" y="781050"/>
            <a:ext cx="8869551" cy="2398575"/>
          </a:xfrm>
          <a:prstGeom prst="rect">
            <a:avLst/>
          </a:prstGeom>
          <a:noFill/>
          <a:ln>
            <a:noFill/>
          </a:ln>
        </p:spPr>
      </p:pic>
      <p:pic>
        <p:nvPicPr>
          <p:cNvPr id="396" name="Google Shape;396;p48"/>
          <p:cNvPicPr preferRelativeResize="0"/>
          <p:nvPr/>
        </p:nvPicPr>
        <p:blipFill>
          <a:blip r:embed="rId4">
            <a:alphaModFix/>
          </a:blip>
          <a:stretch>
            <a:fillRect/>
          </a:stretch>
        </p:blipFill>
        <p:spPr>
          <a:xfrm>
            <a:off x="1294050" y="3262912"/>
            <a:ext cx="9016951" cy="2535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00"/>
        <p:cNvGrpSpPr/>
        <p:nvPr/>
      </p:nvGrpSpPr>
      <p:grpSpPr>
        <a:xfrm>
          <a:off x="0" y="0"/>
          <a:ext cx="0" cy="0"/>
          <a:chOff x="0" y="0"/>
          <a:chExt cx="0" cy="0"/>
        </a:xfrm>
      </p:grpSpPr>
      <p:sp>
        <p:nvSpPr>
          <p:cNvPr id="401" name="Google Shape;401;p4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03/01/2025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402" name="Google Shape;402;p49"/>
          <p:cNvPicPr preferRelativeResize="0"/>
          <p:nvPr/>
        </p:nvPicPr>
        <p:blipFill>
          <a:blip r:embed="rId3">
            <a:alphaModFix/>
          </a:blip>
          <a:stretch>
            <a:fillRect/>
          </a:stretch>
        </p:blipFill>
        <p:spPr>
          <a:xfrm>
            <a:off x="1780775" y="135125"/>
            <a:ext cx="8119476" cy="5997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15/01/2025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408" name="Google Shape;408;p50"/>
          <p:cNvSpPr txBox="1">
            <a:spLocks noGrp="1"/>
          </p:cNvSpPr>
          <p:nvPr>
            <p:ph type="title" idx="4294967295"/>
          </p:nvPr>
        </p:nvSpPr>
        <p:spPr>
          <a:xfrm>
            <a:off x="838200" y="99651"/>
            <a:ext cx="10515600" cy="561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GB" sz="2400" b="1">
                <a:solidFill>
                  <a:srgbClr val="193E72"/>
                </a:solidFill>
                <a:latin typeface="Lato"/>
                <a:ea typeface="Lato"/>
                <a:cs typeface="Lato"/>
                <a:sym typeface="Lato"/>
              </a:rPr>
              <a:t>Open Studies in SWAG region</a:t>
            </a:r>
            <a:endParaRPr sz="2400" b="1">
              <a:solidFill>
                <a:srgbClr val="193E72"/>
              </a:solidFill>
              <a:latin typeface="Lato"/>
              <a:ea typeface="Lato"/>
              <a:cs typeface="Lato"/>
              <a:sym typeface="Lato"/>
            </a:endParaRPr>
          </a:p>
        </p:txBody>
      </p:sp>
      <p:graphicFrame>
        <p:nvGraphicFramePr>
          <p:cNvPr id="409" name="Google Shape;409;p50"/>
          <p:cNvGraphicFramePr/>
          <p:nvPr/>
        </p:nvGraphicFramePr>
        <p:xfrm>
          <a:off x="267750" y="750125"/>
          <a:ext cx="3000000" cy="3000000"/>
        </p:xfrm>
        <a:graphic>
          <a:graphicData uri="http://schemas.openxmlformats.org/drawingml/2006/table">
            <a:tbl>
              <a:tblPr>
                <a:noFill/>
                <a:tableStyleId>{BDB72378-554C-47DA-9441-F19BDD4F01D2}</a:tableStyleId>
              </a:tblPr>
              <a:tblGrid>
                <a:gridCol w="614425">
                  <a:extLst>
                    <a:ext uri="{9D8B030D-6E8A-4147-A177-3AD203B41FA5}">
                      <a16:colId xmlns:a16="http://schemas.microsoft.com/office/drawing/2014/main" val="20000"/>
                    </a:ext>
                  </a:extLst>
                </a:gridCol>
                <a:gridCol w="4219975">
                  <a:extLst>
                    <a:ext uri="{9D8B030D-6E8A-4147-A177-3AD203B41FA5}">
                      <a16:colId xmlns:a16="http://schemas.microsoft.com/office/drawing/2014/main" val="20001"/>
                    </a:ext>
                  </a:extLst>
                </a:gridCol>
                <a:gridCol w="2629675">
                  <a:extLst>
                    <a:ext uri="{9D8B030D-6E8A-4147-A177-3AD203B41FA5}">
                      <a16:colId xmlns:a16="http://schemas.microsoft.com/office/drawing/2014/main" val="20002"/>
                    </a:ext>
                  </a:extLst>
                </a:gridCol>
                <a:gridCol w="1166275">
                  <a:extLst>
                    <a:ext uri="{9D8B030D-6E8A-4147-A177-3AD203B41FA5}">
                      <a16:colId xmlns:a16="http://schemas.microsoft.com/office/drawing/2014/main" val="20003"/>
                    </a:ext>
                  </a:extLst>
                </a:gridCol>
                <a:gridCol w="1137100">
                  <a:extLst>
                    <a:ext uri="{9D8B030D-6E8A-4147-A177-3AD203B41FA5}">
                      <a16:colId xmlns:a16="http://schemas.microsoft.com/office/drawing/2014/main" val="20004"/>
                    </a:ext>
                  </a:extLst>
                </a:gridCol>
                <a:gridCol w="1020475">
                  <a:extLst>
                    <a:ext uri="{9D8B030D-6E8A-4147-A177-3AD203B41FA5}">
                      <a16:colId xmlns:a16="http://schemas.microsoft.com/office/drawing/2014/main" val="20005"/>
                    </a:ext>
                  </a:extLst>
                </a:gridCol>
                <a:gridCol w="889275">
                  <a:extLst>
                    <a:ext uri="{9D8B030D-6E8A-4147-A177-3AD203B41FA5}">
                      <a16:colId xmlns:a16="http://schemas.microsoft.com/office/drawing/2014/main" val="20006"/>
                    </a:ext>
                  </a:extLst>
                </a:gridCol>
              </a:tblGrid>
              <a:tr h="266425">
                <a:tc>
                  <a:txBody>
                    <a:bodyPr/>
                    <a:lstStyle/>
                    <a:p>
                      <a:pPr marL="72000" marR="72000" lvl="0" indent="0" algn="l" rtl="0">
                        <a:spcBef>
                          <a:spcPts val="0"/>
                        </a:spcBef>
                        <a:spcAft>
                          <a:spcPts val="0"/>
                        </a:spcAft>
                        <a:buNone/>
                      </a:pPr>
                      <a:r>
                        <a:rPr lang="en-GB" sz="1200" b="1">
                          <a:solidFill>
                            <a:schemeClr val="lt1"/>
                          </a:solidFill>
                        </a:rPr>
                        <a:t>CPMS ID</a:t>
                      </a:r>
                      <a:endParaRPr sz="1200" b="1">
                        <a:solidFill>
                          <a:schemeClr val="lt1"/>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72000" marR="72000" lvl="0" indent="0" algn="l" rtl="0">
                        <a:spcBef>
                          <a:spcPts val="0"/>
                        </a:spcBef>
                        <a:spcAft>
                          <a:spcPts val="0"/>
                        </a:spcAft>
                        <a:buNone/>
                      </a:pPr>
                      <a:r>
                        <a:rPr lang="en-GB" sz="1200" b="1">
                          <a:solidFill>
                            <a:schemeClr val="lt1"/>
                          </a:solidFill>
                        </a:rPr>
                        <a:t>Short Name</a:t>
                      </a:r>
                      <a:endParaRPr sz="1200" b="1">
                        <a:solidFill>
                          <a:schemeClr val="lt1"/>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72000" marR="72000" lvl="0" indent="0" algn="l" rtl="0">
                        <a:spcBef>
                          <a:spcPts val="0"/>
                        </a:spcBef>
                        <a:spcAft>
                          <a:spcPts val="0"/>
                        </a:spcAft>
                        <a:buNone/>
                      </a:pPr>
                      <a:r>
                        <a:rPr lang="en-GB" sz="1200" b="1">
                          <a:solidFill>
                            <a:schemeClr val="lt1"/>
                          </a:solidFill>
                        </a:rPr>
                        <a:t>Sites</a:t>
                      </a:r>
                      <a:endParaRPr sz="1200" b="1">
                        <a:solidFill>
                          <a:schemeClr val="lt1"/>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72000" marR="72000" lvl="0" indent="0" algn="l" rtl="0">
                        <a:spcBef>
                          <a:spcPts val="0"/>
                        </a:spcBef>
                        <a:spcAft>
                          <a:spcPts val="0"/>
                        </a:spcAft>
                        <a:buNone/>
                      </a:pPr>
                      <a:r>
                        <a:rPr lang="en-GB" sz="1200" b="1">
                          <a:solidFill>
                            <a:schemeClr val="lt1"/>
                          </a:solidFill>
                        </a:rPr>
                        <a:t>Open</a:t>
                      </a:r>
                      <a:endParaRPr sz="1200" b="1">
                        <a:solidFill>
                          <a:schemeClr val="lt1"/>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72000" marR="72000" lvl="0" indent="0" algn="l" rtl="0">
                        <a:spcBef>
                          <a:spcPts val="0"/>
                        </a:spcBef>
                        <a:spcAft>
                          <a:spcPts val="0"/>
                        </a:spcAft>
                        <a:buNone/>
                      </a:pPr>
                      <a:r>
                        <a:rPr lang="en-GB" sz="1200" b="1">
                          <a:solidFill>
                            <a:schemeClr val="lt1"/>
                          </a:solidFill>
                        </a:rPr>
                        <a:t>Closure</a:t>
                      </a:r>
                      <a:endParaRPr sz="1200" b="1">
                        <a:solidFill>
                          <a:schemeClr val="lt1"/>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72000" marR="72000" lvl="0" indent="0" algn="l" rtl="0">
                        <a:spcBef>
                          <a:spcPts val="0"/>
                        </a:spcBef>
                        <a:spcAft>
                          <a:spcPts val="0"/>
                        </a:spcAft>
                        <a:buNone/>
                      </a:pPr>
                      <a:r>
                        <a:rPr lang="en-GB" sz="1200" b="1">
                          <a:solidFill>
                            <a:schemeClr val="lt1"/>
                          </a:solidFill>
                        </a:rPr>
                        <a:t>Sample Size Eng</a:t>
                      </a:r>
                      <a:endParaRPr sz="1200" b="1">
                        <a:solidFill>
                          <a:schemeClr val="lt1"/>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72000" marR="72000" lvl="0" indent="0" algn="l" rtl="0">
                        <a:spcBef>
                          <a:spcPts val="0"/>
                        </a:spcBef>
                        <a:spcAft>
                          <a:spcPts val="0"/>
                        </a:spcAft>
                        <a:buNone/>
                      </a:pPr>
                      <a:r>
                        <a:rPr lang="en-GB" sz="1200" b="1">
                          <a:solidFill>
                            <a:schemeClr val="lt1"/>
                          </a:solidFill>
                        </a:rPr>
                        <a:t>Eng Recruits</a:t>
                      </a:r>
                      <a:endParaRPr sz="1200" b="1">
                        <a:solidFill>
                          <a:schemeClr val="lt1"/>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190500">
                <a:tc>
                  <a:txBody>
                    <a:bodyPr/>
                    <a:lstStyle/>
                    <a:p>
                      <a:pPr marL="72000" marR="72000" lvl="0" indent="0" algn="l" rtl="0">
                        <a:spcBef>
                          <a:spcPts val="0"/>
                        </a:spcBef>
                        <a:spcAft>
                          <a:spcPts val="0"/>
                        </a:spcAft>
                        <a:buNone/>
                      </a:pPr>
                      <a:r>
                        <a:rPr lang="en-GB" sz="1200">
                          <a:solidFill>
                            <a:srgbClr val="363636"/>
                          </a:solidFill>
                        </a:rPr>
                        <a:t>60673</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MCLA-158-CL02</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Musgrove (EoI)</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06/12/2024</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31/01/2026</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42</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0</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0500">
                <a:tc>
                  <a:txBody>
                    <a:bodyPr/>
                    <a:lstStyle/>
                    <a:p>
                      <a:pPr marL="72000" marR="72000" lvl="0" indent="0" algn="l" rtl="0">
                        <a:spcBef>
                          <a:spcPts val="0"/>
                        </a:spcBef>
                        <a:spcAft>
                          <a:spcPts val="0"/>
                        </a:spcAft>
                        <a:buNone/>
                      </a:pPr>
                      <a:r>
                        <a:rPr lang="en-GB" sz="1200">
                          <a:solidFill>
                            <a:srgbClr val="363636"/>
                          </a:solidFill>
                        </a:rPr>
                        <a:t>58218</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JADE</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Chelt, Sal (EoI)</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03/07/2024</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13/02/2026</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15</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1</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98075">
                <a:tc>
                  <a:txBody>
                    <a:bodyPr/>
                    <a:lstStyle/>
                    <a:p>
                      <a:pPr marL="72000" marR="72000" lvl="0" indent="0" algn="l" rtl="0">
                        <a:spcBef>
                          <a:spcPts val="0"/>
                        </a:spcBef>
                        <a:spcAft>
                          <a:spcPts val="0"/>
                        </a:spcAft>
                        <a:buNone/>
                      </a:pPr>
                      <a:r>
                        <a:rPr lang="en-GB" sz="1200">
                          <a:solidFill>
                            <a:srgbClr val="363636"/>
                          </a:solidFill>
                        </a:rPr>
                        <a:t>57396</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eVOLVE HNSCC</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Musgrove</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23/04/2024</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17/08/2025</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57</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1</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90500">
                <a:tc>
                  <a:txBody>
                    <a:bodyPr/>
                    <a:lstStyle/>
                    <a:p>
                      <a:pPr marL="72000" marR="72000" lvl="0" indent="0" algn="l" rtl="0">
                        <a:spcBef>
                          <a:spcPts val="0"/>
                        </a:spcBef>
                        <a:spcAft>
                          <a:spcPts val="0"/>
                        </a:spcAft>
                        <a:buNone/>
                      </a:pPr>
                      <a:r>
                        <a:rPr lang="en-GB" sz="1200">
                          <a:solidFill>
                            <a:srgbClr val="363636"/>
                          </a:solidFill>
                        </a:rPr>
                        <a:t>56569</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PROTIS</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Chelt (in setup)</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16/09/2024</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01/04/2029</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256</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3</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90500">
                <a:tc>
                  <a:txBody>
                    <a:bodyPr/>
                    <a:lstStyle/>
                    <a:p>
                      <a:pPr marL="72000" marR="72000" lvl="0" indent="0" algn="l" rtl="0">
                        <a:spcBef>
                          <a:spcPts val="0"/>
                        </a:spcBef>
                        <a:spcAft>
                          <a:spcPts val="0"/>
                        </a:spcAft>
                        <a:buNone/>
                      </a:pPr>
                      <a:r>
                        <a:rPr lang="en-GB" sz="1200">
                          <a:solidFill>
                            <a:srgbClr val="363636"/>
                          </a:solidFill>
                        </a:rPr>
                        <a:t>56332</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DOLPHIN-VIVO (in vivo phase)</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Glos</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02/09/2024</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28/02/2025</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45</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7</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90500">
                <a:tc>
                  <a:txBody>
                    <a:bodyPr/>
                    <a:lstStyle/>
                    <a:p>
                      <a:pPr marL="72000" marR="72000" lvl="0" indent="0" algn="l" rtl="0">
                        <a:spcBef>
                          <a:spcPts val="0"/>
                        </a:spcBef>
                        <a:spcAft>
                          <a:spcPts val="0"/>
                        </a:spcAft>
                        <a:buNone/>
                      </a:pPr>
                      <a:r>
                        <a:rPr lang="en-GB" sz="1200">
                          <a:solidFill>
                            <a:srgbClr val="363636"/>
                          </a:solidFill>
                        </a:rPr>
                        <a:t>53806</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RAPTOR</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Glos (In set up), UoB DH (In setup)</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25/04/2023</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08/01/2026</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90</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53</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14325">
                <a:tc>
                  <a:txBody>
                    <a:bodyPr/>
                    <a:lstStyle/>
                    <a:p>
                      <a:pPr marL="72000" marR="72000" lvl="0" indent="0" algn="l" rtl="0">
                        <a:spcBef>
                          <a:spcPts val="0"/>
                        </a:spcBef>
                        <a:spcAft>
                          <a:spcPts val="0"/>
                        </a:spcAft>
                        <a:buNone/>
                      </a:pPr>
                      <a:r>
                        <a:rPr lang="en-GB" sz="1200">
                          <a:solidFill>
                            <a:srgbClr val="363636"/>
                          </a:solidFill>
                        </a:rPr>
                        <a:t>50360</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PETNECK 2 - Feasibility Study and RCT, Version 1.0, 10-May-2021</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Clr>
                          <a:schemeClr val="dk1"/>
                        </a:buClr>
                        <a:buSzPts val="1100"/>
                        <a:buFont typeface="Arial"/>
                        <a:buNone/>
                      </a:pPr>
                      <a:r>
                        <a:rPr lang="en-GB" sz="1200">
                          <a:solidFill>
                            <a:schemeClr val="dk1"/>
                          </a:solidFill>
                        </a:rPr>
                        <a:t>BRI, Chelt, RUH, Sal (EoI)</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14/02/2022</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30/07/2025</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623</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357</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90500">
                <a:tc>
                  <a:txBody>
                    <a:bodyPr/>
                    <a:lstStyle/>
                    <a:p>
                      <a:pPr marL="72000" marR="72000" lvl="0" indent="0" algn="l" rtl="0">
                        <a:spcBef>
                          <a:spcPts val="0"/>
                        </a:spcBef>
                        <a:spcAft>
                          <a:spcPts val="0"/>
                        </a:spcAft>
                        <a:buNone/>
                      </a:pPr>
                      <a:r>
                        <a:rPr lang="en-GB" sz="1200">
                          <a:solidFill>
                            <a:srgbClr val="363636"/>
                          </a:solidFill>
                        </a:rPr>
                        <a:t>48988</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HoT</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BRI, RUH, Somerset</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13/12/2021</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31/07/2025</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344</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153</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14325">
                <a:tc>
                  <a:txBody>
                    <a:bodyPr/>
                    <a:lstStyle/>
                    <a:p>
                      <a:pPr marL="72000" marR="72000" lvl="0" indent="0" algn="l" rtl="0">
                        <a:spcBef>
                          <a:spcPts val="0"/>
                        </a:spcBef>
                        <a:spcAft>
                          <a:spcPts val="0"/>
                        </a:spcAft>
                        <a:buNone/>
                      </a:pPr>
                      <a:r>
                        <a:rPr lang="en-GB" sz="1200">
                          <a:solidFill>
                            <a:srgbClr val="363636"/>
                          </a:solidFill>
                        </a:rPr>
                        <a:t>47443</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A Phase 2 study of BNT113 in HPV16+ HNSCC patients expressing PD-L1</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NHOC (EoI)</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18/05/2022</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31/05/2026</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4</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19</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190500">
                <a:tc>
                  <a:txBody>
                    <a:bodyPr/>
                    <a:lstStyle/>
                    <a:p>
                      <a:pPr marL="72000" marR="72000" lvl="0" indent="0" algn="l" rtl="0">
                        <a:spcBef>
                          <a:spcPts val="0"/>
                        </a:spcBef>
                        <a:spcAft>
                          <a:spcPts val="0"/>
                        </a:spcAft>
                        <a:buNone/>
                      </a:pPr>
                      <a:r>
                        <a:rPr lang="en-GB" sz="1200">
                          <a:solidFill>
                            <a:srgbClr val="363636"/>
                          </a:solidFill>
                        </a:rPr>
                        <a:t>46666</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72000" marR="72000" lvl="0" indent="0" algn="l" rtl="0">
                        <a:spcBef>
                          <a:spcPts val="0"/>
                        </a:spcBef>
                        <a:spcAft>
                          <a:spcPts val="0"/>
                        </a:spcAft>
                        <a:buNone/>
                      </a:pPr>
                      <a:r>
                        <a:rPr lang="en-GB" sz="1200">
                          <a:solidFill>
                            <a:srgbClr val="363636"/>
                          </a:solidFill>
                        </a:rPr>
                        <a:t>ADePT-DDR Trial</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Musgrove</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05/08/2021</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01/08/2025</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30</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23</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190500">
                <a:tc>
                  <a:txBody>
                    <a:bodyPr/>
                    <a:lstStyle/>
                    <a:p>
                      <a:pPr marL="72000" marR="72000" lvl="0" indent="0" algn="l" rtl="0">
                        <a:spcBef>
                          <a:spcPts val="0"/>
                        </a:spcBef>
                        <a:spcAft>
                          <a:spcPts val="0"/>
                        </a:spcAft>
                        <a:buNone/>
                      </a:pPr>
                      <a:r>
                        <a:rPr lang="en-GB" sz="1200">
                          <a:solidFill>
                            <a:srgbClr val="363636"/>
                          </a:solidFill>
                        </a:rPr>
                        <a:t>44418</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INSPIRE</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BHOC</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13/05/2020</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31/03/2025</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120</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81</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190500">
                <a:tc>
                  <a:txBody>
                    <a:bodyPr/>
                    <a:lstStyle/>
                    <a:p>
                      <a:pPr marL="72000" marR="72000" lvl="0" indent="0" algn="l" rtl="0">
                        <a:spcBef>
                          <a:spcPts val="0"/>
                        </a:spcBef>
                        <a:spcAft>
                          <a:spcPts val="0"/>
                        </a:spcAft>
                        <a:buNone/>
                      </a:pPr>
                      <a:r>
                        <a:rPr lang="en-GB" sz="1200">
                          <a:solidFill>
                            <a:srgbClr val="363636"/>
                          </a:solidFill>
                        </a:rPr>
                        <a:t>43887</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72000" marR="72000" lvl="0" indent="0" algn="l" rtl="0">
                        <a:spcBef>
                          <a:spcPts val="0"/>
                        </a:spcBef>
                        <a:spcAft>
                          <a:spcPts val="0"/>
                        </a:spcAft>
                        <a:buNone/>
                      </a:pPr>
                      <a:r>
                        <a:rPr lang="en-GB" sz="1200">
                          <a:solidFill>
                            <a:srgbClr val="363636"/>
                          </a:solidFill>
                        </a:rPr>
                        <a:t>TG4050.02 clinical trial (protocol v2.0)</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Clr>
                          <a:schemeClr val="dk1"/>
                        </a:buClr>
                        <a:buSzPts val="1100"/>
                        <a:buFont typeface="Arial"/>
                        <a:buNone/>
                      </a:pPr>
                      <a:r>
                        <a:rPr lang="en-GB" sz="1200">
                          <a:solidFill>
                            <a:schemeClr val="dk1"/>
                          </a:solidFill>
                        </a:rPr>
                        <a:t>Musgrove</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28/04/2021</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31/05/2025</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24</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spcBef>
                          <a:spcPts val="0"/>
                        </a:spcBef>
                        <a:spcAft>
                          <a:spcPts val="0"/>
                        </a:spcAft>
                        <a:buNone/>
                      </a:pPr>
                      <a:r>
                        <a:rPr lang="en-GB" sz="1300"/>
                        <a:t>30</a:t>
                      </a:r>
                      <a:endParaRPr sz="13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190500">
                <a:tc>
                  <a:txBody>
                    <a:bodyPr/>
                    <a:lstStyle/>
                    <a:p>
                      <a:pPr marL="72000" marR="72000" lvl="0" indent="0" algn="l" rtl="0">
                        <a:spcBef>
                          <a:spcPts val="0"/>
                        </a:spcBef>
                        <a:spcAft>
                          <a:spcPts val="0"/>
                        </a:spcAft>
                        <a:buNone/>
                      </a:pPr>
                      <a:r>
                        <a:rPr lang="en-GB" sz="1200">
                          <a:solidFill>
                            <a:srgbClr val="363636"/>
                          </a:solidFill>
                        </a:rPr>
                        <a:t>18645</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solidFill>
                            <a:srgbClr val="363636"/>
                          </a:solidFill>
                        </a:rPr>
                        <a:t>PATHOS</a:t>
                      </a:r>
                      <a:endParaRPr sz="1200">
                        <a:solidFill>
                          <a:srgbClr val="363636"/>
                        </a:solidFill>
                      </a:endParaRPr>
                    </a:p>
                  </a:txBody>
                  <a:tcPr marL="9525" marR="9525" marT="468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l" rtl="0">
                        <a:spcBef>
                          <a:spcPts val="0"/>
                        </a:spcBef>
                        <a:spcAft>
                          <a:spcPts val="0"/>
                        </a:spcAft>
                        <a:buNone/>
                      </a:pPr>
                      <a:r>
                        <a:rPr lang="en-GB" sz="1200"/>
                        <a:t>UHBW (closed), RUH</a:t>
                      </a:r>
                      <a:endParaRPr sz="1200"/>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02/10/2015</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31/10/2024</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980</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72000" marR="72000" lvl="0" indent="0" algn="r" rtl="0">
                        <a:lnSpc>
                          <a:spcPct val="115000"/>
                        </a:lnSpc>
                        <a:spcBef>
                          <a:spcPts val="0"/>
                        </a:spcBef>
                        <a:spcAft>
                          <a:spcPts val="0"/>
                        </a:spcAft>
                        <a:buNone/>
                      </a:pPr>
                      <a:r>
                        <a:rPr lang="en-GB" sz="1200">
                          <a:solidFill>
                            <a:srgbClr val="363636"/>
                          </a:solidFill>
                        </a:rPr>
                        <a:t>1003</a:t>
                      </a:r>
                      <a:endParaRPr sz="1200">
                        <a:solidFill>
                          <a:srgbClr val="363636"/>
                        </a:solidFill>
                      </a:endParaRPr>
                    </a:p>
                  </a:txBody>
                  <a:tcPr marL="9525" marR="9525" marT="46800"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1"/>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PETNECK 2</a:t>
            </a:r>
            <a:endParaRPr sz="3200" b="1">
              <a:solidFill>
                <a:srgbClr val="193E72"/>
              </a:solidFill>
              <a:latin typeface="Lato"/>
              <a:ea typeface="Lato"/>
              <a:cs typeface="Lato"/>
              <a:sym typeface="Lato"/>
            </a:endParaRPr>
          </a:p>
        </p:txBody>
      </p:sp>
      <p:sp>
        <p:nvSpPr>
          <p:cNvPr id="416" name="Google Shape;416;p51"/>
          <p:cNvSpPr txBox="1"/>
          <p:nvPr/>
        </p:nvSpPr>
        <p:spPr>
          <a:xfrm>
            <a:off x="440425" y="1111550"/>
            <a:ext cx="27474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Currently at 82% of recruitment target, so falling slightly behind but regarded as on track by sponsor. Several additional sites in active set-up. No concerns raised by funder. Slight extension to recruitment period may be required.</a:t>
            </a:r>
            <a:endParaRPr sz="1600"/>
          </a:p>
        </p:txBody>
      </p:sp>
      <p:pic>
        <p:nvPicPr>
          <p:cNvPr id="417" name="Google Shape;417;p51"/>
          <p:cNvPicPr preferRelativeResize="0"/>
          <p:nvPr/>
        </p:nvPicPr>
        <p:blipFill>
          <a:blip r:embed="rId3">
            <a:alphaModFix/>
          </a:blip>
          <a:stretch>
            <a:fillRect/>
          </a:stretch>
        </p:blipFill>
        <p:spPr>
          <a:xfrm>
            <a:off x="3187825" y="1190062"/>
            <a:ext cx="4159925" cy="2244175"/>
          </a:xfrm>
          <a:prstGeom prst="rect">
            <a:avLst/>
          </a:prstGeom>
          <a:noFill/>
          <a:ln>
            <a:noFill/>
          </a:ln>
        </p:spPr>
      </p:pic>
      <p:grpSp>
        <p:nvGrpSpPr>
          <p:cNvPr id="418" name="Google Shape;418;p51"/>
          <p:cNvGrpSpPr/>
          <p:nvPr/>
        </p:nvGrpSpPr>
        <p:grpSpPr>
          <a:xfrm>
            <a:off x="7569504" y="1111550"/>
            <a:ext cx="4622497" cy="2694950"/>
            <a:chOff x="6321800" y="2181350"/>
            <a:chExt cx="4562725" cy="2174925"/>
          </a:xfrm>
        </p:grpSpPr>
        <p:sp>
          <p:nvSpPr>
            <p:cNvPr id="419" name="Google Shape;419;p51"/>
            <p:cNvSpPr txBox="1"/>
            <p:nvPr/>
          </p:nvSpPr>
          <p:spPr>
            <a:xfrm>
              <a:off x="9888525" y="2558650"/>
              <a:ext cx="996000" cy="31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chemeClr val="dk1"/>
                  </a:solidFill>
                </a:rPr>
                <a:t>Target 32</a:t>
              </a:r>
              <a:endParaRPr sz="1300">
                <a:solidFill>
                  <a:schemeClr val="dk1"/>
                </a:solidFill>
              </a:endParaRPr>
            </a:p>
          </p:txBody>
        </p:sp>
        <p:sp>
          <p:nvSpPr>
            <p:cNvPr id="420" name="Google Shape;420;p51"/>
            <p:cNvSpPr txBox="1"/>
            <p:nvPr/>
          </p:nvSpPr>
          <p:spPr>
            <a:xfrm>
              <a:off x="9888525" y="3236550"/>
              <a:ext cx="996000" cy="31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chemeClr val="dk1"/>
                  </a:solidFill>
                </a:rPr>
                <a:t>Target 5</a:t>
              </a:r>
              <a:endParaRPr sz="1300">
                <a:solidFill>
                  <a:schemeClr val="dk1"/>
                </a:solidFill>
              </a:endParaRPr>
            </a:p>
          </p:txBody>
        </p:sp>
        <p:sp>
          <p:nvSpPr>
            <p:cNvPr id="421" name="Google Shape;421;p51"/>
            <p:cNvSpPr txBox="1"/>
            <p:nvPr/>
          </p:nvSpPr>
          <p:spPr>
            <a:xfrm>
              <a:off x="9888525" y="3787425"/>
              <a:ext cx="996000" cy="31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chemeClr val="dk1"/>
                  </a:solidFill>
                </a:rPr>
                <a:t>Target 10</a:t>
              </a:r>
              <a:endParaRPr sz="1300">
                <a:solidFill>
                  <a:schemeClr val="dk1"/>
                </a:solidFill>
              </a:endParaRPr>
            </a:p>
          </p:txBody>
        </p:sp>
        <p:pic>
          <p:nvPicPr>
            <p:cNvPr id="422" name="Google Shape;422;p51"/>
            <p:cNvPicPr preferRelativeResize="0"/>
            <p:nvPr/>
          </p:nvPicPr>
          <p:blipFill rotWithShape="1">
            <a:blip r:embed="rId4">
              <a:alphaModFix/>
            </a:blip>
            <a:srcRect b="41809"/>
            <a:stretch/>
          </p:blipFill>
          <p:spPr>
            <a:xfrm>
              <a:off x="6321800" y="2181350"/>
              <a:ext cx="3640125" cy="2174925"/>
            </a:xfrm>
            <a:prstGeom prst="rect">
              <a:avLst/>
            </a:prstGeom>
            <a:noFill/>
            <a:ln>
              <a:noFill/>
            </a:ln>
          </p:spPr>
        </p:pic>
      </p:grpSp>
      <p:sp>
        <p:nvSpPr>
          <p:cNvPr id="423" name="Google Shape;423;p51"/>
          <p:cNvSpPr txBox="1"/>
          <p:nvPr/>
        </p:nvSpPr>
        <p:spPr>
          <a:xfrm>
            <a:off x="10349925" y="6291750"/>
            <a:ext cx="166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000">
                <a:solidFill>
                  <a:schemeClr val="lt1"/>
                </a:solidFill>
              </a:rPr>
              <a:t>CPMS ID: 50360</a:t>
            </a:r>
            <a:endParaRPr sz="2800">
              <a:solidFill>
                <a:schemeClr val="lt1"/>
              </a:solidFill>
            </a:endParaRPr>
          </a:p>
        </p:txBody>
      </p:sp>
      <p:pic>
        <p:nvPicPr>
          <p:cNvPr id="424" name="Google Shape;424;p51"/>
          <p:cNvPicPr preferRelativeResize="0"/>
          <p:nvPr/>
        </p:nvPicPr>
        <p:blipFill>
          <a:blip r:embed="rId5">
            <a:alphaModFix/>
          </a:blip>
          <a:stretch>
            <a:fillRect/>
          </a:stretch>
        </p:blipFill>
        <p:spPr>
          <a:xfrm>
            <a:off x="383100" y="3732700"/>
            <a:ext cx="9069524" cy="2338825"/>
          </a:xfrm>
          <a:prstGeom prst="rect">
            <a:avLst/>
          </a:prstGeom>
          <a:noFill/>
          <a:ln>
            <a:noFill/>
          </a:ln>
        </p:spPr>
      </p:pic>
      <p:sp>
        <p:nvSpPr>
          <p:cNvPr id="425" name="Google Shape;425;p51"/>
          <p:cNvSpPr txBox="1"/>
          <p:nvPr/>
        </p:nvSpPr>
        <p:spPr>
          <a:xfrm>
            <a:off x="7233800" y="61533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17/01/2025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2"/>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HoT</a:t>
            </a:r>
            <a:endParaRPr sz="3200" b="1">
              <a:solidFill>
                <a:srgbClr val="193E72"/>
              </a:solidFill>
              <a:latin typeface="Lato"/>
              <a:ea typeface="Lato"/>
              <a:cs typeface="Lato"/>
              <a:sym typeface="Lato"/>
            </a:endParaRPr>
          </a:p>
        </p:txBody>
      </p:sp>
      <p:sp>
        <p:nvSpPr>
          <p:cNvPr id="432" name="Google Shape;432;p52"/>
          <p:cNvSpPr txBox="1"/>
          <p:nvPr/>
        </p:nvSpPr>
        <p:spPr>
          <a:xfrm>
            <a:off x="641300" y="1027800"/>
            <a:ext cx="2296500" cy="21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The number of randomisations have been increasing since September. Monthly drop in sessions with the research teams (RNs, PIs also invited) ongoing. </a:t>
            </a:r>
            <a:endParaRPr sz="1600"/>
          </a:p>
        </p:txBody>
      </p:sp>
      <p:pic>
        <p:nvPicPr>
          <p:cNvPr id="433" name="Google Shape;433;p52"/>
          <p:cNvPicPr preferRelativeResize="0"/>
          <p:nvPr/>
        </p:nvPicPr>
        <p:blipFill>
          <a:blip r:embed="rId3">
            <a:alphaModFix/>
          </a:blip>
          <a:stretch>
            <a:fillRect/>
          </a:stretch>
        </p:blipFill>
        <p:spPr>
          <a:xfrm>
            <a:off x="3392625" y="1092910"/>
            <a:ext cx="4179990" cy="2231200"/>
          </a:xfrm>
          <a:prstGeom prst="rect">
            <a:avLst/>
          </a:prstGeom>
          <a:noFill/>
          <a:ln>
            <a:noFill/>
          </a:ln>
        </p:spPr>
      </p:pic>
      <p:pic>
        <p:nvPicPr>
          <p:cNvPr id="434" name="Google Shape;434;p52"/>
          <p:cNvPicPr preferRelativeResize="0"/>
          <p:nvPr/>
        </p:nvPicPr>
        <p:blipFill>
          <a:blip r:embed="rId4">
            <a:alphaModFix/>
          </a:blip>
          <a:stretch>
            <a:fillRect/>
          </a:stretch>
        </p:blipFill>
        <p:spPr>
          <a:xfrm>
            <a:off x="7888450" y="965150"/>
            <a:ext cx="3700592" cy="3039250"/>
          </a:xfrm>
          <a:prstGeom prst="rect">
            <a:avLst/>
          </a:prstGeom>
          <a:noFill/>
          <a:ln>
            <a:noFill/>
          </a:ln>
        </p:spPr>
      </p:pic>
      <p:sp>
        <p:nvSpPr>
          <p:cNvPr id="435" name="Google Shape;435;p52"/>
          <p:cNvSpPr txBox="1"/>
          <p:nvPr/>
        </p:nvSpPr>
        <p:spPr>
          <a:xfrm>
            <a:off x="11397300" y="1412475"/>
            <a:ext cx="794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rPr>
              <a:t>Target 30</a:t>
            </a:r>
            <a:endParaRPr sz="1100">
              <a:solidFill>
                <a:schemeClr val="dk1"/>
              </a:solidFill>
            </a:endParaRPr>
          </a:p>
        </p:txBody>
      </p:sp>
      <p:sp>
        <p:nvSpPr>
          <p:cNvPr id="436" name="Google Shape;436;p52"/>
          <p:cNvSpPr txBox="1"/>
          <p:nvPr/>
        </p:nvSpPr>
        <p:spPr>
          <a:xfrm>
            <a:off x="10559097" y="2307775"/>
            <a:ext cx="794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rPr>
              <a:t>Target 32</a:t>
            </a:r>
            <a:endParaRPr sz="1100">
              <a:solidFill>
                <a:schemeClr val="dk1"/>
              </a:solidFill>
            </a:endParaRPr>
          </a:p>
        </p:txBody>
      </p:sp>
      <p:sp>
        <p:nvSpPr>
          <p:cNvPr id="437" name="Google Shape;437;p52"/>
          <p:cNvSpPr txBox="1"/>
          <p:nvPr/>
        </p:nvSpPr>
        <p:spPr>
          <a:xfrm>
            <a:off x="9866291" y="3252002"/>
            <a:ext cx="1193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rPr>
              <a:t>Target 16</a:t>
            </a:r>
            <a:endParaRPr sz="1100">
              <a:solidFill>
                <a:schemeClr val="dk1"/>
              </a:solidFill>
            </a:endParaRPr>
          </a:p>
        </p:txBody>
      </p:sp>
      <p:pic>
        <p:nvPicPr>
          <p:cNvPr id="438" name="Google Shape;438;p52"/>
          <p:cNvPicPr preferRelativeResize="0"/>
          <p:nvPr/>
        </p:nvPicPr>
        <p:blipFill>
          <a:blip r:embed="rId5">
            <a:alphaModFix/>
          </a:blip>
          <a:stretch>
            <a:fillRect/>
          </a:stretch>
        </p:blipFill>
        <p:spPr>
          <a:xfrm>
            <a:off x="440700" y="4004400"/>
            <a:ext cx="8283874" cy="2095100"/>
          </a:xfrm>
          <a:prstGeom prst="rect">
            <a:avLst/>
          </a:prstGeom>
          <a:noFill/>
          <a:ln>
            <a:noFill/>
          </a:ln>
        </p:spPr>
      </p:pic>
      <p:sp>
        <p:nvSpPr>
          <p:cNvPr id="439" name="Google Shape;439;p52"/>
          <p:cNvSpPr txBox="1"/>
          <p:nvPr/>
        </p:nvSpPr>
        <p:spPr>
          <a:xfrm>
            <a:off x="10502325" y="6444150"/>
            <a:ext cx="166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lt1"/>
                </a:solidFill>
              </a:rPr>
              <a:t>CPMS ID: 48988</a:t>
            </a:r>
            <a:endParaRPr sz="2800">
              <a:solidFill>
                <a:schemeClr val="lt1"/>
              </a:solidFill>
            </a:endParaRPr>
          </a:p>
        </p:txBody>
      </p:sp>
      <p:sp>
        <p:nvSpPr>
          <p:cNvPr id="440" name="Google Shape;440;p52"/>
          <p:cNvSpPr txBox="1"/>
          <p:nvPr/>
        </p:nvSpPr>
        <p:spPr>
          <a:xfrm>
            <a:off x="7502325" y="616725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17/01/2025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17/01/2025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446" name="Google Shape;446;p53"/>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GB" sz="3200" b="1">
                <a:solidFill>
                  <a:srgbClr val="193E72"/>
                </a:solidFill>
                <a:latin typeface="Lato"/>
                <a:ea typeface="Lato"/>
                <a:cs typeface="Lato"/>
                <a:sym typeface="Lato"/>
              </a:rPr>
              <a:t>Studies in set-up/under consideration in SWAG region</a:t>
            </a:r>
            <a:endParaRPr sz="3200" b="1">
              <a:solidFill>
                <a:srgbClr val="193E72"/>
              </a:solidFill>
              <a:latin typeface="Lato"/>
              <a:ea typeface="Lato"/>
              <a:cs typeface="Lato"/>
              <a:sym typeface="Lato"/>
            </a:endParaRPr>
          </a:p>
        </p:txBody>
      </p:sp>
      <p:graphicFrame>
        <p:nvGraphicFramePr>
          <p:cNvPr id="447" name="Google Shape;447;p53"/>
          <p:cNvGraphicFramePr/>
          <p:nvPr/>
        </p:nvGraphicFramePr>
        <p:xfrm>
          <a:off x="186913" y="1044025"/>
          <a:ext cx="3000000" cy="3000000"/>
        </p:xfrm>
        <a:graphic>
          <a:graphicData uri="http://schemas.openxmlformats.org/drawingml/2006/table">
            <a:tbl>
              <a:tblPr>
                <a:noFill/>
                <a:tableStyleId>{BDB72378-554C-47DA-9441-F19BDD4F01D2}</a:tableStyleId>
              </a:tblPr>
              <a:tblGrid>
                <a:gridCol w="777800">
                  <a:extLst>
                    <a:ext uri="{9D8B030D-6E8A-4147-A177-3AD203B41FA5}">
                      <a16:colId xmlns:a16="http://schemas.microsoft.com/office/drawing/2014/main" val="20000"/>
                    </a:ext>
                  </a:extLst>
                </a:gridCol>
                <a:gridCol w="1522500">
                  <a:extLst>
                    <a:ext uri="{9D8B030D-6E8A-4147-A177-3AD203B41FA5}">
                      <a16:colId xmlns:a16="http://schemas.microsoft.com/office/drawing/2014/main" val="20001"/>
                    </a:ext>
                  </a:extLst>
                </a:gridCol>
                <a:gridCol w="1530775">
                  <a:extLst>
                    <a:ext uri="{9D8B030D-6E8A-4147-A177-3AD203B41FA5}">
                      <a16:colId xmlns:a16="http://schemas.microsoft.com/office/drawing/2014/main" val="20002"/>
                    </a:ext>
                  </a:extLst>
                </a:gridCol>
                <a:gridCol w="3485675">
                  <a:extLst>
                    <a:ext uri="{9D8B030D-6E8A-4147-A177-3AD203B41FA5}">
                      <a16:colId xmlns:a16="http://schemas.microsoft.com/office/drawing/2014/main" val="20003"/>
                    </a:ext>
                  </a:extLst>
                </a:gridCol>
                <a:gridCol w="1155800">
                  <a:extLst>
                    <a:ext uri="{9D8B030D-6E8A-4147-A177-3AD203B41FA5}">
                      <a16:colId xmlns:a16="http://schemas.microsoft.com/office/drawing/2014/main" val="20004"/>
                    </a:ext>
                  </a:extLst>
                </a:gridCol>
                <a:gridCol w="1073350">
                  <a:extLst>
                    <a:ext uri="{9D8B030D-6E8A-4147-A177-3AD203B41FA5}">
                      <a16:colId xmlns:a16="http://schemas.microsoft.com/office/drawing/2014/main" val="20005"/>
                    </a:ext>
                  </a:extLst>
                </a:gridCol>
                <a:gridCol w="975625">
                  <a:extLst>
                    <a:ext uri="{9D8B030D-6E8A-4147-A177-3AD203B41FA5}">
                      <a16:colId xmlns:a16="http://schemas.microsoft.com/office/drawing/2014/main" val="20006"/>
                    </a:ext>
                  </a:extLst>
                </a:gridCol>
                <a:gridCol w="1406250">
                  <a:extLst>
                    <a:ext uri="{9D8B030D-6E8A-4147-A177-3AD203B41FA5}">
                      <a16:colId xmlns:a16="http://schemas.microsoft.com/office/drawing/2014/main" val="20007"/>
                    </a:ext>
                  </a:extLst>
                </a:gridCol>
              </a:tblGrid>
              <a:tr h="59055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Sites</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Title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Opening</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Closure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Sample Size Eng</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Sponsor</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1047475">
                <a:tc>
                  <a:txBody>
                    <a:bodyPr/>
                    <a:lstStyle/>
                    <a:p>
                      <a:pPr marL="0" lvl="0" indent="0" algn="l" rtl="0">
                        <a:spcBef>
                          <a:spcPts val="0"/>
                        </a:spcBef>
                        <a:spcAft>
                          <a:spcPts val="0"/>
                        </a:spcAft>
                        <a:buNone/>
                      </a:pPr>
                      <a:r>
                        <a:rPr lang="en-GB"/>
                        <a:t>62614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EVEREST-HN-4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Yeovil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EVolution of a patiEnt-REported symptom-based risk stratification sySTem to redesign the suspected Head and Neck cancer referral pathway (EVEREST-HN) Feasibility Study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07/04/2025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08/12/2025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3430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The Royal Marsden Nhs Foundation Trust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627175">
                <a:tc>
                  <a:txBody>
                    <a:bodyPr/>
                    <a:lstStyle/>
                    <a:p>
                      <a:pPr marL="0" lvl="0" indent="0" algn="l" rtl="0">
                        <a:spcBef>
                          <a:spcPts val="0"/>
                        </a:spcBef>
                        <a:spcAft>
                          <a:spcPts val="0"/>
                        </a:spcAft>
                        <a:buNone/>
                      </a:pPr>
                      <a:r>
                        <a:rPr lang="en-GB"/>
                        <a:t>58245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VERSATILE-003 (PDS0101-HNC-301)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 Musgrove, Yeovil, Chelt, Glos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 Phase 3 Open-Label, Randomized Study of PDS0101 Plus Pembrolizumab vs. Pembrolizumab Alone in First Line Treatment of Immune Checkpoint Inhibitor (ICI) Naïve Subjects with Unresectable Recurrent and/or Metastatic (R/M) Human Papillomavirus 16 (HPV16)-Related Head and Neck Squamous Cell Carcinoma (HNSCC)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31/08/2024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29/04/2026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PDS Biotechnology Corporation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68600">
                <a:tc>
                  <a:txBody>
                    <a:bodyPr/>
                    <a:lstStyle/>
                    <a:p>
                      <a:pPr marL="0" lvl="0" indent="0" algn="l" rtl="0">
                        <a:spcBef>
                          <a:spcPts val="0"/>
                        </a:spcBef>
                        <a:spcAft>
                          <a:spcPts val="0"/>
                        </a:spcAft>
                        <a:buNone/>
                      </a:pPr>
                      <a:r>
                        <a:rPr lang="en-GB"/>
                        <a:t>58043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GRRAND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Getting Recovery Right After Neck Dissection for Head and Neck Cancer (GRRAND)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01/02/2025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01/07/2026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390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University of Warwick</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453" name="Google Shape;453;p54"/>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454" name="Google Shape;454;p54"/>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455" name="Google Shape;455;p54"/>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5"/>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461" name="Google Shape;461;p55"/>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462" name="Google Shape;462;p55"/>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6"/>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468" name="Google Shape;468;p56"/>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4 applications open at the end of March 2025</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469" name="Google Shape;469;p56"/>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p:nvPr/>
        </p:nvSpPr>
        <p:spPr>
          <a:xfrm>
            <a:off x="1159733" y="2673600"/>
            <a:ext cx="9548100" cy="161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4800" b="1">
                <a:solidFill>
                  <a:srgbClr val="193E72"/>
                </a:solidFill>
                <a:latin typeface="Lato"/>
                <a:ea typeface="Lato"/>
                <a:cs typeface="Lato"/>
                <a:sym typeface="Lato"/>
              </a:rPr>
              <a:t>Research Delivery Network</a:t>
            </a:r>
            <a:br>
              <a:rPr lang="en-GB" sz="4800" b="1">
                <a:solidFill>
                  <a:srgbClr val="193E72"/>
                </a:solidFill>
                <a:latin typeface="Lato"/>
                <a:ea typeface="Lato"/>
                <a:cs typeface="Lato"/>
                <a:sym typeface="Lato"/>
              </a:rPr>
            </a:br>
            <a:r>
              <a:rPr lang="en-GB" sz="4800" b="1">
                <a:solidFill>
                  <a:srgbClr val="193E72"/>
                </a:solidFill>
                <a:latin typeface="Lato"/>
                <a:ea typeface="Lato"/>
                <a:cs typeface="Lato"/>
                <a:sym typeface="Lato"/>
              </a:rPr>
              <a:t>vision, mission and purpose</a:t>
            </a:r>
            <a:endParaRPr sz="4800" b="1">
              <a:solidFill>
                <a:srgbClr val="193E7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7"/>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8"/>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480" name="Google Shape;480;p58"/>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sarah.hargreaves@uhbw.nhs.uk</a:t>
            </a:r>
            <a:endParaRPr>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792000" y="365127"/>
            <a:ext cx="10515600" cy="86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a:buNone/>
            </a:pPr>
            <a:r>
              <a:rPr lang="en-GB"/>
              <a:t>Research Delivery Network</a:t>
            </a:r>
            <a:endParaRPr/>
          </a:p>
        </p:txBody>
      </p:sp>
      <p:sp>
        <p:nvSpPr>
          <p:cNvPr id="291" name="Google Shape;291;p40"/>
          <p:cNvSpPr txBox="1">
            <a:spLocks noGrp="1"/>
          </p:cNvSpPr>
          <p:nvPr>
            <p:ph type="body" idx="1"/>
          </p:nvPr>
        </p:nvSpPr>
        <p:spPr>
          <a:xfrm>
            <a:off x="6060700" y="1395633"/>
            <a:ext cx="5433900" cy="425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3200" b="1">
                <a:solidFill>
                  <a:srgbClr val="A0E4E8"/>
                </a:solidFill>
              </a:rPr>
              <a:t>Mission</a:t>
            </a:r>
            <a:endParaRPr sz="1900"/>
          </a:p>
          <a:p>
            <a:pPr marL="21590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GB"/>
              <a:t>Enabling the health and care system to attract, optimise and deliver research across England.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We do this as part of the NIHR’s overall mission to improve the health and wealth of the nation through research.</a:t>
            </a:r>
            <a:endParaRPr>
              <a:latin typeface="Calibri"/>
              <a:ea typeface="Calibri"/>
              <a:cs typeface="Calibri"/>
              <a:sym typeface="Calibri"/>
            </a:endParaRPr>
          </a:p>
          <a:p>
            <a:pPr marL="0" lvl="0" indent="0" algn="l" rtl="0">
              <a:lnSpc>
                <a:spcPct val="100000"/>
              </a:lnSpc>
              <a:spcBef>
                <a:spcPts val="0"/>
              </a:spcBef>
              <a:spcAft>
                <a:spcPts val="0"/>
              </a:spcAft>
              <a:buNone/>
            </a:pPr>
            <a:endParaRPr b="1"/>
          </a:p>
        </p:txBody>
      </p:sp>
      <p:sp>
        <p:nvSpPr>
          <p:cNvPr id="292" name="Google Shape;292;p40"/>
          <p:cNvSpPr/>
          <p:nvPr/>
        </p:nvSpPr>
        <p:spPr>
          <a:xfrm>
            <a:off x="790275" y="5097964"/>
            <a:ext cx="638100" cy="638100"/>
          </a:xfrm>
          <a:prstGeom prst="ellipse">
            <a:avLst/>
          </a:prstGeom>
          <a:solidFill>
            <a:schemeClr val="accent2"/>
          </a:solidFill>
          <a:ln w="139700" cap="flat" cmpd="sng">
            <a:solidFill>
              <a:srgbClr val="D1D9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293" name="Google Shape;293;p40"/>
          <p:cNvSpPr/>
          <p:nvPr/>
        </p:nvSpPr>
        <p:spPr>
          <a:xfrm>
            <a:off x="10440308" y="1034773"/>
            <a:ext cx="638100" cy="638100"/>
          </a:xfrm>
          <a:prstGeom prst="ellipse">
            <a:avLst/>
          </a:prstGeom>
          <a:solidFill>
            <a:srgbClr val="D1D9E2"/>
          </a:solidFill>
          <a:ln w="139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294" name="Google Shape;294;p40"/>
          <p:cNvSpPr/>
          <p:nvPr/>
        </p:nvSpPr>
        <p:spPr>
          <a:xfrm>
            <a:off x="790267" y="1396800"/>
            <a:ext cx="4560900" cy="3099600"/>
          </a:xfrm>
          <a:prstGeom prst="rect">
            <a:avLst/>
          </a:prstGeom>
          <a:noFill/>
          <a:ln>
            <a:noFill/>
          </a:ln>
        </p:spPr>
        <p:txBody>
          <a:bodyPr spcFirstLastPara="1" wrap="square" lIns="91425" tIns="91425" rIns="0" bIns="91425" anchor="ctr" anchorCtr="0">
            <a:noAutofit/>
          </a:bodyPr>
          <a:lstStyle/>
          <a:p>
            <a:pPr marL="0" marR="0" lvl="0" indent="0" algn="l" rtl="0">
              <a:spcBef>
                <a:spcPts val="0"/>
              </a:spcBef>
              <a:spcAft>
                <a:spcPts val="0"/>
              </a:spcAft>
              <a:buNone/>
            </a:pPr>
            <a:r>
              <a:rPr lang="en-GB" sz="3200" b="1">
                <a:solidFill>
                  <a:srgbClr val="A0E4E8"/>
                </a:solidFill>
                <a:latin typeface="Lato"/>
                <a:ea typeface="Lato"/>
                <a:cs typeface="Lato"/>
                <a:sym typeface="Lato"/>
              </a:rPr>
              <a:t>Vision</a:t>
            </a:r>
            <a:endParaRPr sz="3200" b="1">
              <a:solidFill>
                <a:srgbClr val="A0E4E8"/>
              </a:solidFill>
              <a:latin typeface="Lato"/>
              <a:ea typeface="Lato"/>
              <a:cs typeface="Lato"/>
              <a:sym typeface="Lato"/>
            </a:endParaRPr>
          </a:p>
          <a:p>
            <a:pPr marL="0" marR="0" lvl="0" indent="0" algn="ctr" rtl="0">
              <a:spcBef>
                <a:spcPts val="0"/>
              </a:spcBef>
              <a:spcAft>
                <a:spcPts val="0"/>
              </a:spcAft>
              <a:buNone/>
            </a:pPr>
            <a:endParaRPr sz="2800" b="1">
              <a:solidFill>
                <a:srgbClr val="A0E4E8"/>
              </a:solidFill>
              <a:latin typeface="Lato"/>
              <a:ea typeface="Lato"/>
              <a:cs typeface="Lato"/>
              <a:sym typeface="Lato"/>
            </a:endParaRPr>
          </a:p>
          <a:p>
            <a:pPr marL="0" marR="0" lvl="0" indent="0" algn="l" rtl="0">
              <a:spcBef>
                <a:spcPts val="0"/>
              </a:spcBef>
              <a:spcAft>
                <a:spcPts val="0"/>
              </a:spcAft>
              <a:buNone/>
            </a:pPr>
            <a:r>
              <a:rPr lang="en-GB" sz="2400">
                <a:solidFill>
                  <a:schemeClr val="lt1"/>
                </a:solidFill>
                <a:latin typeface="Lato"/>
                <a:ea typeface="Lato"/>
                <a:cs typeface="Lato"/>
                <a:sym typeface="Lato"/>
              </a:rPr>
              <a:t>The UK is a global leader in the delivery of high quality, commercial and non commercial research that is inclusive, accessible and improves health and care.</a:t>
            </a:r>
            <a:endParaRPr sz="3600" b="1">
              <a:solidFill>
                <a:srgbClr val="A0E4E8"/>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sp>
        <p:nvSpPr>
          <p:cNvPr id="300" name="Google Shape;300;p41"/>
          <p:cNvSpPr/>
          <p:nvPr/>
        </p:nvSpPr>
        <p:spPr>
          <a:xfrm>
            <a:off x="410067" y="1237533"/>
            <a:ext cx="11450700" cy="1886700"/>
          </a:xfrm>
          <a:prstGeom prst="roundRect">
            <a:avLst>
              <a:gd name="adj" fmla="val 16667"/>
            </a:avLst>
          </a:prstGeom>
          <a:solidFill>
            <a:srgbClr val="EEEEEE"/>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ato"/>
              <a:ea typeface="Lato"/>
              <a:cs typeface="Lato"/>
              <a:sym typeface="Lato"/>
            </a:endParaRPr>
          </a:p>
        </p:txBody>
      </p:sp>
      <p:sp>
        <p:nvSpPr>
          <p:cNvPr id="301" name="Google Shape;301;p41"/>
          <p:cNvSpPr txBox="1">
            <a:spLocks noGrp="1"/>
          </p:cNvSpPr>
          <p:nvPr>
            <p:ph type="body" idx="1"/>
          </p:nvPr>
        </p:nvSpPr>
        <p:spPr>
          <a:xfrm>
            <a:off x="1190000" y="1272483"/>
            <a:ext cx="10834800" cy="1886700"/>
          </a:xfrm>
          <a:prstGeom prst="rect">
            <a:avLst/>
          </a:prstGeom>
          <a:noFill/>
          <a:ln>
            <a:noFill/>
          </a:ln>
        </p:spPr>
        <p:txBody>
          <a:bodyPr spcFirstLastPara="1" wrap="square" lIns="91425" tIns="45700" rIns="91425" bIns="45700" anchor="ctr" anchorCtr="0">
            <a:noAutofit/>
          </a:bodyPr>
          <a:lstStyle/>
          <a:p>
            <a:pPr marL="0" lvl="0" indent="0" algn="l" rtl="0">
              <a:lnSpc>
                <a:spcPct val="105000"/>
              </a:lnSpc>
              <a:spcBef>
                <a:spcPts val="0"/>
              </a:spcBef>
              <a:spcAft>
                <a:spcPts val="0"/>
              </a:spcAft>
              <a:buNone/>
            </a:pPr>
            <a:r>
              <a:rPr lang="en-GB" sz="2200"/>
              <a:t>Support the successful delivery of high quality research, as an active partner in the research system. </a:t>
            </a:r>
            <a:br>
              <a:rPr lang="en-GB" sz="2200"/>
            </a:br>
            <a:endParaRPr sz="2200"/>
          </a:p>
          <a:p>
            <a:pPr marL="0" lvl="0" indent="0" algn="l" rtl="0">
              <a:lnSpc>
                <a:spcPct val="105000"/>
              </a:lnSpc>
              <a:spcBef>
                <a:spcPts val="0"/>
              </a:spcBef>
              <a:spcAft>
                <a:spcPts val="0"/>
              </a:spcAft>
              <a:buNone/>
            </a:pPr>
            <a:r>
              <a:rPr lang="en-GB" sz="2200"/>
              <a:t>Increase capacity and capability of the research delivery infrastructure for the future.</a:t>
            </a:r>
            <a:endParaRPr sz="1600">
              <a:solidFill>
                <a:schemeClr val="dk2"/>
              </a:solidFill>
            </a:endParaRPr>
          </a:p>
        </p:txBody>
      </p:sp>
      <p:sp>
        <p:nvSpPr>
          <p:cNvPr id="302" name="Google Shape;302;p41"/>
          <p:cNvSpPr/>
          <p:nvPr/>
        </p:nvSpPr>
        <p:spPr>
          <a:xfrm>
            <a:off x="9337833" y="3331867"/>
            <a:ext cx="925200" cy="807900"/>
          </a:xfrm>
          <a:prstGeom prst="hexagon">
            <a:avLst>
              <a:gd name="adj" fmla="val 23418"/>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nvGrpSpPr>
          <p:cNvPr id="303" name="Google Shape;303;p41"/>
          <p:cNvGrpSpPr/>
          <p:nvPr/>
        </p:nvGrpSpPr>
        <p:grpSpPr>
          <a:xfrm>
            <a:off x="10672352" y="5183101"/>
            <a:ext cx="925042" cy="807853"/>
            <a:chOff x="8938671" y="1286136"/>
            <a:chExt cx="434700" cy="374700"/>
          </a:xfrm>
        </p:grpSpPr>
        <p:sp>
          <p:nvSpPr>
            <p:cNvPr id="304" name="Google Shape;304;p41"/>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05" name="Google Shape;305;p41"/>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
        <p:nvSpPr>
          <p:cNvPr id="306" name="Google Shape;306;p41"/>
          <p:cNvSpPr txBox="1"/>
          <p:nvPr/>
        </p:nvSpPr>
        <p:spPr>
          <a:xfrm>
            <a:off x="408000" y="364800"/>
            <a:ext cx="11090400" cy="720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Research Delivery Network (RDN) purpose</a:t>
            </a:r>
            <a:endParaRPr sz="3200" b="1">
              <a:solidFill>
                <a:srgbClr val="193E72"/>
              </a:solidFill>
              <a:latin typeface="Lato"/>
              <a:ea typeface="Lato"/>
              <a:cs typeface="Lato"/>
              <a:sym typeface="Lato"/>
            </a:endParaRPr>
          </a:p>
        </p:txBody>
      </p:sp>
      <p:sp>
        <p:nvSpPr>
          <p:cNvPr id="307" name="Google Shape;307;p41"/>
          <p:cNvSpPr txBox="1"/>
          <p:nvPr/>
        </p:nvSpPr>
        <p:spPr>
          <a:xfrm>
            <a:off x="2641067" y="3549500"/>
            <a:ext cx="8831100" cy="1983600"/>
          </a:xfrm>
          <a:prstGeom prst="rect">
            <a:avLst/>
          </a:prstGeom>
          <a:noFill/>
          <a:ln>
            <a:noFill/>
          </a:ln>
        </p:spPr>
        <p:txBody>
          <a:bodyPr spcFirstLastPara="1" wrap="square" lIns="121900" tIns="121900" rIns="121900" bIns="121900" anchor="t" anchorCtr="0">
            <a:noAutofit/>
          </a:bodyPr>
          <a:lstStyle/>
          <a:p>
            <a:pPr marL="609600" lvl="0" indent="-438150" algn="l" rtl="0">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Reach more people</a:t>
            </a:r>
            <a:endParaRPr sz="2100">
              <a:solidFill>
                <a:srgbClr val="193E72"/>
              </a:solidFill>
              <a:latin typeface="Lato"/>
              <a:ea typeface="Lato"/>
              <a:cs typeface="Lato"/>
              <a:sym typeface="Lato"/>
            </a:endParaRPr>
          </a:p>
          <a:p>
            <a:pPr marL="609600" lvl="0" indent="-438150" algn="l" rtl="0">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Address  changing population needs</a:t>
            </a:r>
            <a:endParaRPr sz="2100">
              <a:solidFill>
                <a:srgbClr val="193E72"/>
              </a:solidFill>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Support the successful delivery of high quality research </a:t>
            </a:r>
            <a:endParaRPr sz="2100">
              <a:solidFill>
                <a:srgbClr val="193E72"/>
              </a:solidFill>
              <a:highlight>
                <a:schemeClr val="lt1"/>
              </a:highlight>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Increase capacity and capability of the research delivery infrastructure for the future</a:t>
            </a:r>
            <a:endParaRPr sz="2100">
              <a:solidFill>
                <a:srgbClr val="193E72"/>
              </a:solidFill>
              <a:latin typeface="Lato"/>
              <a:ea typeface="Lato"/>
              <a:cs typeface="Lato"/>
              <a:sym typeface="Lato"/>
            </a:endParaRPr>
          </a:p>
        </p:txBody>
      </p:sp>
      <p:grpSp>
        <p:nvGrpSpPr>
          <p:cNvPr id="308" name="Google Shape;308;p41"/>
          <p:cNvGrpSpPr/>
          <p:nvPr/>
        </p:nvGrpSpPr>
        <p:grpSpPr>
          <a:xfrm>
            <a:off x="748344" y="1653646"/>
            <a:ext cx="359131" cy="331266"/>
            <a:chOff x="7034386" y="2897265"/>
            <a:chExt cx="887400" cy="887400"/>
          </a:xfrm>
        </p:grpSpPr>
        <p:sp>
          <p:nvSpPr>
            <p:cNvPr id="309" name="Google Shape;309;p41"/>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10" name="Google Shape;310;p41"/>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
        <p:nvSpPr>
          <p:cNvPr id="311" name="Google Shape;311;p41"/>
          <p:cNvSpPr txBox="1"/>
          <p:nvPr/>
        </p:nvSpPr>
        <p:spPr>
          <a:xfrm>
            <a:off x="408000" y="3538646"/>
            <a:ext cx="1951200" cy="928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100">
                <a:solidFill>
                  <a:srgbClr val="193E72"/>
                </a:solidFill>
                <a:latin typeface="Lato"/>
                <a:ea typeface="Lato"/>
                <a:cs typeface="Lato"/>
                <a:sym typeface="Lato"/>
              </a:rPr>
              <a:t>This means research can: </a:t>
            </a:r>
            <a:endParaRPr sz="2100">
              <a:solidFill>
                <a:srgbClr val="193E72"/>
              </a:solidFill>
              <a:latin typeface="Lato"/>
              <a:ea typeface="Lato"/>
              <a:cs typeface="Lato"/>
              <a:sym typeface="Lato"/>
            </a:endParaRPr>
          </a:p>
        </p:txBody>
      </p:sp>
      <p:grpSp>
        <p:nvGrpSpPr>
          <p:cNvPr id="312" name="Google Shape;312;p41"/>
          <p:cNvGrpSpPr/>
          <p:nvPr/>
        </p:nvGrpSpPr>
        <p:grpSpPr>
          <a:xfrm>
            <a:off x="748344" y="2568046"/>
            <a:ext cx="359131" cy="331266"/>
            <a:chOff x="7034386" y="2897265"/>
            <a:chExt cx="887400" cy="887400"/>
          </a:xfrm>
        </p:grpSpPr>
        <p:sp>
          <p:nvSpPr>
            <p:cNvPr id="313" name="Google Shape;313;p41"/>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14" name="Google Shape;314;p41"/>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315" name="Google Shape;315;p41"/>
          <p:cNvGrpSpPr/>
          <p:nvPr/>
        </p:nvGrpSpPr>
        <p:grpSpPr>
          <a:xfrm>
            <a:off x="11472551" y="1118435"/>
            <a:ext cx="489950" cy="436600"/>
            <a:chOff x="8938671" y="1286136"/>
            <a:chExt cx="434700" cy="374700"/>
          </a:xfrm>
        </p:grpSpPr>
        <p:sp>
          <p:nvSpPr>
            <p:cNvPr id="316" name="Google Shape;316;p41"/>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17" name="Google Shape;317;p41"/>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2"/>
          <p:cNvSpPr txBox="1">
            <a:spLocks noGrp="1"/>
          </p:cNvSpPr>
          <p:nvPr>
            <p:ph type="title"/>
          </p:nvPr>
        </p:nvSpPr>
        <p:spPr>
          <a:xfrm>
            <a:off x="449000" y="364800"/>
            <a:ext cx="10803300" cy="97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a:latin typeface="Lato"/>
                <a:ea typeface="Lato"/>
                <a:cs typeface="Lato"/>
                <a:sym typeface="Lato"/>
              </a:rPr>
              <a:t>RDN change statements </a:t>
            </a:r>
            <a:endParaRPr b="1">
              <a:latin typeface="Lato"/>
              <a:ea typeface="Lato"/>
              <a:cs typeface="Lato"/>
              <a:sym typeface="Lato"/>
            </a:endParaRPr>
          </a:p>
        </p:txBody>
      </p:sp>
      <p:sp>
        <p:nvSpPr>
          <p:cNvPr id="323" name="Google Shape;323;p42"/>
          <p:cNvSpPr txBox="1">
            <a:spLocks noGrp="1"/>
          </p:cNvSpPr>
          <p:nvPr>
            <p:ph type="body" idx="1"/>
          </p:nvPr>
        </p:nvSpPr>
        <p:spPr>
          <a:xfrm>
            <a:off x="451200" y="2556200"/>
            <a:ext cx="10634100" cy="2733300"/>
          </a:xfrm>
          <a:prstGeom prst="rect">
            <a:avLst/>
          </a:prstGeom>
          <a:solidFill>
            <a:srgbClr val="D1D9E2"/>
          </a:solidFill>
        </p:spPr>
        <p:txBody>
          <a:bodyPr spcFirstLastPara="1" wrap="square" lIns="91425" tIns="45700" rIns="91425" bIns="45700" anchor="t" anchorCtr="0">
            <a:noAutofit/>
          </a:bodyPr>
          <a:lstStyle/>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A single organisation with greater consistency of experience for customers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Collective responsibility and joint leadership of the organisation</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A collegiate and a customer-focused partner </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Stronger focus on strategic development of research capacity and capability, nationally and regionally, with partners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Emphasis on continuous improvement, learning and value for money in every part of RDN</a:t>
            </a:r>
            <a:endParaRPr sz="2100">
              <a:latin typeface="Lato"/>
              <a:ea typeface="Lato"/>
              <a:cs typeface="Lato"/>
              <a:sym typeface="Lato"/>
            </a:endParaRPr>
          </a:p>
        </p:txBody>
      </p:sp>
      <p:sp>
        <p:nvSpPr>
          <p:cNvPr id="324" name="Google Shape;324;p42"/>
          <p:cNvSpPr txBox="1"/>
          <p:nvPr/>
        </p:nvSpPr>
        <p:spPr>
          <a:xfrm>
            <a:off x="449000" y="1396800"/>
            <a:ext cx="11690400" cy="1021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100">
                <a:solidFill>
                  <a:srgbClr val="193E72"/>
                </a:solidFill>
                <a:latin typeface="Lato"/>
                <a:ea typeface="Lato"/>
                <a:cs typeface="Lato"/>
                <a:sym typeface="Lato"/>
              </a:rPr>
              <a:t>A new organisation building on the successes of the Clinical Research Network (CRN). </a:t>
            </a:r>
            <a:br>
              <a:rPr lang="en-GB" sz="2100">
                <a:solidFill>
                  <a:srgbClr val="193E72"/>
                </a:solidFill>
                <a:latin typeface="Lato"/>
                <a:ea typeface="Lato"/>
                <a:cs typeface="Lato"/>
                <a:sym typeface="Lato"/>
              </a:rPr>
            </a:br>
            <a:r>
              <a:rPr lang="en-GB" sz="2100">
                <a:solidFill>
                  <a:srgbClr val="193E72"/>
                </a:solidFill>
                <a:latin typeface="Lato"/>
                <a:ea typeface="Lato"/>
                <a:cs typeface="Lato"/>
                <a:sym typeface="Lato"/>
              </a:rPr>
              <a:t>The Research Delivery Network (RDN) differs from the CRN in the following ways:</a:t>
            </a:r>
            <a:endParaRPr sz="2100">
              <a:solidFill>
                <a:srgbClr val="193E72"/>
              </a:solidFill>
              <a:latin typeface="Lato"/>
              <a:ea typeface="Lato"/>
              <a:cs typeface="Lato"/>
              <a:sym typeface="Lato"/>
            </a:endParaRPr>
          </a:p>
        </p:txBody>
      </p:sp>
      <p:grpSp>
        <p:nvGrpSpPr>
          <p:cNvPr id="325" name="Google Shape;325;p42"/>
          <p:cNvGrpSpPr/>
          <p:nvPr/>
        </p:nvGrpSpPr>
        <p:grpSpPr>
          <a:xfrm>
            <a:off x="448648" y="5138890"/>
            <a:ext cx="645913" cy="561192"/>
            <a:chOff x="10141141" y="1885266"/>
            <a:chExt cx="388800" cy="335100"/>
          </a:xfrm>
        </p:grpSpPr>
        <p:sp>
          <p:nvSpPr>
            <p:cNvPr id="326" name="Google Shape;326;p42"/>
            <p:cNvSpPr/>
            <p:nvPr/>
          </p:nvSpPr>
          <p:spPr>
            <a:xfrm rot="10800000">
              <a:off x="10141141" y="1885266"/>
              <a:ext cx="388800" cy="335100"/>
            </a:xfrm>
            <a:prstGeom prst="hexagon">
              <a:avLst>
                <a:gd name="adj" fmla="val 25000"/>
                <a:gd name="vf" fmla="val 115470"/>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27" name="Google Shape;327;p4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328" name="Google Shape;328;p42"/>
          <p:cNvGrpSpPr/>
          <p:nvPr/>
        </p:nvGrpSpPr>
        <p:grpSpPr>
          <a:xfrm>
            <a:off x="10986839" y="2416855"/>
            <a:ext cx="645875" cy="561192"/>
            <a:chOff x="10141141" y="1885266"/>
            <a:chExt cx="388800" cy="335100"/>
          </a:xfrm>
        </p:grpSpPr>
        <p:sp>
          <p:nvSpPr>
            <p:cNvPr id="329" name="Google Shape;329;p42"/>
            <p:cNvSpPr/>
            <p:nvPr/>
          </p:nvSpPr>
          <p:spPr>
            <a:xfrm rot="10800000">
              <a:off x="10141141" y="1885266"/>
              <a:ext cx="388800" cy="335100"/>
            </a:xfrm>
            <a:prstGeom prst="hexagon">
              <a:avLst>
                <a:gd name="adj" fmla="val 25000"/>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30" name="Google Shape;330;p4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latin typeface="Lato"/>
                <a:ea typeface="Lato"/>
                <a:cs typeface="Lato"/>
                <a:sym typeface="Lato"/>
              </a:rPr>
              <a:t>Delivering on RDN’s purpose </a:t>
            </a:r>
            <a:endParaRPr b="1">
              <a:latin typeface="Lato"/>
              <a:ea typeface="Lato"/>
              <a:cs typeface="Lato"/>
              <a:sym typeface="Lato"/>
            </a:endParaRPr>
          </a:p>
        </p:txBody>
      </p:sp>
      <p:sp>
        <p:nvSpPr>
          <p:cNvPr id="336" name="Google Shape;336;p43"/>
          <p:cNvSpPr txBox="1">
            <a:spLocks noGrp="1"/>
          </p:cNvSpPr>
          <p:nvPr>
            <p:ph type="body" idx="1"/>
          </p:nvPr>
        </p:nvSpPr>
        <p:spPr>
          <a:xfrm>
            <a:off x="838200" y="1535067"/>
            <a:ext cx="10515600" cy="4872900"/>
          </a:xfrm>
          <a:prstGeom prst="rect">
            <a:avLst/>
          </a:prstGeom>
        </p:spPr>
        <p:txBody>
          <a:bodyPr spcFirstLastPara="1" wrap="square" lIns="91425" tIns="45700" rIns="91425" bIns="45700" anchor="t" anchorCtr="0">
            <a:normAutofit fontScale="77500" lnSpcReduction="20000"/>
          </a:bodyPr>
          <a:lstStyle/>
          <a:p>
            <a:pPr marL="609600" lvl="0" indent="-457358" algn="l" rtl="0">
              <a:lnSpc>
                <a:spcPct val="115000"/>
              </a:lnSpc>
              <a:spcBef>
                <a:spcPts val="0"/>
              </a:spcBef>
              <a:spcAft>
                <a:spcPts val="0"/>
              </a:spcAft>
              <a:buSzPct val="100000"/>
              <a:buFont typeface="Lato"/>
              <a:buChar char="●"/>
            </a:pPr>
            <a:r>
              <a:rPr lang="en-GB" sz="3100">
                <a:highlight>
                  <a:schemeClr val="lt1"/>
                </a:highlight>
                <a:latin typeface="Lato"/>
                <a:ea typeface="Lato"/>
                <a:cs typeface="Lato"/>
                <a:sym typeface="Lato"/>
              </a:rPr>
              <a:t>RDN focuses on strategic support for the whole portfolio, rather than day-to-day involvement in individual studies, except on request</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rPr>
              <a:t>S</a:t>
            </a:r>
            <a:r>
              <a:rPr lang="en-GB" sz="3100">
                <a:highlight>
                  <a:schemeClr val="lt1"/>
                </a:highlight>
                <a:latin typeface="Lato"/>
                <a:ea typeface="Lato"/>
                <a:cs typeface="Lato"/>
                <a:sym typeface="Lato"/>
              </a:rPr>
              <a:t>ites </a:t>
            </a:r>
            <a:r>
              <a:rPr lang="en-GB" sz="3100">
                <a:highlight>
                  <a:schemeClr val="lt1"/>
                </a:highlight>
              </a:rPr>
              <a:t>are</a:t>
            </a:r>
            <a:r>
              <a:rPr lang="en-GB" sz="3100">
                <a:highlight>
                  <a:schemeClr val="lt1"/>
                </a:highlight>
                <a:latin typeface="Lato"/>
                <a:ea typeface="Lato"/>
                <a:cs typeface="Lato"/>
                <a:sym typeface="Lato"/>
              </a:rPr>
              <a:t> supported to monitor their own performance of individual studies,  build study-level capacity and consider research delivery in research applications</a:t>
            </a:r>
            <a:endParaRPr sz="3100">
              <a:highlight>
                <a:schemeClr val="lt1"/>
              </a:highlight>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RDN increases understanding of and supports work to address strategic issues that cut across sites, regions or settings. This might be through a strategic project we lead, by supporting projects led by partners, or by providing the intelligence and evidence to enable others to make change</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Agile Delivery Teams provide additional targeted support for individual studies and help us to build capacity and capability where it is needed. </a:t>
            </a:r>
            <a:endParaRPr sz="2100">
              <a:highlight>
                <a:schemeClr val="lt1"/>
              </a:highlight>
              <a:latin typeface="Lato"/>
              <a:ea typeface="Lato"/>
              <a:cs typeface="Lato"/>
              <a:sym typeface="Lato"/>
            </a:endParaRPr>
          </a:p>
          <a:p>
            <a:pPr marL="0" lvl="0" indent="0" algn="l" rtl="0">
              <a:spcBef>
                <a:spcPts val="1300"/>
              </a:spcBef>
              <a:spcAft>
                <a:spcPts val="0"/>
              </a:spcAft>
              <a:buNone/>
            </a:pPr>
            <a:endParaRPr sz="2100">
              <a:latin typeface="Lato"/>
              <a:ea typeface="Lato"/>
              <a:cs typeface="Lato"/>
              <a:sym typeface="Lato"/>
            </a:endParaRPr>
          </a:p>
        </p:txBody>
      </p:sp>
      <p:grpSp>
        <p:nvGrpSpPr>
          <p:cNvPr id="337" name="Google Shape;337;p43"/>
          <p:cNvGrpSpPr/>
          <p:nvPr/>
        </p:nvGrpSpPr>
        <p:grpSpPr>
          <a:xfrm>
            <a:off x="10428752" y="394001"/>
            <a:ext cx="925042" cy="807853"/>
            <a:chOff x="8938671" y="1286136"/>
            <a:chExt cx="434700" cy="374700"/>
          </a:xfrm>
        </p:grpSpPr>
        <p:sp>
          <p:nvSpPr>
            <p:cNvPr id="338" name="Google Shape;338;p43"/>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39" name="Google Shape;339;p4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grpSp>
        <p:nvGrpSpPr>
          <p:cNvPr id="340" name="Google Shape;340;p43"/>
          <p:cNvGrpSpPr/>
          <p:nvPr/>
        </p:nvGrpSpPr>
        <p:grpSpPr>
          <a:xfrm>
            <a:off x="525001" y="5352535"/>
            <a:ext cx="489950" cy="436600"/>
            <a:chOff x="8938671" y="1286136"/>
            <a:chExt cx="434700" cy="374700"/>
          </a:xfrm>
        </p:grpSpPr>
        <p:sp>
          <p:nvSpPr>
            <p:cNvPr id="341" name="Google Shape;341;p43"/>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42" name="Google Shape;342;p4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a:latin typeface="Lato"/>
                <a:ea typeface="Lato"/>
                <a:cs typeface="Lato"/>
                <a:sym typeface="Lato"/>
              </a:rPr>
              <a:t>Development of RDN’s strategy and services </a:t>
            </a:r>
            <a:endParaRPr b="1">
              <a:latin typeface="Lato"/>
              <a:ea typeface="Lato"/>
              <a:cs typeface="Lato"/>
              <a:sym typeface="Lato"/>
            </a:endParaRPr>
          </a:p>
        </p:txBody>
      </p:sp>
      <p:sp>
        <p:nvSpPr>
          <p:cNvPr id="348" name="Google Shape;348;p44"/>
          <p:cNvSpPr txBox="1">
            <a:spLocks noGrp="1"/>
          </p:cNvSpPr>
          <p:nvPr>
            <p:ph type="body" idx="1"/>
          </p:nvPr>
        </p:nvSpPr>
        <p:spPr>
          <a:xfrm>
            <a:off x="838208"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Study Support Service</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AcoRD / NCVR</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Agile Research Delivery Team</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Support for out of hospital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Life Sciences Partnership &amp; Growth (includes key accounts and customer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Workforce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Finance (includes funding model and financial management)</a:t>
            </a:r>
            <a:endParaRPr sz="2100">
              <a:solidFill>
                <a:srgbClr val="173E71"/>
              </a:solidFill>
              <a:latin typeface="Lato"/>
              <a:ea typeface="Lato"/>
              <a:cs typeface="Lato"/>
              <a:sym typeface="Lato"/>
            </a:endParaRPr>
          </a:p>
          <a:p>
            <a:pPr marL="0" lvl="0" indent="0" algn="l" rtl="0">
              <a:lnSpc>
                <a:spcPct val="115000"/>
              </a:lnSpc>
              <a:spcBef>
                <a:spcPts val="400"/>
              </a:spcBef>
              <a:spcAft>
                <a:spcPts val="400"/>
              </a:spcAft>
              <a:buNone/>
            </a:pPr>
            <a:endParaRPr>
              <a:solidFill>
                <a:srgbClr val="173E71"/>
              </a:solidFill>
            </a:endParaRPr>
          </a:p>
        </p:txBody>
      </p:sp>
      <p:sp>
        <p:nvSpPr>
          <p:cNvPr id="349" name="Google Shape;349;p44"/>
          <p:cNvSpPr txBox="1">
            <a:spLocks noGrp="1"/>
          </p:cNvSpPr>
          <p:nvPr>
            <p:ph type="body" idx="1"/>
          </p:nvPr>
        </p:nvSpPr>
        <p:spPr>
          <a:xfrm>
            <a:off x="6406233"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Data &amp; Analytics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Planning</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Contractual Management including performance framework</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Public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Specialities and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Strategic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Study Participation Inclusion</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Communications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Stakeholder engagement </a:t>
            </a:r>
            <a:endParaRPr sz="2100">
              <a:solidFill>
                <a:srgbClr val="173E71"/>
              </a:solidFill>
              <a:latin typeface="Lato"/>
              <a:ea typeface="Lato"/>
              <a:cs typeface="Lato"/>
              <a:sym typeface="Lato"/>
            </a:endParaRPr>
          </a:p>
          <a:p>
            <a:pPr marL="0" lvl="0" indent="0" algn="l" rtl="0">
              <a:lnSpc>
                <a:spcPct val="115000"/>
              </a:lnSpc>
              <a:spcBef>
                <a:spcPts val="400"/>
              </a:spcBef>
              <a:spcAft>
                <a:spcPts val="0"/>
              </a:spcAft>
              <a:buNone/>
            </a:pPr>
            <a:endParaRPr sz="2100">
              <a:solidFill>
                <a:srgbClr val="173E71"/>
              </a:solidFill>
              <a:latin typeface="Lato"/>
              <a:ea typeface="Lato"/>
              <a:cs typeface="Lato"/>
              <a:sym typeface="Lato"/>
            </a:endParaRPr>
          </a:p>
          <a:p>
            <a:pPr marL="0" lvl="0" indent="0" algn="l" rtl="0">
              <a:lnSpc>
                <a:spcPct val="115000"/>
              </a:lnSpc>
              <a:spcBef>
                <a:spcPts val="0"/>
              </a:spcBef>
              <a:spcAft>
                <a:spcPts val="0"/>
              </a:spcAft>
              <a:buNone/>
            </a:pPr>
            <a:endParaRPr sz="1500">
              <a:solidFill>
                <a:srgbClr val="173E71"/>
              </a:solidFill>
            </a:endParaRPr>
          </a:p>
          <a:p>
            <a:pPr marL="0" lvl="0" indent="0" algn="l" rtl="0">
              <a:lnSpc>
                <a:spcPct val="115000"/>
              </a:lnSpc>
              <a:spcBef>
                <a:spcPts val="0"/>
              </a:spcBef>
              <a:spcAft>
                <a:spcPts val="0"/>
              </a:spcAft>
              <a:buNone/>
            </a:pPr>
            <a:endParaRPr sz="1500">
              <a:solidFill>
                <a:srgbClr val="173E71"/>
              </a:solidFill>
            </a:endParaRPr>
          </a:p>
          <a:p>
            <a:pPr marL="0" lvl="0" indent="0" algn="l" rtl="0">
              <a:spcBef>
                <a:spcPts val="1100"/>
              </a:spcBef>
              <a:spcAft>
                <a:spcPts val="0"/>
              </a:spcAft>
              <a:buNone/>
            </a:pPr>
            <a:endParaRPr>
              <a:solidFill>
                <a:srgbClr val="173E71"/>
              </a:solidFill>
            </a:endParaRPr>
          </a:p>
        </p:txBody>
      </p:sp>
      <p:sp>
        <p:nvSpPr>
          <p:cNvPr id="350" name="Google Shape;350;p44"/>
          <p:cNvSpPr txBox="1"/>
          <p:nvPr/>
        </p:nvSpPr>
        <p:spPr>
          <a:xfrm>
            <a:off x="818233" y="1230733"/>
            <a:ext cx="10434000" cy="58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GB" sz="2100" b="1">
                <a:solidFill>
                  <a:srgbClr val="173E71"/>
                </a:solidFill>
                <a:latin typeface="Lato"/>
                <a:ea typeface="Lato"/>
                <a:cs typeface="Lato"/>
                <a:sym typeface="Lato"/>
              </a:rPr>
              <a:t>RDN-wide strategy based around settings and organisational vision and purpose </a:t>
            </a:r>
            <a:endParaRPr sz="1900" b="1">
              <a:solidFill>
                <a:srgbClr val="173E7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p:nvPr/>
        </p:nvSpPr>
        <p:spPr>
          <a:xfrm>
            <a:off x="192467" y="101600"/>
            <a:ext cx="73317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Combined Regional (Network) map</a:t>
            </a:r>
            <a:endParaRPr sz="3200">
              <a:solidFill>
                <a:srgbClr val="193E72"/>
              </a:solidFill>
              <a:latin typeface="Lato"/>
              <a:ea typeface="Lato"/>
              <a:cs typeface="Lato"/>
              <a:sym typeface="Lato"/>
            </a:endParaRPr>
          </a:p>
        </p:txBody>
      </p:sp>
      <p:grpSp>
        <p:nvGrpSpPr>
          <p:cNvPr id="356" name="Google Shape;356;p45"/>
          <p:cNvGrpSpPr/>
          <p:nvPr/>
        </p:nvGrpSpPr>
        <p:grpSpPr>
          <a:xfrm>
            <a:off x="6895104" y="234623"/>
            <a:ext cx="5113539" cy="6003883"/>
            <a:chOff x="4875650" y="321875"/>
            <a:chExt cx="3835250" cy="4503025"/>
          </a:xfrm>
        </p:grpSpPr>
        <p:pic>
          <p:nvPicPr>
            <p:cNvPr id="357" name="Google Shape;357;p45"/>
            <p:cNvPicPr preferRelativeResize="0"/>
            <p:nvPr/>
          </p:nvPicPr>
          <p:blipFill rotWithShape="1">
            <a:blip r:embed="rId3">
              <a:alphaModFix/>
            </a:blip>
            <a:srcRect l="5106" t="16095" r="3711" b="15265"/>
            <a:stretch/>
          </p:blipFill>
          <p:spPr>
            <a:xfrm>
              <a:off x="4875650" y="321875"/>
              <a:ext cx="3835250" cy="4503025"/>
            </a:xfrm>
            <a:prstGeom prst="rect">
              <a:avLst/>
            </a:prstGeom>
            <a:noFill/>
            <a:ln>
              <a:noFill/>
            </a:ln>
          </p:spPr>
        </p:pic>
        <p:sp>
          <p:nvSpPr>
            <p:cNvPr id="358" name="Google Shape;358;p45"/>
            <p:cNvSpPr txBox="1"/>
            <p:nvPr/>
          </p:nvSpPr>
          <p:spPr>
            <a:xfrm>
              <a:off x="6716574" y="1028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A</a:t>
              </a:r>
              <a:endParaRPr sz="1100" b="1">
                <a:solidFill>
                  <a:srgbClr val="FFFFFF"/>
                </a:solidFill>
              </a:endParaRPr>
            </a:p>
          </p:txBody>
        </p:sp>
        <p:sp>
          <p:nvSpPr>
            <p:cNvPr id="359" name="Google Shape;359;p45"/>
            <p:cNvSpPr txBox="1"/>
            <p:nvPr/>
          </p:nvSpPr>
          <p:spPr>
            <a:xfrm>
              <a:off x="7137799" y="1631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B</a:t>
              </a:r>
              <a:endParaRPr sz="1100" b="1">
                <a:solidFill>
                  <a:srgbClr val="FFFFFF"/>
                </a:solidFill>
              </a:endParaRPr>
            </a:p>
          </p:txBody>
        </p:sp>
        <p:sp>
          <p:nvSpPr>
            <p:cNvPr id="360" name="Google Shape;360;p45"/>
            <p:cNvSpPr txBox="1"/>
            <p:nvPr/>
          </p:nvSpPr>
          <p:spPr>
            <a:xfrm>
              <a:off x="6601024" y="1896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C</a:t>
              </a:r>
              <a:endParaRPr sz="1100" b="1">
                <a:solidFill>
                  <a:srgbClr val="FFFFFF"/>
                </a:solidFill>
              </a:endParaRPr>
            </a:p>
          </p:txBody>
        </p:sp>
        <p:sp>
          <p:nvSpPr>
            <p:cNvPr id="361" name="Google Shape;361;p45"/>
            <p:cNvSpPr txBox="1"/>
            <p:nvPr/>
          </p:nvSpPr>
          <p:spPr>
            <a:xfrm>
              <a:off x="7312024" y="241785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D</a:t>
              </a:r>
              <a:endParaRPr sz="1100" b="1">
                <a:solidFill>
                  <a:srgbClr val="FFFFFF"/>
                </a:solidFill>
              </a:endParaRPr>
            </a:p>
          </p:txBody>
        </p:sp>
        <p:sp>
          <p:nvSpPr>
            <p:cNvPr id="362" name="Google Shape;362;p45"/>
            <p:cNvSpPr txBox="1"/>
            <p:nvPr/>
          </p:nvSpPr>
          <p:spPr>
            <a:xfrm>
              <a:off x="6687974" y="27168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E</a:t>
              </a:r>
              <a:endParaRPr sz="1100" b="1">
                <a:solidFill>
                  <a:srgbClr val="FFFFFF"/>
                </a:solidFill>
              </a:endParaRPr>
            </a:p>
          </p:txBody>
        </p:sp>
        <p:sp>
          <p:nvSpPr>
            <p:cNvPr id="363" name="Google Shape;363;p45"/>
            <p:cNvSpPr txBox="1"/>
            <p:nvPr/>
          </p:nvSpPr>
          <p:spPr>
            <a:xfrm>
              <a:off x="7870724" y="28042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F</a:t>
              </a:r>
              <a:endParaRPr sz="1100" b="1">
                <a:solidFill>
                  <a:srgbClr val="FFFFFF"/>
                </a:solidFill>
              </a:endParaRPr>
            </a:p>
          </p:txBody>
        </p:sp>
        <p:sp>
          <p:nvSpPr>
            <p:cNvPr id="364" name="Google Shape;364;p45"/>
            <p:cNvSpPr txBox="1"/>
            <p:nvPr/>
          </p:nvSpPr>
          <p:spPr>
            <a:xfrm>
              <a:off x="7624099" y="34712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H</a:t>
              </a:r>
              <a:endParaRPr sz="1100" b="1">
                <a:solidFill>
                  <a:srgbClr val="FFFFFF"/>
                </a:solidFill>
              </a:endParaRPr>
            </a:p>
          </p:txBody>
        </p:sp>
        <p:sp>
          <p:nvSpPr>
            <p:cNvPr id="365" name="Google Shape;365;p45"/>
            <p:cNvSpPr txBox="1"/>
            <p:nvPr/>
          </p:nvSpPr>
          <p:spPr>
            <a:xfrm>
              <a:off x="7225249" y="34295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I</a:t>
              </a:r>
              <a:endParaRPr sz="1100" b="1">
                <a:solidFill>
                  <a:srgbClr val="FFFFFF"/>
                </a:solidFill>
              </a:endParaRPr>
            </a:p>
          </p:txBody>
        </p:sp>
        <p:sp>
          <p:nvSpPr>
            <p:cNvPr id="366" name="Google Shape;366;p45"/>
            <p:cNvSpPr txBox="1"/>
            <p:nvPr/>
          </p:nvSpPr>
          <p:spPr>
            <a:xfrm>
              <a:off x="7778149" y="36481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J</a:t>
              </a:r>
              <a:endParaRPr sz="1100" b="1">
                <a:solidFill>
                  <a:srgbClr val="FFFFFF"/>
                </a:solidFill>
              </a:endParaRPr>
            </a:p>
          </p:txBody>
        </p:sp>
        <p:sp>
          <p:nvSpPr>
            <p:cNvPr id="367" name="Google Shape;367;p45"/>
            <p:cNvSpPr txBox="1"/>
            <p:nvPr/>
          </p:nvSpPr>
          <p:spPr>
            <a:xfrm>
              <a:off x="6780624" y="34403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K</a:t>
              </a:r>
              <a:endParaRPr sz="1100" b="1">
                <a:solidFill>
                  <a:srgbClr val="FFFFFF"/>
                </a:solidFill>
              </a:endParaRPr>
            </a:p>
          </p:txBody>
        </p:sp>
        <p:sp>
          <p:nvSpPr>
            <p:cNvPr id="368" name="Google Shape;368;p45"/>
            <p:cNvSpPr txBox="1"/>
            <p:nvPr/>
          </p:nvSpPr>
          <p:spPr>
            <a:xfrm>
              <a:off x="6052424" y="38191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L</a:t>
              </a:r>
              <a:endParaRPr sz="1100" b="1">
                <a:solidFill>
                  <a:srgbClr val="FFFFFF"/>
                </a:solidFill>
              </a:endParaRPr>
            </a:p>
          </p:txBody>
        </p:sp>
        <p:sp>
          <p:nvSpPr>
            <p:cNvPr id="369" name="Google Shape;369;p45"/>
            <p:cNvSpPr txBox="1"/>
            <p:nvPr/>
          </p:nvSpPr>
          <p:spPr>
            <a:xfrm>
              <a:off x="7559099" y="3309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G</a:t>
              </a:r>
              <a:endParaRPr sz="1100" b="1">
                <a:solidFill>
                  <a:srgbClr val="FFFFFF"/>
                </a:solidFill>
              </a:endParaRPr>
            </a:p>
          </p:txBody>
        </p:sp>
      </p:grpSp>
      <p:graphicFrame>
        <p:nvGraphicFramePr>
          <p:cNvPr id="370" name="Google Shape;370;p45"/>
          <p:cNvGraphicFramePr/>
          <p:nvPr/>
        </p:nvGraphicFramePr>
        <p:xfrm>
          <a:off x="525150" y="992850"/>
          <a:ext cx="3000000" cy="3000000"/>
        </p:xfrm>
        <a:graphic>
          <a:graphicData uri="http://schemas.openxmlformats.org/drawingml/2006/table">
            <a:tbl>
              <a:tblPr bandRow="1">
                <a:noFill/>
                <a:tableStyleId>{F62EFB84-AE76-45DA-BE25-D1107A3FED7A}</a:tableStyleId>
              </a:tblPr>
              <a:tblGrid>
                <a:gridCol w="1684475">
                  <a:extLst>
                    <a:ext uri="{9D8B030D-6E8A-4147-A177-3AD203B41FA5}">
                      <a16:colId xmlns:a16="http://schemas.microsoft.com/office/drawing/2014/main" val="20000"/>
                    </a:ext>
                  </a:extLst>
                </a:gridCol>
                <a:gridCol w="436000">
                  <a:extLst>
                    <a:ext uri="{9D8B030D-6E8A-4147-A177-3AD203B41FA5}">
                      <a16:colId xmlns:a16="http://schemas.microsoft.com/office/drawing/2014/main" val="20001"/>
                    </a:ext>
                  </a:extLst>
                </a:gridCol>
                <a:gridCol w="1363375">
                  <a:extLst>
                    <a:ext uri="{9D8B030D-6E8A-4147-A177-3AD203B41FA5}">
                      <a16:colId xmlns:a16="http://schemas.microsoft.com/office/drawing/2014/main" val="20002"/>
                    </a:ext>
                  </a:extLst>
                </a:gridCol>
                <a:gridCol w="3182400">
                  <a:extLst>
                    <a:ext uri="{9D8B030D-6E8A-4147-A177-3AD203B41FA5}">
                      <a16:colId xmlns:a16="http://schemas.microsoft.com/office/drawing/2014/main" val="20003"/>
                    </a:ext>
                  </a:extLst>
                </a:gridCol>
              </a:tblGrid>
              <a:tr h="683000">
                <a:tc>
                  <a:txBody>
                    <a:bodyPr/>
                    <a:lstStyle/>
                    <a:p>
                      <a:pPr marL="0" lvl="0" indent="0" algn="l" rtl="0">
                        <a:spcBef>
                          <a:spcPts val="0"/>
                        </a:spcBef>
                        <a:spcAft>
                          <a:spcPts val="0"/>
                        </a:spcAft>
                        <a:buNone/>
                      </a:pPr>
                      <a:r>
                        <a:rPr lang="en-GB" sz="1200" b="1">
                          <a:solidFill>
                            <a:srgbClr val="222222"/>
                          </a:solidFill>
                          <a:latin typeface="Lato"/>
                          <a:ea typeface="Lato"/>
                          <a:cs typeface="Lato"/>
                          <a:sym typeface="Lato"/>
                        </a:rPr>
                        <a:t>NHS England 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gridSpan="2">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Regional Research Delivery Network (RRDN)</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hMerge="1">
                  <a:txBody>
                    <a:bodyPr/>
                    <a:lstStyle/>
                    <a:p>
                      <a:endParaRPr lang="en-US"/>
                    </a:p>
                  </a:txBody>
                  <a:tcPr/>
                </a:tc>
                <a:tc>
                  <a:txBody>
                    <a:bodyPr/>
                    <a:lstStyle/>
                    <a:p>
                      <a:pPr marL="0" lvl="0" indent="-12700" algn="l" rtl="0">
                        <a:spcBef>
                          <a:spcPts val="0"/>
                        </a:spcBef>
                        <a:spcAft>
                          <a:spcPts val="0"/>
                        </a:spcAft>
                        <a:buClr>
                          <a:schemeClr val="dk1"/>
                        </a:buClr>
                        <a:buSzPts val="1500"/>
                        <a:buFont typeface="Arial"/>
                        <a:buNone/>
                      </a:pPr>
                      <a:r>
                        <a:rPr lang="en-GB" sz="1200" b="1">
                          <a:solidFill>
                            <a:srgbClr val="222222"/>
                          </a:solidFill>
                          <a:latin typeface="Lato"/>
                          <a:ea typeface="Lato"/>
                          <a:cs typeface="Lato"/>
                          <a:sym typeface="Lato"/>
                        </a:rPr>
                        <a:t>RRDN Hosts</a:t>
                      </a:r>
                      <a:endParaRPr sz="1200" b="1">
                        <a:solidFill>
                          <a:srgbClr val="222222"/>
                        </a:solidFill>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36125">
                <a:tc rowSpan="2">
                  <a:txBody>
                    <a:bodyPr/>
                    <a:lstStyle/>
                    <a:p>
                      <a:pPr marL="0" lvl="0" indent="0" algn="l" rtl="0">
                        <a:spcBef>
                          <a:spcPts val="0"/>
                        </a:spcBef>
                        <a:spcAft>
                          <a:spcPts val="0"/>
                        </a:spcAft>
                        <a:buNone/>
                      </a:pPr>
                      <a:r>
                        <a:rPr lang="en-GB" sz="900">
                          <a:latin typeface="Lato"/>
                          <a:ea typeface="Lato"/>
                          <a:cs typeface="Lato"/>
                          <a:sym typeface="Lato"/>
                        </a:rPr>
                        <a:t>North East and Yorkshire</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East and North Cumbria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Newcastle upon Tyne Hospitals NHS Foundation Trust </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B</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Yorkshire and Humber</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Leeds Teaching Hospitals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8700">
                <a:tc>
                  <a:txBody>
                    <a:bodyPr/>
                    <a:lstStyle/>
                    <a:p>
                      <a:pPr marL="0" lvl="0" indent="0" algn="l" rtl="0">
                        <a:spcBef>
                          <a:spcPts val="0"/>
                        </a:spcBef>
                        <a:spcAft>
                          <a:spcPts val="0"/>
                        </a:spcAft>
                        <a:buNone/>
                      </a:pPr>
                      <a:r>
                        <a:rPr lang="en-GB" sz="900">
                          <a:latin typeface="Lato"/>
                          <a:ea typeface="Lato"/>
                          <a:cs typeface="Lato"/>
                          <a:sym typeface="Lato"/>
                        </a:rPr>
                        <a:t>North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solidFill>
                            <a:srgbClr val="222222"/>
                          </a:solidFill>
                          <a:latin typeface="Lato"/>
                          <a:ea typeface="Lato"/>
                          <a:cs typeface="Lato"/>
                          <a:sym typeface="Lato"/>
                        </a:rPr>
                        <a:t>C</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West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Manchester University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Midlands</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latin typeface="Lato"/>
                          <a:ea typeface="Lato"/>
                          <a:cs typeface="Lato"/>
                          <a:sym typeface="Lato"/>
                        </a:rPr>
                        <a:t>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East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Of Leicester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E</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West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Royal Wolverhampton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38700">
                <a:tc>
                  <a:txBody>
                    <a:bodyPr/>
                    <a:lstStyle/>
                    <a:p>
                      <a:pPr marL="0" lvl="0" indent="0" algn="l" rtl="0">
                        <a:spcBef>
                          <a:spcPts val="0"/>
                        </a:spcBef>
                        <a:spcAft>
                          <a:spcPts val="0"/>
                        </a:spcAft>
                        <a:buNone/>
                      </a:pPr>
                      <a:r>
                        <a:rPr lang="en-GB" sz="900">
                          <a:latin typeface="Lato"/>
                          <a:ea typeface="Lato"/>
                          <a:cs typeface="Lato"/>
                          <a:sym typeface="Lato"/>
                        </a:rPr>
                        <a:t>East of England</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solidFill>
                            <a:srgbClr val="222222"/>
                          </a:solidFill>
                          <a:latin typeface="Lato"/>
                          <a:ea typeface="Lato"/>
                          <a:cs typeface="Lato"/>
                          <a:sym typeface="Lato"/>
                        </a:rPr>
                        <a:t>F</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East of England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Norfolk and Norwich University NHS Foundation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London</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G</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Barts Health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H</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Guy’s &amp; St Thomas’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South East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I</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South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 Southampton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latin typeface="Lato"/>
                          <a:ea typeface="Lato"/>
                          <a:cs typeface="Lato"/>
                          <a:sym typeface="Lato"/>
                        </a:rPr>
                        <a:t>J</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East</a:t>
                      </a:r>
                      <a:endParaRPr sz="900" strike="sngStrike">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Surrey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6125">
                <a:tc rowSpan="2">
                  <a:txBody>
                    <a:bodyPr/>
                    <a:lstStyle/>
                    <a:p>
                      <a:pPr marL="0" lvl="0" indent="0" algn="l" rtl="0">
                        <a:spcBef>
                          <a:spcPts val="0"/>
                        </a:spcBef>
                        <a:spcAft>
                          <a:spcPts val="0"/>
                        </a:spcAft>
                        <a:buNone/>
                      </a:pPr>
                      <a:r>
                        <a:rPr lang="en-GB" sz="900">
                          <a:latin typeface="Lato"/>
                          <a:ea typeface="Lato"/>
                          <a:cs typeface="Lato"/>
                          <a:sym typeface="Lato"/>
                        </a:rPr>
                        <a:t>South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K</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South West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Bristol and Weston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latin typeface="Lato"/>
                          <a:ea typeface="Lato"/>
                          <a:cs typeface="Lato"/>
                          <a:sym typeface="Lato"/>
                        </a:rPr>
                        <a:t>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West Peninsula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Devon University Healthcare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p:nvPr/>
        </p:nvSpPr>
        <p:spPr>
          <a:xfrm>
            <a:off x="323533" y="933367"/>
            <a:ext cx="8648400" cy="1169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2000" b="1">
                <a:solidFill>
                  <a:srgbClr val="666666"/>
                </a:solidFill>
                <a:latin typeface="Lato"/>
                <a:ea typeface="Lato"/>
                <a:cs typeface="Lato"/>
                <a:sym typeface="Lato"/>
              </a:rPr>
              <a:t>Networks K and L -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GB" sz="2000" b="1">
                <a:solidFill>
                  <a:srgbClr val="666666"/>
                </a:solidFill>
                <a:latin typeface="Lato"/>
                <a:ea typeface="Lato"/>
                <a:cs typeface="Lato"/>
                <a:sym typeface="Lato"/>
              </a:rPr>
              <a:t> ‘South West Central’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GB" sz="2000" b="1">
                <a:solidFill>
                  <a:srgbClr val="666666"/>
                </a:solidFill>
                <a:latin typeface="Lato"/>
                <a:ea typeface="Lato"/>
                <a:cs typeface="Lato"/>
                <a:sym typeface="Lato"/>
              </a:rPr>
              <a:t>and ‘South West Peninsula’</a:t>
            </a:r>
            <a:endParaRPr sz="2000" b="1">
              <a:solidFill>
                <a:srgbClr val="666666"/>
              </a:solidFill>
              <a:latin typeface="Lato"/>
              <a:ea typeface="Lato"/>
              <a:cs typeface="Lato"/>
              <a:sym typeface="Lato"/>
            </a:endParaRPr>
          </a:p>
        </p:txBody>
      </p:sp>
      <p:sp>
        <p:nvSpPr>
          <p:cNvPr id="376" name="Google Shape;376;p46"/>
          <p:cNvSpPr txBox="1"/>
          <p:nvPr/>
        </p:nvSpPr>
        <p:spPr>
          <a:xfrm>
            <a:off x="323533" y="194567"/>
            <a:ext cx="69519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South West</a:t>
            </a:r>
            <a:endParaRPr sz="3200">
              <a:solidFill>
                <a:srgbClr val="193E72"/>
              </a:solidFill>
              <a:latin typeface="Lato"/>
              <a:ea typeface="Lato"/>
              <a:cs typeface="Lato"/>
              <a:sym typeface="Lato"/>
            </a:endParaRPr>
          </a:p>
        </p:txBody>
      </p:sp>
      <p:grpSp>
        <p:nvGrpSpPr>
          <p:cNvPr id="377" name="Google Shape;377;p46"/>
          <p:cNvGrpSpPr/>
          <p:nvPr/>
        </p:nvGrpSpPr>
        <p:grpSpPr>
          <a:xfrm>
            <a:off x="-16700" y="2137547"/>
            <a:ext cx="4018467" cy="3286453"/>
            <a:chOff x="-12525" y="1603200"/>
            <a:chExt cx="3013926" cy="2464901"/>
          </a:xfrm>
        </p:grpSpPr>
        <p:pic>
          <p:nvPicPr>
            <p:cNvPr id="378" name="Google Shape;378;p46"/>
            <p:cNvPicPr preferRelativeResize="0"/>
            <p:nvPr/>
          </p:nvPicPr>
          <p:blipFill rotWithShape="1">
            <a:blip r:embed="rId3">
              <a:alphaModFix/>
            </a:blip>
            <a:srcRect t="27594" b="22748"/>
            <a:stretch/>
          </p:blipFill>
          <p:spPr>
            <a:xfrm>
              <a:off x="-12525" y="1603200"/>
              <a:ext cx="3013926" cy="2464901"/>
            </a:xfrm>
            <a:prstGeom prst="rect">
              <a:avLst/>
            </a:prstGeom>
            <a:noFill/>
            <a:ln>
              <a:noFill/>
            </a:ln>
          </p:spPr>
        </p:pic>
        <p:sp>
          <p:nvSpPr>
            <p:cNvPr id="379" name="Google Shape;379;p46"/>
            <p:cNvSpPr txBox="1"/>
            <p:nvPr/>
          </p:nvSpPr>
          <p:spPr>
            <a:xfrm>
              <a:off x="2376826" y="2268006"/>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chemeClr val="lt1"/>
                  </a:solidFill>
                </a:rPr>
                <a:t>K</a:t>
              </a:r>
              <a:endParaRPr sz="1100" b="1">
                <a:solidFill>
                  <a:schemeClr val="lt1"/>
                </a:solidFill>
              </a:endParaRPr>
            </a:p>
          </p:txBody>
        </p:sp>
        <p:sp>
          <p:nvSpPr>
            <p:cNvPr id="380" name="Google Shape;380;p46"/>
            <p:cNvSpPr txBox="1"/>
            <p:nvPr/>
          </p:nvSpPr>
          <p:spPr>
            <a:xfrm>
              <a:off x="1368992" y="2771013"/>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chemeClr val="lt1"/>
                  </a:solidFill>
                </a:rPr>
                <a:t>L</a:t>
              </a:r>
              <a:endParaRPr sz="1100" b="1">
                <a:solidFill>
                  <a:schemeClr val="lt1"/>
                </a:solidFill>
              </a:endParaRPr>
            </a:p>
          </p:txBody>
        </p:sp>
      </p:grpSp>
      <p:graphicFrame>
        <p:nvGraphicFramePr>
          <p:cNvPr id="381" name="Google Shape;381;p46"/>
          <p:cNvGraphicFramePr/>
          <p:nvPr/>
        </p:nvGraphicFramePr>
        <p:xfrm>
          <a:off x="4001775" y="801767"/>
          <a:ext cx="3000000" cy="3000000"/>
        </p:xfrm>
        <a:graphic>
          <a:graphicData uri="http://schemas.openxmlformats.org/drawingml/2006/table">
            <a:tbl>
              <a:tblPr bandRow="1">
                <a:noFill/>
                <a:tableStyleId>{F62EFB84-AE76-45DA-BE25-D1107A3FED7A}</a:tableStyleId>
              </a:tblPr>
              <a:tblGrid>
                <a:gridCol w="676825">
                  <a:extLst>
                    <a:ext uri="{9D8B030D-6E8A-4147-A177-3AD203B41FA5}">
                      <a16:colId xmlns:a16="http://schemas.microsoft.com/office/drawing/2014/main" val="20000"/>
                    </a:ext>
                  </a:extLst>
                </a:gridCol>
                <a:gridCol w="369350">
                  <a:extLst>
                    <a:ext uri="{9D8B030D-6E8A-4147-A177-3AD203B41FA5}">
                      <a16:colId xmlns:a16="http://schemas.microsoft.com/office/drawing/2014/main" val="20001"/>
                    </a:ext>
                  </a:extLst>
                </a:gridCol>
                <a:gridCol w="1048050">
                  <a:extLst>
                    <a:ext uri="{9D8B030D-6E8A-4147-A177-3AD203B41FA5}">
                      <a16:colId xmlns:a16="http://schemas.microsoft.com/office/drawing/2014/main" val="20002"/>
                    </a:ext>
                  </a:extLst>
                </a:gridCol>
                <a:gridCol w="2038175">
                  <a:extLst>
                    <a:ext uri="{9D8B030D-6E8A-4147-A177-3AD203B41FA5}">
                      <a16:colId xmlns:a16="http://schemas.microsoft.com/office/drawing/2014/main" val="20003"/>
                    </a:ext>
                  </a:extLst>
                </a:gridCol>
                <a:gridCol w="1794050">
                  <a:extLst>
                    <a:ext uri="{9D8B030D-6E8A-4147-A177-3AD203B41FA5}">
                      <a16:colId xmlns:a16="http://schemas.microsoft.com/office/drawing/2014/main" val="20004"/>
                    </a:ext>
                  </a:extLst>
                </a:gridCol>
                <a:gridCol w="2189100">
                  <a:extLst>
                    <a:ext uri="{9D8B030D-6E8A-4147-A177-3AD203B41FA5}">
                      <a16:colId xmlns:a16="http://schemas.microsoft.com/office/drawing/2014/main" val="20005"/>
                    </a:ext>
                  </a:extLst>
                </a:gridCol>
              </a:tblGrid>
              <a:tr h="338675">
                <a:tc>
                  <a:txBody>
                    <a:bodyPr/>
                    <a:lstStyle/>
                    <a:p>
                      <a:pPr marL="0" lvl="0" indent="0" algn="l" rtl="0">
                        <a:spcBef>
                          <a:spcPts val="0"/>
                        </a:spcBef>
                        <a:spcAft>
                          <a:spcPts val="0"/>
                        </a:spcAft>
                        <a:buNone/>
                      </a:pPr>
                      <a:r>
                        <a:rPr lang="en-GB" sz="1200" b="1">
                          <a:solidFill>
                            <a:srgbClr val="222222"/>
                          </a:solidFill>
                          <a:latin typeface="Lato"/>
                          <a:ea typeface="Lato"/>
                          <a:cs typeface="Lato"/>
                          <a:sym typeface="Lato"/>
                        </a:rPr>
                        <a:t>NHSE</a:t>
                      </a:r>
                      <a:endParaRPr sz="1200" b="1">
                        <a:solidFill>
                          <a:srgbClr val="222222"/>
                        </a:solidFill>
                        <a:latin typeface="Lato"/>
                        <a:ea typeface="Lato"/>
                        <a:cs typeface="Lato"/>
                        <a:sym typeface="Lato"/>
                      </a:endParaRPr>
                    </a:p>
                    <a:p>
                      <a:pPr marL="0" lvl="0" indent="0" algn="l" rtl="0">
                        <a:spcBef>
                          <a:spcPts val="0"/>
                        </a:spcBef>
                        <a:spcAft>
                          <a:spcPts val="0"/>
                        </a:spcAft>
                        <a:buNone/>
                      </a:pPr>
                      <a:r>
                        <a:rPr lang="en-GB" sz="1200" b="1">
                          <a:solidFill>
                            <a:srgbClr val="222222"/>
                          </a:solidFill>
                          <a:latin typeface="Lato"/>
                          <a:ea typeface="Lato"/>
                          <a:cs typeface="Lato"/>
                          <a:sym typeface="Lato"/>
                        </a:rPr>
                        <a:t>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gridSpan="2">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Regional Research Delivery Network</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ICS Areas</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NHS Trusts</a:t>
                      </a:r>
                      <a:endParaRPr sz="1200" b="1">
                        <a:solidFill>
                          <a:srgbClr val="222222"/>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Additional information</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825500">
                <a:tc rowSpan="2">
                  <a:txBody>
                    <a:bodyPr/>
                    <a:lstStyle/>
                    <a:p>
                      <a:pPr marL="0" lvl="0" indent="0" algn="l" rtl="0">
                        <a:spcBef>
                          <a:spcPts val="0"/>
                        </a:spcBef>
                        <a:spcAft>
                          <a:spcPts val="0"/>
                        </a:spcAft>
                        <a:buNone/>
                      </a:pPr>
                      <a:r>
                        <a:rPr lang="en-GB" sz="1200">
                          <a:latin typeface="Lato"/>
                          <a:ea typeface="Lato"/>
                          <a:cs typeface="Lato"/>
                          <a:sym typeface="Lato"/>
                        </a:rPr>
                        <a:t>South West</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GB" sz="1200">
                          <a:solidFill>
                            <a:srgbClr val="222222"/>
                          </a:solidFill>
                          <a:latin typeface="Lato"/>
                          <a:ea typeface="Lato"/>
                          <a:cs typeface="Lato"/>
                          <a:sym typeface="Lato"/>
                        </a:rPr>
                        <a:t>K</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Lato"/>
                          <a:ea typeface="Lato"/>
                          <a:cs typeface="Lato"/>
                          <a:sym typeface="Lato"/>
                        </a:rPr>
                        <a:t>South West Central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12700" algn="l" rtl="0">
                        <a:spcBef>
                          <a:spcPts val="0"/>
                        </a:spcBef>
                        <a:spcAft>
                          <a:spcPts val="0"/>
                        </a:spcAft>
                        <a:buNone/>
                      </a:pPr>
                      <a:r>
                        <a:rPr lang="en-GB" sz="1200">
                          <a:latin typeface="Lato"/>
                          <a:ea typeface="Lato"/>
                          <a:cs typeface="Lato"/>
                          <a:sym typeface="Lato"/>
                        </a:rPr>
                        <a:t>Bath &amp; North East Somerset, Swindon &amp; Wiltshire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GB" sz="1200">
                          <a:latin typeface="Lato"/>
                          <a:ea typeface="Lato"/>
                          <a:cs typeface="Lato"/>
                          <a:sym typeface="Lato"/>
                        </a:rPr>
                        <a:t>Bristol, North Somerset &amp; South Gloucestershire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GB" sz="1200">
                          <a:highlight>
                            <a:srgbClr val="F6B26B"/>
                          </a:highlight>
                          <a:latin typeface="Lato"/>
                          <a:ea typeface="Lato"/>
                          <a:cs typeface="Lato"/>
                          <a:sym typeface="Lato"/>
                        </a:rPr>
                        <a:t>Dorset</a:t>
                      </a:r>
                      <a:r>
                        <a:rPr lang="en-GB" sz="1200">
                          <a:latin typeface="Lato"/>
                          <a:ea typeface="Lato"/>
                          <a:cs typeface="Lato"/>
                          <a:sym typeface="Lato"/>
                        </a:rPr>
                        <a:t>         	</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Gloucestershire</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200">
                          <a:latin typeface="Lato"/>
                          <a:ea typeface="Lato"/>
                          <a:cs typeface="Lato"/>
                          <a:sym typeface="Lato"/>
                        </a:rPr>
                        <a:t>GWH FT​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RUHB FT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Salisbury NHS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AWP  NHS Trust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NBristol NHS Trust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UHBW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Dorset County H FT</a:t>
                      </a:r>
                      <a:endParaRPr sz="1200">
                        <a:highlight>
                          <a:srgbClr val="F6B26B"/>
                        </a:highlight>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Dorset Healthcare U FT</a:t>
                      </a:r>
                      <a:endParaRPr sz="1200">
                        <a:highlight>
                          <a:srgbClr val="F6B26B"/>
                        </a:highlight>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SWAS FT</a:t>
                      </a:r>
                      <a:endParaRPr sz="1200">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UHD FT</a:t>
                      </a:r>
                      <a:endParaRPr sz="1200">
                        <a:highlight>
                          <a:srgbClr val="F6B26B"/>
                        </a:highlight>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50">
                          <a:latin typeface="Roboto"/>
                          <a:ea typeface="Roboto"/>
                          <a:cs typeface="Roboto"/>
                          <a:sym typeface="Roboto"/>
                        </a:rPr>
                        <a:t>GHC FT</a:t>
                      </a:r>
                      <a:endParaRPr sz="1250">
                        <a:latin typeface="Roboto"/>
                        <a:ea typeface="Roboto"/>
                        <a:cs typeface="Roboto"/>
                        <a:sym typeface="Roboto"/>
                      </a:endParaRPr>
                    </a:p>
                    <a:p>
                      <a:pPr marL="0" lvl="0" indent="0" algn="l" rtl="0">
                        <a:spcBef>
                          <a:spcPts val="0"/>
                        </a:spcBef>
                        <a:spcAft>
                          <a:spcPts val="0"/>
                        </a:spcAft>
                        <a:buNone/>
                      </a:pPr>
                      <a:r>
                        <a:rPr lang="en-GB" sz="1250">
                          <a:latin typeface="Roboto"/>
                          <a:ea typeface="Roboto"/>
                          <a:cs typeface="Roboto"/>
                          <a:sym typeface="Roboto"/>
                        </a:rPr>
                        <a:t>GH FT</a:t>
                      </a:r>
                      <a:endParaRPr sz="1250">
                        <a:latin typeface="Roboto"/>
                        <a:ea typeface="Roboto"/>
                        <a:cs typeface="Roboto"/>
                        <a:sym typeface="Robo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200">
                          <a:latin typeface="Lato"/>
                          <a:ea typeface="Lato"/>
                          <a:cs typeface="Lato"/>
                          <a:sym typeface="Lato"/>
                        </a:rPr>
                        <a:t>Population: 3.3m</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NHS Trusts: 11</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Studies: 1,496</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Participants: 109,964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723900">
                <a:tc vMerge="1">
                  <a:txBody>
                    <a:bodyPr/>
                    <a:lstStyle/>
                    <a:p>
                      <a:endParaRPr lang="en-US"/>
                    </a:p>
                  </a:txBody>
                  <a:tcPr/>
                </a:tc>
                <a:tc>
                  <a:txBody>
                    <a:bodyPr/>
                    <a:lstStyle/>
                    <a:p>
                      <a:pPr marL="0" lvl="0" indent="-12700" algn="l" rtl="0">
                        <a:spcBef>
                          <a:spcPts val="0"/>
                        </a:spcBef>
                        <a:spcAft>
                          <a:spcPts val="0"/>
                        </a:spcAft>
                        <a:buNone/>
                      </a:pPr>
                      <a:r>
                        <a:rPr lang="en-GB" sz="1200">
                          <a:latin typeface="Lato"/>
                          <a:ea typeface="Lato"/>
                          <a:cs typeface="Lato"/>
                          <a:sym typeface="Lato"/>
                        </a:rPr>
                        <a:t>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GB" sz="1200">
                          <a:latin typeface="Lato"/>
                          <a:ea typeface="Lato"/>
                          <a:cs typeface="Lato"/>
                          <a:sym typeface="Lato"/>
                        </a:rPr>
                        <a:t>South West Peninsula</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Cornwall and The Isles of Scilly</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Devon</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Somerset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[4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Somerset FT</a:t>
                      </a:r>
                      <a:endParaRPr sz="1200">
                        <a:highlight>
                          <a:srgbClr val="FFF2CC"/>
                        </a:highlight>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Yeovil DH  FT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Population: 2.3m</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NHS Trusts: 10</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Studies: 1,409</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Participants: 67,604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1626</Words>
  <Application>Microsoft Office PowerPoint</Application>
  <PresentationFormat>Widescreen</PresentationFormat>
  <Paragraphs>386</Paragraphs>
  <Slides>21</Slides>
  <Notes>21</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Lato</vt:lpstr>
      <vt:lpstr>Arial</vt:lpstr>
      <vt:lpstr>Calibri</vt:lpstr>
      <vt:lpstr>Roboto</vt:lpstr>
      <vt:lpstr>Custom Design</vt:lpstr>
      <vt:lpstr>Custom Design</vt:lpstr>
      <vt:lpstr> SWAG Network Head &amp; Neck Cancer Clinical Advisory Group </vt:lpstr>
      <vt:lpstr>PowerPoint Presentation</vt:lpstr>
      <vt:lpstr>Research Delivery Network</vt:lpstr>
      <vt:lpstr>PowerPoint Presentation</vt:lpstr>
      <vt:lpstr>RDN change statements </vt:lpstr>
      <vt:lpstr>Delivering on RDN’s purpose </vt:lpstr>
      <vt:lpstr>Development of RDN’s strategy and services </vt:lpstr>
      <vt:lpstr>PowerPoint Presentation</vt:lpstr>
      <vt:lpstr>PowerPoint Presentation</vt:lpstr>
      <vt:lpstr>PowerPoint Presentation</vt:lpstr>
      <vt:lpstr>National H&amp;N Cancer Research Recruitment</vt:lpstr>
      <vt:lpstr>PowerPoint Presentation</vt:lpstr>
      <vt:lpstr>Open Studies in SWAG region</vt:lpstr>
      <vt:lpstr>PETNECK 2</vt:lpstr>
      <vt:lpstr>HoT</vt:lpstr>
      <vt:lpstr>Studies in set-up/under consideration in SWAG region</vt:lpstr>
      <vt:lpstr>PowerPoint Presentation</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1</cp:revision>
  <dcterms:modified xsi:type="dcterms:W3CDTF">2025-01-21T11:01:53Z</dcterms:modified>
</cp:coreProperties>
</file>