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78" r:id="rId5"/>
    <p:sldId id="290" r:id="rId6"/>
    <p:sldId id="291" r:id="rId7"/>
    <p:sldId id="292" r:id="rId8"/>
    <p:sldId id="279" r:id="rId9"/>
    <p:sldId id="280" r:id="rId10"/>
    <p:sldId id="281" r:id="rId11"/>
    <p:sldId id="282" r:id="rId12"/>
    <p:sldId id="287" r:id="rId13"/>
    <p:sldId id="288" r:id="rId14"/>
    <p:sldId id="289" r:id="rId15"/>
    <p:sldId id="293" r:id="rId16"/>
    <p:sldId id="285" r:id="rId17"/>
    <p:sldId id="28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1B6E6"/>
    <a:srgbClr val="FFB81C"/>
    <a:srgbClr val="AE25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85AFE9-3239-4461-8417-B821DAA348AC}" v="2" dt="2025-01-13T12:23:34.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le Holbrook" userId="27fa8e85-7e43-4027-855e-07be49aa4321" providerId="ADAL" clId="{3585AFE9-3239-4461-8417-B821DAA348AC}"/>
    <pc:docChg chg="custSel addSld modSld">
      <pc:chgData name="Danielle Holbrook" userId="27fa8e85-7e43-4027-855e-07be49aa4321" providerId="ADAL" clId="{3585AFE9-3239-4461-8417-B821DAA348AC}" dt="2025-01-13T12:25:52.075" v="1023" actId="20577"/>
      <pc:docMkLst>
        <pc:docMk/>
      </pc:docMkLst>
      <pc:sldChg chg="modSp mod">
        <pc:chgData name="Danielle Holbrook" userId="27fa8e85-7e43-4027-855e-07be49aa4321" providerId="ADAL" clId="{3585AFE9-3239-4461-8417-B821DAA348AC}" dt="2025-01-13T12:16:34.801" v="564" actId="20577"/>
        <pc:sldMkLst>
          <pc:docMk/>
          <pc:sldMk cId="2338147908" sldId="278"/>
        </pc:sldMkLst>
        <pc:spChg chg="mod">
          <ac:chgData name="Danielle Holbrook" userId="27fa8e85-7e43-4027-855e-07be49aa4321" providerId="ADAL" clId="{3585AFE9-3239-4461-8417-B821DAA348AC}" dt="2025-01-13T12:16:34.801" v="564" actId="20577"/>
          <ac:spMkLst>
            <pc:docMk/>
            <pc:sldMk cId="2338147908" sldId="278"/>
            <ac:spMk id="6" creationId="{C6F74492-3F2A-FE60-2436-17B14B41F50D}"/>
          </ac:spMkLst>
        </pc:spChg>
      </pc:sldChg>
      <pc:sldChg chg="modSp mod">
        <pc:chgData name="Danielle Holbrook" userId="27fa8e85-7e43-4027-855e-07be49aa4321" providerId="ADAL" clId="{3585AFE9-3239-4461-8417-B821DAA348AC}" dt="2025-01-13T12:20:23.354" v="803" actId="27636"/>
        <pc:sldMkLst>
          <pc:docMk/>
          <pc:sldMk cId="2414807895" sldId="279"/>
        </pc:sldMkLst>
        <pc:spChg chg="mod">
          <ac:chgData name="Danielle Holbrook" userId="27fa8e85-7e43-4027-855e-07be49aa4321" providerId="ADAL" clId="{3585AFE9-3239-4461-8417-B821DAA348AC}" dt="2025-01-13T12:20:23.354" v="803" actId="27636"/>
          <ac:spMkLst>
            <pc:docMk/>
            <pc:sldMk cId="2414807895" sldId="279"/>
            <ac:spMk id="3" creationId="{AF1EC2EB-5C60-735B-0531-78E2B04DA8CC}"/>
          </ac:spMkLst>
        </pc:spChg>
      </pc:sldChg>
      <pc:sldChg chg="modSp mod">
        <pc:chgData name="Danielle Holbrook" userId="27fa8e85-7e43-4027-855e-07be49aa4321" providerId="ADAL" clId="{3585AFE9-3239-4461-8417-B821DAA348AC}" dt="2025-01-13T12:06:59.427" v="457" actId="20577"/>
        <pc:sldMkLst>
          <pc:docMk/>
          <pc:sldMk cId="7672621" sldId="280"/>
        </pc:sldMkLst>
        <pc:spChg chg="mod">
          <ac:chgData name="Danielle Holbrook" userId="27fa8e85-7e43-4027-855e-07be49aa4321" providerId="ADAL" clId="{3585AFE9-3239-4461-8417-B821DAA348AC}" dt="2025-01-13T12:06:59.427" v="457" actId="20577"/>
          <ac:spMkLst>
            <pc:docMk/>
            <pc:sldMk cId="7672621" sldId="280"/>
            <ac:spMk id="3" creationId="{00000000-0000-0000-0000-000000000000}"/>
          </ac:spMkLst>
        </pc:spChg>
      </pc:sldChg>
      <pc:sldChg chg="modSp mod">
        <pc:chgData name="Danielle Holbrook" userId="27fa8e85-7e43-4027-855e-07be49aa4321" providerId="ADAL" clId="{3585AFE9-3239-4461-8417-B821DAA348AC}" dt="2025-01-13T12:21:36.638" v="805" actId="20577"/>
        <pc:sldMkLst>
          <pc:docMk/>
          <pc:sldMk cId="2363977498" sldId="281"/>
        </pc:sldMkLst>
        <pc:spChg chg="mod">
          <ac:chgData name="Danielle Holbrook" userId="27fa8e85-7e43-4027-855e-07be49aa4321" providerId="ADAL" clId="{3585AFE9-3239-4461-8417-B821DAA348AC}" dt="2025-01-13T12:21:36.638" v="805" actId="20577"/>
          <ac:spMkLst>
            <pc:docMk/>
            <pc:sldMk cId="2363977498" sldId="281"/>
            <ac:spMk id="3" creationId="{00000000-0000-0000-0000-000000000000}"/>
          </ac:spMkLst>
        </pc:spChg>
      </pc:sldChg>
      <pc:sldChg chg="modSp mod">
        <pc:chgData name="Danielle Holbrook" userId="27fa8e85-7e43-4027-855e-07be49aa4321" providerId="ADAL" clId="{3585AFE9-3239-4461-8417-B821DAA348AC}" dt="2025-01-13T12:25:08.670" v="1010" actId="20577"/>
        <pc:sldMkLst>
          <pc:docMk/>
          <pc:sldMk cId="2349897727" sldId="285"/>
        </pc:sldMkLst>
        <pc:spChg chg="mod">
          <ac:chgData name="Danielle Holbrook" userId="27fa8e85-7e43-4027-855e-07be49aa4321" providerId="ADAL" clId="{3585AFE9-3239-4461-8417-B821DAA348AC}" dt="2025-01-13T12:25:08.670" v="1010" actId="20577"/>
          <ac:spMkLst>
            <pc:docMk/>
            <pc:sldMk cId="2349897727" sldId="285"/>
            <ac:spMk id="3" creationId="{00000000-0000-0000-0000-000000000000}"/>
          </ac:spMkLst>
        </pc:spChg>
      </pc:sldChg>
      <pc:sldChg chg="modSp mod">
        <pc:chgData name="Danielle Holbrook" userId="27fa8e85-7e43-4027-855e-07be49aa4321" providerId="ADAL" clId="{3585AFE9-3239-4461-8417-B821DAA348AC}" dt="2025-01-13T12:25:52.075" v="1023" actId="20577"/>
        <pc:sldMkLst>
          <pc:docMk/>
          <pc:sldMk cId="558460430" sldId="286"/>
        </pc:sldMkLst>
        <pc:spChg chg="mod">
          <ac:chgData name="Danielle Holbrook" userId="27fa8e85-7e43-4027-855e-07be49aa4321" providerId="ADAL" clId="{3585AFE9-3239-4461-8417-B821DAA348AC}" dt="2025-01-13T12:25:52.075" v="1023" actId="20577"/>
          <ac:spMkLst>
            <pc:docMk/>
            <pc:sldMk cId="558460430" sldId="286"/>
            <ac:spMk id="3" creationId="{00000000-0000-0000-0000-000000000000}"/>
          </ac:spMkLst>
        </pc:spChg>
      </pc:sldChg>
      <pc:sldChg chg="modSp new mod">
        <pc:chgData name="Danielle Holbrook" userId="27fa8e85-7e43-4027-855e-07be49aa4321" providerId="ADAL" clId="{3585AFE9-3239-4461-8417-B821DAA348AC}" dt="2025-01-13T12:16:56.016" v="592" actId="20577"/>
        <pc:sldMkLst>
          <pc:docMk/>
          <pc:sldMk cId="2734893171" sldId="290"/>
        </pc:sldMkLst>
        <pc:spChg chg="mod">
          <ac:chgData name="Danielle Holbrook" userId="27fa8e85-7e43-4027-855e-07be49aa4321" providerId="ADAL" clId="{3585AFE9-3239-4461-8417-B821DAA348AC}" dt="2025-01-13T12:16:50.927" v="579" actId="20577"/>
          <ac:spMkLst>
            <pc:docMk/>
            <pc:sldMk cId="2734893171" sldId="290"/>
            <ac:spMk id="2" creationId="{C800E11C-A4A6-209A-7058-5B5ED07F3067}"/>
          </ac:spMkLst>
        </pc:spChg>
        <pc:spChg chg="mod">
          <ac:chgData name="Danielle Holbrook" userId="27fa8e85-7e43-4027-855e-07be49aa4321" providerId="ADAL" clId="{3585AFE9-3239-4461-8417-B821DAA348AC}" dt="2025-01-13T12:16:56.016" v="592" actId="20577"/>
          <ac:spMkLst>
            <pc:docMk/>
            <pc:sldMk cId="2734893171" sldId="290"/>
            <ac:spMk id="3" creationId="{B816DA94-B890-0984-67E4-4F040E677433}"/>
          </ac:spMkLst>
        </pc:spChg>
      </pc:sldChg>
      <pc:sldChg chg="modSp new mod">
        <pc:chgData name="Danielle Holbrook" userId="27fa8e85-7e43-4027-855e-07be49aa4321" providerId="ADAL" clId="{3585AFE9-3239-4461-8417-B821DAA348AC}" dt="2025-01-13T12:17:33.631" v="614" actId="20577"/>
        <pc:sldMkLst>
          <pc:docMk/>
          <pc:sldMk cId="1093738295" sldId="291"/>
        </pc:sldMkLst>
        <pc:spChg chg="mod">
          <ac:chgData name="Danielle Holbrook" userId="27fa8e85-7e43-4027-855e-07be49aa4321" providerId="ADAL" clId="{3585AFE9-3239-4461-8417-B821DAA348AC}" dt="2025-01-13T12:01:34.661" v="75" actId="20577"/>
          <ac:spMkLst>
            <pc:docMk/>
            <pc:sldMk cId="1093738295" sldId="291"/>
            <ac:spMk id="2" creationId="{FF34F767-6058-6558-9C35-02335A5DF664}"/>
          </ac:spMkLst>
        </pc:spChg>
        <pc:spChg chg="mod">
          <ac:chgData name="Danielle Holbrook" userId="27fa8e85-7e43-4027-855e-07be49aa4321" providerId="ADAL" clId="{3585AFE9-3239-4461-8417-B821DAA348AC}" dt="2025-01-13T12:17:33.631" v="614" actId="20577"/>
          <ac:spMkLst>
            <pc:docMk/>
            <pc:sldMk cId="1093738295" sldId="291"/>
            <ac:spMk id="3" creationId="{E3028833-8F85-0529-B69E-04A12B57EA04}"/>
          </ac:spMkLst>
        </pc:spChg>
      </pc:sldChg>
      <pc:sldChg chg="modSp new mod">
        <pc:chgData name="Danielle Holbrook" userId="27fa8e85-7e43-4027-855e-07be49aa4321" providerId="ADAL" clId="{3585AFE9-3239-4461-8417-B821DAA348AC}" dt="2025-01-13T12:18:20.304" v="654" actId="5793"/>
        <pc:sldMkLst>
          <pc:docMk/>
          <pc:sldMk cId="3081016890" sldId="292"/>
        </pc:sldMkLst>
        <pc:spChg chg="mod">
          <ac:chgData name="Danielle Holbrook" userId="27fa8e85-7e43-4027-855e-07be49aa4321" providerId="ADAL" clId="{3585AFE9-3239-4461-8417-B821DAA348AC}" dt="2025-01-13T12:04:24.822" v="154" actId="20577"/>
          <ac:spMkLst>
            <pc:docMk/>
            <pc:sldMk cId="3081016890" sldId="292"/>
            <ac:spMk id="2" creationId="{D3454025-BFC4-FD26-E970-9880C030B752}"/>
          </ac:spMkLst>
        </pc:spChg>
        <pc:spChg chg="mod">
          <ac:chgData name="Danielle Holbrook" userId="27fa8e85-7e43-4027-855e-07be49aa4321" providerId="ADAL" clId="{3585AFE9-3239-4461-8417-B821DAA348AC}" dt="2025-01-13T12:18:20.304" v="654" actId="5793"/>
          <ac:spMkLst>
            <pc:docMk/>
            <pc:sldMk cId="3081016890" sldId="292"/>
            <ac:spMk id="3" creationId="{1D2401C0-6C20-BFAA-B273-CB45790E6FA7}"/>
          </ac:spMkLst>
        </pc:spChg>
      </pc:sldChg>
      <pc:sldChg chg="modSp new mod">
        <pc:chgData name="Danielle Holbrook" userId="27fa8e85-7e43-4027-855e-07be49aa4321" providerId="ADAL" clId="{3585AFE9-3239-4461-8417-B821DAA348AC}" dt="2025-01-13T12:24:17.102" v="847" actId="20577"/>
        <pc:sldMkLst>
          <pc:docMk/>
          <pc:sldMk cId="4054740240" sldId="293"/>
        </pc:sldMkLst>
        <pc:spChg chg="mod">
          <ac:chgData name="Danielle Holbrook" userId="27fa8e85-7e43-4027-855e-07be49aa4321" providerId="ADAL" clId="{3585AFE9-3239-4461-8417-B821DAA348AC}" dt="2025-01-13T12:24:00.516" v="843" actId="20577"/>
          <ac:spMkLst>
            <pc:docMk/>
            <pc:sldMk cId="4054740240" sldId="293"/>
            <ac:spMk id="2" creationId="{C6CE3359-64A6-67B6-4A87-F7986BD0CF5B}"/>
          </ac:spMkLst>
        </pc:spChg>
        <pc:spChg chg="mod">
          <ac:chgData name="Danielle Holbrook" userId="27fa8e85-7e43-4027-855e-07be49aa4321" providerId="ADAL" clId="{3585AFE9-3239-4461-8417-B821DAA348AC}" dt="2025-01-13T12:24:17.102" v="847" actId="20577"/>
          <ac:spMkLst>
            <pc:docMk/>
            <pc:sldMk cId="4054740240" sldId="293"/>
            <ac:spMk id="3" creationId="{6E205B3B-E954-C1F3-B044-76C0801319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4142DD-CF44-42F4-A71C-D09C9DDFE09A}" type="datetimeFigureOut">
              <a:t>1/21/2025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74D090-427C-4926-B66C-31CA1E5CC02A}" type="slidenum">
              <a:t>‹#›</a:t>
            </a:fld>
            <a:endParaRPr lang="en-US"/>
          </a:p>
        </p:txBody>
      </p:sp>
    </p:spTree>
    <p:extLst>
      <p:ext uri="{BB962C8B-B14F-4D97-AF65-F5344CB8AC3E}">
        <p14:creationId xmlns:p14="http://schemas.microsoft.com/office/powerpoint/2010/main" val="386966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10 out of 11 patients reported the procedure was carried out well and with minimal discomfort. The patient that reported discomfort struggled to tolerate the procedure and a more condensed version of the assessment was performed. Despite this the clinical question was answered sufficiently.</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F74D090-427C-4926-B66C-31CA1E5CC02A}" type="slidenum">
              <a:rPr lang="en-GB" smtClean="0"/>
              <a:t>9</a:t>
            </a:fld>
            <a:endParaRPr lang="en-GB"/>
          </a:p>
        </p:txBody>
      </p:sp>
    </p:spTree>
    <p:extLst>
      <p:ext uri="{BB962C8B-B14F-4D97-AF65-F5344CB8AC3E}">
        <p14:creationId xmlns:p14="http://schemas.microsoft.com/office/powerpoint/2010/main" val="328492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 out of 11 patients agreed that the assessment helped them to understand their difficulties. For the patient that did not agree or disagree that assessment ruled out a swallowing difficulty, it helped inform onward referral to another service. </a:t>
            </a:r>
          </a:p>
        </p:txBody>
      </p:sp>
      <p:sp>
        <p:nvSpPr>
          <p:cNvPr id="4" name="Slide Number Placeholder 3"/>
          <p:cNvSpPr>
            <a:spLocks noGrp="1"/>
          </p:cNvSpPr>
          <p:nvPr>
            <p:ph type="sldNum" sz="quarter" idx="10"/>
          </p:nvPr>
        </p:nvSpPr>
        <p:spPr/>
        <p:txBody>
          <a:bodyPr/>
          <a:lstStyle/>
          <a:p>
            <a:fld id="{DF74D090-427C-4926-B66C-31CA1E5CC02A}" type="slidenum">
              <a:rPr lang="en-GB" smtClean="0"/>
              <a:t>10</a:t>
            </a:fld>
            <a:endParaRPr lang="en-GB"/>
          </a:p>
        </p:txBody>
      </p:sp>
    </p:spTree>
    <p:extLst>
      <p:ext uri="{BB962C8B-B14F-4D97-AF65-F5344CB8AC3E}">
        <p14:creationId xmlns:p14="http://schemas.microsoft.com/office/powerpoint/2010/main" val="2823112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Strongly</a:t>
            </a:r>
            <a:r>
              <a:rPr lang="en-GB" baseline="0" dirty="0"/>
              <a:t> agree or agree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Really</a:t>
            </a:r>
            <a:r>
              <a:rPr lang="en-US" sz="1200" kern="1200" baseline="0" dirty="0">
                <a:solidFill>
                  <a:schemeClr val="tx1"/>
                </a:solidFill>
                <a:effectLst/>
                <a:latin typeface="+mn-lt"/>
                <a:ea typeface="+mn-ea"/>
                <a:cs typeface="+mn-cs"/>
              </a:rPr>
              <a:t> positive feedback from MDT colleagues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74D090-427C-4926-B66C-31CA1E5CC02A}" type="slidenum">
              <a:rPr lang="en-GB" smtClean="0"/>
              <a:t>11</a:t>
            </a:fld>
            <a:endParaRPr lang="en-GB"/>
          </a:p>
        </p:txBody>
      </p:sp>
    </p:spTree>
    <p:extLst>
      <p:ext uri="{BB962C8B-B14F-4D97-AF65-F5344CB8AC3E}">
        <p14:creationId xmlns:p14="http://schemas.microsoft.com/office/powerpoint/2010/main" val="70952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55857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39688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2471360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687EEE-6B59-49AC-9991-048B2C47BF60}" type="slidenum">
              <a:rPr lang="en-GB" smtClean="0"/>
              <a:t>‹#›</a:t>
            </a:fld>
            <a:endParaRPr lang="en-GB" dirty="0"/>
          </a:p>
        </p:txBody>
      </p:sp>
      <p:pic>
        <p:nvPicPr>
          <p:cNvPr id="7"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6018703"/>
            <a:ext cx="1368152" cy="722665"/>
          </a:xfrm>
          <a:prstGeom prst="rect">
            <a:avLst/>
          </a:prstGeom>
        </p:spPr>
      </p:pic>
    </p:spTree>
    <p:extLst>
      <p:ext uri="{BB962C8B-B14F-4D97-AF65-F5344CB8AC3E}">
        <p14:creationId xmlns:p14="http://schemas.microsoft.com/office/powerpoint/2010/main" val="2158622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189857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289918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150976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0448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5212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423425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3FBDE6-699B-4C12-BE52-E3FD79ADB6CA}" type="datetimeFigureOut">
              <a:rPr lang="en-GB" smtClean="0"/>
              <a:t>21/01/2025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9687EEE-6B59-49AC-9991-048B2C47BF60}" type="slidenum">
              <a:rPr lang="en-GB" smtClean="0"/>
              <a:t>‹#›</a:t>
            </a:fld>
            <a:endParaRPr lang="en-GB" dirty="0"/>
          </a:p>
        </p:txBody>
      </p:sp>
    </p:spTree>
    <p:extLst>
      <p:ext uri="{BB962C8B-B14F-4D97-AF65-F5344CB8AC3E}">
        <p14:creationId xmlns:p14="http://schemas.microsoft.com/office/powerpoint/2010/main" val="372978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FBDE6-699B-4C12-BE52-E3FD79ADB6CA}" type="datetimeFigureOut">
              <a:rPr lang="en-GB" smtClean="0"/>
              <a:t>21/01/2025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87EEE-6B59-49AC-9991-048B2C47BF60}" type="slidenum">
              <a:rPr lang="en-GB" smtClean="0"/>
              <a:t>‹#›</a:t>
            </a:fld>
            <a:endParaRPr lang="en-GB" dirty="0"/>
          </a:p>
        </p:txBody>
      </p:sp>
      <p:pic>
        <p:nvPicPr>
          <p:cNvPr id="1026" name="Picture 2" descr="Z:\Images General\7 - Logos\UHBW\RIGHT ALIGNED\UHBW LOGO BLUE AWK_RIGHT ALIGNED nobac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919466" y="-387424"/>
            <a:ext cx="3189038" cy="2255765"/>
          </a:xfrm>
          <a:prstGeom prst="rect">
            <a:avLst/>
          </a:prstGeom>
          <a:noFill/>
          <a:extLst>
            <a:ext uri="{909E8E84-426E-40DD-AFC4-6F175D3DCCD1}">
              <a14:hiddenFill xmlns:a14="http://schemas.microsoft.com/office/drawing/2010/main">
                <a:solidFill>
                  <a:srgbClr val="FFFFFF"/>
                </a:solidFill>
              </a14:hiddenFill>
            </a:ext>
          </a:extLst>
        </p:spPr>
      </p:pic>
      <p:pic>
        <p:nvPicPr>
          <p:cNvPr id="10" name="Content Placeholder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512" y="6018703"/>
            <a:ext cx="1368152" cy="722665"/>
          </a:xfrm>
          <a:prstGeom prst="rect">
            <a:avLst/>
          </a:prstGeom>
        </p:spPr>
      </p:pic>
      <p:pic>
        <p:nvPicPr>
          <p:cNvPr id="11" name="Picture 2" descr="K:\Communications Department\Design\LOGOS\PRIDE LOGO SEP 2015 white background.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743908" y="6237312"/>
            <a:ext cx="1656184" cy="420553"/>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userDrawn="1"/>
        </p:nvSpPr>
        <p:spPr>
          <a:xfrm>
            <a:off x="0" y="1412776"/>
            <a:ext cx="9144000" cy="45719"/>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pic>
        <p:nvPicPr>
          <p:cNvPr id="7" name="Picture 2" descr="Z:\Projects, Campaigns and Plans\2021 - Ongoing\CQC\UHBW report publication November 2021\Graphics\CQC inspected and rated good RGB.jpg"/>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811835" y="5942168"/>
            <a:ext cx="1152653" cy="79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04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6F74492-3F2A-FE60-2436-17B14B41F50D}"/>
              </a:ext>
            </a:extLst>
          </p:cNvPr>
          <p:cNvSpPr/>
          <p:nvPr/>
        </p:nvSpPr>
        <p:spPr>
          <a:xfrm>
            <a:off x="-31531" y="1412776"/>
            <a:ext cx="9175531" cy="4296103"/>
          </a:xfrm>
          <a:prstGeom prst="rect">
            <a:avLst/>
          </a:prstGeom>
          <a:solidFill>
            <a:srgbClr val="005EB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Outpatient FEES</a:t>
            </a:r>
            <a:endParaRPr lang="en-US" dirty="0"/>
          </a:p>
          <a:p>
            <a:pPr algn="ctr"/>
            <a:r>
              <a:rPr lang="en-US" dirty="0"/>
              <a:t>Dani Holbrook</a:t>
            </a:r>
          </a:p>
          <a:p>
            <a:pPr algn="ctr"/>
            <a:r>
              <a:rPr lang="en-US" dirty="0"/>
              <a:t>Jan 25</a:t>
            </a:r>
          </a:p>
        </p:txBody>
      </p:sp>
    </p:spTree>
    <p:extLst>
      <p:ext uri="{BB962C8B-B14F-4D97-AF65-F5344CB8AC3E}">
        <p14:creationId xmlns:p14="http://schemas.microsoft.com/office/powerpoint/2010/main" val="2338147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Patient feedback</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043608" y="1916832"/>
            <a:ext cx="7200800" cy="3888432"/>
          </a:xfrm>
          <a:prstGeom prst="rect">
            <a:avLst/>
          </a:prstGeom>
        </p:spPr>
      </p:pic>
    </p:spTree>
    <p:extLst>
      <p:ext uri="{BB962C8B-B14F-4D97-AF65-F5344CB8AC3E}">
        <p14:creationId xmlns:p14="http://schemas.microsoft.com/office/powerpoint/2010/main" val="357811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Patient feedback</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539552" y="1700808"/>
            <a:ext cx="7632848" cy="4104456"/>
          </a:xfrm>
          <a:prstGeom prst="rect">
            <a:avLst/>
          </a:prstGeom>
        </p:spPr>
      </p:pic>
    </p:spTree>
    <p:extLst>
      <p:ext uri="{BB962C8B-B14F-4D97-AF65-F5344CB8AC3E}">
        <p14:creationId xmlns:p14="http://schemas.microsoft.com/office/powerpoint/2010/main" val="1790090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3359-64A6-67B6-4A87-F7986BD0CF5B}"/>
              </a:ext>
            </a:extLst>
          </p:cNvPr>
          <p:cNvSpPr>
            <a:spLocks noGrp="1"/>
          </p:cNvSpPr>
          <p:nvPr>
            <p:ph type="title"/>
          </p:nvPr>
        </p:nvSpPr>
        <p:spPr/>
        <p:txBody>
          <a:bodyPr/>
          <a:lstStyle/>
          <a:p>
            <a:r>
              <a:rPr lang="en-GB" dirty="0"/>
              <a:t>Summary of patient feedback </a:t>
            </a:r>
          </a:p>
        </p:txBody>
      </p:sp>
      <p:sp>
        <p:nvSpPr>
          <p:cNvPr id="3" name="Content Placeholder 2">
            <a:extLst>
              <a:ext uri="{FF2B5EF4-FFF2-40B4-BE49-F238E27FC236}">
                <a16:creationId xmlns:a16="http://schemas.microsoft.com/office/drawing/2014/main" id="{6E205B3B-E954-C1F3-B044-76C0801319E0}"/>
              </a:ext>
            </a:extLst>
          </p:cNvPr>
          <p:cNvSpPr>
            <a:spLocks noGrp="1"/>
          </p:cNvSpPr>
          <p:nvPr>
            <p:ph idx="1"/>
          </p:nvPr>
        </p:nvSpPr>
        <p:spPr/>
        <p:txBody>
          <a:bodyPr/>
          <a:lstStyle/>
          <a:p>
            <a:r>
              <a:rPr lang="en-GB" dirty="0"/>
              <a:t>Vast majority of patients found the procedure acceptable and were happy with the information provided. The assessment was helpful in answering their question and they felt confident that it supported an optimal management plan. </a:t>
            </a:r>
          </a:p>
        </p:txBody>
      </p:sp>
    </p:spTree>
    <p:extLst>
      <p:ext uri="{BB962C8B-B14F-4D97-AF65-F5344CB8AC3E}">
        <p14:creationId xmlns:p14="http://schemas.microsoft.com/office/powerpoint/2010/main" val="4054740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a:t>
            </a:r>
          </a:p>
        </p:txBody>
      </p:sp>
      <p:sp>
        <p:nvSpPr>
          <p:cNvPr id="3" name="Content Placeholder 2"/>
          <p:cNvSpPr>
            <a:spLocks noGrp="1"/>
          </p:cNvSpPr>
          <p:nvPr>
            <p:ph idx="1"/>
          </p:nvPr>
        </p:nvSpPr>
        <p:spPr/>
        <p:txBody>
          <a:bodyPr vert="horz" lIns="91440" tIns="45720" rIns="91440" bIns="45720" rtlCol="0" anchor="t">
            <a:normAutofit fontScale="92500" lnSpcReduction="10000"/>
          </a:bodyPr>
          <a:lstStyle/>
          <a:p>
            <a:r>
              <a:rPr lang="en-GB" dirty="0"/>
              <a:t>Clinically beneficial – can be preferential tool over VF in some cases</a:t>
            </a:r>
          </a:p>
          <a:p>
            <a:r>
              <a:rPr lang="en-GB" dirty="0"/>
              <a:t>Assessment and therapeutic tool – biofeedback to help therapy. Repeatable.</a:t>
            </a:r>
          </a:p>
          <a:p>
            <a:r>
              <a:rPr lang="en-GB" dirty="0"/>
              <a:t>Reducing demand on VF clinic</a:t>
            </a:r>
          </a:p>
          <a:p>
            <a:r>
              <a:rPr lang="en-GB" dirty="0">
                <a:ea typeface="Calibri"/>
                <a:cs typeface="Calibri"/>
              </a:rPr>
              <a:t>In line with standards (BAHNO)</a:t>
            </a:r>
          </a:p>
          <a:p>
            <a:r>
              <a:rPr lang="en-GB" dirty="0">
                <a:ea typeface="Calibri"/>
                <a:cs typeface="Calibri"/>
              </a:rPr>
              <a:t>Recently able to diagnose internal </a:t>
            </a:r>
            <a:r>
              <a:rPr lang="en-GB" dirty="0" err="1">
                <a:ea typeface="Calibri"/>
                <a:cs typeface="Calibri"/>
              </a:rPr>
              <a:t>lymphodema</a:t>
            </a:r>
            <a:r>
              <a:rPr lang="en-GB" dirty="0">
                <a:ea typeface="Calibri"/>
                <a:cs typeface="Calibri"/>
              </a:rPr>
              <a:t> (in absence of external </a:t>
            </a:r>
            <a:r>
              <a:rPr lang="en-GB" dirty="0" err="1">
                <a:ea typeface="Calibri"/>
                <a:cs typeface="Calibri"/>
              </a:rPr>
              <a:t>lymphodema</a:t>
            </a:r>
            <a:r>
              <a:rPr lang="en-GB" dirty="0">
                <a:ea typeface="Calibri"/>
                <a:cs typeface="Calibri"/>
              </a:rPr>
              <a:t>) and onward referral to </a:t>
            </a:r>
            <a:r>
              <a:rPr lang="en-GB" dirty="0" err="1">
                <a:ea typeface="Calibri"/>
                <a:cs typeface="Calibri"/>
              </a:rPr>
              <a:t>lymphodema</a:t>
            </a:r>
            <a:r>
              <a:rPr lang="en-GB" dirty="0">
                <a:ea typeface="Calibri"/>
                <a:cs typeface="Calibri"/>
              </a:rPr>
              <a:t> team</a:t>
            </a:r>
          </a:p>
        </p:txBody>
      </p:sp>
    </p:spTree>
    <p:extLst>
      <p:ext uri="{BB962C8B-B14F-4D97-AF65-F5344CB8AC3E}">
        <p14:creationId xmlns:p14="http://schemas.microsoft.com/office/powerpoint/2010/main" val="234989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Established service / future directions</a:t>
            </a:r>
          </a:p>
        </p:txBody>
      </p:sp>
      <p:sp>
        <p:nvSpPr>
          <p:cNvPr id="3" name="Content Placeholder 2"/>
          <p:cNvSpPr>
            <a:spLocks noGrp="1"/>
          </p:cNvSpPr>
          <p:nvPr>
            <p:ph idx="1"/>
          </p:nvPr>
        </p:nvSpPr>
        <p:spPr/>
        <p:txBody>
          <a:bodyPr>
            <a:normAutofit fontScale="92500" lnSpcReduction="10000"/>
          </a:bodyPr>
          <a:lstStyle/>
          <a:p>
            <a:r>
              <a:rPr lang="en-GB" dirty="0"/>
              <a:t>1x OP FEES slot per week (currently ringfenced for BHOC / H&amp;N patients on SLT caseload)</a:t>
            </a:r>
          </a:p>
          <a:p>
            <a:r>
              <a:rPr lang="en-GB" dirty="0"/>
              <a:t>Any un-utilised slots to be turned into general OP slots with 48 hours notice to ensure optimal use of SLT time.</a:t>
            </a:r>
          </a:p>
          <a:p>
            <a:r>
              <a:rPr lang="en-GB" dirty="0"/>
              <a:t>Considering if we could move FEES to BRI clinic space to more easily share resources across IPs.</a:t>
            </a:r>
          </a:p>
          <a:p>
            <a:r>
              <a:rPr lang="en-GB" dirty="0"/>
              <a:t>Futureproof: if demand increases, business proposal to support increase in staffing to support increase slot numbers</a:t>
            </a:r>
          </a:p>
        </p:txBody>
      </p:sp>
    </p:spTree>
    <p:extLst>
      <p:ext uri="{BB962C8B-B14F-4D97-AF65-F5344CB8AC3E}">
        <p14:creationId xmlns:p14="http://schemas.microsoft.com/office/powerpoint/2010/main" val="55846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E11C-A4A6-209A-7058-5B5ED07F3067}"/>
              </a:ext>
            </a:extLst>
          </p:cNvPr>
          <p:cNvSpPr>
            <a:spLocks noGrp="1"/>
          </p:cNvSpPr>
          <p:nvPr>
            <p:ph type="title"/>
          </p:nvPr>
        </p:nvSpPr>
        <p:spPr/>
        <p:txBody>
          <a:bodyPr/>
          <a:lstStyle/>
          <a:p>
            <a:r>
              <a:rPr lang="en-GB" dirty="0"/>
              <a:t>Aim of pilot study</a:t>
            </a:r>
          </a:p>
        </p:txBody>
      </p:sp>
      <p:sp>
        <p:nvSpPr>
          <p:cNvPr id="3" name="Content Placeholder 2">
            <a:extLst>
              <a:ext uri="{FF2B5EF4-FFF2-40B4-BE49-F238E27FC236}">
                <a16:creationId xmlns:a16="http://schemas.microsoft.com/office/drawing/2014/main" id="{B816DA94-B890-0984-67E4-4F040E677433}"/>
              </a:ext>
            </a:extLst>
          </p:cNvPr>
          <p:cNvSpPr>
            <a:spLocks noGrp="1"/>
          </p:cNvSpPr>
          <p:nvPr>
            <p:ph idx="1"/>
          </p:nvPr>
        </p:nvSpPr>
        <p:spPr/>
        <p:txBody>
          <a:bodyPr/>
          <a:lstStyle/>
          <a:p>
            <a:r>
              <a:rPr lang="en-GB" dirty="0"/>
              <a:t>To implement and evaluate an outpatient FEES service for patients under the care of Head and Neck cancer (H&amp;N) and Bristol Haematology and Oncology Centre (BHOC) Speech and Language Therapy (SLT) teams.</a:t>
            </a:r>
          </a:p>
        </p:txBody>
      </p:sp>
    </p:spTree>
    <p:extLst>
      <p:ext uri="{BB962C8B-B14F-4D97-AF65-F5344CB8AC3E}">
        <p14:creationId xmlns:p14="http://schemas.microsoft.com/office/powerpoint/2010/main" val="2734893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4F767-6058-6558-9C35-02335A5DF664}"/>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E3028833-8F85-0529-B69E-04A12B57EA04}"/>
              </a:ext>
            </a:extLst>
          </p:cNvPr>
          <p:cNvSpPr>
            <a:spLocks noGrp="1"/>
          </p:cNvSpPr>
          <p:nvPr>
            <p:ph idx="1"/>
          </p:nvPr>
        </p:nvSpPr>
        <p:spPr/>
        <p:txBody>
          <a:bodyPr>
            <a:normAutofit fontScale="85000" lnSpcReduction="10000"/>
          </a:bodyPr>
          <a:lstStyle/>
          <a:p>
            <a:r>
              <a:rPr lang="en-GB" dirty="0"/>
              <a:t>H&amp;N cancer and its treatments are well known to be associated with significant dysphagia, with dysphagia often being cited as in the top three most significant impactors to quality of life (Wilson et al., 2011). </a:t>
            </a:r>
          </a:p>
          <a:p>
            <a:r>
              <a:rPr lang="en-GB" dirty="0"/>
              <a:t>FEES guides appropriate and safe feeding recommendations in the H&amp;N population (Starmer et al., 2021)</a:t>
            </a:r>
          </a:p>
          <a:p>
            <a:r>
              <a:rPr lang="en-GB" dirty="0"/>
              <a:t>National and international recommendations (BAHNO standards of care 2020; H&amp;N cancer MDT guidelines, NICE Guidance on cancer services: Improving Outcomes in Head and Neck Cancer)</a:t>
            </a:r>
          </a:p>
        </p:txBody>
      </p:sp>
    </p:spTree>
    <p:extLst>
      <p:ext uri="{BB962C8B-B14F-4D97-AF65-F5344CB8AC3E}">
        <p14:creationId xmlns:p14="http://schemas.microsoft.com/office/powerpoint/2010/main" val="109373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54025-BFC4-FD26-E970-9880C030B752}"/>
              </a:ext>
            </a:extLst>
          </p:cNvPr>
          <p:cNvSpPr>
            <a:spLocks noGrp="1"/>
          </p:cNvSpPr>
          <p:nvPr>
            <p:ph type="title"/>
          </p:nvPr>
        </p:nvSpPr>
        <p:spPr/>
        <p:txBody>
          <a:bodyPr/>
          <a:lstStyle/>
          <a:p>
            <a:r>
              <a:rPr lang="en-GB" dirty="0"/>
              <a:t>VF vs FEES</a:t>
            </a:r>
          </a:p>
        </p:txBody>
      </p:sp>
      <p:sp>
        <p:nvSpPr>
          <p:cNvPr id="3" name="Content Placeholder 2">
            <a:extLst>
              <a:ext uri="{FF2B5EF4-FFF2-40B4-BE49-F238E27FC236}">
                <a16:creationId xmlns:a16="http://schemas.microsoft.com/office/drawing/2014/main" id="{1D2401C0-6C20-BFAA-B273-CB45790E6FA7}"/>
              </a:ext>
            </a:extLst>
          </p:cNvPr>
          <p:cNvSpPr>
            <a:spLocks noGrp="1"/>
          </p:cNvSpPr>
          <p:nvPr>
            <p:ph idx="1"/>
          </p:nvPr>
        </p:nvSpPr>
        <p:spPr/>
        <p:txBody>
          <a:bodyPr>
            <a:normAutofit fontScale="92500" lnSpcReduction="20000"/>
          </a:bodyPr>
          <a:lstStyle/>
          <a:p>
            <a:r>
              <a:rPr lang="en-GB" dirty="0"/>
              <a:t>FEES may be more optimal for many H&amp;N patients:</a:t>
            </a:r>
          </a:p>
          <a:p>
            <a:pPr lvl="1"/>
            <a:r>
              <a:rPr lang="en-GB" dirty="0"/>
              <a:t>Significant (often unilateral) anatomical abnormalities as a result of their cancer or treatment</a:t>
            </a:r>
          </a:p>
          <a:p>
            <a:pPr lvl="1"/>
            <a:r>
              <a:rPr lang="en-GB" dirty="0"/>
              <a:t>Oedema or change to the quality of the pharyngeal mucosa (more commonly following (chemo)-radiotherapy) easier visualised with FEES.</a:t>
            </a:r>
          </a:p>
          <a:p>
            <a:pPr lvl="1"/>
            <a:r>
              <a:rPr lang="en-GB" dirty="0"/>
              <a:t>Repeatable</a:t>
            </a:r>
          </a:p>
          <a:p>
            <a:pPr lvl="1"/>
            <a:r>
              <a:rPr lang="en-GB" dirty="0"/>
              <a:t>Biofeedback – helpful for teaching strategies</a:t>
            </a:r>
          </a:p>
          <a:p>
            <a:pPr marL="457200" lvl="1" indent="0">
              <a:buNone/>
            </a:pPr>
            <a:r>
              <a:rPr lang="en-GB" dirty="0"/>
              <a:t>The choice between FEES and VF allows for a more optimal instrumental assessment service for H&amp;N / BHOC patients.</a:t>
            </a:r>
          </a:p>
        </p:txBody>
      </p:sp>
    </p:spTree>
    <p:extLst>
      <p:ext uri="{BB962C8B-B14F-4D97-AF65-F5344CB8AC3E}">
        <p14:creationId xmlns:p14="http://schemas.microsoft.com/office/powerpoint/2010/main" val="308101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7D475-2816-B1F7-C60C-E86C8F9C2E6A}"/>
              </a:ext>
            </a:extLst>
          </p:cNvPr>
          <p:cNvSpPr>
            <a:spLocks noGrp="1"/>
          </p:cNvSpPr>
          <p:nvPr>
            <p:ph type="title"/>
          </p:nvPr>
        </p:nvSpPr>
        <p:spPr/>
        <p:txBody>
          <a:bodyPr/>
          <a:lstStyle/>
          <a:p>
            <a:r>
              <a:rPr lang="en-US" dirty="0"/>
              <a:t>Hurdles to leap</a:t>
            </a:r>
          </a:p>
        </p:txBody>
      </p:sp>
      <p:sp>
        <p:nvSpPr>
          <p:cNvPr id="3" name="Content Placeholder 2">
            <a:extLst>
              <a:ext uri="{FF2B5EF4-FFF2-40B4-BE49-F238E27FC236}">
                <a16:creationId xmlns:a16="http://schemas.microsoft.com/office/drawing/2014/main" id="{AF1EC2EB-5C60-735B-0531-78E2B04DA8CC}"/>
              </a:ext>
            </a:extLst>
          </p:cNvPr>
          <p:cNvSpPr>
            <a:spLocks noGrp="1"/>
          </p:cNvSpPr>
          <p:nvPr>
            <p:ph idx="1"/>
          </p:nvPr>
        </p:nvSpPr>
        <p:spPr/>
        <p:txBody>
          <a:bodyPr vert="horz" lIns="91440" tIns="45720" rIns="91440" bIns="45720" rtlCol="0" anchor="t">
            <a:normAutofit fontScale="92500"/>
          </a:bodyPr>
          <a:lstStyle/>
          <a:p>
            <a:r>
              <a:rPr lang="en-US" dirty="0"/>
              <a:t>Evaluating the evidence base. Establishing the clinical need. Benchmark against other trusts</a:t>
            </a:r>
          </a:p>
          <a:p>
            <a:r>
              <a:rPr lang="en-US" dirty="0"/>
              <a:t>Training requirements (extensive competencies)</a:t>
            </a:r>
          </a:p>
          <a:p>
            <a:r>
              <a:rPr lang="en-US" dirty="0"/>
              <a:t>Room availability</a:t>
            </a:r>
          </a:p>
          <a:p>
            <a:r>
              <a:rPr lang="en-US" dirty="0"/>
              <a:t>Kit (including safe transport of scope across road and down hill..!)</a:t>
            </a:r>
          </a:p>
          <a:p>
            <a:r>
              <a:rPr lang="en-US" dirty="0"/>
              <a:t>Impact on service (time taken, kit limitations)</a:t>
            </a:r>
          </a:p>
          <a:p>
            <a:r>
              <a:rPr lang="en-US" dirty="0"/>
              <a:t>Uploading videos to evolve from stack</a:t>
            </a:r>
          </a:p>
          <a:p>
            <a:endParaRPr lang="en-US" dirty="0"/>
          </a:p>
          <a:p>
            <a:endParaRPr lang="en-US" dirty="0"/>
          </a:p>
        </p:txBody>
      </p:sp>
    </p:spTree>
    <p:extLst>
      <p:ext uri="{BB962C8B-B14F-4D97-AF65-F5344CB8AC3E}">
        <p14:creationId xmlns:p14="http://schemas.microsoft.com/office/powerpoint/2010/main" val="241480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 set up</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90 minute clinic slot</a:t>
            </a:r>
          </a:p>
          <a:p>
            <a:pPr lvl="1"/>
            <a:r>
              <a:rPr lang="en-GB" dirty="0"/>
              <a:t>First 30 minutes: FEES procedure completed</a:t>
            </a:r>
          </a:p>
          <a:p>
            <a:pPr lvl="1"/>
            <a:r>
              <a:rPr lang="en-GB" dirty="0"/>
              <a:t>Second 30 minutes: Analysis and report writing</a:t>
            </a:r>
          </a:p>
          <a:p>
            <a:pPr lvl="1"/>
            <a:r>
              <a:rPr lang="en-GB" dirty="0"/>
              <a:t>Final 30 minutes: Patient provided with feedback (showing images, education) and patient feedback questionnaire completed. Reduces need for additional feedback appointment.</a:t>
            </a:r>
          </a:p>
          <a:p>
            <a:pPr marL="457200" lvl="1" indent="0">
              <a:buNone/>
            </a:pPr>
            <a:endParaRPr lang="en-GB" dirty="0">
              <a:ea typeface="Calibri"/>
              <a:cs typeface="Calibri"/>
            </a:endParaRPr>
          </a:p>
        </p:txBody>
      </p:sp>
    </p:spTree>
    <p:extLst>
      <p:ext uri="{BB962C8B-B14F-4D97-AF65-F5344CB8AC3E}">
        <p14:creationId xmlns:p14="http://schemas.microsoft.com/office/powerpoint/2010/main" val="7672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Average waiting time for OP FEES: 16 days</a:t>
            </a:r>
            <a:endParaRPr lang="en-GB" dirty="0">
              <a:ea typeface="Calibri"/>
              <a:cs typeface="Calibri"/>
            </a:endParaRPr>
          </a:p>
          <a:p>
            <a:r>
              <a:rPr lang="en-GB" dirty="0"/>
              <a:t>Reduction in VF referrals and waiting times: Prior to FEES, wait time 31 days. Following OP FEES, VF wait time 18 days</a:t>
            </a:r>
          </a:p>
          <a:p>
            <a:r>
              <a:rPr lang="en-GB" dirty="0"/>
              <a:t>More ‘un-booked’ H&amp;N VF slots offered to general acute SLT team – shows benefit to wider SLT service</a:t>
            </a:r>
          </a:p>
          <a:p>
            <a:pPr marL="0" indent="0">
              <a:buNone/>
            </a:pPr>
            <a:endParaRPr lang="en-GB" dirty="0">
              <a:ea typeface="Calibri"/>
              <a:cs typeface="Calibri"/>
            </a:endParaRPr>
          </a:p>
        </p:txBody>
      </p:sp>
    </p:spTree>
    <p:extLst>
      <p:ext uri="{BB962C8B-B14F-4D97-AF65-F5344CB8AC3E}">
        <p14:creationId xmlns:p14="http://schemas.microsoft.com/office/powerpoint/2010/main" val="236397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Patient feedback</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15616" y="1916832"/>
            <a:ext cx="7272808" cy="3744416"/>
          </a:xfrm>
          <a:prstGeom prst="rect">
            <a:avLst/>
          </a:prstGeom>
        </p:spPr>
      </p:pic>
    </p:spTree>
    <p:extLst>
      <p:ext uri="{BB962C8B-B14F-4D97-AF65-F5344CB8AC3E}">
        <p14:creationId xmlns:p14="http://schemas.microsoft.com/office/powerpoint/2010/main" val="1317213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Patient feedback</a:t>
            </a: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971600" y="1628800"/>
            <a:ext cx="7128792" cy="4104456"/>
          </a:xfrm>
          <a:prstGeom prst="rect">
            <a:avLst/>
          </a:prstGeom>
        </p:spPr>
      </p:pic>
    </p:spTree>
    <p:extLst>
      <p:ext uri="{BB962C8B-B14F-4D97-AF65-F5344CB8AC3E}">
        <p14:creationId xmlns:p14="http://schemas.microsoft.com/office/powerpoint/2010/main" val="260445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D9C6BF50AAC2438C497F25514F29F5" ma:contentTypeVersion="15" ma:contentTypeDescription="Create a new document." ma:contentTypeScope="" ma:versionID="ab16eaab0cf3a431c44e428277d9f797">
  <xsd:schema xmlns:xsd="http://www.w3.org/2001/XMLSchema" xmlns:xs="http://www.w3.org/2001/XMLSchema" xmlns:p="http://schemas.microsoft.com/office/2006/metadata/properties" xmlns:ns2="8a59c32d-d06a-435c-b80c-a9ed7073125d" xmlns:ns3="25ca63f5-c70b-400a-9dac-9a3e9b559301" targetNamespace="http://schemas.microsoft.com/office/2006/metadata/properties" ma:root="true" ma:fieldsID="44c1e94171aa8f3ca1328c8e23996a0f" ns2:_="" ns3:_="">
    <xsd:import namespace="8a59c32d-d06a-435c-b80c-a9ed7073125d"/>
    <xsd:import namespace="25ca63f5-c70b-400a-9dac-9a3e9b5593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59c32d-d06a-435c-b80c-a9ed707312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e73e9af6-01d4-423d-8bd2-cf099f328a03"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ca63f5-c70b-400a-9dac-9a3e9b5593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fd2246d6-0549-427e-95ed-60ca00047c1c}" ma:internalName="TaxCatchAll" ma:showField="CatchAllData" ma:web="25ca63f5-c70b-400a-9dac-9a3e9b55930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cf76f155ced4ddcb4097134ff3c332f xmlns="8a59c32d-d06a-435c-b80c-a9ed7073125d">
      <Terms xmlns="http://schemas.microsoft.com/office/infopath/2007/PartnerControls"/>
    </lcf76f155ced4ddcb4097134ff3c332f>
    <TaxCatchAll xmlns="25ca63f5-c70b-400a-9dac-9a3e9b55930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DF7744-23CD-4DA0-A5C5-3633CC9C4D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59c32d-d06a-435c-b80c-a9ed7073125d"/>
    <ds:schemaRef ds:uri="25ca63f5-c70b-400a-9dac-9a3e9b5593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6BD205-8372-48EF-BD4D-D92A6742DEC1}">
  <ds:schemaRefs>
    <ds:schemaRef ds:uri="http://purl.org/dc/terms/"/>
    <ds:schemaRef ds:uri="http://schemas.microsoft.com/office/2006/documentManagement/types"/>
    <ds:schemaRef ds:uri="25ca63f5-c70b-400a-9dac-9a3e9b559301"/>
    <ds:schemaRef ds:uri="http://purl.org/dc/elements/1.1/"/>
    <ds:schemaRef ds:uri="8a59c32d-d06a-435c-b80c-a9ed7073125d"/>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D429F05-48EC-4567-9179-CBBE98E6E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653</TotalTime>
  <Words>678</Words>
  <Application>Microsoft Office PowerPoint</Application>
  <PresentationFormat>On-screen Show (4:3)</PresentationFormat>
  <Paragraphs>56</Paragraphs>
  <Slides>14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Aim of pilot study</vt:lpstr>
      <vt:lpstr>Background</vt:lpstr>
      <vt:lpstr>VF vs FEES</vt:lpstr>
      <vt:lpstr>Hurdles to leap</vt:lpstr>
      <vt:lpstr>Clinic set up</vt:lpstr>
      <vt:lpstr>Analysis</vt:lpstr>
      <vt:lpstr>Patient feedback</vt:lpstr>
      <vt:lpstr>Patient feedback</vt:lpstr>
      <vt:lpstr>Patient feedback</vt:lpstr>
      <vt:lpstr>Patient feedback</vt:lpstr>
      <vt:lpstr>Summary of patient feedback </vt:lpstr>
      <vt:lpstr>Benefits</vt:lpstr>
      <vt:lpstr>Established service / future directions</vt:lpstr>
    </vt:vector>
  </TitlesOfParts>
  <Company>University Hospitals Bristol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Warr, Tasmeen</dc:creator>
  <cp:lastModifiedBy>Helen Dunderdale</cp:lastModifiedBy>
  <cp:revision>379</cp:revision>
  <dcterms:created xsi:type="dcterms:W3CDTF">2019-08-02T11:03:15Z</dcterms:created>
  <dcterms:modified xsi:type="dcterms:W3CDTF">2025-01-21T10:59:56Z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0x01010032D9C6BF50AAC2438C497F25514F29F5</vt:lpwstr>
  </property>
  <property fmtid="{D5CDD505-2E9C-101B-9397-08002B2CF9AE}" pid="3" name="MediaServiceImageTags">
    <vt:lpwstr/>
  </property>
</Properties>
</file>