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57" r:id="rId12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/>
    <p:restoredTop sz="94548"/>
  </p:normalViewPr>
  <p:slideViewPr>
    <p:cSldViewPr snapToGrid="0" snapToObjects="1">
      <p:cViewPr varScale="1">
        <p:scale>
          <a:sx n="93" d="100"/>
          <a:sy n="93" d="100"/>
        </p:scale>
        <p:origin x="1260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04888" y="1505921"/>
            <a:ext cx="6929437" cy="16172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Regional non muscle invasive bladder cancer</a:t>
            </a:r>
          </a:p>
        </p:txBody>
      </p:sp>
      <p:pic>
        <p:nvPicPr>
          <p:cNvPr id="6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28" y="267564"/>
            <a:ext cx="4712045" cy="13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UQRB_DuC46GUceRlYKa-jqdfD3KpCvjJQ6Qn6EtHZ9MGml-Xw6HYMs7LTg6-do6LQFLa4DUblvz3-H32rfs_XTPWuu31ex3MPjlOmpyqqPG8sUopH4exoQyF6zIQflDMFBgRpYDl5g=w840-h560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 r="9443" b="31534"/>
          <a:stretch/>
        </p:blipFill>
        <p:spPr bwMode="auto">
          <a:xfrm>
            <a:off x="4125" y="3515096"/>
            <a:ext cx="4382293" cy="19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 txBox="1">
            <a:spLocks/>
          </p:cNvSpPr>
          <p:nvPr/>
        </p:nvSpPr>
        <p:spPr bwMode="auto">
          <a:xfrm>
            <a:off x="4757584" y="3630416"/>
            <a:ext cx="4122223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Miss Helena Burden</a:t>
            </a:r>
          </a:p>
          <a:p>
            <a:pPr marL="0" indent="0">
              <a:buNone/>
            </a:pPr>
            <a:r>
              <a:rPr lang="en-US" altLang="en-US" dirty="0"/>
              <a:t>Urology 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91427" y="338706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Regional possibilities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74267" y="1312535"/>
            <a:ext cx="6929437" cy="2841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SW TULA collaborative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SW NMIBC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NMIBC champion in each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Coherence to regional evidence based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CTU surveillance in high risk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Bladder cancer dashboard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1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04888" y="1268413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Questions?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07A10-5054-D8AF-F0BA-809E7AFB1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Helena.burden@nbt.nhs.uk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9805" y="436151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NMIBC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39805" y="1556900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80% of all bladder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Highly recurrent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Often no continuity for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Multiple contact points in urology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ue Light Cystoscopy | Bladder Cancer Diagnosis and Treatment ...">
            <a:extLst>
              <a:ext uri="{FF2B5EF4-FFF2-40B4-BE49-F238E27FC236}">
                <a16:creationId xmlns:a16="http://schemas.microsoft.com/office/drawing/2014/main" id="{DD93893A-2F7D-1F4A-AA22-14683C46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1" y="1514558"/>
            <a:ext cx="2767952" cy="23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5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16158" y="301694"/>
            <a:ext cx="5435326" cy="935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Regional NMIBC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74267" y="1312534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Coherence within the region</a:t>
            </a:r>
          </a:p>
          <a:p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Pathway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Surveillance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Access to all treatment options/research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Data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0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9805" y="436151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>
                <a:solidFill>
                  <a:srgbClr val="005EB8"/>
                </a:solidFill>
              </a:rPr>
              <a:t>Coherence within region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74267" y="1704646"/>
            <a:ext cx="6929437" cy="3574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Oversight of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NMIBC specialist/champion in each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NMIBC regional group (</a:t>
            </a:r>
            <a:r>
              <a:rPr lang="en-US" altLang="en-US" sz="2000" dirty="0" err="1"/>
              <a:t>sts</a:t>
            </a:r>
            <a:r>
              <a:rPr lang="en-US" altLang="en-US" sz="2000" dirty="0"/>
              <a:t>/</a:t>
            </a:r>
            <a:r>
              <a:rPr lang="en-US" altLang="en-US" sz="2000" dirty="0" err="1"/>
              <a:t>cns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g Brother (British TV series) - Wikipedia">
            <a:extLst>
              <a:ext uri="{FF2B5EF4-FFF2-40B4-BE49-F238E27FC236}">
                <a16:creationId xmlns:a16="http://schemas.microsoft.com/office/drawing/2014/main" id="{BB298906-249B-C804-552F-E7848EB4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58" y="1704646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9A44476-78B5-F6E5-86B6-B36D5C0FFA27}"/>
              </a:ext>
            </a:extLst>
          </p:cNvPr>
          <p:cNvSpPr/>
          <p:nvPr/>
        </p:nvSpPr>
        <p:spPr>
          <a:xfrm>
            <a:off x="326970" y="2183711"/>
            <a:ext cx="5592981" cy="784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22019" y="240200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 Trust coherence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CF33865-0116-0D95-4E77-FA5B26EFB363}"/>
              </a:ext>
            </a:extLst>
          </p:cNvPr>
          <p:cNvGrpSpPr/>
          <p:nvPr/>
        </p:nvGrpSpPr>
        <p:grpSpPr>
          <a:xfrm>
            <a:off x="901583" y="3388603"/>
            <a:ext cx="2435451" cy="784243"/>
            <a:chOff x="938048" y="1915508"/>
            <a:chExt cx="2782614" cy="113511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1A1C6B-F3F3-3206-27E6-73558B9087DA}"/>
                </a:ext>
              </a:extLst>
            </p:cNvPr>
            <p:cNvSpPr/>
            <p:nvPr/>
          </p:nvSpPr>
          <p:spPr>
            <a:xfrm>
              <a:off x="938048" y="1915508"/>
              <a:ext cx="2782614" cy="11351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CA95CA-8E4A-1762-5B4F-0005A4364F7F}"/>
                </a:ext>
              </a:extLst>
            </p:cNvPr>
            <p:cNvSpPr txBox="1"/>
            <p:nvPr/>
          </p:nvSpPr>
          <p:spPr>
            <a:xfrm>
              <a:off x="1245476" y="2288205"/>
              <a:ext cx="220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Safety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D4BB2-63D1-6178-1260-79D9B420BF79}"/>
              </a:ext>
            </a:extLst>
          </p:cNvPr>
          <p:cNvGrpSpPr/>
          <p:nvPr/>
        </p:nvGrpSpPr>
        <p:grpSpPr>
          <a:xfrm>
            <a:off x="2929758" y="4002016"/>
            <a:ext cx="2514600" cy="784243"/>
            <a:chOff x="938048" y="1915508"/>
            <a:chExt cx="2782614" cy="11351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04C729-89A3-2899-6872-BFEE0D7FCBA8}"/>
                </a:ext>
              </a:extLst>
            </p:cNvPr>
            <p:cNvSpPr/>
            <p:nvPr/>
          </p:nvSpPr>
          <p:spPr>
            <a:xfrm>
              <a:off x="938048" y="1915508"/>
              <a:ext cx="2782614" cy="11351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AEE69-8DEA-6995-554C-40F82362BC58}"/>
                </a:ext>
              </a:extLst>
            </p:cNvPr>
            <p:cNvSpPr txBox="1"/>
            <p:nvPr/>
          </p:nvSpPr>
          <p:spPr>
            <a:xfrm>
              <a:off x="1146822" y="2006612"/>
              <a:ext cx="2207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High quality </a:t>
              </a:r>
            </a:p>
            <a:p>
              <a:pPr algn="ctr"/>
              <a:r>
                <a:rPr lang="en-GB" dirty="0"/>
                <a:t>Evidence based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AD82C2-E115-5E25-51D5-77AA85E25D37}"/>
              </a:ext>
            </a:extLst>
          </p:cNvPr>
          <p:cNvGrpSpPr/>
          <p:nvPr/>
        </p:nvGrpSpPr>
        <p:grpSpPr>
          <a:xfrm>
            <a:off x="4868640" y="4550647"/>
            <a:ext cx="2328042" cy="653319"/>
            <a:chOff x="938048" y="1915508"/>
            <a:chExt cx="2782614" cy="113511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F0F70-04CA-0974-DD8E-CE53AF1A2A44}"/>
                </a:ext>
              </a:extLst>
            </p:cNvPr>
            <p:cNvSpPr/>
            <p:nvPr/>
          </p:nvSpPr>
          <p:spPr>
            <a:xfrm>
              <a:off x="938048" y="1915508"/>
              <a:ext cx="2782614" cy="11351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71078-BF2E-6518-9FCF-091A174FC1CD}"/>
                </a:ext>
              </a:extLst>
            </p:cNvPr>
            <p:cNvSpPr txBox="1"/>
            <p:nvPr/>
          </p:nvSpPr>
          <p:spPr>
            <a:xfrm>
              <a:off x="1225768" y="2208218"/>
              <a:ext cx="220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Cutting edge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08B60BE-0E57-D57B-B5BE-B3660A118D3C}"/>
              </a:ext>
            </a:extLst>
          </p:cNvPr>
          <p:cNvSpPr/>
          <p:nvPr/>
        </p:nvSpPr>
        <p:spPr>
          <a:xfrm>
            <a:off x="1028224" y="3431667"/>
            <a:ext cx="2176956" cy="784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3AE4FA-FA51-066C-2F46-F8816A9A3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67245" y="1140548"/>
            <a:ext cx="6929437" cy="22307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MDT 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Bladder scheduling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Pathway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69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9805" y="436151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Surveillance protocols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74267" y="1704646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Evidence based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Regional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Low risk NMIBC – recurrence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CTU high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VH pathway imaging 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9C3072-A836-A2C2-BCF0-03A498C31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181" y="1453868"/>
            <a:ext cx="3862552" cy="16317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27F61C0-537F-4548-C1C0-ABB29298C471}"/>
              </a:ext>
            </a:extLst>
          </p:cNvPr>
          <p:cNvSpPr/>
          <p:nvPr/>
        </p:nvSpPr>
        <p:spPr>
          <a:xfrm>
            <a:off x="157654" y="3697014"/>
            <a:ext cx="2778509" cy="784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666159EF-41E0-956F-45FA-D715CB68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57" y="3336420"/>
            <a:ext cx="3037324" cy="1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9804" y="436151"/>
            <a:ext cx="8131229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rgbClr val="005EB8"/>
                </a:solidFill>
              </a:rPr>
              <a:t>Patient access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8264" y="1567905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NMIBC regional group ?pt 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Blue light/TULA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HIVEC</a:t>
            </a:r>
          </a:p>
          <a:p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Research studies </a:t>
            </a:r>
            <a:r>
              <a:rPr lang="en-US" altLang="en-US" sz="2000" dirty="0" err="1"/>
              <a:t>eg</a:t>
            </a:r>
            <a:r>
              <a:rPr lang="en-US" altLang="en-US" sz="2000" dirty="0"/>
              <a:t> moonrise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AF75427-50B4-8189-0688-F25A3F7A7877}"/>
              </a:ext>
            </a:extLst>
          </p:cNvPr>
          <p:cNvSpPr/>
          <p:nvPr/>
        </p:nvSpPr>
        <p:spPr>
          <a:xfrm>
            <a:off x="63061" y="2166007"/>
            <a:ext cx="2877207" cy="691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91427" y="338706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SW TULA collaborative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74267" y="1312534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Representatives from Cornwall, Plymouth, Exeter, Taunton, Bristol.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Aim – data collection as region</a:t>
            </a:r>
          </a:p>
          <a:p>
            <a:r>
              <a:rPr lang="en-US" altLang="en-US" sz="2000" dirty="0"/>
              <a:t>		- feed into national TULA GIRFT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NHS Secure Data Entry team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Data manager at NBT interim solution </a:t>
            </a:r>
          </a:p>
          <a:p>
            <a:endParaRPr lang="en-US" altLang="en-US" sz="2000" dirty="0"/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5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9805" y="436151"/>
            <a:ext cx="6929437" cy="159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05EB8"/>
                </a:solidFill>
              </a:rPr>
              <a:t>Data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74267" y="1312534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Data gathering </a:t>
            </a:r>
          </a:p>
        </p:txBody>
      </p:sp>
      <p:pic>
        <p:nvPicPr>
          <p:cNvPr id="8" name="Picture 4" descr="Z:\Brand &amp; Templates\Brand Guidelines 2018 onwards\Brand Guidelines 2018\Final designs\NBT_NHS icons All vector versions\Footer scaled NHS 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-4691" b="-1"/>
          <a:stretch/>
        </p:blipFill>
        <p:spPr bwMode="auto">
          <a:xfrm>
            <a:off x="-1" y="5314187"/>
            <a:ext cx="8891589" cy="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Brand &amp; Templates\North Bristol NHS Trust Logos\Approved logos\Bristol Urological Institute\Bristol Urological Institute for print and offline - NHS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7" y="267564"/>
            <a:ext cx="2471616" cy="6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39EF0-B74B-2369-4E15-C948CB875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64" t="13334" r="32702" b="5480"/>
          <a:stretch/>
        </p:blipFill>
        <p:spPr>
          <a:xfrm>
            <a:off x="4860957" y="830110"/>
            <a:ext cx="3240000" cy="417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ECD18-370F-7206-D10D-B5138B67CB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57" t="43446" r="37767" b="29257"/>
          <a:stretch/>
        </p:blipFill>
        <p:spPr>
          <a:xfrm>
            <a:off x="539804" y="2707838"/>
            <a:ext cx="3632145" cy="2114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3BB94-032C-39BB-799C-64A6819A35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13" t="23148" r="28782" b="20860"/>
          <a:stretch/>
        </p:blipFill>
        <p:spPr>
          <a:xfrm>
            <a:off x="3655117" y="2973142"/>
            <a:ext cx="2953341" cy="21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206</Words>
  <Application>Microsoft Office PowerPoint</Application>
  <PresentationFormat>On-screen Show (16:10)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Helen Dunderdale</cp:lastModifiedBy>
  <cp:revision>69</cp:revision>
  <dcterms:created xsi:type="dcterms:W3CDTF">2018-08-29T15:08:11Z</dcterms:created>
  <dcterms:modified xsi:type="dcterms:W3CDTF">2025-01-07T15:33:08Z</dcterms:modified>
</cp:coreProperties>
</file>